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50"/>
  </p:notesMasterIdLst>
  <p:sldIdLst>
    <p:sldId id="256" r:id="rId2"/>
    <p:sldId id="257" r:id="rId3"/>
    <p:sldId id="258" r:id="rId4"/>
    <p:sldId id="259" r:id="rId5"/>
    <p:sldId id="263" r:id="rId6"/>
    <p:sldId id="260" r:id="rId7"/>
    <p:sldId id="261" r:id="rId8"/>
    <p:sldId id="262" r:id="rId9"/>
    <p:sldId id="266" r:id="rId10"/>
    <p:sldId id="267" r:id="rId11"/>
    <p:sldId id="268" r:id="rId12"/>
    <p:sldId id="269" r:id="rId13"/>
    <p:sldId id="270" r:id="rId14"/>
    <p:sldId id="271" r:id="rId15"/>
    <p:sldId id="274" r:id="rId16"/>
    <p:sldId id="275" r:id="rId17"/>
    <p:sldId id="276" r:id="rId18"/>
    <p:sldId id="277" r:id="rId19"/>
    <p:sldId id="278" r:id="rId20"/>
    <p:sldId id="279" r:id="rId21"/>
    <p:sldId id="280" r:id="rId22"/>
    <p:sldId id="281" r:id="rId23"/>
    <p:sldId id="282" r:id="rId24"/>
    <p:sldId id="283" r:id="rId25"/>
    <p:sldId id="284"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2" r:id="rId40"/>
    <p:sldId id="303" r:id="rId41"/>
    <p:sldId id="304" r:id="rId42"/>
    <p:sldId id="305" r:id="rId43"/>
    <p:sldId id="306" r:id="rId44"/>
    <p:sldId id="307" r:id="rId45"/>
    <p:sldId id="308" r:id="rId46"/>
    <p:sldId id="309" r:id="rId47"/>
    <p:sldId id="310" r:id="rId48"/>
    <p:sldId id="311"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8" d="100"/>
          <a:sy n="88" d="100"/>
        </p:scale>
        <p:origin x="26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DE5B74-D336-4EA0-90FB-DF16116C0B84}" type="datetimeFigureOut">
              <a:rPr lang="en-US" smtClean="0"/>
              <a:t>6/23/2024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2E59D-E841-4210-B5E9-FA65D0B2C71F}" type="slidenum">
              <a:rPr lang="en-US" smtClean="0"/>
              <a:t>‹#›</a:t>
            </a:fld>
            <a:endParaRPr lang="en-US"/>
          </a:p>
        </p:txBody>
      </p:sp>
    </p:spTree>
    <p:extLst>
      <p:ext uri="{BB962C8B-B14F-4D97-AF65-F5344CB8AC3E}">
        <p14:creationId xmlns:p14="http://schemas.microsoft.com/office/powerpoint/2010/main" val="1340815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2CBD88-3CE6-42B1-97EE-452970195F5A}" type="slidenum">
              <a:rPr lang="en-US" smtClean="0"/>
              <a:t>16</a:t>
            </a:fld>
            <a:endParaRPr lang="en-US"/>
          </a:p>
        </p:txBody>
      </p:sp>
    </p:spTree>
    <p:extLst>
      <p:ext uri="{BB962C8B-B14F-4D97-AF65-F5344CB8AC3E}">
        <p14:creationId xmlns:p14="http://schemas.microsoft.com/office/powerpoint/2010/main" val="2859994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0358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41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136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314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126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1333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8562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9365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2124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1503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170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6/23/2024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78056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072" y="750771"/>
            <a:ext cx="9144000" cy="1190274"/>
          </a:xfrm>
        </p:spPr>
        <p:txBody>
          <a:bodyPr>
            <a:normAutofit/>
          </a:bodyPr>
          <a:lstStyle/>
          <a:p>
            <a:r>
              <a:rPr lang="en-US" dirty="0"/>
              <a:t>SORTING</a:t>
            </a:r>
          </a:p>
        </p:txBody>
      </p:sp>
      <p:sp>
        <p:nvSpPr>
          <p:cNvPr id="3" name="Subtitle 2"/>
          <p:cNvSpPr>
            <a:spLocks noGrp="1"/>
          </p:cNvSpPr>
          <p:nvPr>
            <p:ph type="subTitle" idx="1"/>
          </p:nvPr>
        </p:nvSpPr>
        <p:spPr>
          <a:xfrm>
            <a:off x="2417780" y="3531204"/>
            <a:ext cx="8637072" cy="1911653"/>
          </a:xfrm>
        </p:spPr>
        <p:txBody>
          <a:bodyPr>
            <a:normAutofit/>
          </a:bodyPr>
          <a:lstStyle/>
          <a:p>
            <a:pPr marL="285750" indent="-285750">
              <a:buFontTx/>
              <a:buChar char="-"/>
            </a:pPr>
            <a:endParaRPr lang="en-US" dirty="0"/>
          </a:p>
          <a:p>
            <a:endParaRPr lang="en-US" dirty="0"/>
          </a:p>
        </p:txBody>
      </p:sp>
    </p:spTree>
    <p:extLst>
      <p:ext uri="{BB962C8B-B14F-4D97-AF65-F5344CB8AC3E}">
        <p14:creationId xmlns:p14="http://schemas.microsoft.com/office/powerpoint/2010/main" val="2270476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38200" y="1825625"/>
            <a:ext cx="7472423" cy="4351338"/>
          </a:xfrm>
        </p:spPr>
        <p:txBody>
          <a:bodyPr/>
          <a:lstStyle/>
          <a:p>
            <a:r>
              <a:rPr lang="en-US" dirty="0"/>
              <a:t>Insertion sort is a simple sorting algorithm that builds the final sorted array (or list) one element at a time.</a:t>
            </a:r>
          </a:p>
          <a:p>
            <a:r>
              <a:rPr lang="en-US" dirty="0"/>
              <a:t> Insertion sort is nothing but inserting elements at their right position comparing others. which is similar how we sort deck of cards in our hands.</a:t>
            </a:r>
          </a:p>
          <a:p>
            <a:endParaRPr lang="en-US" dirty="0"/>
          </a:p>
          <a:p>
            <a:endParaRPr lang="en-US" dirty="0"/>
          </a:p>
        </p:txBody>
      </p:sp>
      <p:pic>
        <p:nvPicPr>
          <p:cNvPr id="2050" name="Picture 2" descr="Implementation and Analysis of Insertion Sort - Data Structure And  Algorithms - Dotnetlov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4162" y="1396015"/>
            <a:ext cx="3102297" cy="2815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560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80" y="-11314"/>
            <a:ext cx="10515600" cy="982877"/>
          </a:xfrm>
        </p:spPr>
        <p:txBody>
          <a:bodyPr/>
          <a:lstStyle/>
          <a:p>
            <a:r>
              <a:rPr lang="en-US" dirty="0"/>
              <a:t>Algorithms</a:t>
            </a:r>
          </a:p>
        </p:txBody>
      </p:sp>
      <p:sp>
        <p:nvSpPr>
          <p:cNvPr id="8" name="AutoShape 10" descr="Lightbox"/>
          <p:cNvSpPr>
            <a:spLocks noGrp="1" noChangeAspect="1" noChangeArrowheads="1"/>
          </p:cNvSpPr>
          <p:nvPr>
            <p:ph idx="1"/>
          </p:nvPr>
        </p:nvSpPr>
        <p:spPr bwMode="auto">
          <a:xfrm>
            <a:off x="373357" y="794667"/>
            <a:ext cx="5800288" cy="56380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20000"/>
          </a:bodyPr>
          <a:lstStyle/>
          <a:p>
            <a:pPr fontAlgn="base"/>
            <a:r>
              <a:rPr lang="en-US" dirty="0"/>
              <a:t>We have to start with second element of the array as first element in the array is assumed to be sorted.</a:t>
            </a:r>
          </a:p>
          <a:p>
            <a:pPr fontAlgn="base"/>
            <a:r>
              <a:rPr lang="en-US" dirty="0"/>
              <a:t>Compare second element with the first element and check if the second element is smaller then swap them.</a:t>
            </a:r>
          </a:p>
          <a:p>
            <a:pPr fontAlgn="base"/>
            <a:r>
              <a:rPr lang="en-US" dirty="0"/>
              <a:t>Move to the third element and compare it with the second element, then the first element and swap as necessary to put it in the correct position among the first three elements.</a:t>
            </a:r>
          </a:p>
          <a:p>
            <a:pPr fontAlgn="base"/>
            <a:r>
              <a:rPr lang="en-US" dirty="0"/>
              <a:t>Continue this process, comparing each element with the ones before it and swapping as needed to place it in the correct position among the sorted elements.</a:t>
            </a:r>
          </a:p>
          <a:p>
            <a:pPr fontAlgn="base"/>
            <a:r>
              <a:rPr lang="en-US" dirty="0"/>
              <a:t>Repeat until the entire array is sorted</a:t>
            </a:r>
          </a:p>
          <a:p>
            <a:endParaRPr lang="en-US" dirty="0"/>
          </a:p>
        </p:txBody>
      </p:sp>
      <p:sp>
        <p:nvSpPr>
          <p:cNvPr id="4"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2" descr="Insertion-Sort"/>
          <p:cNvSpPr>
            <a:spLocks noChangeAspect="1" noChangeArrowheads="1"/>
          </p:cNvSpPr>
          <p:nvPr/>
        </p:nvSpPr>
        <p:spPr bwMode="auto">
          <a:xfrm>
            <a:off x="151310" y="794667"/>
            <a:ext cx="309341" cy="4312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stretch>
            <a:fillRect/>
          </a:stretch>
        </p:blipFill>
        <p:spPr>
          <a:xfrm>
            <a:off x="6470249" y="694482"/>
            <a:ext cx="6365594" cy="6163518"/>
          </a:xfrm>
          <a:prstGeom prst="rect">
            <a:avLst/>
          </a:prstGeom>
        </p:spPr>
      </p:pic>
    </p:spTree>
    <p:extLst>
      <p:ext uri="{BB962C8B-B14F-4D97-AF65-F5344CB8AC3E}">
        <p14:creationId xmlns:p14="http://schemas.microsoft.com/office/powerpoint/2010/main" val="350306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Insertion Sort in Kotlin: Sorting Algorithm — 3 | by Jaykishan Sewak |  Stackademi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666" y="127322"/>
            <a:ext cx="11868334" cy="6730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951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8863" y="-72975"/>
            <a:ext cx="10515600" cy="6730678"/>
          </a:xfrm>
        </p:spPr>
        <p:txBody>
          <a:bodyPr>
            <a:normAutofit/>
          </a:bodyPr>
          <a:lstStyle/>
          <a:p>
            <a:pPr marL="0" indent="0">
              <a:buNone/>
            </a:pPr>
            <a:r>
              <a:rPr lang="en-US" b="1" u="sng" dirty="0"/>
              <a:t>Time Complexity</a:t>
            </a:r>
          </a:p>
          <a:p>
            <a:r>
              <a:rPr lang="en-US" dirty="0"/>
              <a:t>Best Case: O(n) - When the array is already sorted.</a:t>
            </a:r>
          </a:p>
          <a:p>
            <a:r>
              <a:rPr lang="en-US" dirty="0"/>
              <a:t>Average Case: O(n^2) - When elements are randomly ordered.</a:t>
            </a:r>
          </a:p>
          <a:p>
            <a:r>
              <a:rPr lang="en-US" dirty="0"/>
              <a:t>Worst Case: O(n^2) - When elements are sorted in reverse order.</a:t>
            </a:r>
          </a:p>
          <a:p>
            <a:r>
              <a:rPr lang="en-US" dirty="0"/>
              <a:t>Note: Despite the quadratic time complexity, insertion sort can be faster than other algorithms for small datasets.</a:t>
            </a:r>
          </a:p>
          <a:p>
            <a:endParaRPr lang="en-US" dirty="0"/>
          </a:p>
          <a:p>
            <a:pPr marL="0" indent="0">
              <a:buNone/>
            </a:pPr>
            <a:r>
              <a:rPr lang="en-US" b="1" u="sng" dirty="0"/>
              <a:t>Space Complexity</a:t>
            </a:r>
          </a:p>
          <a:p>
            <a:r>
              <a:rPr lang="en-US" dirty="0"/>
              <a:t>O(1) - Requires only a constant amount of additional memory space.</a:t>
            </a:r>
          </a:p>
          <a:p>
            <a:r>
              <a:rPr lang="en-US" dirty="0"/>
              <a:t>Efficient memory usage, making it suitable for environments with limited memory.</a:t>
            </a:r>
          </a:p>
          <a:p>
            <a:endParaRPr lang="en-US" dirty="0"/>
          </a:p>
        </p:txBody>
      </p:sp>
    </p:spTree>
    <p:extLst>
      <p:ext uri="{BB962C8B-B14F-4D97-AF65-F5344CB8AC3E}">
        <p14:creationId xmlns:p14="http://schemas.microsoft.com/office/powerpoint/2010/main" val="13599829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a:t>
            </a:r>
          </a:p>
        </p:txBody>
      </p:sp>
      <p:sp>
        <p:nvSpPr>
          <p:cNvPr id="3" name="Content Placeholder 2"/>
          <p:cNvSpPr>
            <a:spLocks noGrp="1"/>
          </p:cNvSpPr>
          <p:nvPr>
            <p:ph idx="1"/>
          </p:nvPr>
        </p:nvSpPr>
        <p:spPr/>
        <p:txBody>
          <a:bodyPr/>
          <a:lstStyle/>
          <a:p>
            <a:r>
              <a:rPr lang="en-US" dirty="0"/>
              <a:t>for i = 1 to n</a:t>
            </a:r>
          </a:p>
          <a:p>
            <a:r>
              <a:rPr lang="en-US" dirty="0"/>
              <a:t>    key = array[i]</a:t>
            </a:r>
          </a:p>
          <a:p>
            <a:r>
              <a:rPr lang="en-US" dirty="0"/>
              <a:t>    j = i - 1</a:t>
            </a:r>
          </a:p>
          <a:p>
            <a:r>
              <a:rPr lang="en-US" dirty="0"/>
              <a:t>    while j &gt;= 0 and array[j] &gt; key</a:t>
            </a:r>
          </a:p>
          <a:p>
            <a:r>
              <a:rPr lang="en-US" dirty="0"/>
              <a:t>        array[j + 1] = array[j]</a:t>
            </a:r>
          </a:p>
          <a:p>
            <a:r>
              <a:rPr lang="en-US" dirty="0"/>
              <a:t>        j = j - 1</a:t>
            </a:r>
          </a:p>
          <a:p>
            <a:r>
              <a:rPr lang="en-US" dirty="0"/>
              <a:t>    array[j + 1] = key</a:t>
            </a:r>
          </a:p>
        </p:txBody>
      </p:sp>
    </p:spTree>
    <p:extLst>
      <p:ext uri="{BB962C8B-B14F-4D97-AF65-F5344CB8AC3E}">
        <p14:creationId xmlns:p14="http://schemas.microsoft.com/office/powerpoint/2010/main" val="265620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A9A609-057E-191C-5830-FD7E2EA850B0}"/>
              </a:ext>
            </a:extLst>
          </p:cNvPr>
          <p:cNvSpPr>
            <a:spLocks noGrp="1"/>
          </p:cNvSpPr>
          <p:nvPr>
            <p:ph type="title"/>
          </p:nvPr>
        </p:nvSpPr>
        <p:spPr>
          <a:xfrm>
            <a:off x="1593463" y="714348"/>
            <a:ext cx="10210763" cy="538609"/>
          </a:xfrm>
        </p:spPr>
        <p:txBody>
          <a:bodyPr>
            <a:normAutofit fontScale="90000"/>
          </a:bodyPr>
          <a:lstStyle/>
          <a:p>
            <a:r>
              <a:rPr lang="en-US" dirty="0"/>
              <a:t>MERGE SORT</a:t>
            </a:r>
          </a:p>
        </p:txBody>
      </p:sp>
      <p:sp>
        <p:nvSpPr>
          <p:cNvPr id="3" name="Text Placeholder 2">
            <a:extLst>
              <a:ext uri="{FF2B5EF4-FFF2-40B4-BE49-F238E27FC236}">
                <a16:creationId xmlns="" xmlns:a16="http://schemas.microsoft.com/office/drawing/2014/main" id="{CC7151BE-3E93-4950-ED01-8FAC248505C3}"/>
              </a:ext>
            </a:extLst>
          </p:cNvPr>
          <p:cNvSpPr>
            <a:spLocks noGrp="1"/>
          </p:cNvSpPr>
          <p:nvPr>
            <p:ph idx="1"/>
          </p:nvPr>
        </p:nvSpPr>
        <p:spPr>
          <a:xfrm>
            <a:off x="6087534" y="2255892"/>
            <a:ext cx="5026237" cy="1173108"/>
          </a:xfrm>
        </p:spPr>
        <p:txBody>
          <a:bodyPr>
            <a:noAutofit/>
          </a:bodyPr>
          <a:lstStyle/>
          <a:p>
            <a:pPr marL="0" indent="0">
              <a:buNone/>
            </a:pPr>
            <a:r>
              <a:rPr lang="en-US" sz="2400" dirty="0" err="1"/>
              <a:t>Manoj</a:t>
            </a:r>
            <a:r>
              <a:rPr lang="en-US" sz="2400" dirty="0"/>
              <a:t> Gautam</a:t>
            </a:r>
          </a:p>
          <a:p>
            <a:pPr marL="0" indent="0">
              <a:buNone/>
            </a:pPr>
            <a:r>
              <a:rPr lang="en-US" sz="2400" dirty="0"/>
              <a:t>Roll No: 17</a:t>
            </a:r>
          </a:p>
        </p:txBody>
      </p:sp>
    </p:spTree>
    <p:extLst>
      <p:ext uri="{BB962C8B-B14F-4D97-AF65-F5344CB8AC3E}">
        <p14:creationId xmlns:p14="http://schemas.microsoft.com/office/powerpoint/2010/main" val="3321102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0A3F1A-E91D-A5EC-725B-46818080C995}"/>
              </a:ext>
            </a:extLst>
          </p:cNvPr>
          <p:cNvSpPr>
            <a:spLocks noGrp="1"/>
          </p:cNvSpPr>
          <p:nvPr>
            <p:ph type="ctrTitle"/>
          </p:nvPr>
        </p:nvSpPr>
        <p:spPr>
          <a:xfrm>
            <a:off x="863600" y="228600"/>
            <a:ext cx="8825658" cy="861421"/>
          </a:xfrm>
        </p:spPr>
        <p:txBody>
          <a:bodyPr/>
          <a:lstStyle/>
          <a:p>
            <a:r>
              <a:rPr lang="en-US" sz="4000" dirty="0"/>
              <a:t>TABLE OF CONTENT</a:t>
            </a:r>
          </a:p>
        </p:txBody>
      </p:sp>
      <p:sp>
        <p:nvSpPr>
          <p:cNvPr id="3" name="Subtitle 2">
            <a:extLst>
              <a:ext uri="{FF2B5EF4-FFF2-40B4-BE49-F238E27FC236}">
                <a16:creationId xmlns="" xmlns:a16="http://schemas.microsoft.com/office/drawing/2014/main" id="{FE551CE5-BF0C-8D34-1978-8482BC1664DB}"/>
              </a:ext>
            </a:extLst>
          </p:cNvPr>
          <p:cNvSpPr>
            <a:spLocks noGrp="1"/>
          </p:cNvSpPr>
          <p:nvPr>
            <p:ph type="subTitle" idx="1"/>
          </p:nvPr>
        </p:nvSpPr>
        <p:spPr>
          <a:xfrm>
            <a:off x="863600" y="1397000"/>
            <a:ext cx="8825658" cy="4064000"/>
          </a:xfrm>
        </p:spPr>
        <p:txBody>
          <a:bodyPr>
            <a:normAutofit/>
          </a:bodyPr>
          <a:lstStyle/>
          <a:p>
            <a:pPr marL="304815" indent="-304815">
              <a:lnSpc>
                <a:spcPct val="150000"/>
              </a:lnSpc>
              <a:buFont typeface="Wingdings" panose="05000000000000000000" pitchFamily="2" charset="2"/>
              <a:buChar char="Ø"/>
            </a:pPr>
            <a:r>
              <a:rPr lang="en-US" dirty="0"/>
              <a:t>INTRODUCTION</a:t>
            </a:r>
          </a:p>
          <a:p>
            <a:pPr marL="304815" indent="-304815">
              <a:lnSpc>
                <a:spcPct val="150000"/>
              </a:lnSpc>
              <a:buFont typeface="Wingdings" panose="05000000000000000000" pitchFamily="2" charset="2"/>
              <a:buChar char="Ø"/>
            </a:pPr>
            <a:r>
              <a:rPr lang="en-US" dirty="0"/>
              <a:t>FLOWCHART OF MERGE SERT</a:t>
            </a:r>
          </a:p>
          <a:p>
            <a:pPr marL="304815" indent="-304815">
              <a:lnSpc>
                <a:spcPct val="150000"/>
              </a:lnSpc>
              <a:buFont typeface="Wingdings" panose="05000000000000000000" pitchFamily="2" charset="2"/>
              <a:buChar char="Ø"/>
            </a:pPr>
            <a:r>
              <a:rPr lang="en-US" dirty="0"/>
              <a:t>EXAMPLE OF MERGE SORT</a:t>
            </a:r>
          </a:p>
          <a:p>
            <a:pPr marL="304815" indent="-304815">
              <a:lnSpc>
                <a:spcPct val="150000"/>
              </a:lnSpc>
              <a:buFont typeface="Wingdings" panose="05000000000000000000" pitchFamily="2" charset="2"/>
              <a:buChar char="Ø"/>
            </a:pPr>
            <a:r>
              <a:rPr lang="en-US" dirty="0"/>
              <a:t>Advantage of merge sort</a:t>
            </a:r>
          </a:p>
          <a:p>
            <a:pPr marL="304815" indent="-304815">
              <a:lnSpc>
                <a:spcPct val="150000"/>
              </a:lnSpc>
              <a:buFont typeface="Wingdings" panose="05000000000000000000" pitchFamily="2" charset="2"/>
              <a:buChar char="Ø"/>
            </a:pPr>
            <a:r>
              <a:rPr lang="en-US" dirty="0"/>
              <a:t>Disadvantage of merge sort</a:t>
            </a:r>
          </a:p>
          <a:p>
            <a:pPr marL="304815" indent="-304815">
              <a:lnSpc>
                <a:spcPct val="150000"/>
              </a:lnSpc>
              <a:buFont typeface="Wingdings" panose="05000000000000000000" pitchFamily="2" charset="2"/>
              <a:buChar char="Ø"/>
            </a:pPr>
            <a:r>
              <a:rPr lang="en-US" dirty="0"/>
              <a:t>CONCLUSION</a:t>
            </a:r>
          </a:p>
          <a:p>
            <a:pPr marL="304815" indent="-304815">
              <a:buFont typeface="Wingdings" panose="05000000000000000000" pitchFamily="2" charset="2"/>
              <a:buChar char="Ø"/>
            </a:pPr>
            <a:endParaRPr lang="en-US" dirty="0"/>
          </a:p>
          <a:p>
            <a:pPr marL="304815" indent="-304815">
              <a:buFont typeface="Wingdings" panose="05000000000000000000" pitchFamily="2" charset="2"/>
              <a:buChar char="Ø"/>
            </a:pPr>
            <a:endParaRPr lang="en-US" dirty="0"/>
          </a:p>
        </p:txBody>
      </p:sp>
    </p:spTree>
    <p:extLst>
      <p:ext uri="{BB962C8B-B14F-4D97-AF65-F5344CB8AC3E}">
        <p14:creationId xmlns:p14="http://schemas.microsoft.com/office/powerpoint/2010/main" val="1696688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65E191-6D2B-76DC-6649-2DEF601939DC}"/>
              </a:ext>
            </a:extLst>
          </p:cNvPr>
          <p:cNvSpPr>
            <a:spLocks noGrp="1"/>
          </p:cNvSpPr>
          <p:nvPr>
            <p:ph type="title"/>
          </p:nvPr>
        </p:nvSpPr>
        <p:spPr>
          <a:xfrm>
            <a:off x="646112" y="452718"/>
            <a:ext cx="9404723" cy="893482"/>
          </a:xfrm>
        </p:spPr>
        <p:txBody>
          <a:bodyPr/>
          <a:lstStyle/>
          <a:p>
            <a:r>
              <a:rPr lang="en-US" sz="2667" dirty="0"/>
              <a:t>INTRODUCTION:</a:t>
            </a:r>
          </a:p>
        </p:txBody>
      </p:sp>
      <p:sp>
        <p:nvSpPr>
          <p:cNvPr id="4" name="Text 1">
            <a:extLst>
              <a:ext uri="{FF2B5EF4-FFF2-40B4-BE49-F238E27FC236}">
                <a16:creationId xmlns="" xmlns:a16="http://schemas.microsoft.com/office/drawing/2014/main" id="{AB4B0FE6-217D-6CA5-0899-A3FE6C80C708}"/>
              </a:ext>
            </a:extLst>
          </p:cNvPr>
          <p:cNvSpPr>
            <a:spLocks noGrp="1"/>
          </p:cNvSpPr>
          <p:nvPr>
            <p:ph idx="1"/>
          </p:nvPr>
        </p:nvSpPr>
        <p:spPr>
          <a:xfrm>
            <a:off x="1104744" y="1447800"/>
            <a:ext cx="8946091" cy="4195233"/>
          </a:xfrm>
          <a:prstGeom prst="rect">
            <a:avLst/>
          </a:prstGeom>
          <a:noFill/>
          <a:ln/>
        </p:spPr>
        <p:txBody>
          <a:bodyPr wrap="square" rtlCol="0" anchor="t">
            <a:normAutofit/>
          </a:bodyPr>
          <a:lstStyle/>
          <a:p>
            <a:pPr>
              <a:buSzPct val="100000"/>
              <a:buFont typeface="Wingdings" panose="05000000000000000000" pitchFamily="2" charset="2"/>
              <a:buChar char="Ø"/>
            </a:pPr>
            <a:r>
              <a:rPr lang="en-US" sz="2667" dirty="0">
                <a:solidFill>
                  <a:srgbClr val="000000"/>
                </a:solidFill>
                <a:latin typeface="Times New Roman" panose="02020603050405020304" pitchFamily="18" charset="0"/>
                <a:ea typeface="Optima" pitchFamily="34" charset="-122"/>
                <a:cs typeface="Times New Roman" panose="02020603050405020304" pitchFamily="18" charset="0"/>
              </a:rPr>
              <a:t>Merge sort is a versatile and efficient sorting algorithm based   on the divide-and-conquer strategy.</a:t>
            </a:r>
            <a:endParaRPr lang="en-US" sz="2667" dirty="0">
              <a:latin typeface="Times New Roman" panose="02020603050405020304" pitchFamily="18" charset="0"/>
              <a:cs typeface="Times New Roman" panose="02020603050405020304" pitchFamily="18" charset="0"/>
            </a:endParaRPr>
          </a:p>
          <a:p>
            <a:pPr marL="228611" indent="-228611"/>
            <a:endParaRPr lang="en-US" sz="2667" dirty="0">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Ø"/>
            </a:pPr>
            <a:r>
              <a:rPr lang="en-US" sz="2667" dirty="0">
                <a:solidFill>
                  <a:srgbClr val="000000"/>
                </a:solidFill>
                <a:latin typeface="Times New Roman" panose="02020603050405020304" pitchFamily="18" charset="0"/>
                <a:ea typeface="Optima" pitchFamily="34" charset="-122"/>
                <a:cs typeface="Times New Roman" panose="02020603050405020304" pitchFamily="18" charset="0"/>
              </a:rPr>
              <a:t>It offers stable sorting, predictable performance, and is suitable for various applications.</a:t>
            </a:r>
            <a:endParaRPr lang="en-US" sz="2667" dirty="0">
              <a:latin typeface="Times New Roman" panose="02020603050405020304" pitchFamily="18" charset="0"/>
              <a:cs typeface="Times New Roman" panose="02020603050405020304" pitchFamily="18" charset="0"/>
            </a:endParaRPr>
          </a:p>
          <a:p>
            <a:pPr marL="228611" indent="-228611"/>
            <a:endParaRPr lang="en-US" sz="2667" dirty="0">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Ø"/>
            </a:pPr>
            <a:r>
              <a:rPr lang="en-US" sz="2667" dirty="0">
                <a:solidFill>
                  <a:srgbClr val="000000"/>
                </a:solidFill>
                <a:latin typeface="Times New Roman" panose="02020603050405020304" pitchFamily="18" charset="0"/>
                <a:ea typeface="Optima" pitchFamily="34" charset="-122"/>
                <a:cs typeface="Times New Roman" panose="02020603050405020304" pitchFamily="18" charset="0"/>
              </a:rPr>
              <a:t>Understanding the principles and variants of merge sort can help in making informed decisions for sorting task</a:t>
            </a:r>
            <a:endParaRPr lang="en-US" sz="1333" dirty="0"/>
          </a:p>
        </p:txBody>
      </p:sp>
    </p:spTree>
    <p:extLst>
      <p:ext uri="{BB962C8B-B14F-4D97-AF65-F5344CB8AC3E}">
        <p14:creationId xmlns:p14="http://schemas.microsoft.com/office/powerpoint/2010/main" val="29468924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5F661C-3366-60B1-AA65-4A143C4A0FE8}"/>
              </a:ext>
            </a:extLst>
          </p:cNvPr>
          <p:cNvSpPr>
            <a:spLocks noGrp="1"/>
          </p:cNvSpPr>
          <p:nvPr>
            <p:ph type="title"/>
          </p:nvPr>
        </p:nvSpPr>
        <p:spPr>
          <a:xfrm>
            <a:off x="838200" y="365126"/>
            <a:ext cx="10515600" cy="981074"/>
          </a:xfrm>
        </p:spPr>
        <p:txBody>
          <a:bodyPr/>
          <a:lstStyle/>
          <a:p>
            <a:r>
              <a:rPr lang="en-US" dirty="0">
                <a:solidFill>
                  <a:srgbClr val="FF0000"/>
                </a:solidFill>
              </a:rPr>
              <a:t>Methodology </a:t>
            </a:r>
          </a:p>
        </p:txBody>
      </p:sp>
      <p:sp>
        <p:nvSpPr>
          <p:cNvPr id="5" name="Text Placeholder 4">
            <a:extLst>
              <a:ext uri="{FF2B5EF4-FFF2-40B4-BE49-F238E27FC236}">
                <a16:creationId xmlns="" xmlns:a16="http://schemas.microsoft.com/office/drawing/2014/main" id="{73C0A5C5-8585-C03C-EFEB-EBE16D89E205}"/>
              </a:ext>
            </a:extLst>
          </p:cNvPr>
          <p:cNvSpPr>
            <a:spLocks noGrp="1"/>
          </p:cNvSpPr>
          <p:nvPr>
            <p:ph idx="1"/>
          </p:nvPr>
        </p:nvSpPr>
        <p:spPr/>
        <p:txBody>
          <a:bodyPr>
            <a:normAutofit/>
          </a:bodyPr>
          <a:lstStyle/>
          <a:p>
            <a:pPr algn="just">
              <a:lnSpc>
                <a:spcPct val="200000"/>
              </a:lnSpc>
              <a:buFont typeface="Wingdings" panose="05000000000000000000" pitchFamily="2" charset="2"/>
              <a:buChar char="Ø"/>
            </a:pPr>
            <a:r>
              <a:rPr lang="en-US" sz="2400" b="1" dirty="0">
                <a:solidFill>
                  <a:srgbClr val="0D0D0D"/>
                </a:solidFill>
                <a:latin typeface="Times New Roman" panose="02020603050405020304" pitchFamily="18" charset="0"/>
                <a:cs typeface="Times New Roman" panose="02020603050405020304" pitchFamily="18" charset="0"/>
              </a:rPr>
              <a:t>Divide:</a:t>
            </a:r>
            <a:r>
              <a:rPr lang="en-US" sz="2400" dirty="0">
                <a:solidFill>
                  <a:srgbClr val="0D0D0D"/>
                </a:solidFill>
                <a:latin typeface="Times New Roman" panose="02020603050405020304" pitchFamily="18" charset="0"/>
                <a:cs typeface="Times New Roman" panose="02020603050405020304" pitchFamily="18" charset="0"/>
              </a:rPr>
              <a:t> Divide the unsorted array into two halves until each sub-array contains only one element.</a:t>
            </a:r>
          </a:p>
          <a:p>
            <a:pPr algn="just">
              <a:lnSpc>
                <a:spcPct val="200000"/>
              </a:lnSpc>
            </a:pPr>
            <a:r>
              <a:rPr lang="en-US" sz="2400" b="1" dirty="0">
                <a:solidFill>
                  <a:srgbClr val="0D0D0D"/>
                </a:solidFill>
                <a:latin typeface="Times New Roman" panose="02020603050405020304" pitchFamily="18" charset="0"/>
                <a:cs typeface="Times New Roman" panose="02020603050405020304" pitchFamily="18" charset="0"/>
              </a:rPr>
              <a:t>Conquer:</a:t>
            </a:r>
            <a:r>
              <a:rPr lang="en-US" sz="2400" dirty="0">
                <a:solidFill>
                  <a:srgbClr val="0D0D0D"/>
                </a:solidFill>
                <a:latin typeface="Times New Roman" panose="02020603050405020304" pitchFamily="18" charset="0"/>
                <a:cs typeface="Times New Roman" panose="02020603050405020304" pitchFamily="18" charset="0"/>
              </a:rPr>
              <a:t> Recursively sort each sub-array.</a:t>
            </a:r>
          </a:p>
          <a:p>
            <a:pPr algn="just">
              <a:lnSpc>
                <a:spcPct val="200000"/>
              </a:lnSpc>
            </a:pPr>
            <a:r>
              <a:rPr lang="en-US" sz="2400" b="1" dirty="0">
                <a:solidFill>
                  <a:srgbClr val="0D0D0D"/>
                </a:solidFill>
                <a:latin typeface="Times New Roman" panose="02020603050405020304" pitchFamily="18" charset="0"/>
                <a:cs typeface="Times New Roman" panose="02020603050405020304" pitchFamily="18" charset="0"/>
              </a:rPr>
              <a:t>Merge:</a:t>
            </a:r>
            <a:r>
              <a:rPr lang="en-US" sz="2400" dirty="0">
                <a:solidFill>
                  <a:srgbClr val="0D0D0D"/>
                </a:solidFill>
                <a:latin typeface="Times New Roman" panose="02020603050405020304" pitchFamily="18" charset="0"/>
                <a:cs typeface="Times New Roman" panose="02020603050405020304" pitchFamily="18" charset="0"/>
              </a:rPr>
              <a:t> Merge the sorted sub-arrays to produce the final sorted array.</a:t>
            </a:r>
          </a:p>
          <a:p>
            <a:pPr marL="0" indent="0">
              <a:lnSpc>
                <a:spcPct val="200000"/>
              </a:lnSpc>
              <a:buNone/>
            </a:pPr>
            <a:endParaRPr lang="en-US" sz="2400" dirty="0">
              <a:solidFill>
                <a:srgbClr val="0D0D0D"/>
              </a:solidFill>
              <a:latin typeface="Times New Roman" panose="02020603050405020304" pitchFamily="18" charset="0"/>
              <a:cs typeface="Times New Roman" panose="02020603050405020304" pitchFamily="18" charset="0"/>
            </a:endParaRPr>
          </a:p>
          <a:p>
            <a:pPr algn="just"/>
            <a:endParaRPr lang="en-US" sz="2667" dirty="0"/>
          </a:p>
          <a:p>
            <a:endParaRPr lang="en-US" sz="1600" dirty="0"/>
          </a:p>
        </p:txBody>
      </p:sp>
    </p:spTree>
    <p:extLst>
      <p:ext uri="{BB962C8B-B14F-4D97-AF65-F5344CB8AC3E}">
        <p14:creationId xmlns:p14="http://schemas.microsoft.com/office/powerpoint/2010/main" val="833713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B6EA6D-5D0E-08F1-1890-678BCD9C5F87}"/>
              </a:ext>
            </a:extLst>
          </p:cNvPr>
          <p:cNvSpPr>
            <a:spLocks noGrp="1"/>
          </p:cNvSpPr>
          <p:nvPr>
            <p:ph type="title"/>
          </p:nvPr>
        </p:nvSpPr>
        <p:spPr>
          <a:xfrm>
            <a:off x="838200" y="365126"/>
            <a:ext cx="10515600" cy="981075"/>
          </a:xfrm>
        </p:spPr>
        <p:txBody>
          <a:bodyPr/>
          <a:lstStyle/>
          <a:p>
            <a:r>
              <a:rPr lang="en-US" sz="2667" dirty="0">
                <a:latin typeface="Times New Roman" panose="02020603050405020304" pitchFamily="18" charset="0"/>
                <a:cs typeface="Times New Roman" panose="02020603050405020304" pitchFamily="18" charset="0"/>
              </a:rPr>
              <a:t>Flowchart of Merge Sort</a:t>
            </a:r>
          </a:p>
        </p:txBody>
      </p:sp>
      <p:pic>
        <p:nvPicPr>
          <p:cNvPr id="9" name="Picture 8">
            <a:extLst>
              <a:ext uri="{FF2B5EF4-FFF2-40B4-BE49-F238E27FC236}">
                <a16:creationId xmlns="" xmlns:a16="http://schemas.microsoft.com/office/drawing/2014/main" id="{8A28EE6E-6CA1-9620-8EA5-350C5EEFF504}"/>
              </a:ext>
            </a:extLst>
          </p:cNvPr>
          <p:cNvPicPr>
            <a:picLocks noChangeAspect="1"/>
          </p:cNvPicPr>
          <p:nvPr/>
        </p:nvPicPr>
        <p:blipFill>
          <a:blip r:embed="rId2"/>
          <a:stretch>
            <a:fillRect/>
          </a:stretch>
        </p:blipFill>
        <p:spPr>
          <a:xfrm>
            <a:off x="4114800" y="1346201"/>
            <a:ext cx="5029200" cy="4724399"/>
          </a:xfrm>
          <a:prstGeom prst="rect">
            <a:avLst/>
          </a:prstGeom>
        </p:spPr>
      </p:pic>
    </p:spTree>
    <p:extLst>
      <p:ext uri="{BB962C8B-B14F-4D97-AF65-F5344CB8AC3E}">
        <p14:creationId xmlns:p14="http://schemas.microsoft.com/office/powerpoint/2010/main" val="4540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a:t>
            </a:r>
          </a:p>
        </p:txBody>
      </p:sp>
      <p:sp>
        <p:nvSpPr>
          <p:cNvPr id="3" name="Content Placeholder 2"/>
          <p:cNvSpPr>
            <a:spLocks noGrp="1"/>
          </p:cNvSpPr>
          <p:nvPr>
            <p:ph idx="1"/>
          </p:nvPr>
        </p:nvSpPr>
        <p:spPr/>
        <p:txBody>
          <a:bodyPr/>
          <a:lstStyle/>
          <a:p>
            <a:r>
              <a:rPr lang="en-US" b="1" dirty="0"/>
              <a:t>Definition</a:t>
            </a:r>
            <a:r>
              <a:rPr lang="en-US" dirty="0"/>
              <a:t>:</a:t>
            </a:r>
          </a:p>
          <a:p>
            <a:pPr lvl="1"/>
            <a:r>
              <a:rPr lang="en-US" b="1" dirty="0"/>
              <a:t>Sorting</a:t>
            </a:r>
            <a:r>
              <a:rPr lang="en-US" dirty="0"/>
              <a:t>: The process of arranging data in a particular order (ascending or descending).</a:t>
            </a:r>
          </a:p>
          <a:p>
            <a:r>
              <a:rPr lang="en-US" b="1" dirty="0"/>
              <a:t>Types of Sorting Algorithms</a:t>
            </a:r>
            <a:r>
              <a:rPr lang="en-US" dirty="0"/>
              <a:t>:</a:t>
            </a:r>
          </a:p>
          <a:p>
            <a:pPr lvl="1"/>
            <a:r>
              <a:rPr lang="en-US" b="1" dirty="0"/>
              <a:t>Comparison-based</a:t>
            </a:r>
            <a:r>
              <a:rPr lang="en-US" dirty="0"/>
              <a:t>: Algorithms that sort by comparing elements (e.g., Bubble Sort, Quick Sort, Merge Sort).</a:t>
            </a:r>
          </a:p>
          <a:p>
            <a:pPr lvl="1"/>
            <a:r>
              <a:rPr lang="en-US" b="1" dirty="0"/>
              <a:t>Non-comparison-based</a:t>
            </a:r>
            <a:r>
              <a:rPr lang="en-US" dirty="0"/>
              <a:t>: Algorithms that use other techniques (e.g., Counting Sort, Radix Sort).</a:t>
            </a:r>
          </a:p>
          <a:p>
            <a:endParaRPr lang="en-US" dirty="0"/>
          </a:p>
        </p:txBody>
      </p:sp>
    </p:spTree>
    <p:extLst>
      <p:ext uri="{BB962C8B-B14F-4D97-AF65-F5344CB8AC3E}">
        <p14:creationId xmlns:p14="http://schemas.microsoft.com/office/powerpoint/2010/main" val="32371084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314457-7D8C-A98D-4831-CF6943A9027E}"/>
              </a:ext>
            </a:extLst>
          </p:cNvPr>
          <p:cNvSpPr>
            <a:spLocks noGrp="1"/>
          </p:cNvSpPr>
          <p:nvPr>
            <p:ph type="title"/>
          </p:nvPr>
        </p:nvSpPr>
        <p:spPr>
          <a:xfrm>
            <a:off x="646112" y="452718"/>
            <a:ext cx="9404723" cy="1045882"/>
          </a:xfrm>
        </p:spPr>
        <p:txBody>
          <a:bodyPr/>
          <a:lstStyle/>
          <a:p>
            <a:r>
              <a:rPr lang="en-US" dirty="0"/>
              <a:t>Example:-</a:t>
            </a:r>
          </a:p>
        </p:txBody>
      </p:sp>
      <p:sp>
        <p:nvSpPr>
          <p:cNvPr id="3" name="Content Placeholder 2">
            <a:extLst>
              <a:ext uri="{FF2B5EF4-FFF2-40B4-BE49-F238E27FC236}">
                <a16:creationId xmlns="" xmlns:a16="http://schemas.microsoft.com/office/drawing/2014/main" id="{7D5955EE-4B46-CC7D-AA68-75CBB0CAEEA1}"/>
              </a:ext>
            </a:extLst>
          </p:cNvPr>
          <p:cNvSpPr>
            <a:spLocks noGrp="1"/>
          </p:cNvSpPr>
          <p:nvPr>
            <p:ph idx="1"/>
          </p:nvPr>
        </p:nvSpPr>
        <p:spPr>
          <a:xfrm>
            <a:off x="1103313" y="1701801"/>
            <a:ext cx="8946541" cy="4703481"/>
          </a:xfrm>
        </p:spPr>
        <p:txBody>
          <a:bodyPr/>
          <a:lstStyle/>
          <a:p>
            <a:pPr algn="just">
              <a:lnSpc>
                <a:spcPct val="150000"/>
              </a:lnSpc>
            </a:pPr>
            <a:r>
              <a:rPr lang="en-US" sz="2667" dirty="0">
                <a:solidFill>
                  <a:srgbClr val="000000"/>
                </a:solidFill>
                <a:latin typeface="Optima" pitchFamily="34" charset="0"/>
                <a:ea typeface="Optima" pitchFamily="34" charset="-122"/>
                <a:cs typeface="Optima" pitchFamily="34" charset="-120"/>
              </a:rPr>
              <a:t>an unsorted list: [25, 57,48, 37, 12, 92, 86, 33].</a:t>
            </a:r>
          </a:p>
          <a:p>
            <a:pPr algn="just">
              <a:lnSpc>
                <a:spcPct val="150000"/>
              </a:lnSpc>
            </a:pPr>
            <a:r>
              <a:rPr lang="en-US" sz="2667" dirty="0">
                <a:solidFill>
                  <a:srgbClr val="000000"/>
                </a:solidFill>
                <a:latin typeface="Optima" pitchFamily="34" charset="0"/>
                <a:ea typeface="Optima" pitchFamily="34" charset="-122"/>
                <a:cs typeface="Optima" pitchFamily="34" charset="-120"/>
              </a:rPr>
              <a:t>To sort above list,  list is divided into smaller sub lists, sorted individually, and then merged back together.</a:t>
            </a:r>
          </a:p>
          <a:p>
            <a:pPr algn="just">
              <a:lnSpc>
                <a:spcPct val="150000"/>
              </a:lnSpc>
            </a:pPr>
            <a:r>
              <a:rPr lang="en-US" sz="2667" dirty="0">
                <a:solidFill>
                  <a:srgbClr val="000000"/>
                </a:solidFill>
                <a:latin typeface="Optima" pitchFamily="34" charset="0"/>
                <a:ea typeface="Optima" pitchFamily="34" charset="-122"/>
                <a:cs typeface="Optima" pitchFamily="34" charset="-120"/>
              </a:rPr>
              <a:t>Final sorted list: [12, 25, 33, 37, 48, 57, 86, 92].</a:t>
            </a:r>
          </a:p>
          <a:p>
            <a:pPr algn="just">
              <a:lnSpc>
                <a:spcPct val="150000"/>
              </a:lnSpc>
            </a:pPr>
            <a:endParaRPr lang="en-US" sz="2667" dirty="0"/>
          </a:p>
          <a:p>
            <a:endParaRPr lang="en-US" sz="2133" dirty="0"/>
          </a:p>
          <a:p>
            <a:endParaRPr lang="en-US" dirty="0"/>
          </a:p>
        </p:txBody>
      </p:sp>
    </p:spTree>
    <p:extLst>
      <p:ext uri="{BB962C8B-B14F-4D97-AF65-F5344CB8AC3E}">
        <p14:creationId xmlns:p14="http://schemas.microsoft.com/office/powerpoint/2010/main" val="2527138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00FA1487-2EA9-4498-8248-6C87ABCBBF0E}"/>
              </a:ext>
            </a:extLst>
          </p:cNvPr>
          <p:cNvPicPr>
            <a:picLocks noChangeAspect="1"/>
          </p:cNvPicPr>
          <p:nvPr/>
        </p:nvPicPr>
        <p:blipFill>
          <a:blip r:embed="rId2"/>
          <a:stretch>
            <a:fillRect/>
          </a:stretch>
        </p:blipFill>
        <p:spPr>
          <a:xfrm>
            <a:off x="2895600" y="584201"/>
            <a:ext cx="6604000" cy="5299075"/>
          </a:xfrm>
          <a:prstGeom prst="rect">
            <a:avLst/>
          </a:prstGeom>
        </p:spPr>
      </p:pic>
      <p:sp>
        <p:nvSpPr>
          <p:cNvPr id="6" name="Title 1">
            <a:extLst>
              <a:ext uri="{FF2B5EF4-FFF2-40B4-BE49-F238E27FC236}">
                <a16:creationId xmlns="" xmlns:a16="http://schemas.microsoft.com/office/drawing/2014/main" id="{E72A66A4-E5F8-4544-B14D-9559AF4D8159}"/>
              </a:ext>
            </a:extLst>
          </p:cNvPr>
          <p:cNvSpPr>
            <a:spLocks noGrp="1"/>
          </p:cNvSpPr>
          <p:nvPr>
            <p:ph type="title"/>
          </p:nvPr>
        </p:nvSpPr>
        <p:spPr>
          <a:xfrm>
            <a:off x="9499600" y="6273799"/>
            <a:ext cx="2692400" cy="421340"/>
          </a:xfrm>
        </p:spPr>
        <p:txBody>
          <a:bodyPr>
            <a:normAutofit/>
          </a:bodyPr>
          <a:lstStyle/>
          <a:p>
            <a:r>
              <a:rPr lang="en-US" sz="2000" dirty="0"/>
              <a:t>Source: </a:t>
            </a:r>
            <a:r>
              <a:rPr lang="en-US" sz="2000" dirty="0" err="1"/>
              <a:t>Nabaraj</a:t>
            </a:r>
            <a:r>
              <a:rPr lang="en-US" sz="2000" dirty="0"/>
              <a:t> sir slide</a:t>
            </a:r>
          </a:p>
        </p:txBody>
      </p:sp>
    </p:spTree>
    <p:extLst>
      <p:ext uri="{BB962C8B-B14F-4D97-AF65-F5344CB8AC3E}">
        <p14:creationId xmlns:p14="http://schemas.microsoft.com/office/powerpoint/2010/main" val="5132387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4E4CCF9-CCC6-4FCD-BA50-2792242D5ECA}"/>
              </a:ext>
            </a:extLst>
          </p:cNvPr>
          <p:cNvPicPr>
            <a:picLocks noChangeAspect="1"/>
          </p:cNvPicPr>
          <p:nvPr/>
        </p:nvPicPr>
        <p:blipFill>
          <a:blip r:embed="rId2"/>
          <a:stretch>
            <a:fillRect/>
          </a:stretch>
        </p:blipFill>
        <p:spPr>
          <a:xfrm>
            <a:off x="0" y="395007"/>
            <a:ext cx="3556000" cy="4318000"/>
          </a:xfrm>
          <a:prstGeom prst="rect">
            <a:avLst/>
          </a:prstGeom>
        </p:spPr>
      </p:pic>
      <p:sp>
        <p:nvSpPr>
          <p:cNvPr id="6" name="Title 1">
            <a:extLst>
              <a:ext uri="{FF2B5EF4-FFF2-40B4-BE49-F238E27FC236}">
                <a16:creationId xmlns="" xmlns:a16="http://schemas.microsoft.com/office/drawing/2014/main" id="{8EE99A35-2FB1-4DE1-8239-C23771304A8F}"/>
              </a:ext>
            </a:extLst>
          </p:cNvPr>
          <p:cNvSpPr>
            <a:spLocks noGrp="1"/>
          </p:cNvSpPr>
          <p:nvPr>
            <p:ph type="title"/>
          </p:nvPr>
        </p:nvSpPr>
        <p:spPr>
          <a:xfrm>
            <a:off x="1" y="9525"/>
            <a:ext cx="9404723" cy="385482"/>
          </a:xfrm>
        </p:spPr>
        <p:txBody>
          <a:bodyPr>
            <a:normAutofit fontScale="90000"/>
          </a:bodyPr>
          <a:lstStyle/>
          <a:p>
            <a:r>
              <a:rPr lang="en-US" dirty="0"/>
              <a:t>Example:-</a:t>
            </a:r>
          </a:p>
        </p:txBody>
      </p:sp>
      <p:pic>
        <p:nvPicPr>
          <p:cNvPr id="8" name="Picture 7">
            <a:extLst>
              <a:ext uri="{FF2B5EF4-FFF2-40B4-BE49-F238E27FC236}">
                <a16:creationId xmlns="" xmlns:a16="http://schemas.microsoft.com/office/drawing/2014/main" id="{F1A20609-FE68-4FC7-97C9-666FA293D6D5}"/>
              </a:ext>
            </a:extLst>
          </p:cNvPr>
          <p:cNvPicPr>
            <a:picLocks noChangeAspect="1"/>
          </p:cNvPicPr>
          <p:nvPr/>
        </p:nvPicPr>
        <p:blipFill>
          <a:blip r:embed="rId3"/>
          <a:stretch>
            <a:fillRect/>
          </a:stretch>
        </p:blipFill>
        <p:spPr>
          <a:xfrm>
            <a:off x="3574431" y="401330"/>
            <a:ext cx="5187950" cy="3759200"/>
          </a:xfrm>
          <a:prstGeom prst="rect">
            <a:avLst/>
          </a:prstGeom>
        </p:spPr>
      </p:pic>
      <p:pic>
        <p:nvPicPr>
          <p:cNvPr id="10" name="Picture 9">
            <a:extLst>
              <a:ext uri="{FF2B5EF4-FFF2-40B4-BE49-F238E27FC236}">
                <a16:creationId xmlns="" xmlns:a16="http://schemas.microsoft.com/office/drawing/2014/main" id="{6E0629F6-AC67-4847-BC97-218F53B49E20}"/>
              </a:ext>
            </a:extLst>
          </p:cNvPr>
          <p:cNvPicPr>
            <a:picLocks noChangeAspect="1"/>
          </p:cNvPicPr>
          <p:nvPr/>
        </p:nvPicPr>
        <p:blipFill>
          <a:blip r:embed="rId4"/>
          <a:stretch>
            <a:fillRect/>
          </a:stretch>
        </p:blipFill>
        <p:spPr>
          <a:xfrm>
            <a:off x="8780812" y="202266"/>
            <a:ext cx="3322118" cy="3200400"/>
          </a:xfrm>
          <a:prstGeom prst="rect">
            <a:avLst/>
          </a:prstGeom>
        </p:spPr>
      </p:pic>
      <p:pic>
        <p:nvPicPr>
          <p:cNvPr id="14" name="Picture 13">
            <a:extLst>
              <a:ext uri="{FF2B5EF4-FFF2-40B4-BE49-F238E27FC236}">
                <a16:creationId xmlns="" xmlns:a16="http://schemas.microsoft.com/office/drawing/2014/main" id="{38AA080B-C444-4AB2-BB2B-5D7BF368FA10}"/>
              </a:ext>
            </a:extLst>
          </p:cNvPr>
          <p:cNvPicPr>
            <a:picLocks noChangeAspect="1"/>
          </p:cNvPicPr>
          <p:nvPr/>
        </p:nvPicPr>
        <p:blipFill>
          <a:blip r:embed="rId5"/>
          <a:stretch>
            <a:fillRect/>
          </a:stretch>
        </p:blipFill>
        <p:spPr>
          <a:xfrm>
            <a:off x="7037796" y="3768725"/>
            <a:ext cx="4908380" cy="2328582"/>
          </a:xfrm>
          <a:prstGeom prst="rect">
            <a:avLst/>
          </a:prstGeom>
        </p:spPr>
      </p:pic>
    </p:spTree>
    <p:extLst>
      <p:ext uri="{BB962C8B-B14F-4D97-AF65-F5344CB8AC3E}">
        <p14:creationId xmlns:p14="http://schemas.microsoft.com/office/powerpoint/2010/main" val="3730680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CC13E1-D72B-C0FA-69AA-76477118B831}"/>
              </a:ext>
            </a:extLst>
          </p:cNvPr>
          <p:cNvSpPr>
            <a:spLocks noGrp="1"/>
          </p:cNvSpPr>
          <p:nvPr>
            <p:ph type="title"/>
          </p:nvPr>
        </p:nvSpPr>
        <p:spPr/>
        <p:txBody>
          <a:bodyPr/>
          <a:lstStyle/>
          <a:p>
            <a:r>
              <a:rPr lang="en-US" sz="4400" b="1" dirty="0">
                <a:solidFill>
                  <a:srgbClr val="000000"/>
                </a:solidFill>
                <a:latin typeface="Optima" pitchFamily="34" charset="0"/>
                <a:ea typeface="Optima" pitchFamily="34" charset="-122"/>
                <a:cs typeface="Optima" pitchFamily="34" charset="-120"/>
              </a:rPr>
              <a:t>Advantages of Merge Sort</a:t>
            </a:r>
            <a:endParaRPr lang="en-US" sz="4400" dirty="0"/>
          </a:p>
        </p:txBody>
      </p:sp>
      <p:sp>
        <p:nvSpPr>
          <p:cNvPr id="3" name="Content Placeholder 2">
            <a:extLst>
              <a:ext uri="{FF2B5EF4-FFF2-40B4-BE49-F238E27FC236}">
                <a16:creationId xmlns="" xmlns:a16="http://schemas.microsoft.com/office/drawing/2014/main" id="{14101E76-56BB-1B38-CD2E-55034B58C241}"/>
              </a:ext>
            </a:extLst>
          </p:cNvPr>
          <p:cNvSpPr>
            <a:spLocks noGrp="1"/>
          </p:cNvSpPr>
          <p:nvPr>
            <p:ph idx="1"/>
          </p:nvPr>
        </p:nvSpPr>
        <p:spPr/>
        <p:txBody>
          <a:bodyPr>
            <a:normAutofit/>
          </a:bodyPr>
          <a:lstStyle/>
          <a:p>
            <a:pPr algn="just">
              <a:lnSpc>
                <a:spcPct val="200000"/>
              </a:lnSpc>
              <a:buSzPct val="100000"/>
            </a:pPr>
            <a:r>
              <a:rPr lang="en-US" sz="2133" dirty="0">
                <a:solidFill>
                  <a:srgbClr val="000000"/>
                </a:solidFill>
                <a:latin typeface="Optima" pitchFamily="34" charset="0"/>
                <a:ea typeface="Optima" pitchFamily="34" charset="-122"/>
                <a:cs typeface="Optima" pitchFamily="34" charset="-120"/>
              </a:rPr>
              <a:t>Merge sort is efficient for large datasets due to its O(n log n) time complexity.</a:t>
            </a:r>
            <a:endParaRPr lang="en-US" sz="2133" dirty="0"/>
          </a:p>
          <a:p>
            <a:pPr algn="just">
              <a:lnSpc>
                <a:spcPct val="200000"/>
              </a:lnSpc>
              <a:buSzPct val="100000"/>
            </a:pPr>
            <a:r>
              <a:rPr lang="en-US" sz="2133" dirty="0">
                <a:solidFill>
                  <a:srgbClr val="000000"/>
                </a:solidFill>
                <a:latin typeface="Optima" pitchFamily="34" charset="0"/>
                <a:ea typeface="Optima" pitchFamily="34" charset="-122"/>
                <a:cs typeface="Optima" pitchFamily="34" charset="-120"/>
              </a:rPr>
              <a:t>It is a stable sorting algorithm, meaning it does not change the order of equal elements.</a:t>
            </a:r>
            <a:endParaRPr lang="en-US" sz="2133" dirty="0"/>
          </a:p>
          <a:p>
            <a:pPr algn="just">
              <a:lnSpc>
                <a:spcPct val="200000"/>
              </a:lnSpc>
              <a:buSzPct val="100000"/>
            </a:pPr>
            <a:r>
              <a:rPr lang="en-US" sz="2133" dirty="0">
                <a:solidFill>
                  <a:srgbClr val="000000"/>
                </a:solidFill>
                <a:latin typeface="Optima" pitchFamily="34" charset="0"/>
                <a:ea typeface="Optima" pitchFamily="34" charset="-122"/>
                <a:cs typeface="Optima" pitchFamily="34" charset="-120"/>
              </a:rPr>
              <a:t>Merge sort is suitable for sorting linked lists as well as arrays.</a:t>
            </a:r>
            <a:endParaRPr lang="en-US" sz="2133" dirty="0"/>
          </a:p>
          <a:p>
            <a:endParaRPr lang="en-US" dirty="0"/>
          </a:p>
        </p:txBody>
      </p:sp>
    </p:spTree>
    <p:extLst>
      <p:ext uri="{BB962C8B-B14F-4D97-AF65-F5344CB8AC3E}">
        <p14:creationId xmlns:p14="http://schemas.microsoft.com/office/powerpoint/2010/main" val="36734976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3C428F-8393-3304-99D0-255D8CF2CE8E}"/>
              </a:ext>
            </a:extLst>
          </p:cNvPr>
          <p:cNvSpPr>
            <a:spLocks noGrp="1"/>
          </p:cNvSpPr>
          <p:nvPr>
            <p:ph type="title"/>
          </p:nvPr>
        </p:nvSpPr>
        <p:spPr/>
        <p:txBody>
          <a:bodyPr>
            <a:normAutofit/>
          </a:bodyPr>
          <a:lstStyle/>
          <a:p>
            <a:r>
              <a:rPr lang="en-US" sz="4400" b="1" dirty="0">
                <a:solidFill>
                  <a:srgbClr val="000000"/>
                </a:solidFill>
                <a:latin typeface="Optima" pitchFamily="34" charset="0"/>
                <a:ea typeface="Optima" pitchFamily="34" charset="-122"/>
                <a:cs typeface="Optima" pitchFamily="34" charset="-120"/>
              </a:rPr>
              <a:t>Disadvantages of Merge Sort</a:t>
            </a:r>
            <a:r>
              <a:rPr lang="en-US" sz="4400" dirty="0"/>
              <a:t/>
            </a:r>
            <a:br>
              <a:rPr lang="en-US" sz="4400" dirty="0"/>
            </a:br>
            <a:endParaRPr lang="en-US" dirty="0"/>
          </a:p>
        </p:txBody>
      </p:sp>
      <p:sp>
        <p:nvSpPr>
          <p:cNvPr id="3" name="Content Placeholder 2">
            <a:extLst>
              <a:ext uri="{FF2B5EF4-FFF2-40B4-BE49-F238E27FC236}">
                <a16:creationId xmlns="" xmlns:a16="http://schemas.microsoft.com/office/drawing/2014/main" id="{BBBD29F6-FECC-88C4-AFAC-67C8ACE17082}"/>
              </a:ext>
            </a:extLst>
          </p:cNvPr>
          <p:cNvSpPr>
            <a:spLocks noGrp="1"/>
          </p:cNvSpPr>
          <p:nvPr>
            <p:ph idx="1"/>
          </p:nvPr>
        </p:nvSpPr>
        <p:spPr/>
        <p:txBody>
          <a:bodyPr>
            <a:normAutofit/>
          </a:bodyPr>
          <a:lstStyle/>
          <a:p>
            <a:pPr algn="just">
              <a:lnSpc>
                <a:spcPct val="200000"/>
              </a:lnSpc>
              <a:buSzPct val="100000"/>
            </a:pPr>
            <a:r>
              <a:rPr lang="en-US" sz="2133" dirty="0">
                <a:solidFill>
                  <a:srgbClr val="000000"/>
                </a:solidFill>
                <a:latin typeface="Optima" pitchFamily="34" charset="0"/>
                <a:ea typeface="Optima" pitchFamily="34" charset="-122"/>
                <a:cs typeface="Optima" pitchFamily="34" charset="-120"/>
              </a:rPr>
              <a:t>Merge sort requires additional space for storing the sub lists during the merging phase.</a:t>
            </a:r>
            <a:endParaRPr lang="en-US" sz="2133" dirty="0"/>
          </a:p>
          <a:p>
            <a:pPr algn="just">
              <a:lnSpc>
                <a:spcPct val="200000"/>
              </a:lnSpc>
              <a:buSzPct val="100000"/>
            </a:pPr>
            <a:r>
              <a:rPr lang="en-US" sz="2133" dirty="0">
                <a:solidFill>
                  <a:srgbClr val="000000"/>
                </a:solidFill>
                <a:latin typeface="Optima" pitchFamily="34" charset="0"/>
                <a:ea typeface="Optima" pitchFamily="34" charset="-122"/>
                <a:cs typeface="Optima" pitchFamily="34" charset="-120"/>
              </a:rPr>
              <a:t>It is not an in-place sorting algorithm, which means it may be less memory-efficient compared to other algorithms.</a:t>
            </a:r>
            <a:endParaRPr lang="en-US" sz="2133" dirty="0"/>
          </a:p>
          <a:p>
            <a:pPr algn="just">
              <a:lnSpc>
                <a:spcPct val="200000"/>
              </a:lnSpc>
              <a:buSzPct val="100000"/>
            </a:pPr>
            <a:r>
              <a:rPr lang="en-US" sz="2133" dirty="0">
                <a:solidFill>
                  <a:srgbClr val="000000"/>
                </a:solidFill>
                <a:latin typeface="Optima" pitchFamily="34" charset="0"/>
                <a:ea typeface="Optima" pitchFamily="34" charset="-122"/>
                <a:cs typeface="Optima" pitchFamily="34" charset="-120"/>
              </a:rPr>
              <a:t>Merge sort has a slightly slower constant factor compared to quicksort for smaller datasets.</a:t>
            </a:r>
            <a:endParaRPr lang="en-US" sz="2133" dirty="0"/>
          </a:p>
          <a:p>
            <a:endParaRPr lang="en-US" dirty="0"/>
          </a:p>
        </p:txBody>
      </p:sp>
    </p:spTree>
    <p:extLst>
      <p:ext uri="{BB962C8B-B14F-4D97-AF65-F5344CB8AC3E}">
        <p14:creationId xmlns:p14="http://schemas.microsoft.com/office/powerpoint/2010/main" val="30905265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84714B-BEFA-552E-916F-D42CD606F3F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 xmlns:a16="http://schemas.microsoft.com/office/drawing/2014/main" id="{B64DC629-D948-B1BD-D3A1-E901819B3F15}"/>
              </a:ext>
            </a:extLst>
          </p:cNvPr>
          <p:cNvSpPr>
            <a:spLocks noGrp="1"/>
          </p:cNvSpPr>
          <p:nvPr>
            <p:ph idx="1"/>
          </p:nvPr>
        </p:nvSpPr>
        <p:spPr>
          <a:xfrm>
            <a:off x="1103313" y="1701800"/>
            <a:ext cx="8946541" cy="4546600"/>
          </a:xfrm>
        </p:spPr>
        <p:txBody>
          <a:bodyPr/>
          <a:lstStyle/>
          <a:p>
            <a:pPr>
              <a:buSzPct val="100000"/>
            </a:pPr>
            <a:r>
              <a:rPr lang="en-US" sz="2133" dirty="0">
                <a:solidFill>
                  <a:srgbClr val="000000"/>
                </a:solidFill>
                <a:latin typeface="Optima" pitchFamily="34" charset="0"/>
                <a:ea typeface="Optima" pitchFamily="34" charset="-122"/>
                <a:cs typeface="Optima" pitchFamily="34" charset="-120"/>
              </a:rPr>
              <a:t>Merge sort is a versatile and efficient sorting algorithm based on the divide-and-conquer strategy.</a:t>
            </a:r>
            <a:endParaRPr lang="en-US" sz="2133" dirty="0"/>
          </a:p>
          <a:p>
            <a:pPr marL="228611" indent="-228611"/>
            <a:endParaRPr lang="en-US" sz="2133" dirty="0"/>
          </a:p>
          <a:p>
            <a:pPr>
              <a:buSzPct val="100000"/>
            </a:pPr>
            <a:r>
              <a:rPr lang="en-US" sz="2133" dirty="0">
                <a:solidFill>
                  <a:srgbClr val="000000"/>
                </a:solidFill>
                <a:latin typeface="Optima" pitchFamily="34" charset="0"/>
                <a:ea typeface="Optima" pitchFamily="34" charset="-122"/>
                <a:cs typeface="Optima" pitchFamily="34" charset="-120"/>
              </a:rPr>
              <a:t>It offers stable sorting, predictable performance, and is suitable for various applications.</a:t>
            </a:r>
          </a:p>
          <a:p>
            <a:pPr>
              <a:buSzPct val="100000"/>
            </a:pPr>
            <a:r>
              <a:rPr lang="en-US" sz="2133" dirty="0">
                <a:solidFill>
                  <a:srgbClr val="000000"/>
                </a:solidFill>
                <a:latin typeface="Optima" pitchFamily="34" charset="0"/>
                <a:ea typeface="Optima" pitchFamily="34" charset="-122"/>
              </a:rPr>
              <a:t>Suitable for large dataset due to time complexity</a:t>
            </a:r>
            <a:endParaRPr lang="en-US" sz="2133" dirty="0"/>
          </a:p>
          <a:p>
            <a:pPr marL="228611" indent="-228611"/>
            <a:endParaRPr lang="en-US" sz="2133" dirty="0"/>
          </a:p>
          <a:p>
            <a:pPr marL="0" indent="0">
              <a:buNone/>
            </a:pPr>
            <a:endParaRPr lang="en-US" dirty="0"/>
          </a:p>
        </p:txBody>
      </p:sp>
    </p:spTree>
    <p:extLst>
      <p:ext uri="{BB962C8B-B14F-4D97-AF65-F5344CB8AC3E}">
        <p14:creationId xmlns:p14="http://schemas.microsoft.com/office/powerpoint/2010/main" val="3908144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BBF40C-77CB-AAD1-63A0-E73B408758F0}"/>
              </a:ext>
            </a:extLst>
          </p:cNvPr>
          <p:cNvSpPr>
            <a:spLocks noGrp="1"/>
          </p:cNvSpPr>
          <p:nvPr>
            <p:ph type="ctrTitle"/>
          </p:nvPr>
        </p:nvSpPr>
        <p:spPr/>
        <p:txBody>
          <a:bodyPr/>
          <a:lstStyle/>
          <a:p>
            <a:r>
              <a:rPr lang="en-US" dirty="0"/>
              <a:t>Heap sort</a:t>
            </a:r>
          </a:p>
        </p:txBody>
      </p:sp>
      <p:sp>
        <p:nvSpPr>
          <p:cNvPr id="3" name="Subtitle 2">
            <a:extLst>
              <a:ext uri="{FF2B5EF4-FFF2-40B4-BE49-F238E27FC236}">
                <a16:creationId xmlns="" xmlns:a16="http://schemas.microsoft.com/office/drawing/2014/main" id="{1D3CE5F8-9049-71D7-15C9-58018F260690}"/>
              </a:ext>
            </a:extLst>
          </p:cNvPr>
          <p:cNvSpPr>
            <a:spLocks noGrp="1"/>
          </p:cNvSpPr>
          <p:nvPr>
            <p:ph type="subTitle" idx="1"/>
          </p:nvPr>
        </p:nvSpPr>
        <p:spPr/>
        <p:txBody>
          <a:bodyPr/>
          <a:lstStyle/>
          <a:p>
            <a:r>
              <a:rPr lang="en-US" dirty="0" err="1"/>
              <a:t>Sudeep</a:t>
            </a:r>
            <a:r>
              <a:rPr lang="en-US" dirty="0"/>
              <a:t> </a:t>
            </a:r>
            <a:r>
              <a:rPr lang="en-US" dirty="0" err="1"/>
              <a:t>kharel</a:t>
            </a:r>
            <a:endParaRPr lang="en-US" dirty="0"/>
          </a:p>
          <a:p>
            <a:r>
              <a:rPr lang="en-US" dirty="0"/>
              <a:t>Roll no. :32</a:t>
            </a:r>
          </a:p>
        </p:txBody>
      </p:sp>
    </p:spTree>
    <p:extLst>
      <p:ext uri="{BB962C8B-B14F-4D97-AF65-F5344CB8AC3E}">
        <p14:creationId xmlns:p14="http://schemas.microsoft.com/office/powerpoint/2010/main" val="13180132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624714-B786-E2E2-9982-597170565BFE}"/>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 xmlns:a16="http://schemas.microsoft.com/office/drawing/2014/main" id="{5AC6138B-1A0A-EB20-A30F-75B72699F41D}"/>
              </a:ext>
            </a:extLst>
          </p:cNvPr>
          <p:cNvSpPr>
            <a:spLocks noGrp="1"/>
          </p:cNvSpPr>
          <p:nvPr>
            <p:ph idx="1"/>
          </p:nvPr>
        </p:nvSpPr>
        <p:spPr/>
        <p:txBody>
          <a:bodyPr>
            <a:normAutofit/>
          </a:bodyPr>
          <a:lstStyle/>
          <a:p>
            <a:r>
              <a:rPr lang="en-US" b="1" dirty="0"/>
              <a:t>Consistent Time Complexity</a:t>
            </a:r>
            <a:r>
              <a:rPr lang="en-US" sz="2400" b="1" dirty="0"/>
              <a:t>: </a:t>
            </a:r>
            <a:r>
              <a:rPr lang="en-US" sz="2400" dirty="0"/>
              <a:t>Heap sort has a time complexity of O(nlogn) in best, average, and worst cases, making it a reliable choice for sorting large datasets.</a:t>
            </a:r>
          </a:p>
          <a:p>
            <a:r>
              <a:rPr lang="en-US" b="1" dirty="0"/>
              <a:t>In-Place Sorting: </a:t>
            </a:r>
            <a:r>
              <a:rPr lang="en-US" sz="2400" dirty="0"/>
              <a:t>It requires only O(1) additional space, performing all operations within the original array, which is beneficial in memory-constrained environments.</a:t>
            </a:r>
          </a:p>
          <a:p>
            <a:r>
              <a:rPr lang="en-US" b="1" dirty="0"/>
              <a:t>Binary Heap Data Structure: </a:t>
            </a:r>
            <a:r>
              <a:rPr lang="en-US" sz="2400" dirty="0"/>
              <a:t>Heap sort uses a binary heap (max-heap) to efficiently manage and sort elements, leveraging the heap property to repeatedly extract the largest element and rebuild the heap until the array is sorted.</a:t>
            </a:r>
          </a:p>
        </p:txBody>
      </p:sp>
    </p:spTree>
    <p:extLst>
      <p:ext uri="{BB962C8B-B14F-4D97-AF65-F5344CB8AC3E}">
        <p14:creationId xmlns:p14="http://schemas.microsoft.com/office/powerpoint/2010/main" val="31874762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0644EC-35A9-FF01-BFC8-38CF1C9B6A25}"/>
              </a:ext>
            </a:extLst>
          </p:cNvPr>
          <p:cNvSpPr>
            <a:spLocks noGrp="1"/>
          </p:cNvSpPr>
          <p:nvPr>
            <p:ph type="title"/>
          </p:nvPr>
        </p:nvSpPr>
        <p:spPr/>
        <p:txBody>
          <a:bodyPr/>
          <a:lstStyle/>
          <a:p>
            <a:r>
              <a:rPr lang="en-US" b="1" dirty="0"/>
              <a:t>Heap Sort Algorithm</a:t>
            </a:r>
          </a:p>
        </p:txBody>
      </p:sp>
      <p:sp>
        <p:nvSpPr>
          <p:cNvPr id="3" name="Content Placeholder 2">
            <a:extLst>
              <a:ext uri="{FF2B5EF4-FFF2-40B4-BE49-F238E27FC236}">
                <a16:creationId xmlns="" xmlns:a16="http://schemas.microsoft.com/office/drawing/2014/main" id="{456CB3B1-B69E-1120-AB0A-354A2938C61A}"/>
              </a:ext>
            </a:extLst>
          </p:cNvPr>
          <p:cNvSpPr>
            <a:spLocks noGrp="1"/>
          </p:cNvSpPr>
          <p:nvPr>
            <p:ph idx="1"/>
          </p:nvPr>
        </p:nvSpPr>
        <p:spPr/>
        <p:txBody>
          <a:bodyPr/>
          <a:lstStyle/>
          <a:p>
            <a:pPr marL="514350" indent="-514350">
              <a:buFont typeface="+mj-lt"/>
              <a:buAutoNum type="arabicPeriod"/>
            </a:pPr>
            <a:r>
              <a:rPr lang="en-US" b="1" dirty="0"/>
              <a:t>Build Max Heap: </a:t>
            </a:r>
            <a:r>
              <a:rPr lang="en-US" sz="2400" dirty="0"/>
              <a:t>Construct a max-heap from the input array.</a:t>
            </a:r>
          </a:p>
          <a:p>
            <a:pPr marL="514350" indent="-514350">
              <a:buFont typeface="+mj-lt"/>
              <a:buAutoNum type="arabicPeriod"/>
            </a:pPr>
            <a:r>
              <a:rPr lang="en-US" b="1" dirty="0"/>
              <a:t>Extract Max: </a:t>
            </a:r>
            <a:r>
              <a:rPr lang="en-US" sz="2400" dirty="0"/>
              <a:t>Repeatedly extract the maximum element and place it at the end of the sorted array.</a:t>
            </a:r>
          </a:p>
          <a:p>
            <a:pPr marL="514350" indent="-514350">
              <a:buFont typeface="+mj-lt"/>
              <a:buAutoNum type="arabicPeriod"/>
            </a:pPr>
            <a:r>
              <a:rPr lang="en-US" b="1" dirty="0"/>
              <a:t>Heapify: </a:t>
            </a:r>
            <a:r>
              <a:rPr lang="en-US" sz="2400" dirty="0"/>
              <a:t>Maintain the heap property by heapifying the reduced heap.</a:t>
            </a:r>
          </a:p>
        </p:txBody>
      </p:sp>
    </p:spTree>
    <p:extLst>
      <p:ext uri="{BB962C8B-B14F-4D97-AF65-F5344CB8AC3E}">
        <p14:creationId xmlns:p14="http://schemas.microsoft.com/office/powerpoint/2010/main" val="23285236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9D63AF-A75F-4BD7-A585-893DDF3CF881}"/>
              </a:ext>
            </a:extLst>
          </p:cNvPr>
          <p:cNvSpPr>
            <a:spLocks noGrp="1"/>
          </p:cNvSpPr>
          <p:nvPr>
            <p:ph type="title"/>
          </p:nvPr>
        </p:nvSpPr>
        <p:spPr/>
        <p:txBody>
          <a:bodyPr/>
          <a:lstStyle/>
          <a:p>
            <a:r>
              <a:rPr lang="en-US" b="1" dirty="0"/>
              <a:t>Working of Heap Sort Algorithm</a:t>
            </a:r>
          </a:p>
        </p:txBody>
      </p:sp>
      <p:pic>
        <p:nvPicPr>
          <p:cNvPr id="5" name="Content Placeholder 4">
            <a:extLst>
              <a:ext uri="{FF2B5EF4-FFF2-40B4-BE49-F238E27FC236}">
                <a16:creationId xmlns="" xmlns:a16="http://schemas.microsoft.com/office/drawing/2014/main" id="{A70793E3-6D0B-761F-A146-3E10E82FAC57}"/>
              </a:ext>
            </a:extLst>
          </p:cNvPr>
          <p:cNvPicPr>
            <a:picLocks noGrp="1" noChangeAspect="1"/>
          </p:cNvPicPr>
          <p:nvPr>
            <p:ph idx="1"/>
          </p:nvPr>
        </p:nvPicPr>
        <p:blipFill>
          <a:blip r:embed="rId2"/>
          <a:stretch>
            <a:fillRect/>
          </a:stretch>
        </p:blipFill>
        <p:spPr>
          <a:xfrm>
            <a:off x="2981165" y="2045393"/>
            <a:ext cx="6229670" cy="3911801"/>
          </a:xfrm>
        </p:spPr>
      </p:pic>
    </p:spTree>
    <p:extLst>
      <p:ext uri="{BB962C8B-B14F-4D97-AF65-F5344CB8AC3E}">
        <p14:creationId xmlns:p14="http://schemas.microsoft.com/office/powerpoint/2010/main" val="1147831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Algorithms</a:t>
            </a:r>
            <a:endParaRPr lang="en-US" dirty="0"/>
          </a:p>
        </p:txBody>
      </p:sp>
      <p:sp>
        <p:nvSpPr>
          <p:cNvPr id="3" name="Content Placeholder 2"/>
          <p:cNvSpPr>
            <a:spLocks noGrp="1"/>
          </p:cNvSpPr>
          <p:nvPr>
            <p:ph idx="1"/>
          </p:nvPr>
        </p:nvSpPr>
        <p:spPr/>
        <p:txBody>
          <a:bodyPr>
            <a:normAutofit lnSpcReduction="10000"/>
          </a:bodyPr>
          <a:lstStyle/>
          <a:p>
            <a:r>
              <a:rPr lang="en-US" b="1" dirty="0"/>
              <a:t>Bubble Sort</a:t>
            </a:r>
            <a:r>
              <a:rPr lang="en-US" dirty="0"/>
              <a:t>: Repeatedly swaps adjacent elements if they are in the wrong order.</a:t>
            </a:r>
          </a:p>
          <a:p>
            <a:r>
              <a:rPr lang="en-US" b="1" dirty="0"/>
              <a:t>Selection Sort</a:t>
            </a:r>
            <a:r>
              <a:rPr lang="en-US" dirty="0"/>
              <a:t>: Selects the smallest element from the unsorted part and swaps it with the first unsorted element.</a:t>
            </a:r>
          </a:p>
          <a:p>
            <a:r>
              <a:rPr lang="en-US" b="1" dirty="0"/>
              <a:t>Insertion Sort</a:t>
            </a:r>
            <a:r>
              <a:rPr lang="en-US" dirty="0"/>
              <a:t>: Builds the sorted array one element at a time by repeatedly inserting the next element into the correct position.</a:t>
            </a:r>
          </a:p>
          <a:p>
            <a:r>
              <a:rPr lang="en-US" b="1" dirty="0"/>
              <a:t>Merge Sort</a:t>
            </a:r>
            <a:r>
              <a:rPr lang="en-US" dirty="0"/>
              <a:t>: Divides the array into halves, recursively sorts each half, and then merges the sorted halves.</a:t>
            </a:r>
          </a:p>
          <a:p>
            <a:r>
              <a:rPr lang="en-US" b="1" dirty="0"/>
              <a:t>Quick Sort</a:t>
            </a:r>
            <a:r>
              <a:rPr lang="en-US" dirty="0"/>
              <a:t>: Picks a pivot element, partitions the array around the pivot, and recursively sorts the partitions.</a:t>
            </a:r>
          </a:p>
          <a:p>
            <a:endParaRPr lang="en-US" dirty="0"/>
          </a:p>
        </p:txBody>
      </p:sp>
    </p:spTree>
    <p:extLst>
      <p:ext uri="{BB962C8B-B14F-4D97-AF65-F5344CB8AC3E}">
        <p14:creationId xmlns:p14="http://schemas.microsoft.com/office/powerpoint/2010/main" val="732461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54C96175-2491-D834-3D5A-8C2A75460827}"/>
              </a:ext>
            </a:extLst>
          </p:cNvPr>
          <p:cNvPicPr>
            <a:picLocks noChangeAspect="1"/>
          </p:cNvPicPr>
          <p:nvPr/>
        </p:nvPicPr>
        <p:blipFill>
          <a:blip r:embed="rId2"/>
          <a:stretch>
            <a:fillRect/>
          </a:stretch>
        </p:blipFill>
        <p:spPr>
          <a:xfrm>
            <a:off x="761260" y="5118726"/>
            <a:ext cx="9009464" cy="1739274"/>
          </a:xfrm>
          <a:prstGeom prst="rect">
            <a:avLst/>
          </a:prstGeom>
        </p:spPr>
      </p:pic>
      <p:pic>
        <p:nvPicPr>
          <p:cNvPr id="8" name="Content Placeholder 7">
            <a:extLst>
              <a:ext uri="{FF2B5EF4-FFF2-40B4-BE49-F238E27FC236}">
                <a16:creationId xmlns="" xmlns:a16="http://schemas.microsoft.com/office/drawing/2014/main" id="{62C6ECA6-E3AB-8F7E-83A4-7B6104AF3F56}"/>
              </a:ext>
            </a:extLst>
          </p:cNvPr>
          <p:cNvPicPr>
            <a:picLocks noGrp="1" noChangeAspect="1"/>
          </p:cNvPicPr>
          <p:nvPr>
            <p:ph idx="1"/>
          </p:nvPr>
        </p:nvPicPr>
        <p:blipFill>
          <a:blip r:embed="rId3"/>
          <a:stretch>
            <a:fillRect/>
          </a:stretch>
        </p:blipFill>
        <p:spPr>
          <a:xfrm>
            <a:off x="833180" y="294776"/>
            <a:ext cx="9225220" cy="4698464"/>
          </a:xfrm>
          <a:prstGeom prst="rect">
            <a:avLst/>
          </a:prstGeom>
        </p:spPr>
      </p:pic>
    </p:spTree>
    <p:extLst>
      <p:ext uri="{BB962C8B-B14F-4D97-AF65-F5344CB8AC3E}">
        <p14:creationId xmlns:p14="http://schemas.microsoft.com/office/powerpoint/2010/main" val="31843904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D98D73FD-8C11-161A-B7E3-4C457A6798C5}"/>
              </a:ext>
            </a:extLst>
          </p:cNvPr>
          <p:cNvPicPr>
            <a:picLocks noGrp="1" noChangeAspect="1"/>
          </p:cNvPicPr>
          <p:nvPr>
            <p:ph idx="1"/>
          </p:nvPr>
        </p:nvPicPr>
        <p:blipFill>
          <a:blip r:embed="rId2"/>
          <a:stretch>
            <a:fillRect/>
          </a:stretch>
        </p:blipFill>
        <p:spPr>
          <a:xfrm>
            <a:off x="729085" y="1448601"/>
            <a:ext cx="9236847" cy="4654248"/>
          </a:xfrm>
        </p:spPr>
      </p:pic>
    </p:spTree>
    <p:extLst>
      <p:ext uri="{BB962C8B-B14F-4D97-AF65-F5344CB8AC3E}">
        <p14:creationId xmlns:p14="http://schemas.microsoft.com/office/powerpoint/2010/main" val="6487274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315A1F7C-235E-E08B-3B62-5FB5820FCBC5}"/>
              </a:ext>
            </a:extLst>
          </p:cNvPr>
          <p:cNvPicPr>
            <a:picLocks noGrp="1" noChangeAspect="1"/>
          </p:cNvPicPr>
          <p:nvPr>
            <p:ph idx="1"/>
          </p:nvPr>
        </p:nvPicPr>
        <p:blipFill>
          <a:blip r:embed="rId2"/>
          <a:stretch>
            <a:fillRect/>
          </a:stretch>
        </p:blipFill>
        <p:spPr>
          <a:xfrm>
            <a:off x="980725" y="639999"/>
            <a:ext cx="9312422" cy="3572405"/>
          </a:xfrm>
        </p:spPr>
      </p:pic>
      <p:pic>
        <p:nvPicPr>
          <p:cNvPr id="7" name="Picture 6">
            <a:extLst>
              <a:ext uri="{FF2B5EF4-FFF2-40B4-BE49-F238E27FC236}">
                <a16:creationId xmlns="" xmlns:a16="http://schemas.microsoft.com/office/drawing/2014/main" id="{D4ED7C4D-20C9-BB84-F7A6-CC28BC4A2239}"/>
              </a:ext>
            </a:extLst>
          </p:cNvPr>
          <p:cNvPicPr>
            <a:picLocks noChangeAspect="1"/>
          </p:cNvPicPr>
          <p:nvPr/>
        </p:nvPicPr>
        <p:blipFill>
          <a:blip r:embed="rId3"/>
          <a:stretch>
            <a:fillRect/>
          </a:stretch>
        </p:blipFill>
        <p:spPr>
          <a:xfrm>
            <a:off x="980725" y="4445834"/>
            <a:ext cx="6825508" cy="863644"/>
          </a:xfrm>
          <a:prstGeom prst="rect">
            <a:avLst/>
          </a:prstGeom>
        </p:spPr>
      </p:pic>
    </p:spTree>
    <p:extLst>
      <p:ext uri="{BB962C8B-B14F-4D97-AF65-F5344CB8AC3E}">
        <p14:creationId xmlns:p14="http://schemas.microsoft.com/office/powerpoint/2010/main" val="34373853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1DD7CDF8-251A-C329-4142-486370F645D7}"/>
              </a:ext>
            </a:extLst>
          </p:cNvPr>
          <p:cNvPicPr>
            <a:picLocks noGrp="1" noChangeAspect="1"/>
          </p:cNvPicPr>
          <p:nvPr>
            <p:ph idx="1"/>
          </p:nvPr>
        </p:nvPicPr>
        <p:blipFill>
          <a:blip r:embed="rId2"/>
          <a:stretch>
            <a:fillRect/>
          </a:stretch>
        </p:blipFill>
        <p:spPr>
          <a:xfrm>
            <a:off x="742922" y="409556"/>
            <a:ext cx="9212735" cy="5366728"/>
          </a:xfrm>
        </p:spPr>
      </p:pic>
    </p:spTree>
    <p:extLst>
      <p:ext uri="{BB962C8B-B14F-4D97-AF65-F5344CB8AC3E}">
        <p14:creationId xmlns:p14="http://schemas.microsoft.com/office/powerpoint/2010/main" val="7307803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4A0DE8D1-85F0-13BE-5538-4C803D747DB5}"/>
              </a:ext>
            </a:extLst>
          </p:cNvPr>
          <p:cNvPicPr>
            <a:picLocks noGrp="1" noChangeAspect="1"/>
          </p:cNvPicPr>
          <p:nvPr>
            <p:ph idx="1"/>
          </p:nvPr>
        </p:nvPicPr>
        <p:blipFill>
          <a:blip r:embed="rId2"/>
          <a:stretch>
            <a:fillRect/>
          </a:stretch>
        </p:blipFill>
        <p:spPr>
          <a:xfrm>
            <a:off x="946340" y="690468"/>
            <a:ext cx="9397657" cy="4837029"/>
          </a:xfrm>
        </p:spPr>
      </p:pic>
    </p:spTree>
    <p:extLst>
      <p:ext uri="{BB962C8B-B14F-4D97-AF65-F5344CB8AC3E}">
        <p14:creationId xmlns:p14="http://schemas.microsoft.com/office/powerpoint/2010/main" val="38557533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A1866AD2-F0D0-757D-BB53-EBF8492A69A9}"/>
              </a:ext>
            </a:extLst>
          </p:cNvPr>
          <p:cNvPicPr>
            <a:picLocks noGrp="1" noChangeAspect="1"/>
          </p:cNvPicPr>
          <p:nvPr>
            <p:ph idx="1"/>
          </p:nvPr>
        </p:nvPicPr>
        <p:blipFill>
          <a:blip r:embed="rId2"/>
          <a:stretch>
            <a:fillRect/>
          </a:stretch>
        </p:blipFill>
        <p:spPr>
          <a:xfrm>
            <a:off x="938880" y="415312"/>
            <a:ext cx="9340690" cy="4773137"/>
          </a:xfrm>
        </p:spPr>
      </p:pic>
    </p:spTree>
    <p:extLst>
      <p:ext uri="{BB962C8B-B14F-4D97-AF65-F5344CB8AC3E}">
        <p14:creationId xmlns:p14="http://schemas.microsoft.com/office/powerpoint/2010/main" val="30520663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8980EB9D-59C6-099D-9E7B-E0C2D188B94C}"/>
              </a:ext>
            </a:extLst>
          </p:cNvPr>
          <p:cNvPicPr>
            <a:picLocks noGrp="1" noChangeAspect="1"/>
          </p:cNvPicPr>
          <p:nvPr>
            <p:ph idx="1"/>
          </p:nvPr>
        </p:nvPicPr>
        <p:blipFill>
          <a:blip r:embed="rId2"/>
          <a:stretch>
            <a:fillRect/>
          </a:stretch>
        </p:blipFill>
        <p:spPr>
          <a:xfrm>
            <a:off x="1222606" y="629311"/>
            <a:ext cx="9091185" cy="3459804"/>
          </a:xfrm>
        </p:spPr>
      </p:pic>
      <p:pic>
        <p:nvPicPr>
          <p:cNvPr id="7" name="Picture 6">
            <a:extLst>
              <a:ext uri="{FF2B5EF4-FFF2-40B4-BE49-F238E27FC236}">
                <a16:creationId xmlns="" xmlns:a16="http://schemas.microsoft.com/office/drawing/2014/main" id="{0A015398-EE6F-E784-47D9-6A02D48F394A}"/>
              </a:ext>
            </a:extLst>
          </p:cNvPr>
          <p:cNvPicPr>
            <a:picLocks noChangeAspect="1"/>
          </p:cNvPicPr>
          <p:nvPr/>
        </p:nvPicPr>
        <p:blipFill>
          <a:blip r:embed="rId3"/>
          <a:stretch>
            <a:fillRect/>
          </a:stretch>
        </p:blipFill>
        <p:spPr>
          <a:xfrm>
            <a:off x="1109590" y="4253826"/>
            <a:ext cx="8034410" cy="1489427"/>
          </a:xfrm>
          <a:prstGeom prst="rect">
            <a:avLst/>
          </a:prstGeom>
        </p:spPr>
      </p:pic>
    </p:spTree>
    <p:extLst>
      <p:ext uri="{BB962C8B-B14F-4D97-AF65-F5344CB8AC3E}">
        <p14:creationId xmlns:p14="http://schemas.microsoft.com/office/powerpoint/2010/main" val="17647282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812698AB-47B1-61EA-8642-3A5F6A794670}"/>
              </a:ext>
            </a:extLst>
          </p:cNvPr>
          <p:cNvPicPr>
            <a:picLocks noGrp="1" noChangeAspect="1"/>
          </p:cNvPicPr>
          <p:nvPr>
            <p:ph idx="1"/>
          </p:nvPr>
        </p:nvPicPr>
        <p:blipFill>
          <a:blip r:embed="rId2"/>
          <a:stretch>
            <a:fillRect/>
          </a:stretch>
        </p:blipFill>
        <p:spPr>
          <a:xfrm>
            <a:off x="820623" y="242031"/>
            <a:ext cx="8857633" cy="4155307"/>
          </a:xfrm>
        </p:spPr>
      </p:pic>
    </p:spTree>
    <p:extLst>
      <p:ext uri="{BB962C8B-B14F-4D97-AF65-F5344CB8AC3E}">
        <p14:creationId xmlns:p14="http://schemas.microsoft.com/office/powerpoint/2010/main" val="7477338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7040A9-31BA-98A0-49FF-B594DD344C8D}"/>
              </a:ext>
            </a:extLst>
          </p:cNvPr>
          <p:cNvSpPr>
            <a:spLocks noGrp="1"/>
          </p:cNvSpPr>
          <p:nvPr>
            <p:ph type="title"/>
          </p:nvPr>
        </p:nvSpPr>
        <p:spPr/>
        <p:txBody>
          <a:bodyPr/>
          <a:lstStyle/>
          <a:p>
            <a:r>
              <a:rPr lang="en-US" b="1" dirty="0"/>
              <a:t>Applications</a:t>
            </a:r>
          </a:p>
        </p:txBody>
      </p:sp>
      <p:sp>
        <p:nvSpPr>
          <p:cNvPr id="3" name="Content Placeholder 2">
            <a:extLst>
              <a:ext uri="{FF2B5EF4-FFF2-40B4-BE49-F238E27FC236}">
                <a16:creationId xmlns="" xmlns:a16="http://schemas.microsoft.com/office/drawing/2014/main" id="{C2BF2C3F-7E49-F8C7-F6A4-40104E5D48E1}"/>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0D0D0D"/>
                </a:solidFill>
                <a:effectLst/>
                <a:highlight>
                  <a:srgbClr val="FFFFFF"/>
                </a:highlight>
                <a:latin typeface="Söhne"/>
              </a:rPr>
              <a:t>Priority Queues</a:t>
            </a:r>
            <a:r>
              <a:rPr lang="en-US" b="0" i="0" dirty="0">
                <a:solidFill>
                  <a:srgbClr val="0D0D0D"/>
                </a:solidFill>
                <a:effectLst/>
                <a:highlight>
                  <a:srgbClr val="FFFFFF"/>
                </a:highlight>
                <a:latin typeface="Söhne"/>
              </a:rPr>
              <a:t>: Efficient implementation of priority queues, allowing fast insertion, deletion, and access to the highest or lowest priority element.</a:t>
            </a:r>
          </a:p>
          <a:p>
            <a:pPr algn="l">
              <a:buFont typeface="+mj-lt"/>
              <a:buAutoNum type="arabicPeriod"/>
            </a:pPr>
            <a:r>
              <a:rPr lang="en-US" b="1" i="0" dirty="0">
                <a:solidFill>
                  <a:srgbClr val="0D0D0D"/>
                </a:solidFill>
                <a:effectLst/>
                <a:highlight>
                  <a:srgbClr val="FFFFFF"/>
                </a:highlight>
                <a:latin typeface="Söhne"/>
              </a:rPr>
              <a:t>System Scheduling</a:t>
            </a:r>
            <a:r>
              <a:rPr lang="en-US" b="0" i="0" dirty="0">
                <a:solidFill>
                  <a:srgbClr val="0D0D0D"/>
                </a:solidFill>
                <a:effectLst/>
                <a:highlight>
                  <a:srgbClr val="FFFFFF"/>
                </a:highlight>
                <a:latin typeface="Söhne"/>
              </a:rPr>
              <a:t>: Used in operating systems for process scheduling, where processes with the highest priority are selected for execution.</a:t>
            </a:r>
          </a:p>
          <a:p>
            <a:pPr algn="l">
              <a:buFont typeface="+mj-lt"/>
              <a:buAutoNum type="arabicPeriod"/>
            </a:pPr>
            <a:r>
              <a:rPr lang="en-US" b="1" i="0" dirty="0">
                <a:solidFill>
                  <a:srgbClr val="0D0D0D"/>
                </a:solidFill>
                <a:effectLst/>
                <a:highlight>
                  <a:srgbClr val="FFFFFF"/>
                </a:highlight>
                <a:latin typeface="Söhne"/>
              </a:rPr>
              <a:t>Graph Algorithms</a:t>
            </a:r>
            <a:r>
              <a:rPr lang="en-US" b="0" i="0" dirty="0">
                <a:solidFill>
                  <a:srgbClr val="0D0D0D"/>
                </a:solidFill>
                <a:effectLst/>
                <a:highlight>
                  <a:srgbClr val="FFFFFF"/>
                </a:highlight>
                <a:latin typeface="Söhne"/>
              </a:rPr>
              <a:t>: Utilized in algorithms like Dijkstra's and Prim's for efficient shortest path and minimum spanning tree calculations.</a:t>
            </a:r>
          </a:p>
          <a:p>
            <a:pPr algn="l">
              <a:buFont typeface="+mj-lt"/>
              <a:buAutoNum type="arabicPeriod"/>
            </a:pPr>
            <a:r>
              <a:rPr lang="en-US" b="1" i="0" dirty="0">
                <a:solidFill>
                  <a:srgbClr val="0D0D0D"/>
                </a:solidFill>
                <a:effectLst/>
                <a:highlight>
                  <a:srgbClr val="FFFFFF"/>
                </a:highlight>
                <a:latin typeface="Söhne"/>
              </a:rPr>
              <a:t>Event Simulation</a:t>
            </a:r>
            <a:r>
              <a:rPr lang="en-US" b="0" i="0" dirty="0">
                <a:solidFill>
                  <a:srgbClr val="0D0D0D"/>
                </a:solidFill>
                <a:effectLst/>
                <a:highlight>
                  <a:srgbClr val="FFFFFF"/>
                </a:highlight>
                <a:latin typeface="Söhne"/>
              </a:rPr>
              <a:t>: Manages events in discrete event simulation systems, ensuring events are processed in chronological order.</a:t>
            </a:r>
          </a:p>
          <a:p>
            <a:pPr algn="l">
              <a:buFont typeface="+mj-lt"/>
              <a:buAutoNum type="arabicPeriod"/>
            </a:pPr>
            <a:r>
              <a:rPr lang="en-US" b="1" i="0" dirty="0">
                <a:solidFill>
                  <a:srgbClr val="0D0D0D"/>
                </a:solidFill>
                <a:effectLst/>
                <a:highlight>
                  <a:srgbClr val="FFFFFF"/>
                </a:highlight>
                <a:latin typeface="Söhne"/>
              </a:rPr>
              <a:t>Median Maintenance</a:t>
            </a:r>
            <a:r>
              <a:rPr lang="en-US" b="0" i="0" dirty="0">
                <a:solidFill>
                  <a:srgbClr val="0D0D0D"/>
                </a:solidFill>
                <a:effectLst/>
                <a:highlight>
                  <a:srgbClr val="FFFFFF"/>
                </a:highlight>
                <a:latin typeface="Söhne"/>
              </a:rPr>
              <a:t>: Helps maintain the median of a stream of numbers using two heaps to track the lower and upper halves.</a:t>
            </a:r>
          </a:p>
          <a:p>
            <a:endParaRPr lang="en-US" dirty="0"/>
          </a:p>
        </p:txBody>
      </p:sp>
    </p:spTree>
    <p:extLst>
      <p:ext uri="{BB962C8B-B14F-4D97-AF65-F5344CB8AC3E}">
        <p14:creationId xmlns:p14="http://schemas.microsoft.com/office/powerpoint/2010/main" val="12334680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QUICK SORT</a:t>
            </a:r>
          </a:p>
        </p:txBody>
      </p:sp>
      <p:sp>
        <p:nvSpPr>
          <p:cNvPr id="3" name="Subtitle 2"/>
          <p:cNvSpPr>
            <a:spLocks noGrp="1"/>
          </p:cNvSpPr>
          <p:nvPr>
            <p:ph type="subTitle" idx="1"/>
          </p:nvPr>
        </p:nvSpPr>
        <p:spPr/>
        <p:txBody>
          <a:bodyPr/>
          <a:lstStyle/>
          <a:p>
            <a:r>
              <a:rPr lang="en-AU" dirty="0" err="1"/>
              <a:t>Niraj</a:t>
            </a:r>
            <a:r>
              <a:rPr lang="en-AU" dirty="0"/>
              <a:t> </a:t>
            </a:r>
            <a:r>
              <a:rPr lang="en-AU" dirty="0" err="1"/>
              <a:t>Kharel</a:t>
            </a:r>
            <a:endParaRPr lang="en-AU" dirty="0"/>
          </a:p>
          <a:p>
            <a:r>
              <a:rPr lang="en-AU" dirty="0"/>
              <a:t>Roll No.: 16</a:t>
            </a:r>
          </a:p>
        </p:txBody>
      </p:sp>
    </p:spTree>
    <p:extLst>
      <p:ext uri="{BB962C8B-B14F-4D97-AF65-F5344CB8AC3E}">
        <p14:creationId xmlns:p14="http://schemas.microsoft.com/office/powerpoint/2010/main" val="2249775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Bubble Sort</a:t>
            </a:r>
            <a:endParaRPr lang="en-US" dirty="0"/>
          </a:p>
        </p:txBody>
      </p:sp>
      <p:sp>
        <p:nvSpPr>
          <p:cNvPr id="3" name="Content Placeholder 2"/>
          <p:cNvSpPr>
            <a:spLocks noGrp="1"/>
          </p:cNvSpPr>
          <p:nvPr>
            <p:ph idx="1"/>
          </p:nvPr>
        </p:nvSpPr>
        <p:spPr/>
        <p:txBody>
          <a:bodyPr>
            <a:normAutofit/>
          </a:bodyPr>
          <a:lstStyle/>
          <a:p>
            <a:r>
              <a:rPr lang="en-US" dirty="0"/>
              <a:t>A simple comparison-based sorting algorithm that repeatedly steps through the list, compares adjacent elements, and swaps them if they are in the wrong order.</a:t>
            </a:r>
          </a:p>
          <a:p>
            <a:r>
              <a:rPr lang="en-US" dirty="0"/>
              <a:t>Algorithm</a:t>
            </a:r>
          </a:p>
          <a:p>
            <a:pPr lvl="1"/>
            <a:r>
              <a:rPr lang="en-US" dirty="0"/>
              <a:t>Start from the beginning of the list.</a:t>
            </a:r>
          </a:p>
          <a:p>
            <a:pPr lvl="1"/>
            <a:r>
              <a:rPr lang="en-US" dirty="0"/>
              <a:t>Compare each pair of adjacent elements.</a:t>
            </a:r>
          </a:p>
          <a:p>
            <a:pPr lvl="1"/>
            <a:r>
              <a:rPr lang="en-US" dirty="0"/>
              <a:t>Swap them if they are in the wrong order.</a:t>
            </a:r>
          </a:p>
          <a:p>
            <a:pPr lvl="1"/>
            <a:r>
              <a:rPr lang="en-US" dirty="0"/>
              <a:t>Repeat the process for the entire list until no more swaps are needed.</a:t>
            </a:r>
          </a:p>
          <a:p>
            <a:r>
              <a:rPr lang="en-US" b="1" dirty="0"/>
              <a:t>Time Complexity</a:t>
            </a:r>
            <a:r>
              <a:rPr lang="en-US" dirty="0"/>
              <a:t>: </a:t>
            </a:r>
            <a:r>
              <a:rPr lang="en-US" b="1" dirty="0"/>
              <a:t>Average and Worst Case </a:t>
            </a:r>
            <a:r>
              <a:rPr lang="en-US" dirty="0"/>
              <a:t>: O(n^2).</a:t>
            </a:r>
          </a:p>
          <a:p>
            <a:r>
              <a:rPr lang="en-US" b="1" dirty="0"/>
              <a:t>Space Complexity</a:t>
            </a:r>
            <a:r>
              <a:rPr lang="en-US" dirty="0"/>
              <a:t>: O(1)</a:t>
            </a:r>
          </a:p>
          <a:p>
            <a:endParaRPr lang="en-US" dirty="0"/>
          </a:p>
        </p:txBody>
      </p:sp>
    </p:spTree>
    <p:extLst>
      <p:ext uri="{BB962C8B-B14F-4D97-AF65-F5344CB8AC3E}">
        <p14:creationId xmlns:p14="http://schemas.microsoft.com/office/powerpoint/2010/main" val="20703752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a:t>
            </a:r>
          </a:p>
        </p:txBody>
      </p:sp>
      <p:sp>
        <p:nvSpPr>
          <p:cNvPr id="3" name="Content Placeholder 2"/>
          <p:cNvSpPr>
            <a:spLocks noGrp="1"/>
          </p:cNvSpPr>
          <p:nvPr>
            <p:ph idx="1"/>
          </p:nvPr>
        </p:nvSpPr>
        <p:spPr/>
        <p:txBody>
          <a:bodyPr/>
          <a:lstStyle/>
          <a:p>
            <a:r>
              <a:rPr lang="en-AU" dirty="0"/>
              <a:t>Quick sort works on the idea that an element is on the sorted position if all the elements of its left side are smaller and all the elements on the right hand side are larger elements.</a:t>
            </a:r>
          </a:p>
          <a:p>
            <a:endParaRPr lang="en-AU" dirty="0"/>
          </a:p>
          <a:p>
            <a:r>
              <a:rPr lang="en-AU" dirty="0"/>
              <a:t>The rest of the element may or may not be sorted.</a:t>
            </a:r>
          </a:p>
          <a:p>
            <a:endParaRPr lang="en-AU" dirty="0"/>
          </a:p>
          <a:p>
            <a:r>
              <a:rPr lang="en-AU" dirty="0"/>
              <a:t>For example:  </a:t>
            </a:r>
          </a:p>
        </p:txBody>
      </p:sp>
      <p:pic>
        <p:nvPicPr>
          <p:cNvPr id="6" name="Picture 5"/>
          <p:cNvPicPr>
            <a:picLocks noChangeAspect="1"/>
          </p:cNvPicPr>
          <p:nvPr/>
        </p:nvPicPr>
        <p:blipFill>
          <a:blip r:embed="rId2"/>
          <a:stretch>
            <a:fillRect/>
          </a:stretch>
        </p:blipFill>
        <p:spPr>
          <a:xfrm>
            <a:off x="3307516" y="4511554"/>
            <a:ext cx="2950223" cy="844217"/>
          </a:xfrm>
          <a:prstGeom prst="rect">
            <a:avLst/>
          </a:prstGeom>
        </p:spPr>
      </p:pic>
      <p:pic>
        <p:nvPicPr>
          <p:cNvPr id="7" name="Picture 6"/>
          <p:cNvPicPr>
            <a:picLocks noChangeAspect="1"/>
          </p:cNvPicPr>
          <p:nvPr/>
        </p:nvPicPr>
        <p:blipFill>
          <a:blip r:embed="rId3"/>
          <a:stretch>
            <a:fillRect/>
          </a:stretch>
        </p:blipFill>
        <p:spPr>
          <a:xfrm>
            <a:off x="6381096" y="4511554"/>
            <a:ext cx="3214029" cy="948720"/>
          </a:xfrm>
          <a:prstGeom prst="rect">
            <a:avLst/>
          </a:prstGeom>
        </p:spPr>
      </p:pic>
    </p:spTree>
    <p:extLst>
      <p:ext uri="{BB962C8B-B14F-4D97-AF65-F5344CB8AC3E}">
        <p14:creationId xmlns:p14="http://schemas.microsoft.com/office/powerpoint/2010/main" val="30989704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Introduction</a:t>
            </a:r>
          </a:p>
        </p:txBody>
      </p:sp>
      <p:sp>
        <p:nvSpPr>
          <p:cNvPr id="3" name="Content Placeholder 2"/>
          <p:cNvSpPr>
            <a:spLocks noGrp="1"/>
          </p:cNvSpPr>
          <p:nvPr>
            <p:ph idx="1"/>
          </p:nvPr>
        </p:nvSpPr>
        <p:spPr/>
        <p:txBody>
          <a:bodyPr/>
          <a:lstStyle/>
          <a:p>
            <a:r>
              <a:rPr lang="en-AU" dirty="0"/>
              <a:t>The naming of the sorting technique itself signifies that it is a quick sorting technique. However, it is not the fastest one.</a:t>
            </a:r>
          </a:p>
          <a:p>
            <a:endParaRPr lang="en-AU" dirty="0"/>
          </a:p>
          <a:p>
            <a:r>
              <a:rPr lang="en-AU" dirty="0"/>
              <a:t>The algorithm works on the strategy of ‘divide-and-conquer’ where problems are split into smaller chunks and these chunks are solved.</a:t>
            </a:r>
          </a:p>
        </p:txBody>
      </p:sp>
    </p:spTree>
    <p:extLst>
      <p:ext uri="{BB962C8B-B14F-4D97-AF65-F5344CB8AC3E}">
        <p14:creationId xmlns:p14="http://schemas.microsoft.com/office/powerpoint/2010/main" val="38527160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it works?</a:t>
            </a:r>
          </a:p>
        </p:txBody>
      </p:sp>
      <p:sp>
        <p:nvSpPr>
          <p:cNvPr id="3" name="Content Placeholder 2"/>
          <p:cNvSpPr>
            <a:spLocks noGrp="1"/>
          </p:cNvSpPr>
          <p:nvPr>
            <p:ph idx="1"/>
          </p:nvPr>
        </p:nvSpPr>
        <p:spPr/>
        <p:txBody>
          <a:bodyPr>
            <a:normAutofit fontScale="92500" lnSpcReduction="10000"/>
          </a:bodyPr>
          <a:lstStyle/>
          <a:p>
            <a:r>
              <a:rPr lang="en-AU" dirty="0"/>
              <a:t>Let us consider an array of 9 elements which is to be sorted using the quick sort algorithm.</a:t>
            </a:r>
          </a:p>
          <a:p>
            <a:endParaRPr lang="en-AU" dirty="0"/>
          </a:p>
          <a:p>
            <a:endParaRPr lang="en-AU" dirty="0"/>
          </a:p>
          <a:p>
            <a:endParaRPr lang="en-AU" dirty="0"/>
          </a:p>
          <a:p>
            <a:endParaRPr lang="en-AU" dirty="0"/>
          </a:p>
          <a:p>
            <a:endParaRPr lang="en-AU" dirty="0"/>
          </a:p>
          <a:p>
            <a:r>
              <a:rPr lang="en-AU" dirty="0"/>
              <a:t>Initially, we set the value of i as 0 and the value of j as the position of element that has the highest value. (Here, we have added a large number at the end)</a:t>
            </a:r>
          </a:p>
          <a:p>
            <a:endParaRPr lang="en-AU" dirty="0"/>
          </a:p>
          <a:p>
            <a:endParaRPr lang="en-AU" dirty="0"/>
          </a:p>
          <a:p>
            <a:endParaRPr lang="en-AU" dirty="0"/>
          </a:p>
          <a:p>
            <a:endParaRPr lang="en-AU" dirty="0"/>
          </a:p>
          <a:p>
            <a:endParaRPr lang="en-AU" dirty="0"/>
          </a:p>
          <a:p>
            <a:pPr marL="0" indent="0">
              <a:buNone/>
            </a:pPr>
            <a:endParaRPr lang="en-AU" dirty="0"/>
          </a:p>
          <a:p>
            <a:endParaRPr lang="en-AU" dirty="0"/>
          </a:p>
          <a:p>
            <a:endParaRPr lang="en-AU" dirty="0"/>
          </a:p>
        </p:txBody>
      </p:sp>
      <p:pic>
        <p:nvPicPr>
          <p:cNvPr id="4" name="Picture 3"/>
          <p:cNvPicPr>
            <a:picLocks noChangeAspect="1"/>
          </p:cNvPicPr>
          <p:nvPr/>
        </p:nvPicPr>
        <p:blipFill>
          <a:blip r:embed="rId2"/>
          <a:stretch>
            <a:fillRect/>
          </a:stretch>
        </p:blipFill>
        <p:spPr>
          <a:xfrm>
            <a:off x="2980249" y="2896064"/>
            <a:ext cx="6005080" cy="1867062"/>
          </a:xfrm>
          <a:prstGeom prst="rect">
            <a:avLst/>
          </a:prstGeom>
        </p:spPr>
      </p:pic>
    </p:spTree>
    <p:extLst>
      <p:ext uri="{BB962C8B-B14F-4D97-AF65-F5344CB8AC3E}">
        <p14:creationId xmlns:p14="http://schemas.microsoft.com/office/powerpoint/2010/main" val="12081947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it works?</a:t>
            </a:r>
          </a:p>
        </p:txBody>
      </p:sp>
      <p:sp>
        <p:nvSpPr>
          <p:cNvPr id="3" name="Content Placeholder 2"/>
          <p:cNvSpPr>
            <a:spLocks noGrp="1"/>
          </p:cNvSpPr>
          <p:nvPr>
            <p:ph idx="1"/>
          </p:nvPr>
        </p:nvSpPr>
        <p:spPr/>
        <p:txBody>
          <a:bodyPr/>
          <a:lstStyle/>
          <a:p>
            <a:endParaRPr lang="en-AU" dirty="0"/>
          </a:p>
          <a:p>
            <a:pPr marL="0" indent="0">
              <a:buNone/>
            </a:pPr>
            <a:endParaRPr lang="en-AU" dirty="0"/>
          </a:p>
          <a:p>
            <a:endParaRPr lang="en-AU" dirty="0"/>
          </a:p>
          <a:p>
            <a:endParaRPr lang="en-AU" dirty="0"/>
          </a:p>
          <a:p>
            <a:r>
              <a:rPr lang="en-AU" dirty="0"/>
              <a:t>The first element is chosen as the pivot element. Here, the pivot element is 10.</a:t>
            </a:r>
          </a:p>
          <a:p>
            <a:r>
              <a:rPr lang="en-AU" dirty="0"/>
              <a:t>Now i is increased until we encounter an element larger than pivot element. Also, j is decreased until we encounter an element smaller than the pivot element.</a:t>
            </a:r>
          </a:p>
        </p:txBody>
      </p:sp>
      <p:pic>
        <p:nvPicPr>
          <p:cNvPr id="6" name="Picture 5"/>
          <p:cNvPicPr>
            <a:picLocks noChangeAspect="1"/>
          </p:cNvPicPr>
          <p:nvPr/>
        </p:nvPicPr>
        <p:blipFill>
          <a:blip r:embed="rId2"/>
          <a:stretch>
            <a:fillRect/>
          </a:stretch>
        </p:blipFill>
        <p:spPr>
          <a:xfrm>
            <a:off x="2729318" y="1889132"/>
            <a:ext cx="6332769" cy="1912786"/>
          </a:xfrm>
          <a:prstGeom prst="rect">
            <a:avLst/>
          </a:prstGeom>
        </p:spPr>
      </p:pic>
    </p:spTree>
    <p:extLst>
      <p:ext uri="{BB962C8B-B14F-4D97-AF65-F5344CB8AC3E}">
        <p14:creationId xmlns:p14="http://schemas.microsoft.com/office/powerpoint/2010/main" val="314819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it works?</a:t>
            </a:r>
          </a:p>
        </p:txBody>
      </p:sp>
      <p:sp>
        <p:nvSpPr>
          <p:cNvPr id="3" name="Content Placeholder 2"/>
          <p:cNvSpPr>
            <a:spLocks noGrp="1"/>
          </p:cNvSpPr>
          <p:nvPr>
            <p:ph idx="1"/>
          </p:nvPr>
        </p:nvSpPr>
        <p:spPr>
          <a:xfrm>
            <a:off x="838200" y="1825625"/>
            <a:ext cx="10515600" cy="4505506"/>
          </a:xfrm>
        </p:spPr>
        <p:txBody>
          <a:bodyPr/>
          <a:lstStyle/>
          <a:p>
            <a:r>
              <a:rPr lang="en-AU" dirty="0"/>
              <a:t>As we increase i, the value that is greater than 10 (pivot element) is found at the position 1. Likewise, as j moves, the value smaller than pivot element is found at position at 8.</a:t>
            </a:r>
          </a:p>
          <a:p>
            <a:endParaRPr lang="en-AU" dirty="0"/>
          </a:p>
          <a:p>
            <a:endParaRPr lang="en-AU" dirty="0"/>
          </a:p>
          <a:p>
            <a:pPr marL="0" indent="0">
              <a:buNone/>
            </a:pPr>
            <a:endParaRPr lang="en-AU" dirty="0"/>
          </a:p>
          <a:p>
            <a:r>
              <a:rPr lang="en-AU" dirty="0"/>
              <a:t>Then, the elements at those two position is swapped.</a:t>
            </a:r>
          </a:p>
        </p:txBody>
      </p:sp>
      <p:pic>
        <p:nvPicPr>
          <p:cNvPr id="4" name="Picture 3"/>
          <p:cNvPicPr>
            <a:picLocks noChangeAspect="1"/>
          </p:cNvPicPr>
          <p:nvPr/>
        </p:nvPicPr>
        <p:blipFill>
          <a:blip r:embed="rId2"/>
          <a:stretch>
            <a:fillRect/>
          </a:stretch>
        </p:blipFill>
        <p:spPr>
          <a:xfrm>
            <a:off x="2929631" y="3041091"/>
            <a:ext cx="5966977" cy="1661538"/>
          </a:xfrm>
          <a:prstGeom prst="rect">
            <a:avLst/>
          </a:prstGeom>
        </p:spPr>
      </p:pic>
      <p:pic>
        <p:nvPicPr>
          <p:cNvPr id="5" name="Picture 4"/>
          <p:cNvPicPr>
            <a:picLocks noChangeAspect="1"/>
          </p:cNvPicPr>
          <p:nvPr/>
        </p:nvPicPr>
        <p:blipFill>
          <a:blip r:embed="rId3"/>
          <a:stretch>
            <a:fillRect/>
          </a:stretch>
        </p:blipFill>
        <p:spPr>
          <a:xfrm>
            <a:off x="3029630" y="5104315"/>
            <a:ext cx="5766978" cy="1627560"/>
          </a:xfrm>
          <a:prstGeom prst="rect">
            <a:avLst/>
          </a:prstGeom>
        </p:spPr>
      </p:pic>
    </p:spTree>
    <p:extLst>
      <p:ext uri="{BB962C8B-B14F-4D97-AF65-F5344CB8AC3E}">
        <p14:creationId xmlns:p14="http://schemas.microsoft.com/office/powerpoint/2010/main" val="31681826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it works?</a:t>
            </a:r>
          </a:p>
        </p:txBody>
      </p:sp>
      <p:sp>
        <p:nvSpPr>
          <p:cNvPr id="3" name="Content Placeholder 2"/>
          <p:cNvSpPr>
            <a:spLocks noGrp="1"/>
          </p:cNvSpPr>
          <p:nvPr>
            <p:ph idx="1"/>
          </p:nvPr>
        </p:nvSpPr>
        <p:spPr/>
        <p:txBody>
          <a:bodyPr/>
          <a:lstStyle/>
          <a:p>
            <a:r>
              <a:rPr lang="en-AU" dirty="0"/>
              <a:t>The above process is repeated until i crosses j i.e. until the value of i becomes greater than j. </a:t>
            </a:r>
          </a:p>
          <a:p>
            <a:r>
              <a:rPr lang="en-AU" dirty="0"/>
              <a:t>At that instance, the element at the jth position is swapped with the current pivot element. Then, the element at the first position becomes the new pivot element.</a:t>
            </a:r>
          </a:p>
          <a:p>
            <a:endParaRPr lang="en-AU" dirty="0"/>
          </a:p>
          <a:p>
            <a:endParaRPr lang="en-AU" dirty="0"/>
          </a:p>
        </p:txBody>
      </p:sp>
      <p:pic>
        <p:nvPicPr>
          <p:cNvPr id="4" name="Picture 3"/>
          <p:cNvPicPr>
            <a:picLocks noChangeAspect="1"/>
          </p:cNvPicPr>
          <p:nvPr/>
        </p:nvPicPr>
        <p:blipFill>
          <a:blip r:embed="rId2"/>
          <a:stretch>
            <a:fillRect/>
          </a:stretch>
        </p:blipFill>
        <p:spPr>
          <a:xfrm>
            <a:off x="3188161" y="4001294"/>
            <a:ext cx="6111770" cy="1920406"/>
          </a:xfrm>
          <a:prstGeom prst="rect">
            <a:avLst/>
          </a:prstGeom>
        </p:spPr>
      </p:pic>
    </p:spTree>
    <p:extLst>
      <p:ext uri="{BB962C8B-B14F-4D97-AF65-F5344CB8AC3E}">
        <p14:creationId xmlns:p14="http://schemas.microsoft.com/office/powerpoint/2010/main" val="9583100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it works?</a:t>
            </a:r>
          </a:p>
        </p:txBody>
      </p:sp>
      <p:sp>
        <p:nvSpPr>
          <p:cNvPr id="3" name="Content Placeholder 2"/>
          <p:cNvSpPr>
            <a:spLocks noGrp="1"/>
          </p:cNvSpPr>
          <p:nvPr>
            <p:ph idx="1"/>
          </p:nvPr>
        </p:nvSpPr>
        <p:spPr/>
        <p:txBody>
          <a:bodyPr>
            <a:normAutofit lnSpcReduction="10000"/>
          </a:bodyPr>
          <a:lstStyle/>
          <a:p>
            <a:r>
              <a:rPr lang="en-AU" dirty="0"/>
              <a:t>Now, the array is partitioned into two parts – one starting from 0 index up to the jth position and another from j+1 </a:t>
            </a:r>
            <a:r>
              <a:rPr lang="en-AU" dirty="0" err="1"/>
              <a:t>th</a:t>
            </a:r>
            <a:r>
              <a:rPr lang="en-AU" dirty="0"/>
              <a:t> positon to the last position.</a:t>
            </a:r>
          </a:p>
          <a:p>
            <a:endParaRPr lang="en-AU" dirty="0"/>
          </a:p>
          <a:p>
            <a:endParaRPr lang="en-AU" dirty="0"/>
          </a:p>
          <a:p>
            <a:endParaRPr lang="en-AU" dirty="0"/>
          </a:p>
          <a:p>
            <a:endParaRPr lang="en-AU" dirty="0"/>
          </a:p>
          <a:p>
            <a:r>
              <a:rPr lang="en-AU" dirty="0"/>
              <a:t>The smaller chunks of the array also follow the aforementioned procedure to get sorted elements and finally they add up to form the full array.</a:t>
            </a:r>
          </a:p>
          <a:p>
            <a:endParaRPr lang="en-AU" dirty="0"/>
          </a:p>
          <a:p>
            <a:endParaRPr lang="en-AU" dirty="0"/>
          </a:p>
        </p:txBody>
      </p:sp>
      <p:pic>
        <p:nvPicPr>
          <p:cNvPr id="4" name="Picture 3"/>
          <p:cNvPicPr>
            <a:picLocks noChangeAspect="1"/>
          </p:cNvPicPr>
          <p:nvPr/>
        </p:nvPicPr>
        <p:blipFill>
          <a:blip r:embed="rId2"/>
          <a:stretch>
            <a:fillRect/>
          </a:stretch>
        </p:blipFill>
        <p:spPr>
          <a:xfrm>
            <a:off x="1558134" y="3273521"/>
            <a:ext cx="3589331" cy="1455546"/>
          </a:xfrm>
          <a:prstGeom prst="rect">
            <a:avLst/>
          </a:prstGeom>
        </p:spPr>
      </p:pic>
      <p:pic>
        <p:nvPicPr>
          <p:cNvPr id="5" name="Picture 4"/>
          <p:cNvPicPr>
            <a:picLocks noChangeAspect="1"/>
          </p:cNvPicPr>
          <p:nvPr/>
        </p:nvPicPr>
        <p:blipFill>
          <a:blip r:embed="rId3"/>
          <a:stretch>
            <a:fillRect/>
          </a:stretch>
        </p:blipFill>
        <p:spPr>
          <a:xfrm>
            <a:off x="6058988" y="3224768"/>
            <a:ext cx="2705334" cy="1585097"/>
          </a:xfrm>
          <a:prstGeom prst="rect">
            <a:avLst/>
          </a:prstGeom>
        </p:spPr>
      </p:pic>
    </p:spTree>
    <p:extLst>
      <p:ext uri="{BB962C8B-B14F-4D97-AF65-F5344CB8AC3E}">
        <p14:creationId xmlns:p14="http://schemas.microsoft.com/office/powerpoint/2010/main" val="4462103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Analysis</a:t>
            </a:r>
          </a:p>
        </p:txBody>
      </p:sp>
      <p:sp>
        <p:nvSpPr>
          <p:cNvPr id="3" name="Content Placeholder 2"/>
          <p:cNvSpPr>
            <a:spLocks noGrp="1"/>
          </p:cNvSpPr>
          <p:nvPr>
            <p:ph idx="1"/>
          </p:nvPr>
        </p:nvSpPr>
        <p:spPr/>
        <p:txBody>
          <a:bodyPr/>
          <a:lstStyle/>
          <a:p>
            <a:r>
              <a:rPr lang="en-AU" dirty="0"/>
              <a:t>Quick sort – as the name suggests – is a technique to sort arrays quickly.</a:t>
            </a:r>
          </a:p>
          <a:p>
            <a:endParaRPr lang="en-AU" dirty="0"/>
          </a:p>
          <a:p>
            <a:r>
              <a:rPr lang="en-AU" dirty="0"/>
              <a:t>Its best time complexity is given by O(n log n), where n is the problem size.</a:t>
            </a:r>
          </a:p>
          <a:p>
            <a:endParaRPr lang="en-AU" dirty="0"/>
          </a:p>
          <a:p>
            <a:r>
              <a:rPr lang="en-AU" dirty="0"/>
              <a:t>Its worst time complexity is given by O(n^2) and is achieved when the array is already sorted.</a:t>
            </a:r>
          </a:p>
        </p:txBody>
      </p:sp>
    </p:spTree>
    <p:extLst>
      <p:ext uri="{BB962C8B-B14F-4D97-AF65-F5344CB8AC3E}">
        <p14:creationId xmlns:p14="http://schemas.microsoft.com/office/powerpoint/2010/main" val="12777134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THANK YOU</a:t>
            </a:r>
          </a:p>
        </p:txBody>
      </p:sp>
      <p:sp>
        <p:nvSpPr>
          <p:cNvPr id="3" name="Content Placeholder 2"/>
          <p:cNvSpPr>
            <a:spLocks noGrp="1"/>
          </p:cNvSpPr>
          <p:nvPr>
            <p:ph idx="1"/>
          </p:nvPr>
        </p:nvSpPr>
        <p:spPr/>
        <p:txBody>
          <a:bodyPr/>
          <a:lstStyle/>
          <a:p>
            <a:r>
              <a:rPr lang="en-AU" dirty="0"/>
              <a:t>ANY QUESTIONS???</a:t>
            </a:r>
          </a:p>
        </p:txBody>
      </p:sp>
    </p:spTree>
    <p:extLst>
      <p:ext uri="{BB962C8B-B14F-4D97-AF65-F5344CB8AC3E}">
        <p14:creationId xmlns:p14="http://schemas.microsoft.com/office/powerpoint/2010/main" val="195815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Bubble Sort Pseudo Code</a:t>
            </a:r>
            <a:br>
              <a:rPr lang="en-US" b="1" dirty="0"/>
            </a:br>
            <a:endParaRPr lang="en-US" dirty="0"/>
          </a:p>
        </p:txBody>
      </p:sp>
      <p:sp>
        <p:nvSpPr>
          <p:cNvPr id="3" name="Content Placeholder 2"/>
          <p:cNvSpPr>
            <a:spLocks noGrp="1"/>
          </p:cNvSpPr>
          <p:nvPr>
            <p:ph idx="1"/>
          </p:nvPr>
        </p:nvSpPr>
        <p:spPr/>
        <p:txBody>
          <a:bodyPr/>
          <a:lstStyle/>
          <a:p>
            <a:r>
              <a:rPr lang="en-US" dirty="0" err="1"/>
              <a:t>BubbleSort</a:t>
            </a:r>
            <a:r>
              <a:rPr lang="en-US" dirty="0"/>
              <a:t>(array)</a:t>
            </a:r>
          </a:p>
          <a:p>
            <a:r>
              <a:rPr lang="en-US" dirty="0"/>
              <a:t>    n = length(array)</a:t>
            </a:r>
          </a:p>
          <a:p>
            <a:r>
              <a:rPr lang="en-US" dirty="0"/>
              <a:t>    for </a:t>
            </a:r>
            <a:r>
              <a:rPr lang="en-US" dirty="0" err="1"/>
              <a:t>i</a:t>
            </a:r>
            <a:r>
              <a:rPr lang="en-US" dirty="0"/>
              <a:t> from 0 to n-1</a:t>
            </a:r>
          </a:p>
          <a:p>
            <a:r>
              <a:rPr lang="en-US" dirty="0"/>
              <a:t>        for j from 0 to n-i-2</a:t>
            </a:r>
          </a:p>
          <a:p>
            <a:r>
              <a:rPr lang="en-US" dirty="0"/>
              <a:t>            if array[j] &gt; array[j+1]</a:t>
            </a:r>
          </a:p>
          <a:p>
            <a:r>
              <a:rPr lang="en-US" dirty="0"/>
              <a:t>                swap(array[j], array[j+1])</a:t>
            </a:r>
          </a:p>
          <a:p>
            <a:endParaRPr lang="en-US" dirty="0"/>
          </a:p>
        </p:txBody>
      </p:sp>
    </p:spTree>
    <p:extLst>
      <p:ext uri="{BB962C8B-B14F-4D97-AF65-F5344CB8AC3E}">
        <p14:creationId xmlns:p14="http://schemas.microsoft.com/office/powerpoint/2010/main" val="3081441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647" y="1196404"/>
            <a:ext cx="9603275" cy="1049235"/>
          </a:xfrm>
        </p:spPr>
        <p:txBody>
          <a:bodyPr/>
          <a:lstStyle/>
          <a:p>
            <a:r>
              <a:rPr lang="en-US" dirty="0"/>
              <a:t>example</a:t>
            </a:r>
          </a:p>
        </p:txBody>
      </p:sp>
      <p:pic>
        <p:nvPicPr>
          <p:cNvPr id="1026" name="Picture 2" descr="working-of-bubble-sort-algorithm."/>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125" t="36476" r="29700" b="51912"/>
          <a:stretch/>
        </p:blipFill>
        <p:spPr bwMode="auto">
          <a:xfrm>
            <a:off x="1062445" y="1985554"/>
            <a:ext cx="2586447" cy="40059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451579" y="2517948"/>
            <a:ext cx="9603275" cy="2948397"/>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1</a:t>
            </a:r>
            <a:r>
              <a:rPr lang="en-US" baseline="30000" dirty="0"/>
              <a:t>st </a:t>
            </a:r>
            <a:r>
              <a:rPr lang="en-US" dirty="0"/>
              <a:t> pass </a:t>
            </a:r>
          </a:p>
        </p:txBody>
      </p:sp>
      <p:pic>
        <p:nvPicPr>
          <p:cNvPr id="1030" name="Picture 6" descr="working-of-bubble-sort-algorithm1"/>
          <p:cNvPicPr>
            <a:picLocks noChangeAspect="1" noChangeArrowheads="1"/>
          </p:cNvPicPr>
          <p:nvPr/>
        </p:nvPicPr>
        <p:blipFill rotWithShape="1">
          <a:blip r:embed="rId3">
            <a:extLst>
              <a:ext uri="{28A0092B-C50C-407E-A947-70E740481C1C}">
                <a14:useLocalDpi xmlns:a14="http://schemas.microsoft.com/office/drawing/2010/main" val="0"/>
              </a:ext>
            </a:extLst>
          </a:blip>
          <a:srcRect l="18364" r="6925"/>
          <a:stretch/>
        </p:blipFill>
        <p:spPr bwMode="auto">
          <a:xfrm>
            <a:off x="2647407" y="2524955"/>
            <a:ext cx="4876800" cy="3544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407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orking-of-bubble-sort-algorithm2"/>
          <p:cNvPicPr>
            <a:picLocks noChangeAspect="1" noChangeArrowheads="1"/>
          </p:cNvPicPr>
          <p:nvPr/>
        </p:nvPicPr>
        <p:blipFill rotWithShape="1">
          <a:blip r:embed="rId2">
            <a:extLst>
              <a:ext uri="{28A0092B-C50C-407E-A947-70E740481C1C}">
                <a14:useLocalDpi xmlns:a14="http://schemas.microsoft.com/office/drawing/2010/main" val="0"/>
              </a:ext>
            </a:extLst>
          </a:blip>
          <a:srcRect l="18700" r="7786"/>
          <a:stretch/>
        </p:blipFill>
        <p:spPr bwMode="auto">
          <a:xfrm>
            <a:off x="182880" y="1403696"/>
            <a:ext cx="5991497" cy="45844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txBox="1">
            <a:spLocks/>
          </p:cNvSpPr>
          <p:nvPr/>
        </p:nvSpPr>
        <p:spPr>
          <a:xfrm>
            <a:off x="1451580" y="531223"/>
            <a:ext cx="1544170" cy="73152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2</a:t>
            </a:r>
            <a:r>
              <a:rPr lang="en-US" baseline="30000" dirty="0"/>
              <a:t>nd</a:t>
            </a:r>
            <a:r>
              <a:rPr lang="en-US" dirty="0"/>
              <a:t> PASS</a:t>
            </a:r>
          </a:p>
        </p:txBody>
      </p:sp>
      <p:pic>
        <p:nvPicPr>
          <p:cNvPr id="2054" name="Picture 6" descr="working-of-bubble-sort-algorithm"/>
          <p:cNvPicPr>
            <a:picLocks noChangeAspect="1" noChangeArrowheads="1"/>
          </p:cNvPicPr>
          <p:nvPr/>
        </p:nvPicPr>
        <p:blipFill rotWithShape="1">
          <a:blip r:embed="rId3">
            <a:extLst>
              <a:ext uri="{28A0092B-C50C-407E-A947-70E740481C1C}">
                <a14:useLocalDpi xmlns:a14="http://schemas.microsoft.com/office/drawing/2010/main" val="0"/>
              </a:ext>
            </a:extLst>
          </a:blip>
          <a:srcRect l="15717" t="20411" b="17726"/>
          <a:stretch/>
        </p:blipFill>
        <p:spPr bwMode="auto">
          <a:xfrm>
            <a:off x="6566262" y="1403696"/>
            <a:ext cx="3735977" cy="187234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6348549" y="683623"/>
            <a:ext cx="3657599" cy="73152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3rd PASS</a:t>
            </a:r>
          </a:p>
        </p:txBody>
      </p:sp>
      <p:pic>
        <p:nvPicPr>
          <p:cNvPr id="2058" name="Picture 10" descr="working-of-bubble-sort-algorithm4."/>
          <p:cNvPicPr>
            <a:picLocks noChangeAspect="1" noChangeArrowheads="1"/>
          </p:cNvPicPr>
          <p:nvPr/>
        </p:nvPicPr>
        <p:blipFill rotWithShape="1">
          <a:blip r:embed="rId4">
            <a:extLst>
              <a:ext uri="{28A0092B-C50C-407E-A947-70E740481C1C}">
                <a14:useLocalDpi xmlns:a14="http://schemas.microsoft.com/office/drawing/2010/main" val="0"/>
              </a:ext>
            </a:extLst>
          </a:blip>
          <a:srcRect l="24639" t="28966" r="23866" b="37744"/>
          <a:stretch/>
        </p:blipFill>
        <p:spPr bwMode="auto">
          <a:xfrm>
            <a:off x="6592387" y="4127863"/>
            <a:ext cx="3300548" cy="120019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txBox="1">
            <a:spLocks/>
          </p:cNvSpPr>
          <p:nvPr/>
        </p:nvSpPr>
        <p:spPr>
          <a:xfrm>
            <a:off x="6500949" y="3422469"/>
            <a:ext cx="3657599" cy="600890"/>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4</a:t>
            </a:r>
            <a:r>
              <a:rPr lang="en-US" baseline="30000" dirty="0"/>
              <a:t>th</a:t>
            </a:r>
            <a:r>
              <a:rPr lang="en-US" dirty="0"/>
              <a:t>  PASS</a:t>
            </a:r>
          </a:p>
        </p:txBody>
      </p:sp>
    </p:spTree>
    <p:extLst>
      <p:ext uri="{BB962C8B-B14F-4D97-AF65-F5344CB8AC3E}">
        <p14:creationId xmlns:p14="http://schemas.microsoft.com/office/powerpoint/2010/main" val="1267501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pic>
        <p:nvPicPr>
          <p:cNvPr id="4" name="Content Placeholder 3"/>
          <p:cNvPicPr>
            <a:picLocks noGrp="1" noChangeAspect="1"/>
          </p:cNvPicPr>
          <p:nvPr>
            <p:ph idx="1"/>
          </p:nvPr>
        </p:nvPicPr>
        <p:blipFill>
          <a:blip r:embed="rId2"/>
          <a:stretch>
            <a:fillRect/>
          </a:stretch>
        </p:blipFill>
        <p:spPr>
          <a:xfrm>
            <a:off x="1172064" y="1981291"/>
            <a:ext cx="7083662" cy="4108804"/>
          </a:xfrm>
          <a:prstGeom prst="rect">
            <a:avLst/>
          </a:prstGeom>
        </p:spPr>
      </p:pic>
    </p:spTree>
    <p:extLst>
      <p:ext uri="{BB962C8B-B14F-4D97-AF65-F5344CB8AC3E}">
        <p14:creationId xmlns:p14="http://schemas.microsoft.com/office/powerpoint/2010/main" val="4055409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Insertion Sort</a:t>
            </a:r>
          </a:p>
        </p:txBody>
      </p:sp>
      <p:sp>
        <p:nvSpPr>
          <p:cNvPr id="3" name="Subtitle 2"/>
          <p:cNvSpPr>
            <a:spLocks noGrp="1"/>
          </p:cNvSpPr>
          <p:nvPr>
            <p:ph type="subTitle" idx="1"/>
          </p:nvPr>
        </p:nvSpPr>
        <p:spPr/>
        <p:txBody>
          <a:bodyPr/>
          <a:lstStyle/>
          <a:p>
            <a:r>
              <a:rPr lang="en-US" dirty="0" err="1"/>
              <a:t>Nishan</a:t>
            </a:r>
            <a:r>
              <a:rPr lang="en-US" dirty="0"/>
              <a:t>  </a:t>
            </a:r>
            <a:r>
              <a:rPr lang="en-US" dirty="0" err="1"/>
              <a:t>Neupane</a:t>
            </a:r>
            <a:endParaRPr lang="en-US" dirty="0"/>
          </a:p>
          <a:p>
            <a:r>
              <a:rPr lang="en-US" dirty="0"/>
              <a:t>Roll:18</a:t>
            </a:r>
          </a:p>
        </p:txBody>
      </p:sp>
    </p:spTree>
    <p:extLst>
      <p:ext uri="{BB962C8B-B14F-4D97-AF65-F5344CB8AC3E}">
        <p14:creationId xmlns:p14="http://schemas.microsoft.com/office/powerpoint/2010/main" val="2061187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TotalTime>
  <Words>1638</Words>
  <Application>Microsoft Office PowerPoint</Application>
  <PresentationFormat>Widescreen</PresentationFormat>
  <Paragraphs>183</Paragraphs>
  <Slides>48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Optima</vt:lpstr>
      <vt:lpstr>Söhne</vt:lpstr>
      <vt:lpstr>Times New Roman</vt:lpstr>
      <vt:lpstr>Wingdings</vt:lpstr>
      <vt:lpstr>Office Theme</vt:lpstr>
      <vt:lpstr>SORTING</vt:lpstr>
      <vt:lpstr>Sort</vt:lpstr>
      <vt:lpstr>Common Algorithms</vt:lpstr>
      <vt:lpstr>Bubble Sort</vt:lpstr>
      <vt:lpstr>Bubble Sort Pseudo Code </vt:lpstr>
      <vt:lpstr>example</vt:lpstr>
      <vt:lpstr>PowerPoint Presentation</vt:lpstr>
      <vt:lpstr>code</vt:lpstr>
      <vt:lpstr>Insertion Sort</vt:lpstr>
      <vt:lpstr>Introduction</vt:lpstr>
      <vt:lpstr>Algorithms</vt:lpstr>
      <vt:lpstr>PowerPoint Presentation</vt:lpstr>
      <vt:lpstr>PowerPoint Presentation</vt:lpstr>
      <vt:lpstr>Pseudocode</vt:lpstr>
      <vt:lpstr>MERGE SORT</vt:lpstr>
      <vt:lpstr>TABLE OF CONTENT</vt:lpstr>
      <vt:lpstr>INTRODUCTION:</vt:lpstr>
      <vt:lpstr>Methodology </vt:lpstr>
      <vt:lpstr>Flowchart of Merge Sort</vt:lpstr>
      <vt:lpstr>Example:-</vt:lpstr>
      <vt:lpstr>Source: Nabaraj sir slide</vt:lpstr>
      <vt:lpstr>Example:-</vt:lpstr>
      <vt:lpstr>Advantages of Merge Sort</vt:lpstr>
      <vt:lpstr>Disadvantages of Merge Sort </vt:lpstr>
      <vt:lpstr>Conclusion:</vt:lpstr>
      <vt:lpstr>Heap sort</vt:lpstr>
      <vt:lpstr>Introduction</vt:lpstr>
      <vt:lpstr>Heap Sort Algorithm</vt:lpstr>
      <vt:lpstr>Working of Heap Sort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vt:lpstr>
      <vt:lpstr>QUICK SORT</vt:lpstr>
      <vt:lpstr>Introduction</vt:lpstr>
      <vt:lpstr>Introduction</vt:lpstr>
      <vt:lpstr>How it works?</vt:lpstr>
      <vt:lpstr>How it works?</vt:lpstr>
      <vt:lpstr>How it works?</vt:lpstr>
      <vt:lpstr>How it works?</vt:lpstr>
      <vt:lpstr>How it works?</vt:lpstr>
      <vt:lpstr>Analysis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dc:title>
  <dc:creator>kusum don</dc:creator>
  <cp:lastModifiedBy>HOME</cp:lastModifiedBy>
  <cp:revision>15</cp:revision>
  <dcterms:created xsi:type="dcterms:W3CDTF">2024-05-17T14:07:44Z</dcterms:created>
  <dcterms:modified xsi:type="dcterms:W3CDTF">2024-06-23T02:56:34Z</dcterms:modified>
</cp:coreProperties>
</file>