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AE4"/>
    <a:srgbClr val="177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51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B91A-A083-4922-98A1-A18B3944B4E9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338C7-D9ED-4761-A867-EBE50935A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2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720" y="142243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5EAE4"/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STACK</a:t>
            </a:r>
            <a:endParaRPr lang="en-US" dirty="0">
              <a:solidFill>
                <a:srgbClr val="F5EAE4"/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49" y="2616235"/>
            <a:ext cx="2203370" cy="14344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46805" y="5020597"/>
            <a:ext cx="3311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5EAE4"/>
                </a:solidFill>
                <a:latin typeface="Bahnschrift" panose="020B0502040204020203" pitchFamily="34" charset="0"/>
              </a:rPr>
              <a:t>Ankit Raya - 03</a:t>
            </a:r>
          </a:p>
          <a:p>
            <a:r>
              <a:rPr lang="en-US" sz="2400" dirty="0" err="1" smtClean="0">
                <a:solidFill>
                  <a:srgbClr val="F5EAE4"/>
                </a:solidFill>
                <a:latin typeface="Bahnschrift" panose="020B0502040204020203" pitchFamily="34" charset="0"/>
              </a:rPr>
              <a:t>Ashmita</a:t>
            </a:r>
            <a:r>
              <a:rPr lang="en-US" sz="2400" dirty="0" smtClean="0">
                <a:solidFill>
                  <a:srgbClr val="F5EAE4"/>
                </a:solidFill>
                <a:latin typeface="Bahnschrift" panose="020B0502040204020203" pitchFamily="34" charset="0"/>
              </a:rPr>
              <a:t> Bhatta – 04</a:t>
            </a:r>
          </a:p>
          <a:p>
            <a:r>
              <a:rPr lang="en-US" sz="2400" dirty="0" smtClean="0">
                <a:solidFill>
                  <a:srgbClr val="F5EAE4"/>
                </a:solidFill>
                <a:latin typeface="Bahnschrift" panose="020B0502040204020203" pitchFamily="34" charset="0"/>
              </a:rPr>
              <a:t>Atul Shrestha - 05</a:t>
            </a:r>
            <a:endParaRPr lang="en-US" sz="2400" dirty="0">
              <a:solidFill>
                <a:srgbClr val="F5EAE4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IMPLEMENTATION USING ARRAYS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997" y="1452009"/>
            <a:ext cx="489286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self.peek_button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self.peek_button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["text"] = "Peek"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self.peek_button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["command"]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self.peek_item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self.peek_button.pack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 "left")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self.peek_label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declare_stack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size_of_stack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int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self.size_entry.get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print(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size_of_stack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Stack(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size_of_stack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push_item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item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self.item_entry.get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if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self.stack.is_full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messagebox.showerror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("Error", "Stack is full")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else: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self.stack.push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(item)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["text"] = "Stack: " +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str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8728" y="1452009"/>
            <a:ext cx="558067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pop_item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if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self.stack.is_empty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messagebox.showerror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("Error", "Stack is empty")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else: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self.stack.pop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["text"] = "Stack: " +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str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peek_item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if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self.stack.is_empty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messagebox.showerror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("Error", "Stack is empty")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else: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self.stack.peek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self.peek_label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["text"] = "Peeked item: " +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str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[-1])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self.peek_label.pack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(side="bottom")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450" y="2646756"/>
            <a:ext cx="9144000" cy="94978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DEMO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INFIX, POSTFIX AND PREFIX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588" y="1462402"/>
            <a:ext cx="110256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Infix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Postfix</a:t>
            </a:r>
            <a:r>
              <a:rPr lang="en-US" sz="2400" dirty="0">
                <a:latin typeface="Bahnschrift" panose="020B0502040204020203" pitchFamily="34" charset="0"/>
              </a:rPr>
              <a:t>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Prefix</a:t>
            </a:r>
            <a:r>
              <a:rPr lang="en-US" sz="2400" dirty="0">
                <a:latin typeface="Bahnschrift" panose="020B0502040204020203" pitchFamily="34" charset="0"/>
              </a:rPr>
              <a:t> notations are three different but equivalent ways of writing expressions</a:t>
            </a:r>
            <a:r>
              <a:rPr lang="en-US" sz="2400" dirty="0" smtClean="0">
                <a:latin typeface="Bahnschrift" panose="020B0502040204020203" pitchFamily="34" charset="0"/>
              </a:rPr>
              <a:t>.</a:t>
            </a:r>
          </a:p>
          <a:p>
            <a:pPr fontAlgn="base"/>
            <a:endParaRPr lang="en-US" sz="2400" dirty="0">
              <a:latin typeface="Bahnschrift" panose="020B0502040204020203" pitchFamily="34" charset="0"/>
            </a:endParaRPr>
          </a:p>
          <a:p>
            <a:pPr fontAlgn="base"/>
            <a:r>
              <a:rPr lang="en-US" sz="2000" b="1" dirty="0">
                <a:latin typeface="Bahnschrift" panose="020B0502040204020203" pitchFamily="34" charset="0"/>
              </a:rPr>
              <a:t>Infix notation: </a:t>
            </a:r>
            <a:r>
              <a:rPr lang="en-US" sz="2000" b="1" dirty="0" smtClean="0">
                <a:latin typeface="Bahnschrift" panose="020B0502040204020203" pitchFamily="34" charset="0"/>
              </a:rPr>
              <a:t>X + Y</a:t>
            </a:r>
          </a:p>
          <a:p>
            <a:pPr fontAlgn="base"/>
            <a:r>
              <a:rPr lang="en-US" sz="2000" dirty="0" smtClean="0">
                <a:latin typeface="Bahnschrift" panose="020B0502040204020203" pitchFamily="34" charset="0"/>
              </a:rPr>
              <a:t>Operators are written in-between their operands. This is the usual way we write expressions. </a:t>
            </a:r>
          </a:p>
          <a:p>
            <a:pPr fontAlgn="base"/>
            <a:r>
              <a:rPr lang="en-US" sz="2000" dirty="0" smtClean="0">
                <a:latin typeface="Bahnschrift" panose="020B0502040204020203" pitchFamily="34" charset="0"/>
              </a:rPr>
              <a:t>Operator </a:t>
            </a:r>
            <a:r>
              <a:rPr lang="en-US" sz="2000" dirty="0">
                <a:latin typeface="Bahnschrift" panose="020B0502040204020203" pitchFamily="34" charset="0"/>
              </a:rPr>
              <a:t>precedence and associativity, and brackets ( )</a:t>
            </a:r>
          </a:p>
          <a:p>
            <a:pPr fontAlgn="base"/>
            <a:r>
              <a:rPr lang="en-US" sz="2000" dirty="0" err="1" smtClean="0">
                <a:latin typeface="Bahnschrift" panose="020B0502040204020203" pitchFamily="34" charset="0"/>
              </a:rPr>
              <a:t>E.g</a:t>
            </a:r>
            <a:r>
              <a:rPr lang="en-US" sz="2000" dirty="0" smtClean="0">
                <a:latin typeface="Bahnschrift" panose="020B0502040204020203" pitchFamily="34" charset="0"/>
              </a:rPr>
              <a:t>:  A * ( B + C ) / D </a:t>
            </a:r>
          </a:p>
          <a:p>
            <a:pPr fontAlgn="base"/>
            <a:r>
              <a:rPr lang="en-US" sz="2000" dirty="0" smtClean="0">
                <a:latin typeface="Bahnschrift" panose="020B0502040204020203" pitchFamily="34" charset="0"/>
              </a:rPr>
              <a:t> </a:t>
            </a:r>
          </a:p>
          <a:p>
            <a:pPr fontAlgn="base"/>
            <a:r>
              <a:rPr lang="en-US" sz="2000" b="1" dirty="0">
                <a:latin typeface="Bahnschrift" panose="020B0502040204020203" pitchFamily="34" charset="0"/>
              </a:rPr>
              <a:t>Prefix notation </a:t>
            </a:r>
            <a:r>
              <a:rPr lang="en-US" sz="2000" dirty="0">
                <a:latin typeface="Bahnschrift" panose="020B0502040204020203" pitchFamily="34" charset="0"/>
              </a:rPr>
              <a:t>(</a:t>
            </a:r>
            <a:r>
              <a:rPr lang="en-US" sz="2000" b="1" dirty="0">
                <a:latin typeface="Bahnschrift" panose="020B0502040204020203" pitchFamily="34" charset="0"/>
              </a:rPr>
              <a:t>also known as "Polish notation"): + X Y</a:t>
            </a:r>
          </a:p>
          <a:p>
            <a:pPr fontAlgn="base"/>
            <a:r>
              <a:rPr lang="en-US" sz="2000" dirty="0">
                <a:latin typeface="Bahnschrift" panose="020B0502040204020203" pitchFamily="34" charset="0"/>
              </a:rPr>
              <a:t>Operators are written before their operands. The expressions given above are equivalent to 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fontAlgn="base"/>
            <a:r>
              <a:rPr lang="en-US" sz="2000" dirty="0" smtClean="0">
                <a:latin typeface="Bahnschrift" panose="020B0502040204020203" pitchFamily="34" charset="0"/>
              </a:rPr>
              <a:t>/ </a:t>
            </a:r>
            <a:r>
              <a:rPr lang="en-US" sz="2000" dirty="0">
                <a:latin typeface="Bahnschrift" panose="020B0502040204020203" pitchFamily="34" charset="0"/>
              </a:rPr>
              <a:t>* A + B C </a:t>
            </a:r>
            <a:r>
              <a:rPr lang="en-US" sz="2000" dirty="0" smtClean="0">
                <a:latin typeface="Bahnschrift" panose="020B0502040204020203" pitchFamily="34" charset="0"/>
              </a:rPr>
              <a:t>D</a:t>
            </a:r>
          </a:p>
          <a:p>
            <a:pPr fontAlgn="base"/>
            <a:endParaRPr lang="en-US" sz="2000" dirty="0">
              <a:latin typeface="Bahnschrift" panose="020B0502040204020203" pitchFamily="34" charset="0"/>
            </a:endParaRPr>
          </a:p>
          <a:p>
            <a:pPr fontAlgn="base"/>
            <a:r>
              <a:rPr lang="en-US" sz="2000" b="1" dirty="0">
                <a:latin typeface="Bahnschrift" panose="020B0502040204020203" pitchFamily="34" charset="0"/>
              </a:rPr>
              <a:t>Postfix notation (also known as "Reverse Polish notation"): X Y +</a:t>
            </a:r>
          </a:p>
          <a:p>
            <a:pPr fontAlgn="base"/>
            <a:r>
              <a:rPr lang="en-US" sz="2000" dirty="0">
                <a:latin typeface="Bahnschrift" panose="020B0502040204020203" pitchFamily="34" charset="0"/>
              </a:rPr>
              <a:t>Operators are written after their operands. The infix expression given above is equivalent to 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pPr fontAlgn="base"/>
            <a:r>
              <a:rPr lang="en-US" sz="2000" dirty="0" smtClean="0">
                <a:latin typeface="Bahnschrift" panose="020B0502040204020203" pitchFamily="34" charset="0"/>
              </a:rPr>
              <a:t>A </a:t>
            </a:r>
            <a:r>
              <a:rPr lang="en-US" sz="2000" dirty="0">
                <a:latin typeface="Bahnschrift" panose="020B0502040204020203" pitchFamily="34" charset="0"/>
              </a:rPr>
              <a:t>B C + * D /</a:t>
            </a:r>
          </a:p>
          <a:p>
            <a:pPr fontAlgn="base"/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08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INFIX TO POSTFIX CONVERSION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117" y="1283109"/>
            <a:ext cx="1102561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Step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1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: </a:t>
            </a:r>
            <a:r>
              <a:rPr lang="en-US" sz="2000" dirty="0">
                <a:latin typeface="Bahnschrift" panose="020B0502040204020203" pitchFamily="34" charset="0"/>
              </a:rPr>
              <a:t>Repeat until each character in the infix notation is scanned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1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:</a:t>
            </a:r>
            <a:r>
              <a:rPr lang="en-US" sz="2000" dirty="0">
                <a:latin typeface="Bahnschrift" panose="020B0502040204020203" pitchFamily="34" charset="0"/>
              </a:rPr>
              <a:t> IF a "(" is encountered, push it on the stack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1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.2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:</a:t>
            </a:r>
            <a:r>
              <a:rPr lang="en-US" sz="2000" dirty="0">
                <a:latin typeface="Bahnschrift" panose="020B0502040204020203" pitchFamily="34" charset="0"/>
              </a:rPr>
              <a:t> IF an operand ( whether a digit or a character) is encountered, add it postfix </a:t>
            </a:r>
            <a:r>
              <a:rPr lang="en-US" sz="2000" dirty="0" smtClean="0">
                <a:latin typeface="Bahnschrift" panose="020B0502040204020203" pitchFamily="34" charset="0"/>
              </a:rPr>
              <a:t>	expression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1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.3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:</a:t>
            </a:r>
            <a:r>
              <a:rPr lang="en-US" sz="2000" dirty="0">
                <a:latin typeface="Bahnschrift" panose="020B0502040204020203" pitchFamily="34" charset="0"/>
              </a:rPr>
              <a:t> IF a ")" is encountered, then</a:t>
            </a:r>
            <a:br>
              <a:rPr lang="en-US" sz="2000" dirty="0">
                <a:latin typeface="Bahnschrift" panose="020B0502040204020203" pitchFamily="34" charset="0"/>
              </a:rPr>
            </a:br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r>
              <a:rPr lang="en-US" sz="2000" dirty="0">
                <a:latin typeface="Bahnschrift" panose="020B0502040204020203" pitchFamily="34" charset="0"/>
              </a:rPr>
              <a:t> Repeatedly pop from stack and add it to the postfix expression until a "(" is </a:t>
            </a:r>
            <a:r>
              <a:rPr lang="en-US" sz="2000" dirty="0" smtClean="0">
                <a:latin typeface="Bahnschrift" panose="020B0502040204020203" pitchFamily="34" charset="0"/>
              </a:rPr>
              <a:t>		encountered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  <a:br>
              <a:rPr lang="en-US" sz="2000" dirty="0">
                <a:latin typeface="Bahnschrift" panose="020B0502040204020203" pitchFamily="34" charset="0"/>
              </a:rPr>
            </a:br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r>
              <a:rPr lang="en-US" sz="2000" dirty="0">
                <a:latin typeface="Bahnschrift" panose="020B0502040204020203" pitchFamily="34" charset="0"/>
              </a:rPr>
              <a:t> Discard the "(". That is, remove </a:t>
            </a:r>
            <a:r>
              <a:rPr lang="en-US" sz="2000" dirty="0" smtClean="0">
                <a:latin typeface="Bahnschrift" panose="020B0502040204020203" pitchFamily="34" charset="0"/>
              </a:rPr>
              <a:t>the “(“ from </a:t>
            </a:r>
            <a:r>
              <a:rPr lang="en-US" sz="2000" dirty="0">
                <a:latin typeface="Bahnschrift" panose="020B0502040204020203" pitchFamily="34" charset="0"/>
              </a:rPr>
              <a:t>stack and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do not add</a:t>
            </a:r>
            <a:r>
              <a:rPr lang="en-US" sz="2000" dirty="0">
                <a:latin typeface="Bahnschrift" panose="020B0502040204020203" pitchFamily="34" charset="0"/>
              </a:rPr>
              <a:t> it to the postfix </a:t>
            </a:r>
            <a:r>
              <a:rPr lang="en-US" sz="2000" dirty="0" smtClean="0">
                <a:latin typeface="Bahnschrift" panose="020B0502040204020203" pitchFamily="34" charset="0"/>
              </a:rPr>
              <a:t>	expression</a:t>
            </a:r>
            <a:endParaRPr lang="en-US" sz="2000" dirty="0">
              <a:latin typeface="Bahnschrift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1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.4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:</a:t>
            </a:r>
            <a:r>
              <a:rPr lang="en-US" sz="2000" dirty="0">
                <a:latin typeface="Bahnschrift" panose="020B0502040204020203" pitchFamily="34" charset="0"/>
              </a:rPr>
              <a:t> IF an operator O is encountered, then</a:t>
            </a:r>
            <a:br>
              <a:rPr lang="en-US" sz="2000" dirty="0">
                <a:latin typeface="Bahnschrift" panose="020B0502040204020203" pitchFamily="34" charset="0"/>
              </a:rPr>
            </a:br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r>
              <a:rPr lang="en-US" sz="2000" dirty="0">
                <a:latin typeface="Bahnschrift" panose="020B0502040204020203" pitchFamily="34" charset="0"/>
              </a:rPr>
              <a:t> Repeatedly pop from stack and add each operator </a:t>
            </a:r>
            <a:r>
              <a:rPr lang="en-US" sz="2000" dirty="0" smtClean="0">
                <a:latin typeface="Bahnschrift" panose="020B0502040204020203" pitchFamily="34" charset="0"/>
              </a:rPr>
              <a:t>(popped </a:t>
            </a:r>
            <a:r>
              <a:rPr lang="en-US" sz="2000" dirty="0">
                <a:latin typeface="Bahnschrift" panose="020B0502040204020203" pitchFamily="34" charset="0"/>
              </a:rPr>
              <a:t>from the stack) to the </a:t>
            </a:r>
            <a:r>
              <a:rPr lang="en-US" sz="2000" dirty="0" smtClean="0">
                <a:latin typeface="Bahnschrift" panose="020B0502040204020203" pitchFamily="34" charset="0"/>
              </a:rPr>
              <a:t>	postfix </a:t>
            </a:r>
            <a:r>
              <a:rPr lang="en-US" sz="2000" dirty="0">
                <a:latin typeface="Bahnschrift" panose="020B0502040204020203" pitchFamily="34" charset="0"/>
              </a:rPr>
              <a:t>expression which has equal or higher precedence than O</a:t>
            </a:r>
            <a:br>
              <a:rPr lang="en-US" sz="2000" dirty="0">
                <a:latin typeface="Bahnschrift" panose="020B0502040204020203" pitchFamily="34" charset="0"/>
              </a:rPr>
            </a:br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  <a:r>
              <a:rPr lang="en-US" sz="2000" dirty="0">
                <a:latin typeface="Bahnschrift" panose="020B0502040204020203" pitchFamily="34" charset="0"/>
              </a:rPr>
              <a:t> Push the operator O to the stack.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Step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2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: </a:t>
            </a:r>
            <a:r>
              <a:rPr lang="en-US" sz="2000" dirty="0">
                <a:latin typeface="Bahnschrift" panose="020B0502040204020203" pitchFamily="34" charset="0"/>
              </a:rPr>
              <a:t>Repeatedly pop from the stack and add it to the postfix expression until the stack is </a:t>
            </a:r>
            <a:r>
              <a:rPr lang="en-US" sz="2000" dirty="0" smtClean="0">
                <a:latin typeface="Bahnschrift" panose="020B0502040204020203" pitchFamily="34" charset="0"/>
              </a:rPr>
              <a:t>	empty</a:t>
            </a:r>
            <a:endParaRPr lang="en-US" sz="2000" dirty="0">
              <a:latin typeface="Bahnschrift" panose="020B0502040204020203" pitchFamily="34" charset="0"/>
            </a:endParaRPr>
          </a:p>
          <a:p>
            <a:pPr fontAlgn="base"/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EVALUATING A POSTFIX EXPRESSION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117" y="1283109"/>
            <a:ext cx="1102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Step 1: </a:t>
            </a:r>
            <a:r>
              <a:rPr lang="en-US" sz="2000" dirty="0" smtClean="0">
                <a:latin typeface="Bahnschrift" panose="020B0502040204020203" pitchFamily="34" charset="0"/>
              </a:rPr>
              <a:t>Make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operand-stack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empty. 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Step 2</a:t>
            </a:r>
            <a:r>
              <a:rPr lang="en-US" sz="2000" dirty="0" smtClean="0">
                <a:latin typeface="Bahnschrift" panose="020B0502040204020203" pitchFamily="34" charset="0"/>
              </a:rPr>
              <a:t>: </a:t>
            </a:r>
            <a:r>
              <a:rPr lang="en-US" sz="2000" dirty="0">
                <a:latin typeface="Bahnschrift" panose="020B0502040204020203" pitchFamily="34" charset="0"/>
              </a:rPr>
              <a:t>For each symbol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symb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in the postfix expression (scanning from left to right), repeat: 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2.1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en-US" sz="2000" dirty="0">
                <a:latin typeface="Bahnschrift" panose="020B0502040204020203" pitchFamily="34" charset="0"/>
              </a:rPr>
              <a:t>If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symb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is an operand: 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2.1.1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en-US" sz="2000" dirty="0">
                <a:latin typeface="Bahnschrift" panose="020B0502040204020203" pitchFamily="34" charset="0"/>
              </a:rPr>
              <a:t>Add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symb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to at the top of the </a:t>
            </a:r>
            <a:r>
              <a:rPr lang="en-US" sz="2000" i="1" dirty="0">
                <a:latin typeface="Bahnschrift" panose="020B0502040204020203" pitchFamily="34" charset="0"/>
              </a:rPr>
              <a:t>operand-stack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2.2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en-US" sz="2000" dirty="0">
                <a:latin typeface="Bahnschrift" panose="020B0502040204020203" pitchFamily="34" charset="0"/>
              </a:rPr>
              <a:t>Otherwise (if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symb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is an operator): </a:t>
            </a:r>
            <a:endParaRPr lang="en-US" sz="2000" dirty="0" smtClean="0">
              <a:latin typeface="Bahnschrift" panose="020B0502040204020203" pitchFamily="34" charset="0"/>
            </a:endParaRPr>
          </a:p>
          <a:p>
            <a:r>
              <a:rPr lang="en-US" sz="2000" dirty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latin typeface="Bahnschrift" panose="020B0502040204020203" pitchFamily="34" charset="0"/>
              </a:rPr>
              <a:t>	2.2.1</a:t>
            </a:r>
            <a:r>
              <a:rPr lang="en-US" sz="2000" dirty="0">
                <a:latin typeface="Bahnschrift" panose="020B0502040204020203" pitchFamily="34" charset="0"/>
              </a:rPr>
              <a:t>. Remove the topmost element </a:t>
            </a:r>
            <a:r>
              <a:rPr lang="en-US" sz="2000" dirty="0" smtClean="0">
                <a:latin typeface="Bahnschrift" panose="020B0502040204020203" pitchFamily="34" charset="0"/>
              </a:rPr>
              <a:t>from the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operand-stack </a:t>
            </a:r>
            <a:r>
              <a:rPr lang="en-US" sz="2000" dirty="0">
                <a:latin typeface="Bahnschrift" panose="020B0502040204020203" pitchFamily="34" charset="0"/>
              </a:rPr>
              <a:t>and place it in </a:t>
            </a:r>
            <a:r>
              <a:rPr lang="en-US" sz="2000" dirty="0" smtClean="0">
                <a:latin typeface="Bahnschrift" panose="020B0502040204020203" pitchFamily="34" charset="0"/>
              </a:rPr>
              <a:t>		       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opnd2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2.2.2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en-US" sz="2000" dirty="0">
                <a:latin typeface="Bahnschrift" panose="020B0502040204020203" pitchFamily="34" charset="0"/>
              </a:rPr>
              <a:t>Remove the topmost element from the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operand-stack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and place it in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opnd1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2.2.3</a:t>
            </a:r>
            <a:r>
              <a:rPr lang="en-US" sz="2000" dirty="0">
                <a:latin typeface="Bahnschrift" panose="020B0502040204020203" pitchFamily="34" charset="0"/>
              </a:rPr>
              <a:t>. Store the result of applying 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symb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(operator) to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opnd1 </a:t>
            </a:r>
            <a:r>
              <a:rPr lang="en-US" sz="2000" dirty="0">
                <a:latin typeface="Bahnschrift" panose="020B0502040204020203" pitchFamily="34" charset="0"/>
              </a:rPr>
              <a:t>and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opnd2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in </a:t>
            </a:r>
            <a:r>
              <a:rPr lang="en-US" sz="2000" i="1" dirty="0">
                <a:latin typeface="Bahnschrift" panose="020B0502040204020203" pitchFamily="34" charset="0"/>
              </a:rPr>
              <a:t>value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r>
              <a:rPr lang="en-US" sz="2000" dirty="0" smtClean="0">
                <a:latin typeface="Bahnschrift" panose="020B0502040204020203" pitchFamily="34" charset="0"/>
              </a:rPr>
              <a:t>	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2.2.4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. </a:t>
            </a:r>
            <a:r>
              <a:rPr lang="en-US" sz="2000" dirty="0">
                <a:latin typeface="Bahnschrift" panose="020B0502040204020203" pitchFamily="34" charset="0"/>
              </a:rPr>
              <a:t>Insert value to the top of the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operand-stack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Step 3: </a:t>
            </a:r>
            <a:r>
              <a:rPr lang="en-US" sz="2000" dirty="0">
                <a:latin typeface="Bahnschrift" panose="020B0502040204020203" pitchFamily="34" charset="0"/>
              </a:rPr>
              <a:t>Remove and return topmost element from the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operand-stack</a:t>
            </a:r>
            <a:r>
              <a:rPr lang="en-US" sz="2000" i="1" dirty="0">
                <a:latin typeface="Bahnschrift" panose="020B0502040204020203" pitchFamily="34" charset="0"/>
              </a:rPr>
              <a:t> </a:t>
            </a:r>
            <a:endParaRPr lang="en-US" sz="2000" dirty="0">
              <a:latin typeface="Bahnschrift" panose="020B0502040204020203" pitchFamily="34" charset="0"/>
            </a:endParaRPr>
          </a:p>
          <a:p>
            <a:pPr fontAlgn="base"/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EVALUATING A POSTFIX EXPRESSION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pic>
        <p:nvPicPr>
          <p:cNvPr id="6146" name="Picture 2" descr="https://ds1-iiith.vlabs.ac.in/exp/infix-postfix/evaluation-of-postfix-expressions/images/postfix_evalu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37" y="1665897"/>
            <a:ext cx="8391834" cy="472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EVALUATING A POSTFIX EXPRESSION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39" y="1488406"/>
            <a:ext cx="648743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2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720" y="1422435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5EAE4"/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THANK YOU</a:t>
            </a:r>
            <a:endParaRPr lang="en-US" dirty="0">
              <a:solidFill>
                <a:srgbClr val="F5EAE4"/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3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STACK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46" y="1924664"/>
            <a:ext cx="11025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A linear type of data structure that follows 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LIFO (Last-In-First-Out)</a:t>
            </a:r>
            <a:r>
              <a:rPr lang="en-US" sz="2800" dirty="0">
                <a:latin typeface="Bahnschrift" panose="020B0502040204020203" pitchFamily="34" charset="0"/>
              </a:rPr>
              <a:t> principle.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Allows insertion and deletion operations from one end called 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top</a:t>
            </a:r>
            <a:r>
              <a:rPr lang="en-US" sz="2800" dirty="0">
                <a:latin typeface="Bahnschrift" panose="020B0502040204020203" pitchFamily="34" charset="0"/>
              </a:rPr>
              <a:t> of stack.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Inserting a new element in the stack is termed 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push</a:t>
            </a:r>
            <a:r>
              <a:rPr lang="en-US" sz="2800" dirty="0">
                <a:latin typeface="Bahnschrift" panose="020B0502040204020203" pitchFamily="34" charset="0"/>
              </a:rPr>
              <a:t> operation.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Removing or deleting elements from the stack is termed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pop</a:t>
            </a:r>
            <a:r>
              <a:rPr lang="en-US" sz="2800" dirty="0">
                <a:latin typeface="Bahnschrift" panose="020B0502040204020203" pitchFamily="34" charset="0"/>
              </a:rPr>
              <a:t> operation.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Real-life examples of a stack are a deck of cards, piles of books, piles of money, and many more</a:t>
            </a:r>
            <a:r>
              <a:rPr lang="en-US" sz="2800" dirty="0" smtClean="0">
                <a:latin typeface="Bahnschrift" panose="020B0502040204020203" pitchFamily="34" charset="0"/>
              </a:rPr>
              <a:t>.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8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STACK REPRESENTAION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pic>
        <p:nvPicPr>
          <p:cNvPr id="1026" name="Picture 2" descr="https://lh7-us.googleusercontent.com/uCNMP1zM0nbjUND7WCcCTiTLcw2cFhLdQyOhMWXUYiJzt1lNZXpiSdBu_pTs27rj4tLdKJOs46svncqdjsFRGzLcU7J46VykN5iO8MLePht7AWieqT9PrDd3r038EwcVR_cjXJQvdocbyRtljxXfPQ1it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60" y="1342103"/>
            <a:ext cx="6658179" cy="540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Basic Operations on Stack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047" y="1342103"/>
            <a:ext cx="1108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Push </a:t>
            </a:r>
            <a:r>
              <a:rPr lang="en-US" sz="2400" b="1" dirty="0" smtClean="0">
                <a:latin typeface="Bahnschrift" panose="020B0502040204020203" pitchFamily="34" charset="0"/>
              </a:rPr>
              <a:t>Operation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Push operation involves inserting new elements at the top of the stack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lh7-us.googleusercontent.com/CcmhHrhJ5-QeSKqztEl53fwtJPpvoznjNS07ePuptXmKRxvF4b_nonMX1STPvtReLEudPYY1UrTrN6U1PXm6JWkTsx5XJceFX-x_tkadbjoX3SyuikPdNIQmzfsVWvCJz0PN9HoQCSDq8CEL3y82ipR7lg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304" y="2624170"/>
            <a:ext cx="6618273" cy="356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Basic Operations on Stack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047" y="1342103"/>
            <a:ext cx="11083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ahnschrift" panose="020B0502040204020203" pitchFamily="34" charset="0"/>
              </a:rPr>
              <a:t>Pop Operation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Pop operation refers to removing the element from the top of the stack.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7-us.googleusercontent.com/VIA6XKmogupFGIrCX7Y78zYd7E6tjyLaEruWwWcBH8Fngb9ibZl2WrOZqJCO8gE9V7hJ6ukqONRd1ZE5M4u5RfqjegF4G6OrppYXuqZe3-kR6CILagGUL2owPjaDehb4KoXVZBCDiUQBS7FsKB_GSbOTU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55" y="2697060"/>
            <a:ext cx="6459396" cy="346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Basic Operations on Stack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047" y="1342103"/>
            <a:ext cx="1108341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ahnschrift" panose="020B0502040204020203" pitchFamily="34" charset="0"/>
              </a:rPr>
              <a:t>Peek Operation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Peek operation refers to retrieving the topmost element in the stack without removing it from the stack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b="1" dirty="0" err="1">
                <a:latin typeface="Bahnschrift" panose="020B0502040204020203" pitchFamily="34" charset="0"/>
              </a:rPr>
              <a:t>isFull</a:t>
            </a:r>
            <a:r>
              <a:rPr lang="en-US" sz="2400" b="1" dirty="0" smtClean="0">
                <a:latin typeface="Bahnschrift" panose="020B0502040204020203" pitchFamily="34" charset="0"/>
              </a:rPr>
              <a:t>()</a:t>
            </a: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isFull</a:t>
            </a:r>
            <a:r>
              <a:rPr lang="en-US" dirty="0">
                <a:latin typeface="Bahnschrift" panose="020B0502040204020203" pitchFamily="34" charset="0"/>
              </a:rPr>
              <a:t> function is used to check whether or not a stack is full</a:t>
            </a:r>
            <a:r>
              <a:rPr lang="en-US" dirty="0" smtClean="0">
                <a:latin typeface="Bahnschrift" panose="020B0502040204020203" pitchFamily="34" charset="0"/>
              </a:rPr>
              <a:t>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sz="2400" b="1" dirty="0" err="1">
                <a:latin typeface="Bahnschrift" panose="020B0502040204020203" pitchFamily="34" charset="0"/>
              </a:rPr>
              <a:t>isEmpty</a:t>
            </a:r>
            <a:r>
              <a:rPr lang="en-US" sz="2400" b="1" dirty="0" smtClean="0">
                <a:latin typeface="Bahnschrift" panose="020B0502040204020203" pitchFamily="34" charset="0"/>
              </a:rPr>
              <a:t>()</a:t>
            </a:r>
          </a:p>
          <a:p>
            <a:endParaRPr lang="en-US" sz="2400" b="1" dirty="0">
              <a:latin typeface="Bahnschrift" panose="020B0502040204020203" pitchFamily="34" charset="0"/>
            </a:endParaRPr>
          </a:p>
          <a:p>
            <a:r>
              <a:rPr lang="en-US" dirty="0" err="1">
                <a:latin typeface="Bahnschrift" panose="020B0502040204020203" pitchFamily="34" charset="0"/>
              </a:rPr>
              <a:t>isEmpty</a:t>
            </a:r>
            <a:r>
              <a:rPr lang="en-US" dirty="0">
                <a:latin typeface="Bahnschrift" panose="020B0502040204020203" pitchFamily="34" charset="0"/>
              </a:rPr>
              <a:t> function is used to check whether or not a stack is empty.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56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APPLICATIONS OF STACK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46" y="2131142"/>
            <a:ext cx="110256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800" dirty="0">
                <a:latin typeface="Bahnschrift" panose="020B0502040204020203" pitchFamily="34" charset="0"/>
              </a:rPr>
              <a:t>Here are some applications of the stack: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Expression Evaluation and Conversion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Backtracking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Function Call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Parentheses Checking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String Reversal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Syntax Parsing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39290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IMPLEMENTATION USING ARRAYS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115" y="1571584"/>
            <a:ext cx="559078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import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tkinter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as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from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tkinter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import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messagebox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class Stack: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__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init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__(self,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max_size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5):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[]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self.max_size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max_size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push(self, item):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if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len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 &gt;=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self.max_size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return "Stack is full"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self.stack.append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(item)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pop(self):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if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len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 &lt; 1: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return None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return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self.stack.pop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8728" y="1571584"/>
            <a:ext cx="56092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peek(self):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if not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    return None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return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[-1]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is_empty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return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len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 == 0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is_full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return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len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 ==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self.max_size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A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754" y="333324"/>
            <a:ext cx="9144000" cy="94978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oLisa static Black" panose="020B0109030204060204" pitchFamily="49" charset="0"/>
                <a:ea typeface="MonoLisa static Black" panose="020B0109030204060204" pitchFamily="49" charset="0"/>
                <a:cs typeface="MonoLisa static Black" panose="020B0109030204060204" pitchFamily="49" charset="0"/>
              </a:rPr>
              <a:t>IMPLEMENTATION USING ARRAYS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latin typeface="MonoLisa static Black" panose="020B0109030204060204" pitchFamily="49" charset="0"/>
              <a:ea typeface="MonoLisa static Black" panose="020B0109030204060204" pitchFamily="49" charset="0"/>
              <a:cs typeface="MonoLisa static Black" panose="020B010903020406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6116" y="1514901"/>
            <a:ext cx="524770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class Application(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tk.Frame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_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init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_(self, master=None):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super()._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init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_(master)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self.master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master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self.create_widgets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def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create_widgets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(self):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Stack(6)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["text"] = "Stack: " +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str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self.stack.stack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self.label.pack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(side="top")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(self, text="Size of Stack")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self.size_label.pack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(side="top")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self.size_entry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tk.Entry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self.size_entry.pack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(side="top")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4895" y="1514901"/>
            <a:ext cx="710963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</a:t>
            </a:r>
            <a:r>
              <a:rPr lang="en-US" sz="1400" dirty="0" err="1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self.size_button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["text"] = "Declare size"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["command"]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self.declare_stack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self.size_button.pack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(side="top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")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self.item_label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tk.Label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(self, text="Item to add")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self.item_label.pack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(side="top")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self.item_entry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tk.Entry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self.item_entry.pack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(side="top")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self.push_button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self.push_button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["text"] = "Push"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self.push_button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["command"]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self.push_item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self.push_button.pack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(side="left")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self.pop_button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tk.Button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(self)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self.pop_button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["text"] = "Pop"</a:t>
            </a: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self.pop_button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["command"] =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self.pop_item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self.pop_button.pack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(side="right")</a:t>
            </a:r>
          </a:p>
          <a:p>
            <a:pPr fontAlgn="base"/>
            <a:endParaRPr lang="en-US" sz="1400" dirty="0">
              <a:solidFill>
                <a:schemeClr val="accent2">
                  <a:lumMod val="75000"/>
                </a:schemeClr>
              </a:solidFill>
              <a:latin typeface="MonoLisa static" panose="020B0109030204060204" pitchFamily="49" charset="0"/>
              <a:ea typeface="MonoLisa static" panose="020B0109030204060204" pitchFamily="49" charset="0"/>
              <a:cs typeface="MonoLisa static" panose="020B0109030204060204" pitchFamily="49" charset="0"/>
            </a:endParaRPr>
          </a:p>
          <a:p>
            <a:pPr fontAlgn="base"/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MonoLisa static" panose="020B0109030204060204" pitchFamily="49" charset="0"/>
                <a:ea typeface="MonoLisa static" panose="020B0109030204060204" pitchFamily="49" charset="0"/>
                <a:cs typeface="MonoLisa static" panose="020B010903020406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2493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922</Words>
  <Application>Microsoft Office PowerPoint</Application>
  <PresentationFormat>Widescreen</PresentationFormat>
  <Paragraphs>194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Calibri Light</vt:lpstr>
      <vt:lpstr>MonoLisa static</vt:lpstr>
      <vt:lpstr>MonoLisa static Black</vt:lpstr>
      <vt:lpstr>Office Theme</vt:lpstr>
      <vt:lpstr>STACK</vt:lpstr>
      <vt:lpstr>STACK</vt:lpstr>
      <vt:lpstr>STACK REPRESENTAION</vt:lpstr>
      <vt:lpstr>Basic Operations on Stack</vt:lpstr>
      <vt:lpstr>Basic Operations on Stack</vt:lpstr>
      <vt:lpstr>Basic Operations on Stack</vt:lpstr>
      <vt:lpstr>APPLICATIONS OF STACK</vt:lpstr>
      <vt:lpstr>IMPLEMENTATION USING ARRAYS</vt:lpstr>
      <vt:lpstr>IMPLEMENTATION USING ARRAYS</vt:lpstr>
      <vt:lpstr>IMPLEMENTATION USING ARRAYS</vt:lpstr>
      <vt:lpstr>DEMO</vt:lpstr>
      <vt:lpstr>INFIX, POSTFIX AND PREFIX</vt:lpstr>
      <vt:lpstr>INFIX TO POSTFIX CONVERSION</vt:lpstr>
      <vt:lpstr>EVALUATING A POSTFIX EXPRESSION</vt:lpstr>
      <vt:lpstr>EVALUATING A POSTFIX EXPRESSION</vt:lpstr>
      <vt:lpstr>EVALUATING A POSTFIX EXPRESSION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</dc:title>
  <dc:creator>AVShrez</dc:creator>
  <cp:lastModifiedBy>AVShrez</cp:lastModifiedBy>
  <cp:revision>35</cp:revision>
  <dcterms:created xsi:type="dcterms:W3CDTF">2024-05-17T12:40:36Z</dcterms:created>
  <dcterms:modified xsi:type="dcterms:W3CDTF">2024-05-18T02:44:41Z</dcterms:modified>
</cp:coreProperties>
</file>