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73" roundtripDataSignature="AMtx7miVggRZcJw1Q+igYfMOUAN+Z6BIR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customschemas.google.com/relationships/presentationmetadata" Target="metadata"/><Relationship Id="rId72" Type="http://schemas.openxmlformats.org/officeDocument/2006/relationships/slide" Target="slides/slide68.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71" Type="http://schemas.openxmlformats.org/officeDocument/2006/relationships/slide" Target="slides/slide67.xml"/><Relationship Id="rId70" Type="http://schemas.openxmlformats.org/officeDocument/2006/relationships/slide" Target="slides/slide66.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slide" Target="slides/slide64.xml"/><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slide" Target="slides/slide65.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5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5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5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5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5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5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5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6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6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6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6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6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6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6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6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6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7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7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7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7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7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7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7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7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7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7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8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8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8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8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8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7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7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7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7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7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7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7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7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7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7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7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7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7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7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7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7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7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7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7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7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7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7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7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7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7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7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7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7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7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7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7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7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78"/>
          <p:cNvSpPr/>
          <p:nvPr>
            <p:ph idx="2" type="pic"/>
          </p:nvPr>
        </p:nvSpPr>
        <p:spPr>
          <a:xfrm>
            <a:off x="5183188" y="987425"/>
            <a:ext cx="6172200" cy="4873625"/>
          </a:xfrm>
          <a:prstGeom prst="rect">
            <a:avLst/>
          </a:prstGeom>
          <a:noFill/>
          <a:ln>
            <a:noFill/>
          </a:ln>
        </p:spPr>
      </p:sp>
      <p:sp>
        <p:nvSpPr>
          <p:cNvPr id="64" name="Google Shape;64;p7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7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7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7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6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6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6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6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6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14.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13.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4.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7.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12.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b="1" lang="en-US"/>
              <a:t>Gene Prediction</a:t>
            </a:r>
            <a:br>
              <a:rPr b="1" lang="en-US"/>
            </a:br>
            <a:r>
              <a:rPr b="1" lang="en-US"/>
              <a:t>Lecture 4</a:t>
            </a:r>
            <a:endParaRPr b="1"/>
          </a:p>
        </p:txBody>
      </p:sp>
      <p:sp>
        <p:nvSpPr>
          <p:cNvPr id="85" name="Google Shape;85;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Roji Raut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Gene Prediction in prokaryotes</a:t>
            </a:r>
            <a:endParaRPr/>
          </a:p>
        </p:txBody>
      </p:sp>
      <p:sp>
        <p:nvSpPr>
          <p:cNvPr id="141" name="Google Shape;141;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Instead, to help identify this initiation codon, other features associated with translation are used. </a:t>
            </a:r>
            <a:endParaRPr/>
          </a:p>
          <a:p>
            <a:pPr indent="-228600" lvl="0" marL="228600" rtl="0" algn="l">
              <a:lnSpc>
                <a:spcPct val="90000"/>
              </a:lnSpc>
              <a:spcBef>
                <a:spcPts val="1000"/>
              </a:spcBef>
              <a:spcAft>
                <a:spcPts val="0"/>
              </a:spcAft>
              <a:buClr>
                <a:schemeClr val="dk1"/>
              </a:buClr>
              <a:buSzPts val="2800"/>
              <a:buChar char="•"/>
            </a:pPr>
            <a:r>
              <a:rPr lang="en-US"/>
              <a:t>One such feature is the ribosomal binding site, also called the Shine-Delgarno sequence, which is a stretch of purine-rich sequence complementary to 16S rRNA in the ribosome.</a:t>
            </a:r>
            <a:endParaRPr/>
          </a:p>
          <a:p>
            <a:pPr indent="-228600" lvl="0" marL="228600" rtl="0" algn="l">
              <a:lnSpc>
                <a:spcPct val="90000"/>
              </a:lnSpc>
              <a:spcBef>
                <a:spcPts val="1000"/>
              </a:spcBef>
              <a:spcAft>
                <a:spcPts val="0"/>
              </a:spcAft>
              <a:buClr>
                <a:schemeClr val="dk1"/>
              </a:buClr>
              <a:buSzPts val="2800"/>
              <a:buChar char="•"/>
            </a:pPr>
            <a:r>
              <a:rPr lang="en-US"/>
              <a:t>It is located immediately downstream of the transcription initiation site and slightly upstream of the translation start codon.</a:t>
            </a:r>
            <a:endParaRPr/>
          </a:p>
          <a:p>
            <a:pPr indent="-228600" lvl="0" marL="228600" rtl="0" algn="l">
              <a:lnSpc>
                <a:spcPct val="90000"/>
              </a:lnSpc>
              <a:spcBef>
                <a:spcPts val="1000"/>
              </a:spcBef>
              <a:spcAft>
                <a:spcPts val="0"/>
              </a:spcAft>
              <a:buClr>
                <a:schemeClr val="dk1"/>
              </a:buClr>
              <a:buSzPts val="2800"/>
              <a:buChar char="•"/>
            </a:pPr>
            <a:r>
              <a:rPr lang="en-US"/>
              <a:t>In many bacteria, it has a consensus motif of AGGAGGT. Identification of the ribosome binding site can help locate the start codon.</a:t>
            </a:r>
            <a:endParaRPr/>
          </a:p>
        </p:txBody>
      </p:sp>
      <p:pic>
        <p:nvPicPr>
          <p:cNvPr id="142" name="Google Shape;142;p10"/>
          <p:cNvPicPr preferRelativeResize="0"/>
          <p:nvPr/>
        </p:nvPicPr>
        <p:blipFill rotWithShape="1">
          <a:blip r:embed="rId3">
            <a:alphaModFix/>
          </a:blip>
          <a:srcRect b="0" l="0" r="0" t="0"/>
          <a:stretch/>
        </p:blipFill>
        <p:spPr>
          <a:xfrm>
            <a:off x="6043926" y="6227"/>
            <a:ext cx="6148074" cy="175192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1"/>
          <p:cNvSpPr txBox="1"/>
          <p:nvPr>
            <p:ph type="title"/>
          </p:nvPr>
        </p:nvSpPr>
        <p:spPr>
          <a:xfrm>
            <a:off x="838200" y="365125"/>
            <a:ext cx="5693229"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Gene Prediction in prokaryotes</a:t>
            </a:r>
            <a:endParaRPr/>
          </a:p>
        </p:txBody>
      </p:sp>
      <p:sp>
        <p:nvSpPr>
          <p:cNvPr id="148" name="Google Shape;148;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a:t>At the end of the protein coding region is a stop codon that causes translation to stop.</a:t>
            </a:r>
            <a:endParaRPr/>
          </a:p>
          <a:p>
            <a:pPr indent="-228600" lvl="0" marL="228600" rtl="0" algn="l">
              <a:lnSpc>
                <a:spcPct val="90000"/>
              </a:lnSpc>
              <a:spcBef>
                <a:spcPts val="1000"/>
              </a:spcBef>
              <a:spcAft>
                <a:spcPts val="0"/>
              </a:spcAft>
              <a:buClr>
                <a:schemeClr val="dk1"/>
              </a:buClr>
              <a:buSzPct val="100000"/>
              <a:buChar char="•"/>
            </a:pPr>
            <a:r>
              <a:rPr lang="en-US"/>
              <a:t>There are three possible stop codons, identification of which is straightforward.</a:t>
            </a:r>
            <a:endParaRPr/>
          </a:p>
          <a:p>
            <a:pPr indent="-228600" lvl="0" marL="228600" rtl="0" algn="l">
              <a:lnSpc>
                <a:spcPct val="90000"/>
              </a:lnSpc>
              <a:spcBef>
                <a:spcPts val="1000"/>
              </a:spcBef>
              <a:spcAft>
                <a:spcPts val="0"/>
              </a:spcAft>
              <a:buClr>
                <a:schemeClr val="dk1"/>
              </a:buClr>
              <a:buSzPct val="100000"/>
              <a:buChar char="•"/>
            </a:pPr>
            <a:r>
              <a:rPr lang="en-US"/>
              <a:t>Many prokaryotic genes are transcribed together as one operon.</a:t>
            </a:r>
            <a:endParaRPr/>
          </a:p>
          <a:p>
            <a:pPr indent="-228600" lvl="0" marL="228600" rtl="0" algn="l">
              <a:lnSpc>
                <a:spcPct val="90000"/>
              </a:lnSpc>
              <a:spcBef>
                <a:spcPts val="1000"/>
              </a:spcBef>
              <a:spcAft>
                <a:spcPts val="0"/>
              </a:spcAft>
              <a:buClr>
                <a:schemeClr val="dk1"/>
              </a:buClr>
              <a:buSzPct val="100000"/>
              <a:buChar char="•"/>
            </a:pPr>
            <a:r>
              <a:rPr lang="en-US"/>
              <a:t>The end of the operon is characterized by a transcription termination signal called ρ-independent terminator.</a:t>
            </a:r>
            <a:endParaRPr/>
          </a:p>
          <a:p>
            <a:pPr indent="-228600" lvl="0" marL="228600" rtl="0" algn="l">
              <a:lnSpc>
                <a:spcPct val="90000"/>
              </a:lnSpc>
              <a:spcBef>
                <a:spcPts val="1000"/>
              </a:spcBef>
              <a:spcAft>
                <a:spcPts val="0"/>
              </a:spcAft>
              <a:buClr>
                <a:schemeClr val="dk1"/>
              </a:buClr>
              <a:buSzPct val="100000"/>
              <a:buChar char="•"/>
            </a:pPr>
            <a:r>
              <a:rPr lang="en-US"/>
              <a:t>The terminator sequence has a distinct stem-loop secondary structure followed by a string of Ts.</a:t>
            </a:r>
            <a:endParaRPr/>
          </a:p>
          <a:p>
            <a:pPr indent="-228600" lvl="0" marL="228600" rtl="0" algn="l">
              <a:lnSpc>
                <a:spcPct val="90000"/>
              </a:lnSpc>
              <a:spcBef>
                <a:spcPts val="1000"/>
              </a:spcBef>
              <a:spcAft>
                <a:spcPts val="0"/>
              </a:spcAft>
              <a:buClr>
                <a:schemeClr val="dk1"/>
              </a:buClr>
              <a:buSzPct val="100000"/>
              <a:buChar char="•"/>
            </a:pPr>
            <a:r>
              <a:rPr lang="en-US"/>
              <a:t>Identification of the terminator site, in conjunction with promoter site identification can sometimes help in gene prediction.</a:t>
            </a:r>
            <a:endParaRPr/>
          </a:p>
        </p:txBody>
      </p:sp>
      <p:pic>
        <p:nvPicPr>
          <p:cNvPr id="149" name="Google Shape;149;p11"/>
          <p:cNvPicPr preferRelativeResize="0"/>
          <p:nvPr/>
        </p:nvPicPr>
        <p:blipFill rotWithShape="1">
          <a:blip r:embed="rId3">
            <a:alphaModFix/>
          </a:blip>
          <a:srcRect b="0" l="0" r="0" t="0"/>
          <a:stretch/>
        </p:blipFill>
        <p:spPr>
          <a:xfrm>
            <a:off x="5727760" y="151941"/>
            <a:ext cx="6148074" cy="175192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Gene Prediction in prokaryotes</a:t>
            </a:r>
            <a:endParaRPr/>
          </a:p>
        </p:txBody>
      </p:sp>
      <p:sp>
        <p:nvSpPr>
          <p:cNvPr id="155" name="Google Shape;155;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Determination of open reading frames</a:t>
            </a:r>
            <a:endParaRPr/>
          </a:p>
          <a:p>
            <a:pPr indent="-228600" lvl="1" marL="685800" rtl="0" algn="l">
              <a:lnSpc>
                <a:spcPct val="90000"/>
              </a:lnSpc>
              <a:spcBef>
                <a:spcPts val="500"/>
              </a:spcBef>
              <a:spcAft>
                <a:spcPts val="0"/>
              </a:spcAft>
              <a:buClr>
                <a:schemeClr val="dk1"/>
              </a:buClr>
              <a:buSzPts val="2400"/>
              <a:buChar char="•"/>
            </a:pPr>
            <a:r>
              <a:rPr lang="en-US"/>
              <a:t>Without the use of specialized programs, prokaryotic gene identification can rely on manual determination of ORFs and major signals related to prokaryotic genes.</a:t>
            </a:r>
            <a:endParaRPr/>
          </a:p>
          <a:p>
            <a:pPr indent="-228600" lvl="1" marL="685800" rtl="0" algn="l">
              <a:lnSpc>
                <a:spcPct val="90000"/>
              </a:lnSpc>
              <a:spcBef>
                <a:spcPts val="500"/>
              </a:spcBef>
              <a:spcAft>
                <a:spcPts val="0"/>
              </a:spcAft>
              <a:buClr>
                <a:schemeClr val="dk1"/>
              </a:buClr>
              <a:buSzPts val="2400"/>
              <a:buChar char="•"/>
            </a:pPr>
            <a:r>
              <a:rPr lang="en-US"/>
              <a:t>Prokaryotic DNA is first subject to conceptual translation in all six possible frames, three frames forward and three frames reverse.</a:t>
            </a:r>
            <a:endParaRPr/>
          </a:p>
          <a:p>
            <a:pPr indent="-228600" lvl="1" marL="685800" rtl="0" algn="l">
              <a:lnSpc>
                <a:spcPct val="90000"/>
              </a:lnSpc>
              <a:spcBef>
                <a:spcPts val="500"/>
              </a:spcBef>
              <a:spcAft>
                <a:spcPts val="0"/>
              </a:spcAft>
              <a:buClr>
                <a:schemeClr val="dk1"/>
              </a:buClr>
              <a:buSzPts val="2400"/>
              <a:buChar char="•"/>
            </a:pPr>
            <a:r>
              <a:rPr lang="en-US"/>
              <a:t>Because a stop codon occurs in about every twenty codons by chance in a noncoding region, a frame longer than thirty codons without interruption by stop codons is suggestive of a gene coding region, although the threshold for an ORF is normally set even higher at fifty or sixty codons.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Gene Prediction in prokaryotes</a:t>
            </a:r>
            <a:endParaRPr/>
          </a:p>
        </p:txBody>
      </p:sp>
      <p:sp>
        <p:nvSpPr>
          <p:cNvPr id="161" name="Google Shape;161;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Determination of open reading frames</a:t>
            </a:r>
            <a:endParaRPr/>
          </a:p>
          <a:p>
            <a:pPr indent="-228600" lvl="1" marL="685800" rtl="0" algn="l">
              <a:lnSpc>
                <a:spcPct val="90000"/>
              </a:lnSpc>
              <a:spcBef>
                <a:spcPts val="500"/>
              </a:spcBef>
              <a:spcAft>
                <a:spcPts val="0"/>
              </a:spcAft>
              <a:buClr>
                <a:schemeClr val="dk1"/>
              </a:buClr>
              <a:buSzPts val="2400"/>
              <a:buChar char="•"/>
            </a:pPr>
            <a:r>
              <a:rPr lang="en-US"/>
              <a:t>The putative frame is further manually confirmed by the presence of other signals such as a start codon and Shine–Delgarno sequence.</a:t>
            </a:r>
            <a:endParaRPr/>
          </a:p>
          <a:p>
            <a:pPr indent="-228600" lvl="1" marL="685800" rtl="0" algn="l">
              <a:lnSpc>
                <a:spcPct val="90000"/>
              </a:lnSpc>
              <a:spcBef>
                <a:spcPts val="500"/>
              </a:spcBef>
              <a:spcAft>
                <a:spcPts val="0"/>
              </a:spcAft>
              <a:buClr>
                <a:schemeClr val="dk1"/>
              </a:buClr>
              <a:buSzPts val="2400"/>
              <a:buChar char="•"/>
            </a:pPr>
            <a:r>
              <a:rPr lang="en-US"/>
              <a:t>Furthermore, the putative ORF can be translated into a protein sequence, which is then used to search against a protein database.</a:t>
            </a:r>
            <a:endParaRPr/>
          </a:p>
          <a:p>
            <a:pPr indent="-228600" lvl="1" marL="685800" rtl="0" algn="l">
              <a:lnSpc>
                <a:spcPct val="90000"/>
              </a:lnSpc>
              <a:spcBef>
                <a:spcPts val="500"/>
              </a:spcBef>
              <a:spcAft>
                <a:spcPts val="0"/>
              </a:spcAft>
              <a:buClr>
                <a:schemeClr val="dk1"/>
              </a:buClr>
              <a:buSzPts val="2400"/>
              <a:buChar char="•"/>
            </a:pPr>
            <a:r>
              <a:rPr lang="en-US"/>
              <a:t>Detection of homologs from this search is probably the strongest indicator of a protein-coding frame.</a:t>
            </a:r>
            <a:endParaRPr/>
          </a:p>
          <a:p>
            <a:pPr indent="-76200" lvl="1" marL="685800" rtl="0" algn="l">
              <a:lnSpc>
                <a:spcPct val="90000"/>
              </a:lnSpc>
              <a:spcBef>
                <a:spcPts val="500"/>
              </a:spcBef>
              <a:spcAft>
                <a:spcPts val="0"/>
              </a:spcAft>
              <a:buClr>
                <a:schemeClr val="dk1"/>
              </a:buClr>
              <a:buSzPts val="24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Gene Prediction in prokaryotes</a:t>
            </a:r>
            <a:endParaRPr/>
          </a:p>
        </p:txBody>
      </p:sp>
      <p:sp>
        <p:nvSpPr>
          <p:cNvPr id="167" name="Google Shape;167;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Determination of open reading frames</a:t>
            </a:r>
            <a:endParaRPr/>
          </a:p>
          <a:p>
            <a:pPr indent="-228600" lvl="1" marL="685800" rtl="0" algn="l">
              <a:lnSpc>
                <a:spcPct val="90000"/>
              </a:lnSpc>
              <a:spcBef>
                <a:spcPts val="500"/>
              </a:spcBef>
              <a:spcAft>
                <a:spcPts val="0"/>
              </a:spcAft>
              <a:buClr>
                <a:schemeClr val="dk1"/>
              </a:buClr>
              <a:buSzPts val="2400"/>
              <a:buChar char="•"/>
            </a:pPr>
            <a:r>
              <a:rPr lang="en-US"/>
              <a:t>In the early stages of development of gene prediction algorithms, genes were predicted by examining the non-randomness of nucleotide distribution.</a:t>
            </a:r>
            <a:endParaRPr/>
          </a:p>
          <a:p>
            <a:pPr indent="-228600" lvl="1" marL="685800" rtl="0" algn="l">
              <a:lnSpc>
                <a:spcPct val="90000"/>
              </a:lnSpc>
              <a:spcBef>
                <a:spcPts val="500"/>
              </a:spcBef>
              <a:spcAft>
                <a:spcPts val="0"/>
              </a:spcAft>
              <a:buClr>
                <a:schemeClr val="dk1"/>
              </a:buClr>
              <a:buSzPts val="2400"/>
              <a:buChar char="•"/>
            </a:pPr>
            <a:r>
              <a:rPr lang="en-US"/>
              <a:t>One method is based on the nucleotide composition of the third position of a codon.</a:t>
            </a:r>
            <a:endParaRPr/>
          </a:p>
          <a:p>
            <a:pPr indent="-228600" lvl="1" marL="685800" rtl="0" algn="l">
              <a:lnSpc>
                <a:spcPct val="90000"/>
              </a:lnSpc>
              <a:spcBef>
                <a:spcPts val="500"/>
              </a:spcBef>
              <a:spcAft>
                <a:spcPts val="0"/>
              </a:spcAft>
              <a:buClr>
                <a:schemeClr val="dk1"/>
              </a:buClr>
              <a:buSzPts val="2400"/>
              <a:buChar char="•"/>
            </a:pPr>
            <a:r>
              <a:rPr lang="en-US"/>
              <a:t>In a coding sequence, it has been observed that this position has a preference to use G or C over A or T.</a:t>
            </a:r>
            <a:endParaRPr/>
          </a:p>
          <a:p>
            <a:pPr indent="-228600" lvl="1" marL="685800" rtl="0" algn="l">
              <a:lnSpc>
                <a:spcPct val="90000"/>
              </a:lnSpc>
              <a:spcBef>
                <a:spcPts val="500"/>
              </a:spcBef>
              <a:spcAft>
                <a:spcPts val="0"/>
              </a:spcAft>
              <a:buClr>
                <a:schemeClr val="dk1"/>
              </a:buClr>
              <a:buSzPts val="2400"/>
              <a:buChar char="•"/>
            </a:pPr>
            <a:r>
              <a:rPr lang="en-US"/>
              <a:t>By plotting the GC composition at this position, regions with values significantly above the random level can be identified, which are indicative of the presence of ORFs.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Gene Prediction in prokaryotes</a:t>
            </a:r>
            <a:endParaRPr/>
          </a:p>
        </p:txBody>
      </p:sp>
      <p:sp>
        <p:nvSpPr>
          <p:cNvPr id="173" name="Google Shape;173;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Determination of open reading frames</a:t>
            </a:r>
            <a:endParaRPr/>
          </a:p>
          <a:p>
            <a:pPr indent="-228600" lvl="1" marL="685800" rtl="0" algn="l">
              <a:lnSpc>
                <a:spcPct val="90000"/>
              </a:lnSpc>
              <a:spcBef>
                <a:spcPts val="500"/>
              </a:spcBef>
              <a:spcAft>
                <a:spcPts val="0"/>
              </a:spcAft>
              <a:buClr>
                <a:schemeClr val="dk1"/>
              </a:buClr>
              <a:buSzPts val="2400"/>
              <a:buChar char="•"/>
            </a:pPr>
            <a:r>
              <a:rPr lang="en-US"/>
              <a:t>In practice, because genes can be in any of the six frames, the statistical patterns are computed for all possible frames.</a:t>
            </a:r>
            <a:endParaRPr/>
          </a:p>
          <a:p>
            <a:pPr indent="-228600" lvl="1" marL="685800" rtl="0" algn="l">
              <a:lnSpc>
                <a:spcPct val="90000"/>
              </a:lnSpc>
              <a:spcBef>
                <a:spcPts val="500"/>
              </a:spcBef>
              <a:spcAft>
                <a:spcPts val="0"/>
              </a:spcAft>
              <a:buClr>
                <a:schemeClr val="dk1"/>
              </a:buClr>
              <a:buSzPts val="2400"/>
              <a:buChar char="•"/>
            </a:pPr>
            <a:r>
              <a:rPr lang="en-US"/>
              <a:t>In addition to codon bias, there is a similar method called TESTCODE that exploits the fact that the third codon nucleotides in a coding region tend to repeat themselves.</a:t>
            </a:r>
            <a:endParaRPr/>
          </a:p>
          <a:p>
            <a:pPr indent="-228600" lvl="1" marL="685800" rtl="0" algn="l">
              <a:lnSpc>
                <a:spcPct val="90000"/>
              </a:lnSpc>
              <a:spcBef>
                <a:spcPts val="500"/>
              </a:spcBef>
              <a:spcAft>
                <a:spcPts val="0"/>
              </a:spcAft>
              <a:buClr>
                <a:schemeClr val="dk1"/>
              </a:buClr>
              <a:buSzPts val="2400"/>
              <a:buChar char="•"/>
            </a:pPr>
            <a:r>
              <a:rPr lang="en-US"/>
              <a:t>By plotting the repeating patterns of the nucleotides at this position, coding and noncoding regions can be differentiated. </a:t>
            </a:r>
            <a:endParaRPr/>
          </a:p>
          <a:p>
            <a:pPr indent="-228600" lvl="1" marL="685800" rtl="0" algn="l">
              <a:lnSpc>
                <a:spcPct val="90000"/>
              </a:lnSpc>
              <a:spcBef>
                <a:spcPts val="500"/>
              </a:spcBef>
              <a:spcAft>
                <a:spcPts val="0"/>
              </a:spcAft>
              <a:buClr>
                <a:schemeClr val="dk1"/>
              </a:buClr>
              <a:buSzPts val="2400"/>
              <a:buChar char="•"/>
            </a:pPr>
            <a:r>
              <a:rPr lang="en-US"/>
              <a:t>The results of the two methods are often consistent. </a:t>
            </a:r>
            <a:endParaRPr/>
          </a:p>
          <a:p>
            <a:pPr indent="-228600" lvl="1" marL="685800" rtl="0" algn="l">
              <a:lnSpc>
                <a:spcPct val="90000"/>
              </a:lnSpc>
              <a:spcBef>
                <a:spcPts val="500"/>
              </a:spcBef>
              <a:spcAft>
                <a:spcPts val="0"/>
              </a:spcAft>
              <a:buClr>
                <a:schemeClr val="dk1"/>
              </a:buClr>
              <a:buSzPts val="2400"/>
              <a:buChar char="•"/>
            </a:pPr>
            <a:r>
              <a:rPr lang="en-US"/>
              <a:t>The two methods are often used in conjunction to confirm the results of each other.</a:t>
            </a:r>
            <a:endParaRPr/>
          </a:p>
          <a:p>
            <a:pPr indent="-76200" lvl="1" marL="685800" rtl="0" algn="l">
              <a:lnSpc>
                <a:spcPct val="90000"/>
              </a:lnSpc>
              <a:spcBef>
                <a:spcPts val="500"/>
              </a:spcBef>
              <a:spcAft>
                <a:spcPts val="0"/>
              </a:spcAft>
              <a:buClr>
                <a:schemeClr val="dk1"/>
              </a:buClr>
              <a:buSzPts val="24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Gene Prediction in prokaryotes</a:t>
            </a:r>
            <a:endParaRPr/>
          </a:p>
        </p:txBody>
      </p:sp>
      <p:sp>
        <p:nvSpPr>
          <p:cNvPr id="179" name="Google Shape;179;p16"/>
          <p:cNvSpPr txBox="1"/>
          <p:nvPr>
            <p:ph idx="1" type="body"/>
          </p:nvPr>
        </p:nvSpPr>
        <p:spPr>
          <a:xfrm>
            <a:off x="838200" y="1825625"/>
            <a:ext cx="601437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Determination of open reading frames</a:t>
            </a:r>
            <a:endParaRPr/>
          </a:p>
          <a:p>
            <a:pPr indent="-228600" lvl="1" marL="685800" rtl="0" algn="l">
              <a:lnSpc>
                <a:spcPct val="90000"/>
              </a:lnSpc>
              <a:spcBef>
                <a:spcPts val="500"/>
              </a:spcBef>
              <a:spcAft>
                <a:spcPts val="0"/>
              </a:spcAft>
              <a:buClr>
                <a:schemeClr val="dk1"/>
              </a:buClr>
              <a:buSzPts val="2400"/>
              <a:buChar char="•"/>
            </a:pPr>
            <a:r>
              <a:rPr lang="en-US"/>
              <a:t>Coding frame detection of a bacterial gene using either the GC bias or the TESTCODE method. </a:t>
            </a:r>
            <a:endParaRPr/>
          </a:p>
          <a:p>
            <a:pPr indent="-228600" lvl="1" marL="685800" rtl="0" algn="l">
              <a:lnSpc>
                <a:spcPct val="90000"/>
              </a:lnSpc>
              <a:spcBef>
                <a:spcPts val="500"/>
              </a:spcBef>
              <a:spcAft>
                <a:spcPts val="0"/>
              </a:spcAft>
              <a:buClr>
                <a:schemeClr val="dk1"/>
              </a:buClr>
              <a:buSzPts val="2400"/>
              <a:buChar char="•"/>
            </a:pPr>
            <a:r>
              <a:rPr lang="en-US"/>
              <a:t>Both result in similar identification of a reading frame (dashed arrows).</a:t>
            </a:r>
            <a:endParaRPr/>
          </a:p>
        </p:txBody>
      </p:sp>
      <p:pic>
        <p:nvPicPr>
          <p:cNvPr id="180" name="Google Shape;180;p16"/>
          <p:cNvPicPr preferRelativeResize="0"/>
          <p:nvPr/>
        </p:nvPicPr>
        <p:blipFill rotWithShape="1">
          <a:blip r:embed="rId3">
            <a:alphaModFix/>
          </a:blip>
          <a:srcRect b="0" l="0" r="0" t="0"/>
          <a:stretch/>
        </p:blipFill>
        <p:spPr>
          <a:xfrm>
            <a:off x="6607105" y="1291997"/>
            <a:ext cx="5246375" cy="513121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Gene Prediction in prokaryotes</a:t>
            </a:r>
            <a:endParaRPr/>
          </a:p>
        </p:txBody>
      </p:sp>
      <p:sp>
        <p:nvSpPr>
          <p:cNvPr id="186" name="Google Shape;186;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Determination of open reading frames</a:t>
            </a:r>
            <a:endParaRPr/>
          </a:p>
          <a:p>
            <a:pPr indent="-228600" lvl="1" marL="685800" rtl="0" algn="l">
              <a:lnSpc>
                <a:spcPct val="90000"/>
              </a:lnSpc>
              <a:spcBef>
                <a:spcPts val="500"/>
              </a:spcBef>
              <a:spcAft>
                <a:spcPts val="0"/>
              </a:spcAft>
              <a:buClr>
                <a:schemeClr val="dk1"/>
              </a:buClr>
              <a:buSzPts val="2400"/>
              <a:buChar char="•"/>
            </a:pPr>
            <a:r>
              <a:rPr lang="en-US"/>
              <a:t>These statistical methods, which are based on empirical rules, examine the statistics of a single nucleotide (either G or C).</a:t>
            </a:r>
            <a:endParaRPr/>
          </a:p>
          <a:p>
            <a:pPr indent="-228600" lvl="1" marL="685800" rtl="0" algn="l">
              <a:lnSpc>
                <a:spcPct val="90000"/>
              </a:lnSpc>
              <a:spcBef>
                <a:spcPts val="500"/>
              </a:spcBef>
              <a:spcAft>
                <a:spcPts val="0"/>
              </a:spcAft>
              <a:buClr>
                <a:schemeClr val="dk1"/>
              </a:buClr>
              <a:buSzPts val="2400"/>
              <a:buChar char="•"/>
            </a:pPr>
            <a:r>
              <a:rPr lang="en-US"/>
              <a:t>They identify only typical genes and tend to miss atypical genes in which the rule of codon bias is not strictly followed.</a:t>
            </a:r>
            <a:endParaRPr/>
          </a:p>
          <a:p>
            <a:pPr indent="-228600" lvl="1" marL="685800" rtl="0" algn="l">
              <a:lnSpc>
                <a:spcPct val="90000"/>
              </a:lnSpc>
              <a:spcBef>
                <a:spcPts val="500"/>
              </a:spcBef>
              <a:spcAft>
                <a:spcPts val="0"/>
              </a:spcAft>
              <a:buClr>
                <a:schemeClr val="dk1"/>
              </a:buClr>
              <a:buSzPts val="2400"/>
              <a:buChar char="•"/>
            </a:pPr>
            <a:r>
              <a:rPr lang="en-US"/>
              <a:t>To improve the prediction accuracies, the new generation of prediction algorithms use more sophisticated statistical models.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Gene Prediction in prokaryotes</a:t>
            </a:r>
            <a:endParaRPr/>
          </a:p>
        </p:txBody>
      </p:sp>
      <p:sp>
        <p:nvSpPr>
          <p:cNvPr id="192" name="Google Shape;192;p18"/>
          <p:cNvSpPr txBox="1"/>
          <p:nvPr>
            <p:ph idx="1" type="body"/>
          </p:nvPr>
        </p:nvSpPr>
        <p:spPr>
          <a:xfrm>
            <a:off x="838200" y="1825625"/>
            <a:ext cx="10515600" cy="466725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Gene prediction Hidden Markov Model</a:t>
            </a:r>
            <a:endParaRPr/>
          </a:p>
          <a:p>
            <a:pPr indent="-228600" lvl="1" marL="685800" rtl="0" algn="l">
              <a:lnSpc>
                <a:spcPct val="90000"/>
              </a:lnSpc>
              <a:spcBef>
                <a:spcPts val="500"/>
              </a:spcBef>
              <a:spcAft>
                <a:spcPts val="0"/>
              </a:spcAft>
              <a:buClr>
                <a:schemeClr val="dk1"/>
              </a:buClr>
              <a:buSzPts val="2400"/>
              <a:buChar char="•"/>
            </a:pPr>
            <a:r>
              <a:rPr lang="en-US"/>
              <a:t>A Markov model is a stochastic model which assumes that the probability of  appearance of a given base (A, T, C, or G) at a given position depends only on the k previous nucleotides.</a:t>
            </a:r>
            <a:endParaRPr/>
          </a:p>
          <a:p>
            <a:pPr indent="-228600" lvl="1" marL="685800" rtl="0" algn="l">
              <a:lnSpc>
                <a:spcPct val="90000"/>
              </a:lnSpc>
              <a:spcBef>
                <a:spcPts val="500"/>
              </a:spcBef>
              <a:spcAft>
                <a:spcPts val="0"/>
              </a:spcAft>
              <a:buClr>
                <a:schemeClr val="dk1"/>
              </a:buClr>
              <a:buSzPts val="2400"/>
              <a:buChar char="•"/>
            </a:pPr>
            <a:r>
              <a:rPr lang="en-US"/>
              <a:t>k is called the order of the Markov model.</a:t>
            </a:r>
            <a:endParaRPr/>
          </a:p>
          <a:p>
            <a:pPr indent="-228600" lvl="1" marL="685800" rtl="0" algn="l">
              <a:lnSpc>
                <a:spcPct val="90000"/>
              </a:lnSpc>
              <a:spcBef>
                <a:spcPts val="500"/>
              </a:spcBef>
              <a:spcAft>
                <a:spcPts val="0"/>
              </a:spcAft>
              <a:buClr>
                <a:schemeClr val="dk1"/>
              </a:buClr>
              <a:buSzPts val="2400"/>
              <a:buChar char="•"/>
            </a:pPr>
            <a:r>
              <a:rPr lang="en-US"/>
              <a:t>Such a model is defined by the conditional probabilities P(X|k previous nucleotides), where X = A, T, G, or C.</a:t>
            </a:r>
            <a:endParaRPr/>
          </a:p>
          <a:p>
            <a:pPr indent="-228600" lvl="1" marL="685800" rtl="0" algn="l">
              <a:lnSpc>
                <a:spcPct val="90000"/>
              </a:lnSpc>
              <a:spcBef>
                <a:spcPts val="500"/>
              </a:spcBef>
              <a:spcAft>
                <a:spcPts val="0"/>
              </a:spcAft>
              <a:buClr>
                <a:schemeClr val="dk1"/>
              </a:buClr>
              <a:buSzPts val="2400"/>
              <a:buChar char="•"/>
            </a:pPr>
            <a:r>
              <a:rPr lang="en-US"/>
              <a:t>In order to build a Markov model, a learning set of sequences on which these probabilities will be estimated is required.</a:t>
            </a:r>
            <a:endParaRPr/>
          </a:p>
          <a:p>
            <a:pPr indent="-228600" lvl="1" marL="685800" rtl="0" algn="l">
              <a:lnSpc>
                <a:spcPct val="90000"/>
              </a:lnSpc>
              <a:spcBef>
                <a:spcPts val="500"/>
              </a:spcBef>
              <a:spcAft>
                <a:spcPts val="0"/>
              </a:spcAft>
              <a:buClr>
                <a:schemeClr val="dk1"/>
              </a:buClr>
              <a:buSzPts val="2400"/>
              <a:buChar char="•"/>
            </a:pPr>
            <a:r>
              <a:rPr lang="en-US"/>
              <a:t>Given a sequence and a Markov model, one can then very simply compute the probability that this sequence has been generated according to this model.</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Gene Prediction in prokaryotes</a:t>
            </a:r>
            <a:endParaRPr/>
          </a:p>
        </p:txBody>
      </p:sp>
      <p:sp>
        <p:nvSpPr>
          <p:cNvPr id="198" name="Google Shape;198;p19"/>
          <p:cNvSpPr txBox="1"/>
          <p:nvPr>
            <p:ph idx="1" type="body"/>
          </p:nvPr>
        </p:nvSpPr>
        <p:spPr>
          <a:xfrm>
            <a:off x="838200" y="1825624"/>
            <a:ext cx="10515600" cy="503237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Gene prediction Hidden Markov Model</a:t>
            </a:r>
            <a:endParaRPr/>
          </a:p>
          <a:p>
            <a:pPr indent="-228600" lvl="1" marL="685800" rtl="0" algn="l">
              <a:lnSpc>
                <a:spcPct val="90000"/>
              </a:lnSpc>
              <a:spcBef>
                <a:spcPts val="500"/>
              </a:spcBef>
              <a:spcAft>
                <a:spcPts val="0"/>
              </a:spcAft>
              <a:buClr>
                <a:schemeClr val="dk1"/>
              </a:buClr>
              <a:buSzPts val="2400"/>
              <a:buChar char="•"/>
            </a:pPr>
            <a:r>
              <a:rPr lang="en-US"/>
              <a:t>Markov model exploits the fact that oligonucleotide distribution in coding  regions are different from those for non-coding regions.</a:t>
            </a:r>
            <a:endParaRPr/>
          </a:p>
          <a:p>
            <a:pPr indent="-228600" lvl="1" marL="685800" rtl="0" algn="l">
              <a:lnSpc>
                <a:spcPct val="90000"/>
              </a:lnSpc>
              <a:spcBef>
                <a:spcPts val="500"/>
              </a:spcBef>
              <a:spcAft>
                <a:spcPts val="0"/>
              </a:spcAft>
              <a:buClr>
                <a:schemeClr val="dk1"/>
              </a:buClr>
              <a:buSzPts val="2400"/>
              <a:buChar char="•"/>
            </a:pPr>
            <a:r>
              <a:rPr lang="en-US"/>
              <a:t>This can be computed by using various orders of markov models.</a:t>
            </a:r>
            <a:endParaRPr/>
          </a:p>
          <a:p>
            <a:pPr indent="-228600" lvl="1" marL="685800" rtl="0" algn="l">
              <a:lnSpc>
                <a:spcPct val="90000"/>
              </a:lnSpc>
              <a:spcBef>
                <a:spcPts val="500"/>
              </a:spcBef>
              <a:spcAft>
                <a:spcPts val="0"/>
              </a:spcAft>
              <a:buClr>
                <a:schemeClr val="dk1"/>
              </a:buClr>
              <a:buSzPts val="2400"/>
              <a:buChar char="•"/>
            </a:pPr>
            <a:r>
              <a:rPr lang="en-US"/>
              <a:t>The more the value of k, the longer the oligonucleotide unit and the more non  randomness which results in more accuracy in prediction of gene.</a:t>
            </a:r>
            <a:endParaRPr/>
          </a:p>
          <a:p>
            <a:pPr indent="-228600" lvl="1" marL="685800" rtl="0" algn="l">
              <a:lnSpc>
                <a:spcPct val="90000"/>
              </a:lnSpc>
              <a:spcBef>
                <a:spcPts val="500"/>
              </a:spcBef>
              <a:spcAft>
                <a:spcPts val="0"/>
              </a:spcAft>
              <a:buClr>
                <a:schemeClr val="dk1"/>
              </a:buClr>
              <a:buSzPts val="2400"/>
              <a:buChar char="•"/>
            </a:pPr>
            <a:r>
              <a:rPr lang="en-US"/>
              <a:t>Because the protein coding gene are composed of nucleotides in triplets, successful markov models are built in sets of three nucleotides, describing non random distributions of trimers or hexamers and so on.</a:t>
            </a:r>
            <a:endParaRPr/>
          </a:p>
          <a:p>
            <a:pPr indent="-228600" lvl="1" marL="685800" rtl="0" algn="l">
              <a:lnSpc>
                <a:spcPct val="90000"/>
              </a:lnSpc>
              <a:spcBef>
                <a:spcPts val="500"/>
              </a:spcBef>
              <a:spcAft>
                <a:spcPts val="0"/>
              </a:spcAft>
              <a:buClr>
                <a:schemeClr val="dk1"/>
              </a:buClr>
              <a:buSzPts val="2400"/>
              <a:buChar char="•"/>
            </a:pPr>
            <a:r>
              <a:rPr lang="en-US"/>
              <a:t>The parameters of markov model has to be trained using a set of sequences with known gene locations.</a:t>
            </a:r>
            <a:endParaRPr/>
          </a:p>
          <a:p>
            <a:pPr indent="-228600" lvl="1" marL="685800" rtl="0" algn="l">
              <a:lnSpc>
                <a:spcPct val="90000"/>
              </a:lnSpc>
              <a:spcBef>
                <a:spcPts val="500"/>
              </a:spcBef>
              <a:spcAft>
                <a:spcPts val="0"/>
              </a:spcAft>
              <a:buClr>
                <a:schemeClr val="dk1"/>
              </a:buClr>
              <a:buSzPts val="2400"/>
              <a:buChar char="•"/>
            </a:pPr>
            <a:r>
              <a:rPr lang="en-US"/>
              <a:t>Once parameters are established it is used in computational prediction.</a:t>
            </a:r>
            <a:endParaRPr/>
          </a:p>
          <a:p>
            <a:pPr indent="-76200" lvl="1" marL="685800" rtl="0" algn="l">
              <a:lnSpc>
                <a:spcPct val="90000"/>
              </a:lnSpc>
              <a:spcBef>
                <a:spcPts val="500"/>
              </a:spcBef>
              <a:spcAft>
                <a:spcPts val="0"/>
              </a:spcAft>
              <a:buClr>
                <a:schemeClr val="dk1"/>
              </a:buClr>
              <a:buSzPts val="24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838200" y="378191"/>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Gene Prediction</a:t>
            </a:r>
            <a:endParaRPr/>
          </a:p>
        </p:txBody>
      </p:sp>
      <p:sp>
        <p:nvSpPr>
          <p:cNvPr id="91" name="Google Shape;91;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With the rapid accumulation of genomic sequence information, there is a pressing need to use computational approaches to accurately predict gene structure.</a:t>
            </a:r>
            <a:endParaRPr/>
          </a:p>
          <a:p>
            <a:pPr indent="-228600" lvl="0" marL="228600" rtl="0" algn="l">
              <a:lnSpc>
                <a:spcPct val="90000"/>
              </a:lnSpc>
              <a:spcBef>
                <a:spcPts val="1000"/>
              </a:spcBef>
              <a:spcAft>
                <a:spcPts val="0"/>
              </a:spcAft>
              <a:buClr>
                <a:schemeClr val="dk1"/>
              </a:buClr>
              <a:buSzPts val="2800"/>
              <a:buChar char="•"/>
            </a:pPr>
            <a:r>
              <a:rPr lang="en-US"/>
              <a:t>Computational gene prediction is a prerequisite for detailed functional annotation of genes and genomes.</a:t>
            </a:r>
            <a:endParaRPr/>
          </a:p>
          <a:p>
            <a:pPr indent="-228600" lvl="0" marL="228600" rtl="0" algn="l">
              <a:lnSpc>
                <a:spcPct val="90000"/>
              </a:lnSpc>
              <a:spcBef>
                <a:spcPts val="1000"/>
              </a:spcBef>
              <a:spcAft>
                <a:spcPts val="0"/>
              </a:spcAft>
              <a:buClr>
                <a:schemeClr val="dk1"/>
              </a:buClr>
              <a:buSzPts val="2800"/>
              <a:buChar char="•"/>
            </a:pPr>
            <a:r>
              <a:rPr lang="en-US"/>
              <a:t>The process includes detection of the location of open reading frames (ORFs) and delineation of the structures of introns as well as exons if the genes of interest are of eukaryotic origin.</a:t>
            </a:r>
            <a:endParaRPr/>
          </a:p>
          <a:p>
            <a:pPr indent="-228600" lvl="0" marL="228600" rtl="0" algn="l">
              <a:lnSpc>
                <a:spcPct val="90000"/>
              </a:lnSpc>
              <a:spcBef>
                <a:spcPts val="1000"/>
              </a:spcBef>
              <a:spcAft>
                <a:spcPts val="0"/>
              </a:spcAft>
              <a:buClr>
                <a:schemeClr val="dk1"/>
              </a:buClr>
              <a:buSzPts val="2800"/>
              <a:buChar char="•"/>
            </a:pPr>
            <a:r>
              <a:rPr lang="en-US"/>
              <a:t>The ultimate goal is to describe all the genes computationally with near 100% accuracy.</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Gene Prediction in prokaryotes</a:t>
            </a:r>
            <a:endParaRPr/>
          </a:p>
        </p:txBody>
      </p:sp>
      <p:sp>
        <p:nvSpPr>
          <p:cNvPr id="204" name="Google Shape;204;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Gene prediction Hidden Markov Model</a:t>
            </a:r>
            <a:endParaRPr/>
          </a:p>
        </p:txBody>
      </p:sp>
      <p:pic>
        <p:nvPicPr>
          <p:cNvPr id="205" name="Google Shape;205;p20"/>
          <p:cNvPicPr preferRelativeResize="0"/>
          <p:nvPr/>
        </p:nvPicPr>
        <p:blipFill rotWithShape="1">
          <a:blip r:embed="rId3">
            <a:alphaModFix/>
          </a:blip>
          <a:srcRect b="0" l="0" r="0" t="0"/>
          <a:stretch/>
        </p:blipFill>
        <p:spPr>
          <a:xfrm>
            <a:off x="1058445" y="2179696"/>
            <a:ext cx="10075109" cy="435892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Gene Prediction in prokaryotes</a:t>
            </a:r>
            <a:endParaRPr/>
          </a:p>
        </p:txBody>
      </p:sp>
      <p:sp>
        <p:nvSpPr>
          <p:cNvPr id="211" name="Google Shape;211;p21"/>
          <p:cNvSpPr txBox="1"/>
          <p:nvPr>
            <p:ph idx="1" type="body"/>
          </p:nvPr>
        </p:nvSpPr>
        <p:spPr>
          <a:xfrm>
            <a:off x="838199" y="1546168"/>
            <a:ext cx="10899371" cy="531183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Gene prediction Hidden Markov Model</a:t>
            </a:r>
            <a:endParaRPr/>
          </a:p>
          <a:p>
            <a:pPr indent="-228600" lvl="1" marL="685800" rtl="0" algn="l">
              <a:lnSpc>
                <a:spcPct val="90000"/>
              </a:lnSpc>
              <a:spcBef>
                <a:spcPts val="500"/>
              </a:spcBef>
              <a:spcAft>
                <a:spcPts val="0"/>
              </a:spcAft>
              <a:buClr>
                <a:schemeClr val="dk1"/>
              </a:buClr>
              <a:buSzPts val="2400"/>
              <a:buChar char="•"/>
            </a:pPr>
            <a:r>
              <a:rPr lang="en-US"/>
              <a:t>Statistical analyses have shown that pairs of codons tend to correlate.</a:t>
            </a:r>
            <a:endParaRPr/>
          </a:p>
          <a:p>
            <a:pPr indent="-228600" lvl="1" marL="685800" rtl="0" algn="l">
              <a:lnSpc>
                <a:spcPct val="90000"/>
              </a:lnSpc>
              <a:spcBef>
                <a:spcPts val="500"/>
              </a:spcBef>
              <a:spcAft>
                <a:spcPts val="0"/>
              </a:spcAft>
              <a:buClr>
                <a:schemeClr val="dk1"/>
              </a:buClr>
              <a:buSzPts val="2400"/>
              <a:buChar char="•"/>
            </a:pPr>
            <a:r>
              <a:rPr lang="en-US"/>
              <a:t>The frequency of 6 nucleotides appearing together is higher than by random chance.</a:t>
            </a:r>
            <a:endParaRPr/>
          </a:p>
          <a:p>
            <a:pPr indent="-228600" lvl="1" marL="685800" rtl="0" algn="l">
              <a:lnSpc>
                <a:spcPct val="90000"/>
              </a:lnSpc>
              <a:spcBef>
                <a:spcPts val="500"/>
              </a:spcBef>
              <a:spcAft>
                <a:spcPts val="0"/>
              </a:spcAft>
              <a:buClr>
                <a:schemeClr val="dk1"/>
              </a:buClr>
              <a:buSzPts val="2400"/>
              <a:buChar char="•"/>
            </a:pPr>
            <a:r>
              <a:rPr lang="en-US"/>
              <a:t>Therefore, a 5th order markov model which calculates the probability of hexamer bases is most often used.</a:t>
            </a:r>
            <a:endParaRPr/>
          </a:p>
          <a:p>
            <a:pPr indent="-228600" lvl="1" marL="685800" rtl="0" algn="l">
              <a:lnSpc>
                <a:spcPct val="90000"/>
              </a:lnSpc>
              <a:spcBef>
                <a:spcPts val="500"/>
              </a:spcBef>
              <a:spcAft>
                <a:spcPts val="0"/>
              </a:spcAft>
              <a:buClr>
                <a:schemeClr val="dk1"/>
              </a:buClr>
              <a:buSzPts val="2400"/>
              <a:buChar char="•"/>
            </a:pPr>
            <a:r>
              <a:rPr lang="en-US"/>
              <a:t>But, if there are not enough hexamers like in shorter genes, a variable-length markov model IMM (Interpolated Markov Model) is used.</a:t>
            </a:r>
            <a:endParaRPr/>
          </a:p>
          <a:p>
            <a:pPr indent="-228600" lvl="1" marL="685800" rtl="0" algn="l">
              <a:lnSpc>
                <a:spcPct val="90000"/>
              </a:lnSpc>
              <a:spcBef>
                <a:spcPts val="500"/>
              </a:spcBef>
              <a:spcAft>
                <a:spcPts val="0"/>
              </a:spcAft>
              <a:buClr>
                <a:schemeClr val="dk1"/>
              </a:buClr>
              <a:buSzPts val="2400"/>
              <a:buChar char="•"/>
            </a:pPr>
            <a:r>
              <a:rPr lang="en-US"/>
              <a:t>IMM (Interpolated Markov Model) samples the largest number of sequence patterns  with k ranging from 1 to 8 and uses weighing scheme placing less weight on rare k mers and more on frequent k mers.</a:t>
            </a:r>
            <a:endParaRPr/>
          </a:p>
          <a:p>
            <a:pPr indent="-228600" lvl="1" marL="685800" rtl="0" algn="l">
              <a:lnSpc>
                <a:spcPct val="90000"/>
              </a:lnSpc>
              <a:spcBef>
                <a:spcPts val="500"/>
              </a:spcBef>
              <a:spcAft>
                <a:spcPts val="0"/>
              </a:spcAft>
              <a:buClr>
                <a:schemeClr val="dk1"/>
              </a:buClr>
              <a:buSzPts val="2400"/>
              <a:buChar char="•"/>
            </a:pPr>
            <a:r>
              <a:rPr lang="en-US"/>
              <a:t>Due to presence of different genes in genome and atypical genes may still escape detection hence to fully describe all genes in the genome different markov models are combined and it gives HMM prediction algorithm.</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Gene Prediction in prokaryotes</a:t>
            </a:r>
            <a:endParaRPr/>
          </a:p>
        </p:txBody>
      </p:sp>
      <p:sp>
        <p:nvSpPr>
          <p:cNvPr id="217" name="Google Shape;217;p22"/>
          <p:cNvSpPr txBox="1"/>
          <p:nvPr>
            <p:ph idx="1" type="body"/>
          </p:nvPr>
        </p:nvSpPr>
        <p:spPr>
          <a:xfrm>
            <a:off x="838200" y="1825624"/>
            <a:ext cx="7840287" cy="503237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Gene prediction Hidden Markov Model</a:t>
            </a:r>
            <a:endParaRPr/>
          </a:p>
          <a:p>
            <a:pPr indent="-228600" lvl="1" marL="685800" rtl="0" algn="l">
              <a:lnSpc>
                <a:spcPct val="90000"/>
              </a:lnSpc>
              <a:spcBef>
                <a:spcPts val="500"/>
              </a:spcBef>
              <a:spcAft>
                <a:spcPts val="0"/>
              </a:spcAft>
              <a:buClr>
                <a:schemeClr val="dk1"/>
              </a:buClr>
              <a:buSzPts val="2400"/>
              <a:buChar char="•"/>
            </a:pPr>
            <a:r>
              <a:rPr lang="en-US"/>
              <a:t>The accuracy of a prediction program can be evaluated using parameters such as sensitivity and specificity</a:t>
            </a:r>
            <a:endParaRPr/>
          </a:p>
          <a:p>
            <a:pPr indent="-228600" lvl="1" marL="685800" rtl="0" algn="l">
              <a:lnSpc>
                <a:spcPct val="90000"/>
              </a:lnSpc>
              <a:spcBef>
                <a:spcPts val="500"/>
              </a:spcBef>
              <a:spcAft>
                <a:spcPts val="0"/>
              </a:spcAft>
              <a:buClr>
                <a:schemeClr val="dk1"/>
              </a:buClr>
              <a:buSzPts val="2400"/>
              <a:buChar char="•"/>
            </a:pPr>
            <a:r>
              <a:rPr lang="en-US"/>
              <a:t>According to these formulas, sensitivity is the proportion of true signals predicted among all possible true signals. </a:t>
            </a:r>
            <a:endParaRPr/>
          </a:p>
          <a:p>
            <a:pPr indent="-228600" lvl="1" marL="685800" rtl="0" algn="l">
              <a:lnSpc>
                <a:spcPct val="90000"/>
              </a:lnSpc>
              <a:spcBef>
                <a:spcPts val="500"/>
              </a:spcBef>
              <a:spcAft>
                <a:spcPts val="0"/>
              </a:spcAft>
              <a:buClr>
                <a:schemeClr val="dk1"/>
              </a:buClr>
              <a:buSzPts val="2400"/>
              <a:buChar char="•"/>
            </a:pPr>
            <a:r>
              <a:rPr lang="en-US"/>
              <a:t>It can be considered as the ability to include correct predictions. </a:t>
            </a:r>
            <a:endParaRPr/>
          </a:p>
          <a:p>
            <a:pPr indent="-228600" lvl="1" marL="685800" rtl="0" algn="l">
              <a:lnSpc>
                <a:spcPct val="90000"/>
              </a:lnSpc>
              <a:spcBef>
                <a:spcPts val="500"/>
              </a:spcBef>
              <a:spcAft>
                <a:spcPts val="0"/>
              </a:spcAft>
              <a:buClr>
                <a:schemeClr val="dk1"/>
              </a:buClr>
              <a:buSzPts val="2400"/>
              <a:buChar char="•"/>
            </a:pPr>
            <a:r>
              <a:rPr lang="en-US"/>
              <a:t>In contrast, specificity is the proportion of true signals among all signals that are predicted. </a:t>
            </a:r>
            <a:endParaRPr/>
          </a:p>
          <a:p>
            <a:pPr indent="-228600" lvl="1" marL="685800" rtl="0" algn="l">
              <a:lnSpc>
                <a:spcPct val="90000"/>
              </a:lnSpc>
              <a:spcBef>
                <a:spcPts val="500"/>
              </a:spcBef>
              <a:spcAft>
                <a:spcPts val="0"/>
              </a:spcAft>
              <a:buClr>
                <a:schemeClr val="dk1"/>
              </a:buClr>
              <a:buSzPts val="2400"/>
              <a:buChar char="•"/>
            </a:pPr>
            <a:r>
              <a:rPr lang="en-US"/>
              <a:t>It represents the ability to exclude incorrect predictions.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218" name="Google Shape;218;p22"/>
          <p:cNvPicPr preferRelativeResize="0"/>
          <p:nvPr/>
        </p:nvPicPr>
        <p:blipFill rotWithShape="1">
          <a:blip r:embed="rId3">
            <a:alphaModFix/>
          </a:blip>
          <a:srcRect b="0" l="0" r="0" t="0"/>
          <a:stretch/>
        </p:blipFill>
        <p:spPr>
          <a:xfrm>
            <a:off x="8678487" y="2160952"/>
            <a:ext cx="3616863" cy="414325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Gene Prediction in prokaryotes</a:t>
            </a:r>
            <a:endParaRPr/>
          </a:p>
        </p:txBody>
      </p:sp>
      <p:sp>
        <p:nvSpPr>
          <p:cNvPr id="224" name="Google Shape;224;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Gene prediction Hidden Markov Model</a:t>
            </a:r>
            <a:endParaRPr/>
          </a:p>
          <a:p>
            <a:pPr indent="-228600" lvl="1" marL="685800" rtl="0" algn="l">
              <a:lnSpc>
                <a:spcPct val="90000"/>
              </a:lnSpc>
              <a:spcBef>
                <a:spcPts val="500"/>
              </a:spcBef>
              <a:spcAft>
                <a:spcPts val="0"/>
              </a:spcAft>
              <a:buClr>
                <a:schemeClr val="dk1"/>
              </a:buClr>
              <a:buSzPts val="2400"/>
              <a:buChar char="•"/>
            </a:pPr>
            <a:r>
              <a:rPr lang="en-US"/>
              <a:t>A program is considered accurate if both sensitivity and specificity are simultaneously high and approach a value of 1. </a:t>
            </a:r>
            <a:endParaRPr/>
          </a:p>
          <a:p>
            <a:pPr indent="-228600" lvl="1" marL="685800" rtl="0" algn="l">
              <a:lnSpc>
                <a:spcPct val="90000"/>
              </a:lnSpc>
              <a:spcBef>
                <a:spcPts val="500"/>
              </a:spcBef>
              <a:spcAft>
                <a:spcPts val="0"/>
              </a:spcAft>
              <a:buClr>
                <a:schemeClr val="dk1"/>
              </a:buClr>
              <a:buSzPts val="2400"/>
              <a:buChar char="•"/>
            </a:pPr>
            <a:r>
              <a:rPr lang="en-US"/>
              <a:t>In a case in which sensitivity is high but specificity is low, the program is said to have a tendency to overpredict. </a:t>
            </a:r>
            <a:endParaRPr/>
          </a:p>
          <a:p>
            <a:pPr indent="-228600" lvl="1" marL="685800" rtl="0" algn="l">
              <a:lnSpc>
                <a:spcPct val="90000"/>
              </a:lnSpc>
              <a:spcBef>
                <a:spcPts val="500"/>
              </a:spcBef>
              <a:spcAft>
                <a:spcPts val="0"/>
              </a:spcAft>
              <a:buClr>
                <a:schemeClr val="dk1"/>
              </a:buClr>
              <a:buSzPts val="2400"/>
              <a:buChar char="•"/>
            </a:pPr>
            <a:r>
              <a:rPr lang="en-US"/>
              <a:t>On the other hand, if the sensitivity is low but specificity high, the program is too conservative and lacks predictive power.</a:t>
            </a:r>
            <a:endParaRPr/>
          </a:p>
          <a:p>
            <a:pPr indent="-76200" lvl="1" marL="685800" rtl="0" algn="l">
              <a:lnSpc>
                <a:spcPct val="90000"/>
              </a:lnSpc>
              <a:spcBef>
                <a:spcPts val="500"/>
              </a:spcBef>
              <a:spcAft>
                <a:spcPts val="0"/>
              </a:spcAft>
              <a:buClr>
                <a:schemeClr val="dk1"/>
              </a:buClr>
              <a:buSzPts val="24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Gene Prediction</a:t>
            </a:r>
            <a:endParaRPr/>
          </a:p>
        </p:txBody>
      </p:sp>
      <p:sp>
        <p:nvSpPr>
          <p:cNvPr id="230" name="Google Shape;230;p24"/>
          <p:cNvSpPr txBox="1"/>
          <p:nvPr>
            <p:ph idx="1" type="body"/>
          </p:nvPr>
        </p:nvSpPr>
        <p:spPr>
          <a:xfrm>
            <a:off x="838200" y="1825624"/>
            <a:ext cx="10515600" cy="503237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Gene prediction Hidden Markov Model</a:t>
            </a:r>
            <a:endParaRPr/>
          </a:p>
          <a:p>
            <a:pPr indent="-228600" lvl="1" marL="685800" rtl="0" algn="l">
              <a:lnSpc>
                <a:spcPct val="90000"/>
              </a:lnSpc>
              <a:spcBef>
                <a:spcPts val="500"/>
              </a:spcBef>
              <a:spcAft>
                <a:spcPts val="0"/>
              </a:spcAft>
              <a:buClr>
                <a:schemeClr val="dk1"/>
              </a:buClr>
              <a:buSzPts val="2400"/>
              <a:buChar char="•"/>
            </a:pPr>
            <a:r>
              <a:rPr lang="en-US"/>
              <a:t>Some HMM/IMM based programs for gene detection</a:t>
            </a:r>
            <a:endParaRPr/>
          </a:p>
          <a:p>
            <a:pPr indent="-228600" lvl="2" marL="1143000" rtl="0" algn="l">
              <a:lnSpc>
                <a:spcPct val="90000"/>
              </a:lnSpc>
              <a:spcBef>
                <a:spcPts val="500"/>
              </a:spcBef>
              <a:spcAft>
                <a:spcPts val="0"/>
              </a:spcAft>
              <a:buClr>
                <a:schemeClr val="dk1"/>
              </a:buClr>
              <a:buSzPts val="2000"/>
              <a:buChar char="•"/>
            </a:pPr>
            <a:r>
              <a:rPr lang="en-US"/>
              <a:t>GeneMark (http://exon.gatech.edu/GeneMark/)</a:t>
            </a:r>
            <a:endParaRPr/>
          </a:p>
          <a:p>
            <a:pPr indent="-228600" lvl="3" marL="1600200" rtl="0" algn="l">
              <a:lnSpc>
                <a:spcPct val="90000"/>
              </a:lnSpc>
              <a:spcBef>
                <a:spcPts val="500"/>
              </a:spcBef>
              <a:spcAft>
                <a:spcPts val="0"/>
              </a:spcAft>
              <a:buClr>
                <a:schemeClr val="dk1"/>
              </a:buClr>
              <a:buSzPts val="1800"/>
              <a:buChar char="•"/>
            </a:pPr>
            <a:r>
              <a:rPr lang="en-US"/>
              <a:t>Based on 5th order HMMs</a:t>
            </a:r>
            <a:endParaRPr/>
          </a:p>
          <a:p>
            <a:pPr indent="-228600" lvl="3" marL="1600200" rtl="0" algn="l">
              <a:lnSpc>
                <a:spcPct val="90000"/>
              </a:lnSpc>
              <a:spcBef>
                <a:spcPts val="500"/>
              </a:spcBef>
              <a:spcAft>
                <a:spcPts val="0"/>
              </a:spcAft>
              <a:buClr>
                <a:schemeClr val="dk1"/>
              </a:buClr>
              <a:buSzPts val="1800"/>
              <a:buChar char="•"/>
            </a:pPr>
            <a:r>
              <a:rPr lang="en-US"/>
              <a:t>Trained for most of the complete microbial organisms</a:t>
            </a:r>
            <a:endParaRPr/>
          </a:p>
          <a:p>
            <a:pPr indent="-228600" lvl="2" marL="1143000" rtl="0" algn="l">
              <a:lnSpc>
                <a:spcPct val="90000"/>
              </a:lnSpc>
              <a:spcBef>
                <a:spcPts val="500"/>
              </a:spcBef>
              <a:spcAft>
                <a:spcPts val="0"/>
              </a:spcAft>
              <a:buClr>
                <a:schemeClr val="dk1"/>
              </a:buClr>
              <a:buSzPts val="2000"/>
              <a:buChar char="•"/>
            </a:pPr>
            <a:r>
              <a:rPr lang="en-US"/>
              <a:t>Glimmer (Gene Locator and Interpolated Markov Modeler)</a:t>
            </a:r>
            <a:endParaRPr/>
          </a:p>
          <a:p>
            <a:pPr indent="-228600" lvl="3" marL="1600200" rtl="0" algn="l">
              <a:lnSpc>
                <a:spcPct val="90000"/>
              </a:lnSpc>
              <a:spcBef>
                <a:spcPts val="500"/>
              </a:spcBef>
              <a:spcAft>
                <a:spcPts val="0"/>
              </a:spcAft>
              <a:buClr>
                <a:schemeClr val="dk1"/>
              </a:buClr>
              <a:buSzPts val="1800"/>
              <a:buChar char="•"/>
            </a:pPr>
            <a:r>
              <a:rPr lang="en-US"/>
              <a:t>http://ccb.jhu.edu/software/glimmer/index.shtml</a:t>
            </a:r>
            <a:endParaRPr/>
          </a:p>
          <a:p>
            <a:pPr indent="-228600" lvl="3" marL="1600200" rtl="0" algn="l">
              <a:lnSpc>
                <a:spcPct val="90000"/>
              </a:lnSpc>
              <a:spcBef>
                <a:spcPts val="500"/>
              </a:spcBef>
              <a:spcAft>
                <a:spcPts val="0"/>
              </a:spcAft>
              <a:buClr>
                <a:schemeClr val="dk1"/>
              </a:buClr>
              <a:buSzPts val="1800"/>
              <a:buChar char="•"/>
            </a:pPr>
            <a:r>
              <a:rPr lang="en-US"/>
              <a:t>UNIX based program</a:t>
            </a:r>
            <a:endParaRPr/>
          </a:p>
          <a:p>
            <a:pPr indent="-228600" lvl="3" marL="1600200" rtl="0" algn="l">
              <a:lnSpc>
                <a:spcPct val="90000"/>
              </a:lnSpc>
              <a:spcBef>
                <a:spcPts val="500"/>
              </a:spcBef>
              <a:spcAft>
                <a:spcPts val="0"/>
              </a:spcAft>
              <a:buClr>
                <a:schemeClr val="dk1"/>
              </a:buClr>
              <a:buSzPts val="1800"/>
              <a:buChar char="•"/>
            </a:pPr>
            <a:r>
              <a:rPr lang="en-US"/>
              <a:t>Uses IMM algorithm</a:t>
            </a:r>
            <a:endParaRPr/>
          </a:p>
          <a:p>
            <a:pPr indent="-228600" lvl="3" marL="1600200" rtl="0" algn="l">
              <a:lnSpc>
                <a:spcPct val="90000"/>
              </a:lnSpc>
              <a:spcBef>
                <a:spcPts val="500"/>
              </a:spcBef>
              <a:spcAft>
                <a:spcPts val="0"/>
              </a:spcAft>
              <a:buClr>
                <a:schemeClr val="dk1"/>
              </a:buClr>
              <a:buSzPts val="1800"/>
              <a:buChar char="•"/>
            </a:pPr>
            <a:r>
              <a:rPr lang="en-US"/>
              <a:t>2 steps</a:t>
            </a:r>
            <a:endParaRPr/>
          </a:p>
          <a:p>
            <a:pPr indent="-228600" lvl="4" marL="2057400" rtl="0" algn="l">
              <a:lnSpc>
                <a:spcPct val="90000"/>
              </a:lnSpc>
              <a:spcBef>
                <a:spcPts val="500"/>
              </a:spcBef>
              <a:spcAft>
                <a:spcPts val="0"/>
              </a:spcAft>
              <a:buClr>
                <a:schemeClr val="dk1"/>
              </a:buClr>
              <a:buSzPts val="1800"/>
              <a:buChar char="•"/>
            </a:pPr>
            <a:r>
              <a:rPr lang="en-US"/>
              <a:t>Model building</a:t>
            </a:r>
            <a:endParaRPr/>
          </a:p>
          <a:p>
            <a:pPr indent="-228600" lvl="5" marL="2514600" rtl="0" algn="l">
              <a:lnSpc>
                <a:spcPct val="90000"/>
              </a:lnSpc>
              <a:spcBef>
                <a:spcPts val="500"/>
              </a:spcBef>
              <a:spcAft>
                <a:spcPts val="0"/>
              </a:spcAft>
              <a:buClr>
                <a:schemeClr val="dk1"/>
              </a:buClr>
              <a:buSzPts val="1800"/>
              <a:buChar char="•"/>
            </a:pPr>
            <a:r>
              <a:rPr lang="en-US"/>
              <a:t>Trains using input sequence and optimizes the parameters</a:t>
            </a:r>
            <a:endParaRPr/>
          </a:p>
          <a:p>
            <a:pPr indent="-228600" lvl="4" marL="2057400" rtl="0" algn="l">
              <a:lnSpc>
                <a:spcPct val="90000"/>
              </a:lnSpc>
              <a:spcBef>
                <a:spcPts val="500"/>
              </a:spcBef>
              <a:spcAft>
                <a:spcPts val="0"/>
              </a:spcAft>
              <a:buClr>
                <a:schemeClr val="dk1"/>
              </a:buClr>
              <a:buSzPts val="1800"/>
              <a:buChar char="•"/>
            </a:pPr>
            <a:r>
              <a:rPr lang="en-US"/>
              <a:t>Gene prediction</a:t>
            </a:r>
            <a:endParaRPr/>
          </a:p>
          <a:p>
            <a:pPr indent="-228600" lvl="5" marL="2514600" rtl="0" algn="l">
              <a:lnSpc>
                <a:spcPct val="90000"/>
              </a:lnSpc>
              <a:spcBef>
                <a:spcPts val="500"/>
              </a:spcBef>
              <a:spcAft>
                <a:spcPts val="0"/>
              </a:spcAft>
              <a:buClr>
                <a:schemeClr val="dk1"/>
              </a:buClr>
              <a:buSzPts val="1800"/>
              <a:buChar char="•"/>
            </a:pPr>
            <a:r>
              <a:rPr lang="en-US"/>
              <a:t>Predicts the gene using different signals and parameters</a:t>
            </a:r>
            <a:endParaRPr/>
          </a:p>
          <a:p>
            <a:pPr indent="-228600" lvl="2" marL="1143000" rtl="0" algn="l">
              <a:lnSpc>
                <a:spcPct val="90000"/>
              </a:lnSpc>
              <a:spcBef>
                <a:spcPts val="500"/>
              </a:spcBef>
              <a:spcAft>
                <a:spcPts val="0"/>
              </a:spcAft>
              <a:buClr>
                <a:schemeClr val="dk1"/>
              </a:buClr>
              <a:buSzPts val="2000"/>
              <a:buChar char="•"/>
            </a:pPr>
            <a:r>
              <a:rPr lang="en-US"/>
              <a:t>GlimmerM for eukaryotic gene prediction</a:t>
            </a:r>
            <a:endParaRPr/>
          </a:p>
          <a:p>
            <a:pPr indent="-101600" lvl="2" marL="1143000" rtl="0" algn="l">
              <a:lnSpc>
                <a:spcPct val="90000"/>
              </a:lnSpc>
              <a:spcBef>
                <a:spcPts val="500"/>
              </a:spcBef>
              <a:spcAft>
                <a:spcPts val="0"/>
              </a:spcAft>
              <a:buClr>
                <a:schemeClr val="dk1"/>
              </a:buClr>
              <a:buSzPts val="200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Gene Prediction</a:t>
            </a:r>
            <a:endParaRPr/>
          </a:p>
        </p:txBody>
      </p:sp>
      <p:sp>
        <p:nvSpPr>
          <p:cNvPr id="236" name="Google Shape;236;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Gene prediction in Eukaryotes</a:t>
            </a:r>
            <a:endParaRPr/>
          </a:p>
          <a:p>
            <a:pPr indent="-228600" lvl="1" marL="685800" rtl="0" algn="l">
              <a:lnSpc>
                <a:spcPct val="90000"/>
              </a:lnSpc>
              <a:spcBef>
                <a:spcPts val="500"/>
              </a:spcBef>
              <a:spcAft>
                <a:spcPts val="0"/>
              </a:spcAft>
              <a:buClr>
                <a:schemeClr val="dk1"/>
              </a:buClr>
              <a:buSzPts val="2400"/>
              <a:buChar char="•"/>
            </a:pPr>
            <a:r>
              <a:rPr lang="en-US"/>
              <a:t>Eukaryotic nuclear genomes are much larger than prokaryotic ones, with sizes ranging from 10 Mbp to 670 Gbp (1 Gbp = 109 bp). </a:t>
            </a:r>
            <a:endParaRPr/>
          </a:p>
          <a:p>
            <a:pPr indent="-228600" lvl="1" marL="685800" rtl="0" algn="l">
              <a:lnSpc>
                <a:spcPct val="90000"/>
              </a:lnSpc>
              <a:spcBef>
                <a:spcPts val="500"/>
              </a:spcBef>
              <a:spcAft>
                <a:spcPts val="0"/>
              </a:spcAft>
              <a:buClr>
                <a:schemeClr val="dk1"/>
              </a:buClr>
              <a:buSzPts val="2400"/>
              <a:buChar char="•"/>
            </a:pPr>
            <a:r>
              <a:rPr lang="en-US"/>
              <a:t>They tend to have a very low gene density.</a:t>
            </a:r>
            <a:endParaRPr/>
          </a:p>
          <a:p>
            <a:pPr indent="-228600" lvl="1" marL="685800" rtl="0" algn="l">
              <a:lnSpc>
                <a:spcPct val="90000"/>
              </a:lnSpc>
              <a:spcBef>
                <a:spcPts val="500"/>
              </a:spcBef>
              <a:spcAft>
                <a:spcPts val="0"/>
              </a:spcAft>
              <a:buClr>
                <a:schemeClr val="dk1"/>
              </a:buClr>
              <a:buSzPts val="2400"/>
              <a:buChar char="•"/>
            </a:pPr>
            <a:r>
              <a:rPr lang="en-US"/>
              <a:t>In humans, for instance, only 3% of the genome codes for genes, with about 1 gene per 100 kbp on average. </a:t>
            </a:r>
            <a:endParaRPr/>
          </a:p>
          <a:p>
            <a:pPr indent="-228600" lvl="1" marL="685800" rtl="0" algn="l">
              <a:lnSpc>
                <a:spcPct val="90000"/>
              </a:lnSpc>
              <a:spcBef>
                <a:spcPts val="500"/>
              </a:spcBef>
              <a:spcAft>
                <a:spcPts val="0"/>
              </a:spcAft>
              <a:buClr>
                <a:schemeClr val="dk1"/>
              </a:buClr>
              <a:buSzPts val="2400"/>
              <a:buChar char="•"/>
            </a:pPr>
            <a:r>
              <a:rPr lang="en-US"/>
              <a:t>The space between genes is often very large and rich in repetitive sequences and transposable elements.</a:t>
            </a:r>
            <a:endParaRPr/>
          </a:p>
          <a:p>
            <a:pPr indent="-228600" lvl="1" marL="685800" rtl="0" algn="l">
              <a:lnSpc>
                <a:spcPct val="90000"/>
              </a:lnSpc>
              <a:spcBef>
                <a:spcPts val="500"/>
              </a:spcBef>
              <a:spcAft>
                <a:spcPts val="0"/>
              </a:spcAft>
              <a:buClr>
                <a:schemeClr val="dk1"/>
              </a:buClr>
              <a:buSzPts val="2400"/>
              <a:buChar char="•"/>
            </a:pPr>
            <a:r>
              <a:rPr lang="en-US"/>
              <a:t>Most importantly, eukaryotic genomes are characterized by a mosaic organization in which a gene is split into pieces (called exons) by intervening non-coding sequences (called introns).</a:t>
            </a:r>
            <a:endParaRPr/>
          </a:p>
          <a:p>
            <a:pPr indent="-76200" lvl="1" marL="685800" rtl="0" algn="l">
              <a:lnSpc>
                <a:spcPct val="90000"/>
              </a:lnSpc>
              <a:spcBef>
                <a:spcPts val="500"/>
              </a:spcBef>
              <a:spcAft>
                <a:spcPts val="0"/>
              </a:spcAft>
              <a:buClr>
                <a:schemeClr val="dk1"/>
              </a:buClr>
              <a:buSzPts val="240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Gene Prediction</a:t>
            </a:r>
            <a:endParaRPr/>
          </a:p>
        </p:txBody>
      </p:sp>
      <p:sp>
        <p:nvSpPr>
          <p:cNvPr id="242" name="Google Shape;242;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Gene prediction in Eukaryotes</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243" name="Google Shape;243;p26"/>
          <p:cNvPicPr preferRelativeResize="0"/>
          <p:nvPr/>
        </p:nvPicPr>
        <p:blipFill rotWithShape="1">
          <a:blip r:embed="rId3">
            <a:alphaModFix/>
          </a:blip>
          <a:srcRect b="0" l="0" r="0" t="0"/>
          <a:stretch/>
        </p:blipFill>
        <p:spPr>
          <a:xfrm>
            <a:off x="1749579" y="2198237"/>
            <a:ext cx="8261713" cy="446110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Gene Prediction</a:t>
            </a:r>
            <a:endParaRPr/>
          </a:p>
        </p:txBody>
      </p:sp>
      <p:sp>
        <p:nvSpPr>
          <p:cNvPr id="249" name="Google Shape;249;p27"/>
          <p:cNvSpPr txBox="1"/>
          <p:nvPr>
            <p:ph idx="1" type="body"/>
          </p:nvPr>
        </p:nvSpPr>
        <p:spPr>
          <a:xfrm>
            <a:off x="838200" y="1825624"/>
            <a:ext cx="10515600" cy="503237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Gene prediction in Eukaryotes</a:t>
            </a:r>
            <a:endParaRPr/>
          </a:p>
          <a:p>
            <a:pPr indent="-228600" lvl="1" marL="685800" rtl="0" algn="l">
              <a:lnSpc>
                <a:spcPct val="90000"/>
              </a:lnSpc>
              <a:spcBef>
                <a:spcPts val="500"/>
              </a:spcBef>
              <a:spcAft>
                <a:spcPts val="0"/>
              </a:spcAft>
              <a:buClr>
                <a:schemeClr val="dk1"/>
              </a:buClr>
              <a:buSzPts val="2400"/>
              <a:buChar char="•"/>
            </a:pPr>
            <a:r>
              <a:rPr lang="en-US"/>
              <a:t>The main issue in prediction of eukaryotic genes is the identification of exons, introns, and splicing sites. </a:t>
            </a:r>
            <a:endParaRPr/>
          </a:p>
          <a:p>
            <a:pPr indent="-228600" lvl="1" marL="685800" rtl="0" algn="l">
              <a:lnSpc>
                <a:spcPct val="90000"/>
              </a:lnSpc>
              <a:spcBef>
                <a:spcPts val="500"/>
              </a:spcBef>
              <a:spcAft>
                <a:spcPts val="0"/>
              </a:spcAft>
              <a:buClr>
                <a:schemeClr val="dk1"/>
              </a:buClr>
              <a:buSzPts val="2400"/>
              <a:buChar char="•"/>
            </a:pPr>
            <a:r>
              <a:rPr lang="en-US"/>
              <a:t>From a computational point of view, it is a very complex and challenging problem. </a:t>
            </a:r>
            <a:endParaRPr/>
          </a:p>
          <a:p>
            <a:pPr indent="-228600" lvl="1" marL="685800" rtl="0" algn="l">
              <a:lnSpc>
                <a:spcPct val="90000"/>
              </a:lnSpc>
              <a:spcBef>
                <a:spcPts val="500"/>
              </a:spcBef>
              <a:spcAft>
                <a:spcPts val="0"/>
              </a:spcAft>
              <a:buClr>
                <a:schemeClr val="dk1"/>
              </a:buClr>
              <a:buSzPts val="2400"/>
              <a:buChar char="•"/>
            </a:pPr>
            <a:r>
              <a:rPr lang="en-US"/>
              <a:t>Because of the presence of split gene structures, alternative splicing, and very low gene densities, the difficulty of finding genes in such an environment is likened to finding a needle in a haystack. </a:t>
            </a:r>
            <a:endParaRPr/>
          </a:p>
          <a:p>
            <a:pPr indent="-228600" lvl="1" marL="685800" rtl="0" algn="l">
              <a:lnSpc>
                <a:spcPct val="90000"/>
              </a:lnSpc>
              <a:spcBef>
                <a:spcPts val="500"/>
              </a:spcBef>
              <a:spcAft>
                <a:spcPts val="0"/>
              </a:spcAft>
              <a:buClr>
                <a:schemeClr val="dk1"/>
              </a:buClr>
              <a:buSzPts val="2400"/>
              <a:buChar char="•"/>
            </a:pPr>
            <a:r>
              <a:rPr lang="en-US"/>
              <a:t>The needle to be found actually is broken into pieces and scattered in many different places. </a:t>
            </a:r>
            <a:endParaRPr/>
          </a:p>
          <a:p>
            <a:pPr indent="-228600" lvl="1" marL="685800" rtl="0" algn="l">
              <a:lnSpc>
                <a:spcPct val="90000"/>
              </a:lnSpc>
              <a:spcBef>
                <a:spcPts val="500"/>
              </a:spcBef>
              <a:spcAft>
                <a:spcPts val="0"/>
              </a:spcAft>
              <a:buClr>
                <a:schemeClr val="dk1"/>
              </a:buClr>
              <a:buSzPts val="2400"/>
              <a:buChar char="•"/>
            </a:pPr>
            <a:r>
              <a:rPr lang="en-US"/>
              <a:t>The job is to gather the pieces in the haystack and reproduce the needle in the correct order.</a:t>
            </a:r>
            <a:endParaRPr/>
          </a:p>
          <a:p>
            <a:pPr indent="-76200" lvl="1" marL="685800" rtl="0" algn="l">
              <a:lnSpc>
                <a:spcPct val="90000"/>
              </a:lnSpc>
              <a:spcBef>
                <a:spcPts val="500"/>
              </a:spcBef>
              <a:spcAft>
                <a:spcPts val="0"/>
              </a:spcAft>
              <a:buClr>
                <a:schemeClr val="dk1"/>
              </a:buClr>
              <a:buSzPts val="240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Gene Prediction</a:t>
            </a:r>
            <a:endParaRPr/>
          </a:p>
        </p:txBody>
      </p:sp>
      <p:sp>
        <p:nvSpPr>
          <p:cNvPr id="255" name="Google Shape;255;p28"/>
          <p:cNvSpPr txBox="1"/>
          <p:nvPr>
            <p:ph idx="1" type="body"/>
          </p:nvPr>
        </p:nvSpPr>
        <p:spPr>
          <a:xfrm>
            <a:off x="838200" y="1825624"/>
            <a:ext cx="11353800" cy="503237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Gene prediction in Eukaryotes</a:t>
            </a:r>
            <a:endParaRPr/>
          </a:p>
          <a:p>
            <a:pPr indent="-228600" lvl="1" marL="685800" rtl="0" algn="l">
              <a:lnSpc>
                <a:spcPct val="90000"/>
              </a:lnSpc>
              <a:spcBef>
                <a:spcPts val="500"/>
              </a:spcBef>
              <a:spcAft>
                <a:spcPts val="0"/>
              </a:spcAft>
              <a:buClr>
                <a:schemeClr val="dk1"/>
              </a:buClr>
              <a:buSzPts val="2400"/>
              <a:buChar char="•"/>
            </a:pPr>
            <a:r>
              <a:rPr lang="en-US"/>
              <a:t>Ab initio gene prediction</a:t>
            </a:r>
            <a:endParaRPr/>
          </a:p>
          <a:p>
            <a:pPr indent="-228600" lvl="2" marL="1143000" rtl="0" algn="l">
              <a:lnSpc>
                <a:spcPct val="90000"/>
              </a:lnSpc>
              <a:spcBef>
                <a:spcPts val="500"/>
              </a:spcBef>
              <a:spcAft>
                <a:spcPts val="0"/>
              </a:spcAft>
              <a:buClr>
                <a:schemeClr val="dk1"/>
              </a:buClr>
              <a:buSzPts val="2000"/>
              <a:buChar char="•"/>
            </a:pPr>
            <a:r>
              <a:rPr lang="en-US"/>
              <a:t>The goal of the ab initio gene prediction programs is to discriminate exons from noncoding sequences and subsequently join the exons together in the correct order.</a:t>
            </a:r>
            <a:endParaRPr/>
          </a:p>
          <a:p>
            <a:pPr indent="-228600" lvl="2" marL="1143000" rtl="0" algn="l">
              <a:lnSpc>
                <a:spcPct val="90000"/>
              </a:lnSpc>
              <a:spcBef>
                <a:spcPts val="500"/>
              </a:spcBef>
              <a:spcAft>
                <a:spcPts val="0"/>
              </a:spcAft>
              <a:buClr>
                <a:schemeClr val="dk1"/>
              </a:buClr>
              <a:buSzPts val="2000"/>
              <a:buChar char="•"/>
            </a:pPr>
            <a:r>
              <a:rPr lang="en-US"/>
              <a:t>The main difficulty is correct identification of exons. </a:t>
            </a:r>
            <a:endParaRPr/>
          </a:p>
          <a:p>
            <a:pPr indent="-228600" lvl="2" marL="1143000" rtl="0" algn="l">
              <a:lnSpc>
                <a:spcPct val="90000"/>
              </a:lnSpc>
              <a:spcBef>
                <a:spcPts val="500"/>
              </a:spcBef>
              <a:spcAft>
                <a:spcPts val="0"/>
              </a:spcAft>
              <a:buClr>
                <a:schemeClr val="dk1"/>
              </a:buClr>
              <a:buSzPts val="2000"/>
              <a:buChar char="•"/>
            </a:pPr>
            <a:r>
              <a:rPr lang="en-US"/>
              <a:t>To predict exons, the algorithms rely on two features, gene signals and gene content. </a:t>
            </a:r>
            <a:endParaRPr/>
          </a:p>
          <a:p>
            <a:pPr indent="-228600" lvl="2" marL="1143000" rtl="0" algn="l">
              <a:lnSpc>
                <a:spcPct val="90000"/>
              </a:lnSpc>
              <a:spcBef>
                <a:spcPts val="500"/>
              </a:spcBef>
              <a:spcAft>
                <a:spcPts val="0"/>
              </a:spcAft>
              <a:buClr>
                <a:schemeClr val="dk1"/>
              </a:buClr>
              <a:buSzPts val="2000"/>
              <a:buChar char="•"/>
            </a:pPr>
            <a:r>
              <a:rPr lang="en-US"/>
              <a:t>Signals include gene start and stop sites and putative splice sites, recognizable consensus sequences such as poly-A sites.</a:t>
            </a:r>
            <a:endParaRPr/>
          </a:p>
          <a:p>
            <a:pPr indent="-228600" lvl="2" marL="1143000" rtl="0" algn="l">
              <a:lnSpc>
                <a:spcPct val="90000"/>
              </a:lnSpc>
              <a:spcBef>
                <a:spcPts val="500"/>
              </a:spcBef>
              <a:spcAft>
                <a:spcPts val="0"/>
              </a:spcAft>
              <a:buClr>
                <a:schemeClr val="dk1"/>
              </a:buClr>
              <a:buSzPts val="2000"/>
              <a:buChar char="•"/>
            </a:pPr>
            <a:r>
              <a:rPr lang="en-US"/>
              <a:t>Gene content refers to coding statistics, which includes nonrandom nucleotide distribution, amino acid distribution, synonymous codon usage, and hexamer frequencies.</a:t>
            </a:r>
            <a:endParaRPr/>
          </a:p>
          <a:p>
            <a:pPr indent="-228600" lvl="2" marL="1143000" rtl="0" algn="l">
              <a:lnSpc>
                <a:spcPct val="90000"/>
              </a:lnSpc>
              <a:spcBef>
                <a:spcPts val="500"/>
              </a:spcBef>
              <a:spcAft>
                <a:spcPts val="0"/>
              </a:spcAft>
              <a:buClr>
                <a:schemeClr val="dk1"/>
              </a:buClr>
              <a:buSzPts val="2000"/>
              <a:buChar char="•"/>
            </a:pPr>
            <a:r>
              <a:rPr lang="en-US"/>
              <a:t>Among these features, the hexamer frequencies appear to be most discriminative for coding potentials. </a:t>
            </a:r>
            <a:endParaRPr/>
          </a:p>
          <a:p>
            <a:pPr indent="-228600" lvl="2" marL="1143000" rtl="0" algn="l">
              <a:lnSpc>
                <a:spcPct val="90000"/>
              </a:lnSpc>
              <a:spcBef>
                <a:spcPts val="500"/>
              </a:spcBef>
              <a:spcAft>
                <a:spcPts val="0"/>
              </a:spcAft>
              <a:buClr>
                <a:schemeClr val="dk1"/>
              </a:buClr>
              <a:buSzPts val="2000"/>
              <a:buChar char="•"/>
            </a:pPr>
            <a:r>
              <a:rPr lang="en-US"/>
              <a:t>To derive an assessment for this feature, HMMs can be used, which require proper training. </a:t>
            </a:r>
            <a:endParaRPr/>
          </a:p>
          <a:p>
            <a:pPr indent="-228600" lvl="2" marL="1143000" rtl="0" algn="l">
              <a:lnSpc>
                <a:spcPct val="90000"/>
              </a:lnSpc>
              <a:spcBef>
                <a:spcPts val="500"/>
              </a:spcBef>
              <a:spcAft>
                <a:spcPts val="0"/>
              </a:spcAft>
              <a:buClr>
                <a:schemeClr val="dk1"/>
              </a:buClr>
              <a:buSzPts val="2000"/>
              <a:buChar char="•"/>
            </a:pPr>
            <a:r>
              <a:rPr lang="en-US"/>
              <a:t>In addition to HMMs, neural network-based algorithms are also common in the gene prediction field.</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Gene Prediction</a:t>
            </a:r>
            <a:endParaRPr/>
          </a:p>
        </p:txBody>
      </p:sp>
      <p:sp>
        <p:nvSpPr>
          <p:cNvPr id="261" name="Google Shape;261;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Gene prediction in Eukaryotes</a:t>
            </a:r>
            <a:endParaRPr/>
          </a:p>
          <a:p>
            <a:pPr indent="-228600" lvl="1" marL="685800" rtl="0" algn="l">
              <a:lnSpc>
                <a:spcPct val="90000"/>
              </a:lnSpc>
              <a:spcBef>
                <a:spcPts val="500"/>
              </a:spcBef>
              <a:spcAft>
                <a:spcPts val="0"/>
              </a:spcAft>
              <a:buClr>
                <a:schemeClr val="dk1"/>
              </a:buClr>
              <a:buSzPts val="2400"/>
              <a:buChar char="•"/>
            </a:pPr>
            <a:r>
              <a:rPr lang="en-US"/>
              <a:t>Ab initio gene prediction</a:t>
            </a:r>
            <a:endParaRPr/>
          </a:p>
          <a:p>
            <a:pPr indent="-228600" lvl="2" marL="1143000" rtl="0" algn="l">
              <a:lnSpc>
                <a:spcPct val="90000"/>
              </a:lnSpc>
              <a:spcBef>
                <a:spcPts val="500"/>
              </a:spcBef>
              <a:spcAft>
                <a:spcPts val="0"/>
              </a:spcAft>
              <a:buClr>
                <a:schemeClr val="dk1"/>
              </a:buClr>
              <a:buSzPts val="2000"/>
              <a:buChar char="•"/>
            </a:pPr>
            <a:r>
              <a:rPr lang="en-US"/>
              <a:t>The nascent transcript from a eukaryotic gene is modified in three different ways before becoming a  mature mRNA for protein translation.</a:t>
            </a:r>
            <a:endParaRPr/>
          </a:p>
          <a:p>
            <a:pPr indent="-228600" lvl="2" marL="1143000" rtl="0" algn="l">
              <a:lnSpc>
                <a:spcPct val="90000"/>
              </a:lnSpc>
              <a:spcBef>
                <a:spcPts val="500"/>
              </a:spcBef>
              <a:spcAft>
                <a:spcPts val="0"/>
              </a:spcAft>
              <a:buClr>
                <a:schemeClr val="dk1"/>
              </a:buClr>
              <a:buSzPts val="2000"/>
              <a:buChar char="•"/>
            </a:pPr>
            <a:r>
              <a:rPr lang="en-US"/>
              <a:t> The first is capping at the 5’ end of the transcript, which involves methylation at the initial residue of  the RNA. </a:t>
            </a:r>
            <a:endParaRPr/>
          </a:p>
          <a:p>
            <a:pPr indent="-228600" lvl="2" marL="1143000" rtl="0" algn="l">
              <a:lnSpc>
                <a:spcPct val="90000"/>
              </a:lnSpc>
              <a:spcBef>
                <a:spcPts val="500"/>
              </a:spcBef>
              <a:spcAft>
                <a:spcPts val="0"/>
              </a:spcAft>
              <a:buClr>
                <a:schemeClr val="dk1"/>
              </a:buClr>
              <a:buSzPts val="2000"/>
              <a:buChar char="•"/>
            </a:pPr>
            <a:r>
              <a:rPr lang="en-US"/>
              <a:t>The second event is splicing, which is the process of removing introns and joining exons. </a:t>
            </a:r>
            <a:endParaRPr/>
          </a:p>
          <a:p>
            <a:pPr indent="-228600" lvl="2" marL="1143000" rtl="0" algn="l">
              <a:lnSpc>
                <a:spcPct val="90000"/>
              </a:lnSpc>
              <a:spcBef>
                <a:spcPts val="500"/>
              </a:spcBef>
              <a:spcAft>
                <a:spcPts val="0"/>
              </a:spcAft>
              <a:buClr>
                <a:schemeClr val="dk1"/>
              </a:buClr>
              <a:buSzPts val="2000"/>
              <a:buChar char="•"/>
            </a:pPr>
            <a:r>
              <a:rPr lang="en-US"/>
              <a:t>The molecular basis of splicing is still not completely understood. </a:t>
            </a:r>
            <a:endParaRPr/>
          </a:p>
          <a:p>
            <a:pPr indent="-228600" lvl="2" marL="1143000" rtl="0" algn="l">
              <a:lnSpc>
                <a:spcPct val="90000"/>
              </a:lnSpc>
              <a:spcBef>
                <a:spcPts val="500"/>
              </a:spcBef>
              <a:spcAft>
                <a:spcPts val="0"/>
              </a:spcAft>
              <a:buClr>
                <a:schemeClr val="dk1"/>
              </a:buClr>
              <a:buSzPts val="2000"/>
              <a:buChar char="•"/>
            </a:pPr>
            <a:r>
              <a:rPr lang="en-US"/>
              <a:t>What is known currently is that the splicing process involves a large RNA-protein complex called spliceosome. </a:t>
            </a:r>
            <a:endParaRPr/>
          </a:p>
          <a:p>
            <a:pPr indent="-228600" lvl="2" marL="1143000" rtl="0" algn="l">
              <a:lnSpc>
                <a:spcPct val="90000"/>
              </a:lnSpc>
              <a:spcBef>
                <a:spcPts val="500"/>
              </a:spcBef>
              <a:spcAft>
                <a:spcPts val="0"/>
              </a:spcAft>
              <a:buClr>
                <a:schemeClr val="dk1"/>
              </a:buClr>
              <a:buSzPts val="2000"/>
              <a:buChar char="•"/>
            </a:pPr>
            <a:r>
              <a:rPr lang="en-US"/>
              <a:t>The reaction requires intermolecular interactions between a pair of nucleotides at each end of an intron and the RNA component of the spliceosome.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Gene Prediction</a:t>
            </a:r>
            <a:endParaRPr/>
          </a:p>
        </p:txBody>
      </p:sp>
      <p:sp>
        <p:nvSpPr>
          <p:cNvPr id="97" name="Google Shape;97;p3"/>
          <p:cNvSpPr txBox="1"/>
          <p:nvPr>
            <p:ph idx="1" type="body"/>
          </p:nvPr>
        </p:nvSpPr>
        <p:spPr>
          <a:xfrm>
            <a:off x="838200" y="1825624"/>
            <a:ext cx="10515600" cy="503237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ability to accurately predict genes can significantly reduce the amount of experimental verification work required.</a:t>
            </a:r>
            <a:endParaRPr/>
          </a:p>
          <a:p>
            <a:pPr indent="-228600" lvl="0" marL="228600" rtl="0" algn="l">
              <a:lnSpc>
                <a:spcPct val="90000"/>
              </a:lnSpc>
              <a:spcBef>
                <a:spcPts val="1000"/>
              </a:spcBef>
              <a:spcAft>
                <a:spcPts val="0"/>
              </a:spcAft>
              <a:buClr>
                <a:schemeClr val="dk1"/>
              </a:buClr>
              <a:buSzPts val="2800"/>
              <a:buChar char="•"/>
            </a:pPr>
            <a:r>
              <a:rPr lang="en-US"/>
              <a:t>However, this may still be a distant goal, particularly for eukaryotes, because many problems in computational gene prediction are still largely unsolved.</a:t>
            </a:r>
            <a:endParaRPr/>
          </a:p>
          <a:p>
            <a:pPr indent="-228600" lvl="0" marL="228600" rtl="0" algn="l">
              <a:lnSpc>
                <a:spcPct val="90000"/>
              </a:lnSpc>
              <a:spcBef>
                <a:spcPts val="1000"/>
              </a:spcBef>
              <a:spcAft>
                <a:spcPts val="0"/>
              </a:spcAft>
              <a:buClr>
                <a:schemeClr val="dk1"/>
              </a:buClr>
              <a:buSzPts val="2800"/>
              <a:buChar char="•"/>
            </a:pPr>
            <a:r>
              <a:rPr lang="en-US"/>
              <a:t>Gene prediction, in fact, represents one of the most difficult problems in the field of pattern recognition.</a:t>
            </a:r>
            <a:endParaRPr/>
          </a:p>
          <a:p>
            <a:pPr indent="-228600" lvl="0" marL="228600" rtl="0" algn="l">
              <a:lnSpc>
                <a:spcPct val="90000"/>
              </a:lnSpc>
              <a:spcBef>
                <a:spcPts val="1000"/>
              </a:spcBef>
              <a:spcAft>
                <a:spcPts val="0"/>
              </a:spcAft>
              <a:buClr>
                <a:schemeClr val="dk1"/>
              </a:buClr>
              <a:buSzPts val="2800"/>
              <a:buChar char="•"/>
            </a:pPr>
            <a:r>
              <a:rPr lang="en-US"/>
              <a:t>This is because coding regions normally do not have conserved motifs.</a:t>
            </a:r>
            <a:endParaRPr/>
          </a:p>
          <a:p>
            <a:pPr indent="-228600" lvl="0" marL="228600" rtl="0" algn="l">
              <a:lnSpc>
                <a:spcPct val="90000"/>
              </a:lnSpc>
              <a:spcBef>
                <a:spcPts val="1000"/>
              </a:spcBef>
              <a:spcAft>
                <a:spcPts val="0"/>
              </a:spcAft>
              <a:buClr>
                <a:schemeClr val="dk1"/>
              </a:buClr>
              <a:buSzPts val="2800"/>
              <a:buChar char="•"/>
            </a:pPr>
            <a:r>
              <a:rPr lang="en-US"/>
              <a:t>Detecting coding potential of a genomic region has to rely on subtle features associated with genes that may be very difficult to detect.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Gene Prediction</a:t>
            </a:r>
            <a:endParaRPr/>
          </a:p>
        </p:txBody>
      </p:sp>
      <p:sp>
        <p:nvSpPr>
          <p:cNvPr id="267" name="Google Shape;267;p30"/>
          <p:cNvSpPr txBox="1"/>
          <p:nvPr>
            <p:ph idx="1" type="body"/>
          </p:nvPr>
        </p:nvSpPr>
        <p:spPr>
          <a:xfrm>
            <a:off x="838200" y="1799500"/>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Gene prediction in Eukaryotes</a:t>
            </a:r>
            <a:endParaRPr/>
          </a:p>
          <a:p>
            <a:pPr indent="-228600" lvl="1" marL="685800" rtl="0" algn="l">
              <a:lnSpc>
                <a:spcPct val="90000"/>
              </a:lnSpc>
              <a:spcBef>
                <a:spcPts val="500"/>
              </a:spcBef>
              <a:spcAft>
                <a:spcPts val="0"/>
              </a:spcAft>
              <a:buClr>
                <a:schemeClr val="dk1"/>
              </a:buClr>
              <a:buSzPts val="2400"/>
              <a:buChar char="•"/>
            </a:pPr>
            <a:r>
              <a:rPr lang="en-US"/>
              <a:t>Ab initio gene prediction</a:t>
            </a:r>
            <a:endParaRPr/>
          </a:p>
          <a:p>
            <a:pPr indent="-228600" lvl="2" marL="1143000" rtl="0" algn="l">
              <a:lnSpc>
                <a:spcPct val="90000"/>
              </a:lnSpc>
              <a:spcBef>
                <a:spcPts val="500"/>
              </a:spcBef>
              <a:spcAft>
                <a:spcPts val="0"/>
              </a:spcAft>
              <a:buClr>
                <a:schemeClr val="dk1"/>
              </a:buClr>
              <a:buSzPts val="2000"/>
              <a:buChar char="•"/>
            </a:pPr>
            <a:r>
              <a:rPr lang="en-US"/>
              <a:t>To make the matter even more complex, some eukaryotic genes can have their transcripts spliced and joined in different ways to generate more than one transcript per gene. </a:t>
            </a:r>
            <a:endParaRPr/>
          </a:p>
          <a:p>
            <a:pPr indent="-228600" lvl="2" marL="1143000" rtl="0" algn="l">
              <a:lnSpc>
                <a:spcPct val="90000"/>
              </a:lnSpc>
              <a:spcBef>
                <a:spcPts val="500"/>
              </a:spcBef>
              <a:spcAft>
                <a:spcPts val="0"/>
              </a:spcAft>
              <a:buClr>
                <a:schemeClr val="dk1"/>
              </a:buClr>
              <a:buSzPts val="2000"/>
              <a:buChar char="•"/>
            </a:pPr>
            <a:r>
              <a:rPr lang="en-US"/>
              <a:t>This is the phenomenon of alternative splicing. </a:t>
            </a:r>
            <a:endParaRPr/>
          </a:p>
          <a:p>
            <a:pPr indent="-228600" lvl="2" marL="1143000" rtl="0" algn="l">
              <a:lnSpc>
                <a:spcPct val="90000"/>
              </a:lnSpc>
              <a:spcBef>
                <a:spcPts val="500"/>
              </a:spcBef>
              <a:spcAft>
                <a:spcPts val="0"/>
              </a:spcAft>
              <a:buClr>
                <a:schemeClr val="dk1"/>
              </a:buClr>
              <a:buSzPts val="2000"/>
              <a:buChar char="•"/>
            </a:pPr>
            <a:r>
              <a:rPr lang="en-US"/>
              <a:t>The third modification is polyadenylation, which is the addition of a stretch of As (∼250) at the 3’ end of the RNA.</a:t>
            </a:r>
            <a:endParaRPr/>
          </a:p>
          <a:p>
            <a:pPr indent="-228600" lvl="2" marL="1143000" rtl="0" algn="l">
              <a:lnSpc>
                <a:spcPct val="90000"/>
              </a:lnSpc>
              <a:spcBef>
                <a:spcPts val="500"/>
              </a:spcBef>
              <a:spcAft>
                <a:spcPts val="0"/>
              </a:spcAft>
              <a:buClr>
                <a:schemeClr val="dk1"/>
              </a:buClr>
              <a:buSzPts val="2000"/>
              <a:buChar char="•"/>
            </a:pPr>
            <a:r>
              <a:rPr lang="en-US"/>
              <a:t>This process is controlled by a poly-A signal, a conserved motif slightly downstream of a coding region with a consensus CAATAAA(T/C).</a:t>
            </a:r>
            <a:endParaRPr/>
          </a:p>
          <a:p>
            <a:pPr indent="-228600" lvl="2" marL="1143000" rtl="0" algn="l">
              <a:lnSpc>
                <a:spcPct val="90000"/>
              </a:lnSpc>
              <a:spcBef>
                <a:spcPts val="500"/>
              </a:spcBef>
              <a:spcAft>
                <a:spcPts val="0"/>
              </a:spcAft>
              <a:buClr>
                <a:schemeClr val="dk1"/>
              </a:buClr>
              <a:buSzPts val="2000"/>
              <a:buChar char="•"/>
            </a:pPr>
            <a:r>
              <a:rPr lang="en-US"/>
              <a:t>For example, the splice junctions of introns and exons follow the GT–AG rule in which an intron at the splice junction has a consensus motif of GTAAGT; and at the splice junction is a consensus motif of (Py)</a:t>
            </a:r>
            <a:r>
              <a:rPr baseline="-25000" lang="en-US"/>
              <a:t>12</a:t>
            </a:r>
            <a:r>
              <a:rPr lang="en-US"/>
              <a:t>NCAG </a:t>
            </a:r>
            <a:endParaRPr/>
          </a:p>
          <a:p>
            <a:pPr indent="-101600" lvl="2" marL="1143000" rtl="0" algn="l">
              <a:lnSpc>
                <a:spcPct val="90000"/>
              </a:lnSpc>
              <a:spcBef>
                <a:spcPts val="500"/>
              </a:spcBef>
              <a:spcAft>
                <a:spcPts val="0"/>
              </a:spcAft>
              <a:buClr>
                <a:schemeClr val="dk1"/>
              </a:buClr>
              <a:buSzPts val="2000"/>
              <a:buNone/>
            </a:pPr>
            <a:r>
              <a:t/>
            </a:r>
            <a:endParaRPr/>
          </a:p>
          <a:p>
            <a:pPr indent="-101600" lvl="2" marL="1143000" rtl="0" algn="l">
              <a:lnSpc>
                <a:spcPct val="90000"/>
              </a:lnSpc>
              <a:spcBef>
                <a:spcPts val="500"/>
              </a:spcBef>
              <a:spcAft>
                <a:spcPts val="0"/>
              </a:spcAft>
              <a:buClr>
                <a:schemeClr val="dk1"/>
              </a:buClr>
              <a:buSzPts val="2000"/>
              <a:buNone/>
            </a:pPr>
            <a:r>
              <a:t/>
            </a:r>
            <a:endParaRPr/>
          </a:p>
          <a:p>
            <a:pPr indent="-101600" lvl="2" marL="1143000" rtl="0" algn="l">
              <a:lnSpc>
                <a:spcPct val="90000"/>
              </a:lnSpc>
              <a:spcBef>
                <a:spcPts val="500"/>
              </a:spcBef>
              <a:spcAft>
                <a:spcPts val="0"/>
              </a:spcAft>
              <a:buClr>
                <a:schemeClr val="dk1"/>
              </a:buClr>
              <a:buSzPts val="2000"/>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Gene Prediction</a:t>
            </a:r>
            <a:endParaRPr/>
          </a:p>
        </p:txBody>
      </p:sp>
      <p:sp>
        <p:nvSpPr>
          <p:cNvPr id="273" name="Google Shape;273;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Gene prediction in Eukaryotes</a:t>
            </a:r>
            <a:endParaRPr/>
          </a:p>
          <a:p>
            <a:pPr indent="-228600" lvl="1" marL="685800" rtl="0" algn="l">
              <a:lnSpc>
                <a:spcPct val="90000"/>
              </a:lnSpc>
              <a:spcBef>
                <a:spcPts val="500"/>
              </a:spcBef>
              <a:spcAft>
                <a:spcPts val="0"/>
              </a:spcAft>
              <a:buClr>
                <a:schemeClr val="dk1"/>
              </a:buClr>
              <a:buSzPts val="2400"/>
              <a:buChar char="•"/>
            </a:pPr>
            <a:r>
              <a:rPr lang="en-US"/>
              <a:t>Ab initio gene prediction</a:t>
            </a:r>
            <a:endParaRPr/>
          </a:p>
          <a:p>
            <a:pPr indent="-228600" lvl="2" marL="1143000" rtl="0" algn="l">
              <a:lnSpc>
                <a:spcPct val="90000"/>
              </a:lnSpc>
              <a:spcBef>
                <a:spcPts val="500"/>
              </a:spcBef>
              <a:spcAft>
                <a:spcPts val="0"/>
              </a:spcAft>
              <a:buClr>
                <a:schemeClr val="dk1"/>
              </a:buClr>
              <a:buSzPts val="2000"/>
              <a:buChar char="•"/>
            </a:pPr>
            <a:r>
              <a:rPr lang="en-US"/>
              <a:t>Some statistical patterns useful for prokaryotic gene finding can be applied to eukaryotic systems as well. </a:t>
            </a:r>
            <a:endParaRPr/>
          </a:p>
          <a:p>
            <a:pPr indent="-228600" lvl="2" marL="1143000" rtl="0" algn="l">
              <a:lnSpc>
                <a:spcPct val="90000"/>
              </a:lnSpc>
              <a:spcBef>
                <a:spcPts val="500"/>
              </a:spcBef>
              <a:spcAft>
                <a:spcPts val="0"/>
              </a:spcAft>
              <a:buClr>
                <a:schemeClr val="dk1"/>
              </a:buClr>
              <a:buSzPts val="2000"/>
              <a:buChar char="•"/>
            </a:pPr>
            <a:r>
              <a:rPr lang="en-US"/>
              <a:t>For example, nucleotide compositions and codon bias in coding regions of eukaryotes are different from those of the noncoding regions. </a:t>
            </a:r>
            <a:endParaRPr/>
          </a:p>
          <a:p>
            <a:pPr indent="-228600" lvl="2" marL="1143000" rtl="0" algn="l">
              <a:lnSpc>
                <a:spcPct val="90000"/>
              </a:lnSpc>
              <a:spcBef>
                <a:spcPts val="500"/>
              </a:spcBef>
              <a:spcAft>
                <a:spcPts val="0"/>
              </a:spcAft>
              <a:buClr>
                <a:schemeClr val="dk1"/>
              </a:buClr>
              <a:buSzPts val="2000"/>
              <a:buChar char="•"/>
            </a:pPr>
            <a:r>
              <a:rPr lang="en-US"/>
              <a:t>Hexamer frequencies in coding regions are also higher than in the noncoding regions. </a:t>
            </a:r>
            <a:endParaRPr/>
          </a:p>
          <a:p>
            <a:pPr indent="-228600" lvl="2" marL="1143000" rtl="0" algn="l">
              <a:lnSpc>
                <a:spcPct val="90000"/>
              </a:lnSpc>
              <a:spcBef>
                <a:spcPts val="500"/>
              </a:spcBef>
              <a:spcAft>
                <a:spcPts val="0"/>
              </a:spcAft>
              <a:buClr>
                <a:schemeClr val="dk1"/>
              </a:buClr>
              <a:buSzPts val="2000"/>
              <a:buChar char="•"/>
            </a:pPr>
            <a:r>
              <a:rPr lang="en-US"/>
              <a:t>Most vertebrate genes use ATG as the translation start codon and have a uniquely conserved flanking sequence call a Kozak sequence (CCGCCATGG).</a:t>
            </a:r>
            <a:endParaRPr/>
          </a:p>
          <a:p>
            <a:pPr indent="-228600" lvl="2" marL="1143000" rtl="0" algn="l">
              <a:lnSpc>
                <a:spcPct val="90000"/>
              </a:lnSpc>
              <a:spcBef>
                <a:spcPts val="500"/>
              </a:spcBef>
              <a:spcAft>
                <a:spcPts val="0"/>
              </a:spcAft>
              <a:buClr>
                <a:schemeClr val="dk1"/>
              </a:buClr>
              <a:buSzPts val="2000"/>
              <a:buChar char="•"/>
            </a:pPr>
            <a:r>
              <a:rPr lang="en-US"/>
              <a:t>In addition, most of these genes have a high density of CG dinucleotides near the transcription start site. </a:t>
            </a:r>
            <a:endParaRPr/>
          </a:p>
          <a:p>
            <a:pPr indent="-228600" lvl="2" marL="1143000" rtl="0" algn="l">
              <a:lnSpc>
                <a:spcPct val="90000"/>
              </a:lnSpc>
              <a:spcBef>
                <a:spcPts val="500"/>
              </a:spcBef>
              <a:spcAft>
                <a:spcPts val="0"/>
              </a:spcAft>
              <a:buClr>
                <a:schemeClr val="dk1"/>
              </a:buClr>
              <a:buSzPts val="2000"/>
              <a:buChar char="•"/>
            </a:pPr>
            <a:r>
              <a:rPr lang="en-US"/>
              <a:t>This region is referred to as a CpG island, which helps to identify the transcription initiation site of a eukaryotic gene. </a:t>
            </a:r>
            <a:endParaRPr/>
          </a:p>
          <a:p>
            <a:pPr indent="-101600" lvl="2" marL="1143000" rtl="0" algn="l">
              <a:lnSpc>
                <a:spcPct val="90000"/>
              </a:lnSpc>
              <a:spcBef>
                <a:spcPts val="500"/>
              </a:spcBef>
              <a:spcAft>
                <a:spcPts val="0"/>
              </a:spcAft>
              <a:buClr>
                <a:schemeClr val="dk1"/>
              </a:buClr>
              <a:buSzPts val="2000"/>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Gene Prediction</a:t>
            </a:r>
            <a:endParaRPr/>
          </a:p>
        </p:txBody>
      </p:sp>
      <p:sp>
        <p:nvSpPr>
          <p:cNvPr id="279" name="Google Shape;279;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Gene prediction in Eukaryotes</a:t>
            </a:r>
            <a:endParaRPr/>
          </a:p>
          <a:p>
            <a:pPr indent="-228600" lvl="1" marL="685800" rtl="0" algn="l">
              <a:lnSpc>
                <a:spcPct val="90000"/>
              </a:lnSpc>
              <a:spcBef>
                <a:spcPts val="500"/>
              </a:spcBef>
              <a:spcAft>
                <a:spcPts val="0"/>
              </a:spcAft>
              <a:buClr>
                <a:schemeClr val="dk1"/>
              </a:buClr>
              <a:buSzPts val="2400"/>
              <a:buChar char="•"/>
            </a:pPr>
            <a:r>
              <a:rPr lang="en-US"/>
              <a:t>Ab initio gene prediction using Neural Networks</a:t>
            </a:r>
            <a:endParaRPr/>
          </a:p>
          <a:p>
            <a:pPr indent="-228600" lvl="2" marL="1143000" rtl="0" algn="l">
              <a:lnSpc>
                <a:spcPct val="90000"/>
              </a:lnSpc>
              <a:spcBef>
                <a:spcPts val="500"/>
              </a:spcBef>
              <a:spcAft>
                <a:spcPts val="0"/>
              </a:spcAft>
              <a:buClr>
                <a:schemeClr val="dk1"/>
              </a:buClr>
              <a:buSzPts val="2000"/>
              <a:buChar char="•"/>
            </a:pPr>
            <a:r>
              <a:rPr lang="en-US"/>
              <a:t>A neural network (or artificial neural network) is a statistical model with a special architecture for pattern recognition and classification. </a:t>
            </a:r>
            <a:endParaRPr/>
          </a:p>
          <a:p>
            <a:pPr indent="-228600" lvl="2" marL="1143000" rtl="0" algn="l">
              <a:lnSpc>
                <a:spcPct val="90000"/>
              </a:lnSpc>
              <a:spcBef>
                <a:spcPts val="500"/>
              </a:spcBef>
              <a:spcAft>
                <a:spcPts val="0"/>
              </a:spcAft>
              <a:buClr>
                <a:schemeClr val="dk1"/>
              </a:buClr>
              <a:buSzPts val="2000"/>
              <a:buChar char="•"/>
            </a:pPr>
            <a:r>
              <a:rPr lang="en-US"/>
              <a:t>It is composed of a network of mathematical variables that resemble the biological nervous system, with variables or nodes connected by weighted functions that are analogous to synapses. </a:t>
            </a:r>
            <a:endParaRPr/>
          </a:p>
          <a:p>
            <a:pPr indent="-228600" lvl="2" marL="1143000" rtl="0" algn="l">
              <a:lnSpc>
                <a:spcPct val="90000"/>
              </a:lnSpc>
              <a:spcBef>
                <a:spcPts val="500"/>
              </a:spcBef>
              <a:spcAft>
                <a:spcPts val="0"/>
              </a:spcAft>
              <a:buClr>
                <a:schemeClr val="dk1"/>
              </a:buClr>
              <a:buSzPts val="2000"/>
              <a:buChar char="•"/>
            </a:pPr>
            <a:r>
              <a:rPr lang="en-US"/>
              <a:t>Another aspect of the model that makes it look like a biological neural network is its ability to “learn” and then make predictions after being trained. </a:t>
            </a:r>
            <a:endParaRPr/>
          </a:p>
          <a:p>
            <a:pPr indent="-228600" lvl="2" marL="1143000" rtl="0" algn="l">
              <a:lnSpc>
                <a:spcPct val="90000"/>
              </a:lnSpc>
              <a:spcBef>
                <a:spcPts val="500"/>
              </a:spcBef>
              <a:spcAft>
                <a:spcPts val="0"/>
              </a:spcAft>
              <a:buClr>
                <a:schemeClr val="dk1"/>
              </a:buClr>
              <a:buSzPts val="2000"/>
              <a:buChar char="•"/>
            </a:pPr>
            <a:r>
              <a:rPr lang="en-US"/>
              <a:t>The network is able to process information and modify parameters of the weight functions between variables during the training stage. </a:t>
            </a:r>
            <a:endParaRPr/>
          </a:p>
          <a:p>
            <a:pPr indent="-228600" lvl="2" marL="1143000" rtl="0" algn="l">
              <a:lnSpc>
                <a:spcPct val="90000"/>
              </a:lnSpc>
              <a:spcBef>
                <a:spcPts val="500"/>
              </a:spcBef>
              <a:spcAft>
                <a:spcPts val="0"/>
              </a:spcAft>
              <a:buClr>
                <a:schemeClr val="dk1"/>
              </a:buClr>
              <a:buSzPts val="2000"/>
              <a:buChar char="•"/>
            </a:pPr>
            <a:r>
              <a:rPr lang="en-US"/>
              <a:t>Once it is trained, it is able to make automatic predictions about the unknown.</a:t>
            </a:r>
            <a:endParaRPr/>
          </a:p>
          <a:p>
            <a:pPr indent="-101600" lvl="2" marL="1143000" rtl="0" algn="l">
              <a:lnSpc>
                <a:spcPct val="90000"/>
              </a:lnSpc>
              <a:spcBef>
                <a:spcPts val="500"/>
              </a:spcBef>
              <a:spcAft>
                <a:spcPts val="0"/>
              </a:spcAft>
              <a:buClr>
                <a:schemeClr val="dk1"/>
              </a:buClr>
              <a:buSzPts val="2000"/>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Gene Prediction</a:t>
            </a:r>
            <a:endParaRPr/>
          </a:p>
        </p:txBody>
      </p:sp>
      <p:sp>
        <p:nvSpPr>
          <p:cNvPr id="285" name="Google Shape;285;p33"/>
          <p:cNvSpPr txBox="1"/>
          <p:nvPr>
            <p:ph idx="1" type="body"/>
          </p:nvPr>
        </p:nvSpPr>
        <p:spPr>
          <a:xfrm>
            <a:off x="433252" y="1812563"/>
            <a:ext cx="6044738"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Gene prediction in Eukaryotes</a:t>
            </a:r>
            <a:endParaRPr/>
          </a:p>
          <a:p>
            <a:pPr indent="-228600" lvl="1" marL="685800" rtl="0" algn="l">
              <a:lnSpc>
                <a:spcPct val="90000"/>
              </a:lnSpc>
              <a:spcBef>
                <a:spcPts val="500"/>
              </a:spcBef>
              <a:spcAft>
                <a:spcPts val="0"/>
              </a:spcAft>
              <a:buClr>
                <a:schemeClr val="dk1"/>
              </a:buClr>
              <a:buSzPts val="2400"/>
              <a:buChar char="•"/>
            </a:pPr>
            <a:r>
              <a:rPr lang="en-US"/>
              <a:t>Ab initio gene prediction using Neural Networks</a:t>
            </a:r>
            <a:endParaRPr/>
          </a:p>
          <a:p>
            <a:pPr indent="-228600" lvl="2" marL="1143000" rtl="0" algn="l">
              <a:lnSpc>
                <a:spcPct val="90000"/>
              </a:lnSpc>
              <a:spcBef>
                <a:spcPts val="500"/>
              </a:spcBef>
              <a:spcAft>
                <a:spcPts val="0"/>
              </a:spcAft>
              <a:buClr>
                <a:schemeClr val="dk1"/>
              </a:buClr>
              <a:buSzPts val="2000"/>
              <a:buChar char="•"/>
            </a:pPr>
            <a:r>
              <a:rPr lang="en-US"/>
              <a:t>In gene prediction, a neural network is constructed with multiple layers; the input, output, and hidden layers. </a:t>
            </a:r>
            <a:endParaRPr/>
          </a:p>
          <a:p>
            <a:pPr indent="-228600" lvl="2" marL="1143000" rtl="0" algn="l">
              <a:lnSpc>
                <a:spcPct val="90000"/>
              </a:lnSpc>
              <a:spcBef>
                <a:spcPts val="500"/>
              </a:spcBef>
              <a:spcAft>
                <a:spcPts val="0"/>
              </a:spcAft>
              <a:buClr>
                <a:schemeClr val="dk1"/>
              </a:buClr>
              <a:buSzPts val="2000"/>
              <a:buChar char="•"/>
            </a:pPr>
            <a:r>
              <a:rPr lang="en-US"/>
              <a:t>The input is the gene sequence with intron and exon signals. </a:t>
            </a:r>
            <a:endParaRPr/>
          </a:p>
          <a:p>
            <a:pPr indent="-228600" lvl="2" marL="1143000" rtl="0" algn="l">
              <a:lnSpc>
                <a:spcPct val="90000"/>
              </a:lnSpc>
              <a:spcBef>
                <a:spcPts val="500"/>
              </a:spcBef>
              <a:spcAft>
                <a:spcPts val="0"/>
              </a:spcAft>
              <a:buClr>
                <a:schemeClr val="dk1"/>
              </a:buClr>
              <a:buSzPts val="2000"/>
              <a:buChar char="•"/>
            </a:pPr>
            <a:r>
              <a:rPr lang="en-US"/>
              <a:t>The output is the probability of an exon structure. </a:t>
            </a:r>
            <a:endParaRPr/>
          </a:p>
          <a:p>
            <a:pPr indent="-228600" lvl="2" marL="1143000" rtl="0" algn="l">
              <a:lnSpc>
                <a:spcPct val="90000"/>
              </a:lnSpc>
              <a:spcBef>
                <a:spcPts val="500"/>
              </a:spcBef>
              <a:spcAft>
                <a:spcPts val="0"/>
              </a:spcAft>
              <a:buClr>
                <a:schemeClr val="dk1"/>
              </a:buClr>
              <a:buSzPts val="2000"/>
              <a:buChar char="•"/>
            </a:pPr>
            <a:r>
              <a:rPr lang="en-US"/>
              <a:t>Between input and output, there may be one or several hidden layers where the machine learning takes place. </a:t>
            </a:r>
            <a:endParaRPr/>
          </a:p>
          <a:p>
            <a:pPr indent="-101600" lvl="2" marL="1143000" rtl="0" algn="l">
              <a:lnSpc>
                <a:spcPct val="90000"/>
              </a:lnSpc>
              <a:spcBef>
                <a:spcPts val="500"/>
              </a:spcBef>
              <a:spcAft>
                <a:spcPts val="0"/>
              </a:spcAft>
              <a:buClr>
                <a:schemeClr val="dk1"/>
              </a:buClr>
              <a:buSzPts val="2000"/>
              <a:buNone/>
            </a:pPr>
            <a:r>
              <a:t/>
            </a:r>
            <a:endParaRPr/>
          </a:p>
        </p:txBody>
      </p:sp>
      <p:pic>
        <p:nvPicPr>
          <p:cNvPr id="286" name="Google Shape;286;p33"/>
          <p:cNvPicPr preferRelativeResize="0"/>
          <p:nvPr/>
        </p:nvPicPr>
        <p:blipFill rotWithShape="1">
          <a:blip r:embed="rId3">
            <a:alphaModFix/>
          </a:blip>
          <a:srcRect b="0" l="0" r="0" t="0"/>
          <a:stretch/>
        </p:blipFill>
        <p:spPr>
          <a:xfrm>
            <a:off x="6634741" y="2350234"/>
            <a:ext cx="5502651" cy="2835722"/>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Gene Prediction</a:t>
            </a:r>
            <a:endParaRPr/>
          </a:p>
        </p:txBody>
      </p:sp>
      <p:sp>
        <p:nvSpPr>
          <p:cNvPr id="292" name="Google Shape;292;p34"/>
          <p:cNvSpPr txBox="1"/>
          <p:nvPr>
            <p:ph idx="1" type="body"/>
          </p:nvPr>
        </p:nvSpPr>
        <p:spPr>
          <a:xfrm>
            <a:off x="838200" y="2506662"/>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Gene prediction in Eukaryotes</a:t>
            </a:r>
            <a:endParaRPr/>
          </a:p>
          <a:p>
            <a:pPr indent="-228600" lvl="1" marL="685800" rtl="0" algn="l">
              <a:lnSpc>
                <a:spcPct val="90000"/>
              </a:lnSpc>
              <a:spcBef>
                <a:spcPts val="500"/>
              </a:spcBef>
              <a:spcAft>
                <a:spcPts val="0"/>
              </a:spcAft>
              <a:buClr>
                <a:schemeClr val="dk1"/>
              </a:buClr>
              <a:buSzPts val="2400"/>
              <a:buChar char="•"/>
            </a:pPr>
            <a:r>
              <a:rPr lang="en-US"/>
              <a:t>Ab initio gene prediction using Neural Networks</a:t>
            </a:r>
            <a:endParaRPr/>
          </a:p>
          <a:p>
            <a:pPr indent="-228600" lvl="2" marL="1143000" rtl="0" algn="l">
              <a:lnSpc>
                <a:spcPct val="90000"/>
              </a:lnSpc>
              <a:spcBef>
                <a:spcPts val="500"/>
              </a:spcBef>
              <a:spcAft>
                <a:spcPts val="0"/>
              </a:spcAft>
              <a:buClr>
                <a:schemeClr val="dk1"/>
              </a:buClr>
              <a:buSzPts val="2000"/>
              <a:buChar char="•"/>
            </a:pPr>
            <a:r>
              <a:rPr lang="en-US"/>
              <a:t>The machine learning process starts by feeding the model with a sequence of known gene structure. </a:t>
            </a:r>
            <a:endParaRPr/>
          </a:p>
          <a:p>
            <a:pPr indent="-228600" lvl="2" marL="1143000" rtl="0" algn="l">
              <a:lnSpc>
                <a:spcPct val="90000"/>
              </a:lnSpc>
              <a:spcBef>
                <a:spcPts val="500"/>
              </a:spcBef>
              <a:spcAft>
                <a:spcPts val="0"/>
              </a:spcAft>
              <a:buClr>
                <a:schemeClr val="dk1"/>
              </a:buClr>
              <a:buSzPts val="2000"/>
              <a:buChar char="•"/>
            </a:pPr>
            <a:r>
              <a:rPr lang="en-US"/>
              <a:t>The gene structure information is separated into several classes of features such as hexamer frequencies, splice sites, and GC composition during training. </a:t>
            </a:r>
            <a:endParaRPr/>
          </a:p>
          <a:p>
            <a:pPr indent="-228600" lvl="2" marL="1143000" rtl="0" algn="l">
              <a:lnSpc>
                <a:spcPct val="90000"/>
              </a:lnSpc>
              <a:spcBef>
                <a:spcPts val="500"/>
              </a:spcBef>
              <a:spcAft>
                <a:spcPts val="0"/>
              </a:spcAft>
              <a:buClr>
                <a:schemeClr val="dk1"/>
              </a:buClr>
              <a:buSzPts val="2000"/>
              <a:buChar char="•"/>
            </a:pPr>
            <a:r>
              <a:rPr lang="en-US"/>
              <a:t>The weight functions in the hidden layers are adjusted during this process to recognize the nucleotide patterns and their relationship with known structures. </a:t>
            </a:r>
            <a:endParaRPr/>
          </a:p>
          <a:p>
            <a:pPr indent="-228600" lvl="2" marL="1143000" rtl="0" algn="l">
              <a:lnSpc>
                <a:spcPct val="90000"/>
              </a:lnSpc>
              <a:spcBef>
                <a:spcPts val="500"/>
              </a:spcBef>
              <a:spcAft>
                <a:spcPts val="0"/>
              </a:spcAft>
              <a:buClr>
                <a:schemeClr val="dk1"/>
              </a:buClr>
              <a:buSzPts val="2000"/>
              <a:buChar char="•"/>
            </a:pPr>
            <a:r>
              <a:rPr lang="en-US"/>
              <a:t>When the algorithm predicts an unknown sequence after training, it applies the same rules learned in training to look for patterns associated with the gene structures.</a:t>
            </a:r>
            <a:endParaRPr/>
          </a:p>
          <a:p>
            <a:pPr indent="-101600" lvl="2" marL="1143000" rtl="0" algn="l">
              <a:lnSpc>
                <a:spcPct val="90000"/>
              </a:lnSpc>
              <a:spcBef>
                <a:spcPts val="500"/>
              </a:spcBef>
              <a:spcAft>
                <a:spcPts val="0"/>
              </a:spcAft>
              <a:buClr>
                <a:schemeClr val="dk1"/>
              </a:buClr>
              <a:buSzPts val="2000"/>
              <a:buNone/>
            </a:pPr>
            <a:r>
              <a:t/>
            </a:r>
            <a:endParaRPr/>
          </a:p>
        </p:txBody>
      </p:sp>
      <p:pic>
        <p:nvPicPr>
          <p:cNvPr id="293" name="Google Shape;293;p34"/>
          <p:cNvPicPr preferRelativeResize="0"/>
          <p:nvPr/>
        </p:nvPicPr>
        <p:blipFill rotWithShape="1">
          <a:blip r:embed="rId3">
            <a:alphaModFix/>
          </a:blip>
          <a:srcRect b="0" l="0" r="0" t="0"/>
          <a:stretch/>
        </p:blipFill>
        <p:spPr>
          <a:xfrm>
            <a:off x="6689349" y="0"/>
            <a:ext cx="5502651" cy="2835722"/>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Gene Prediction</a:t>
            </a:r>
            <a:endParaRPr/>
          </a:p>
        </p:txBody>
      </p:sp>
      <p:sp>
        <p:nvSpPr>
          <p:cNvPr id="299" name="Google Shape;299;p35"/>
          <p:cNvSpPr txBox="1"/>
          <p:nvPr>
            <p:ph idx="1" type="body"/>
          </p:nvPr>
        </p:nvSpPr>
        <p:spPr>
          <a:xfrm>
            <a:off x="838200" y="1825624"/>
            <a:ext cx="7507778" cy="503237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Gene prediction in Eukaryotes</a:t>
            </a:r>
            <a:endParaRPr/>
          </a:p>
          <a:p>
            <a:pPr indent="-228600" lvl="1" marL="685800" rtl="0" algn="l">
              <a:lnSpc>
                <a:spcPct val="90000"/>
              </a:lnSpc>
              <a:spcBef>
                <a:spcPts val="500"/>
              </a:spcBef>
              <a:spcAft>
                <a:spcPts val="0"/>
              </a:spcAft>
              <a:buClr>
                <a:schemeClr val="dk1"/>
              </a:buClr>
              <a:buSzPts val="2400"/>
              <a:buChar char="•"/>
            </a:pPr>
            <a:r>
              <a:rPr lang="en-US"/>
              <a:t>Ab initio gene prediction using Discriminate Analysis</a:t>
            </a:r>
            <a:endParaRPr/>
          </a:p>
          <a:p>
            <a:pPr indent="-228600" lvl="2" marL="1143000" rtl="0" algn="l">
              <a:lnSpc>
                <a:spcPct val="90000"/>
              </a:lnSpc>
              <a:spcBef>
                <a:spcPts val="500"/>
              </a:spcBef>
              <a:spcAft>
                <a:spcPts val="0"/>
              </a:spcAft>
              <a:buClr>
                <a:schemeClr val="dk1"/>
              </a:buClr>
              <a:buSzPts val="2000"/>
              <a:buChar char="•"/>
            </a:pPr>
            <a:r>
              <a:rPr lang="en-US"/>
              <a:t>Some gene prediction algorithms rely on discriminant analysis, either Linear discriminant analysis (LDA) or quadratic discriminant analysis (QDA), to improve accuracy. </a:t>
            </a:r>
            <a:endParaRPr/>
          </a:p>
          <a:p>
            <a:pPr indent="-228600" lvl="2" marL="1143000" rtl="0" algn="l">
              <a:lnSpc>
                <a:spcPct val="90000"/>
              </a:lnSpc>
              <a:spcBef>
                <a:spcPts val="500"/>
              </a:spcBef>
              <a:spcAft>
                <a:spcPts val="0"/>
              </a:spcAft>
              <a:buClr>
                <a:schemeClr val="dk1"/>
              </a:buClr>
              <a:buSzPts val="2000"/>
              <a:buChar char="•"/>
            </a:pPr>
            <a:r>
              <a:rPr lang="en-US"/>
              <a:t>LDA works by plotting a two-dimensional graph of coding signals versus all potential 3’ splice site positions and drawing a diagonal line that best separates coding signals from noncoding signals based on knowledge learned from training data sets of known gene structures. </a:t>
            </a:r>
            <a:endParaRPr/>
          </a:p>
          <a:p>
            <a:pPr indent="-228600" lvl="2" marL="1143000" rtl="0" algn="l">
              <a:lnSpc>
                <a:spcPct val="90000"/>
              </a:lnSpc>
              <a:spcBef>
                <a:spcPts val="500"/>
              </a:spcBef>
              <a:spcAft>
                <a:spcPts val="0"/>
              </a:spcAft>
              <a:buClr>
                <a:schemeClr val="dk1"/>
              </a:buClr>
              <a:buSzPts val="2000"/>
              <a:buChar char="•"/>
            </a:pPr>
            <a:r>
              <a:rPr lang="en-US"/>
              <a:t>QDA draws a curved line based on a quadratic function instead of drawing a straight line to separate coding and noncoding features. </a:t>
            </a:r>
            <a:endParaRPr/>
          </a:p>
          <a:p>
            <a:pPr indent="-228600" lvl="2" marL="1143000" rtl="0" algn="l">
              <a:lnSpc>
                <a:spcPct val="90000"/>
              </a:lnSpc>
              <a:spcBef>
                <a:spcPts val="500"/>
              </a:spcBef>
              <a:spcAft>
                <a:spcPts val="0"/>
              </a:spcAft>
              <a:buClr>
                <a:schemeClr val="dk1"/>
              </a:buClr>
              <a:buSzPts val="2000"/>
              <a:buChar char="•"/>
            </a:pPr>
            <a:r>
              <a:rPr lang="en-US"/>
              <a:t>This strategy is designed to be more flexible and provide a more optimal separation between the data points.</a:t>
            </a:r>
            <a:endParaRPr/>
          </a:p>
          <a:p>
            <a:pPr indent="-76200" lvl="1" marL="685800" rtl="0" algn="l">
              <a:lnSpc>
                <a:spcPct val="90000"/>
              </a:lnSpc>
              <a:spcBef>
                <a:spcPts val="500"/>
              </a:spcBef>
              <a:spcAft>
                <a:spcPts val="0"/>
              </a:spcAft>
              <a:buClr>
                <a:schemeClr val="dk1"/>
              </a:buClr>
              <a:buSzPts val="2400"/>
              <a:buNone/>
            </a:pPr>
            <a:r>
              <a:t/>
            </a:r>
            <a:endParaRPr/>
          </a:p>
        </p:txBody>
      </p:sp>
      <p:pic>
        <p:nvPicPr>
          <p:cNvPr id="300" name="Google Shape;300;p35"/>
          <p:cNvPicPr preferRelativeResize="0"/>
          <p:nvPr/>
        </p:nvPicPr>
        <p:blipFill rotWithShape="1">
          <a:blip r:embed="rId3">
            <a:alphaModFix/>
          </a:blip>
          <a:srcRect b="0" l="0" r="0" t="0"/>
          <a:stretch/>
        </p:blipFill>
        <p:spPr>
          <a:xfrm>
            <a:off x="8205497" y="1690688"/>
            <a:ext cx="3849412" cy="4387373"/>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Gene Prediction</a:t>
            </a:r>
            <a:endParaRPr/>
          </a:p>
        </p:txBody>
      </p:sp>
      <p:sp>
        <p:nvSpPr>
          <p:cNvPr id="306" name="Google Shape;306;p3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Gene prediction in Eukaryotes</a:t>
            </a:r>
            <a:endParaRPr/>
          </a:p>
          <a:p>
            <a:pPr indent="-228600" lvl="1" marL="685800" rtl="0" algn="l">
              <a:lnSpc>
                <a:spcPct val="90000"/>
              </a:lnSpc>
              <a:spcBef>
                <a:spcPts val="500"/>
              </a:spcBef>
              <a:spcAft>
                <a:spcPts val="0"/>
              </a:spcAft>
              <a:buClr>
                <a:schemeClr val="dk1"/>
              </a:buClr>
              <a:buSzPts val="2400"/>
              <a:buChar char="•"/>
            </a:pPr>
            <a:r>
              <a:rPr lang="en-US"/>
              <a:t>Gene predictor program</a:t>
            </a:r>
            <a:endParaRPr/>
          </a:p>
          <a:p>
            <a:pPr indent="-228600" lvl="2" marL="1143000" rtl="0" algn="l">
              <a:lnSpc>
                <a:spcPct val="90000"/>
              </a:lnSpc>
              <a:spcBef>
                <a:spcPts val="500"/>
              </a:spcBef>
              <a:spcAft>
                <a:spcPts val="0"/>
              </a:spcAft>
              <a:buClr>
                <a:schemeClr val="dk1"/>
              </a:buClr>
              <a:buSzPts val="2000"/>
              <a:buChar char="•"/>
            </a:pPr>
            <a:r>
              <a:rPr lang="en-US"/>
              <a:t>To date, numerous computer programs have been developed for identifying eukaryotic genes. </a:t>
            </a:r>
            <a:endParaRPr/>
          </a:p>
          <a:p>
            <a:pPr indent="-228600" lvl="2" marL="1143000" rtl="0" algn="l">
              <a:lnSpc>
                <a:spcPct val="90000"/>
              </a:lnSpc>
              <a:spcBef>
                <a:spcPts val="500"/>
              </a:spcBef>
              <a:spcAft>
                <a:spcPts val="0"/>
              </a:spcAft>
              <a:buClr>
                <a:schemeClr val="dk1"/>
              </a:buClr>
              <a:buSzPts val="2000"/>
              <a:buChar char="•"/>
            </a:pPr>
            <a:r>
              <a:rPr lang="en-US"/>
              <a:t>They fall into all three categories of algorithms: ab initio based, homology based, and consensus based. </a:t>
            </a:r>
            <a:endParaRPr/>
          </a:p>
          <a:p>
            <a:pPr indent="-228600" lvl="2" marL="1143000" rtl="0" algn="l">
              <a:lnSpc>
                <a:spcPct val="90000"/>
              </a:lnSpc>
              <a:spcBef>
                <a:spcPts val="500"/>
              </a:spcBef>
              <a:spcAft>
                <a:spcPts val="0"/>
              </a:spcAft>
              <a:buClr>
                <a:schemeClr val="dk1"/>
              </a:buClr>
              <a:buSzPts val="2000"/>
              <a:buChar char="•"/>
            </a:pPr>
            <a:r>
              <a:rPr lang="en-US"/>
              <a:t>Most of these programs are organism specific because training data sets for obtaining statistical parameters have to be derived from individual organisms.</a:t>
            </a:r>
            <a:endParaRPr/>
          </a:p>
          <a:p>
            <a:pPr indent="-228600" lvl="2" marL="1143000" rtl="0" algn="l">
              <a:lnSpc>
                <a:spcPct val="90000"/>
              </a:lnSpc>
              <a:spcBef>
                <a:spcPts val="500"/>
              </a:spcBef>
              <a:spcAft>
                <a:spcPts val="0"/>
              </a:spcAft>
              <a:buClr>
                <a:schemeClr val="dk1"/>
              </a:buClr>
              <a:buSzPts val="2000"/>
              <a:buChar char="•"/>
            </a:pPr>
            <a:r>
              <a:rPr lang="en-US"/>
              <a:t>Some of the algorithms are able to predict the most probable exons as well as suboptimal exons providing information for possible alternative spliced transcription products.</a:t>
            </a:r>
            <a:endParaRPr/>
          </a:p>
          <a:p>
            <a:pPr indent="-101600" lvl="2" marL="1143000" rtl="0" algn="l">
              <a:lnSpc>
                <a:spcPct val="90000"/>
              </a:lnSpc>
              <a:spcBef>
                <a:spcPts val="500"/>
              </a:spcBef>
              <a:spcAft>
                <a:spcPts val="0"/>
              </a:spcAft>
              <a:buClr>
                <a:schemeClr val="dk1"/>
              </a:buClr>
              <a:buSzPts val="2000"/>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Gene Prediction</a:t>
            </a:r>
            <a:endParaRPr/>
          </a:p>
        </p:txBody>
      </p:sp>
      <p:sp>
        <p:nvSpPr>
          <p:cNvPr id="312" name="Google Shape;312;p3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Gene prediction in Eukaryotes</a:t>
            </a:r>
            <a:endParaRPr/>
          </a:p>
          <a:p>
            <a:pPr indent="-228600" lvl="1" marL="685800" rtl="0" algn="l">
              <a:lnSpc>
                <a:spcPct val="90000"/>
              </a:lnSpc>
              <a:spcBef>
                <a:spcPts val="500"/>
              </a:spcBef>
              <a:spcAft>
                <a:spcPts val="0"/>
              </a:spcAft>
              <a:buClr>
                <a:schemeClr val="dk1"/>
              </a:buClr>
              <a:buSzPts val="2400"/>
              <a:buChar char="•"/>
            </a:pPr>
            <a:r>
              <a:rPr lang="en-US"/>
              <a:t>Gene predictor program</a:t>
            </a:r>
            <a:endParaRPr/>
          </a:p>
          <a:p>
            <a:pPr indent="-228600" lvl="2" marL="1143000" rtl="0" algn="l">
              <a:lnSpc>
                <a:spcPct val="90000"/>
              </a:lnSpc>
              <a:spcBef>
                <a:spcPts val="500"/>
              </a:spcBef>
              <a:spcAft>
                <a:spcPts val="0"/>
              </a:spcAft>
              <a:buClr>
                <a:schemeClr val="dk1"/>
              </a:buClr>
              <a:buSzPts val="2000"/>
              <a:buChar char="•"/>
            </a:pPr>
            <a:r>
              <a:rPr lang="en-US"/>
              <a:t>GRAIL (Gene Recognition and Assembly Internet Link)</a:t>
            </a:r>
            <a:endParaRPr/>
          </a:p>
          <a:p>
            <a:pPr indent="-228600" lvl="3" marL="1600200" rtl="0" algn="l">
              <a:lnSpc>
                <a:spcPct val="90000"/>
              </a:lnSpc>
              <a:spcBef>
                <a:spcPts val="500"/>
              </a:spcBef>
              <a:spcAft>
                <a:spcPts val="0"/>
              </a:spcAft>
              <a:buClr>
                <a:schemeClr val="dk1"/>
              </a:buClr>
              <a:buSzPts val="1800"/>
              <a:buChar char="•"/>
            </a:pPr>
            <a:r>
              <a:rPr lang="en-US"/>
              <a:t>It is a web-based program that is based on a neural network algorithm.</a:t>
            </a:r>
            <a:endParaRPr/>
          </a:p>
          <a:p>
            <a:pPr indent="-228600" lvl="3" marL="1600200" rtl="0" algn="l">
              <a:lnSpc>
                <a:spcPct val="90000"/>
              </a:lnSpc>
              <a:spcBef>
                <a:spcPts val="500"/>
              </a:spcBef>
              <a:spcAft>
                <a:spcPts val="0"/>
              </a:spcAft>
              <a:buClr>
                <a:schemeClr val="dk1"/>
              </a:buClr>
              <a:buSzPts val="1800"/>
              <a:buChar char="•"/>
            </a:pPr>
            <a:r>
              <a:rPr lang="en-US"/>
              <a:t>The program is trained on several statistical features such as splice junctions, start and stop codons, poly-A sites, promoters, and CpG islands. </a:t>
            </a:r>
            <a:endParaRPr/>
          </a:p>
          <a:p>
            <a:pPr indent="-228600" lvl="3" marL="1600200" rtl="0" algn="l">
              <a:lnSpc>
                <a:spcPct val="90000"/>
              </a:lnSpc>
              <a:spcBef>
                <a:spcPts val="500"/>
              </a:spcBef>
              <a:spcAft>
                <a:spcPts val="0"/>
              </a:spcAft>
              <a:buClr>
                <a:schemeClr val="dk1"/>
              </a:buClr>
              <a:buSzPts val="1800"/>
              <a:buChar char="•"/>
            </a:pPr>
            <a:r>
              <a:rPr lang="en-US"/>
              <a:t>The program scans the query sequence with windows of variable lengths and scores for coding potentials and finally produces an output that is the result of exon candidates. </a:t>
            </a:r>
            <a:endParaRPr/>
          </a:p>
          <a:p>
            <a:pPr indent="-228600" lvl="3" marL="1600200" rtl="0" algn="l">
              <a:lnSpc>
                <a:spcPct val="90000"/>
              </a:lnSpc>
              <a:spcBef>
                <a:spcPts val="500"/>
              </a:spcBef>
              <a:spcAft>
                <a:spcPts val="0"/>
              </a:spcAft>
              <a:buClr>
                <a:schemeClr val="dk1"/>
              </a:buClr>
              <a:buSzPts val="1800"/>
              <a:buChar char="•"/>
            </a:pPr>
            <a:r>
              <a:rPr lang="en-US"/>
              <a:t>The program is currently trained for human, mouse, Arabidopsis, Drosophila, and Escherichia coli sequence.</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Gene Prediction</a:t>
            </a:r>
            <a:endParaRPr/>
          </a:p>
        </p:txBody>
      </p:sp>
      <p:sp>
        <p:nvSpPr>
          <p:cNvPr id="318" name="Google Shape;318;p38"/>
          <p:cNvSpPr txBox="1"/>
          <p:nvPr>
            <p:ph idx="1" type="body"/>
          </p:nvPr>
        </p:nvSpPr>
        <p:spPr>
          <a:xfrm>
            <a:off x="838200" y="1825624"/>
            <a:ext cx="10515600" cy="452529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Gene prediction in Eukaryotes</a:t>
            </a:r>
            <a:endParaRPr/>
          </a:p>
          <a:p>
            <a:pPr indent="-228600" lvl="1" marL="685800" rtl="0" algn="l">
              <a:lnSpc>
                <a:spcPct val="90000"/>
              </a:lnSpc>
              <a:spcBef>
                <a:spcPts val="500"/>
              </a:spcBef>
              <a:spcAft>
                <a:spcPts val="0"/>
              </a:spcAft>
              <a:buClr>
                <a:schemeClr val="dk1"/>
              </a:buClr>
              <a:buSzPts val="2400"/>
              <a:buChar char="•"/>
            </a:pPr>
            <a:r>
              <a:rPr lang="en-US"/>
              <a:t>Gene predictor program</a:t>
            </a:r>
            <a:endParaRPr/>
          </a:p>
          <a:p>
            <a:pPr indent="-228600" lvl="2" marL="1143000" rtl="0" algn="l">
              <a:lnSpc>
                <a:spcPct val="90000"/>
              </a:lnSpc>
              <a:spcBef>
                <a:spcPts val="500"/>
              </a:spcBef>
              <a:spcAft>
                <a:spcPts val="0"/>
              </a:spcAft>
              <a:buClr>
                <a:schemeClr val="dk1"/>
              </a:buClr>
              <a:buSzPts val="2000"/>
              <a:buChar char="•"/>
            </a:pPr>
            <a:r>
              <a:rPr lang="en-US"/>
              <a:t>FGENES </a:t>
            </a:r>
            <a:endParaRPr/>
          </a:p>
          <a:p>
            <a:pPr indent="-228600" lvl="3" marL="1600200" rtl="0" algn="l">
              <a:lnSpc>
                <a:spcPct val="90000"/>
              </a:lnSpc>
              <a:spcBef>
                <a:spcPts val="500"/>
              </a:spcBef>
              <a:spcAft>
                <a:spcPts val="0"/>
              </a:spcAft>
              <a:buClr>
                <a:schemeClr val="dk1"/>
              </a:buClr>
              <a:buSzPts val="1800"/>
              <a:buChar char="•"/>
            </a:pPr>
            <a:r>
              <a:rPr lang="en-US"/>
              <a:t>http://www.softberry.com/berry.phtml?topic=fgenesh&amp;group=programs&amp;subgroup=gfind</a:t>
            </a:r>
            <a:endParaRPr/>
          </a:p>
          <a:p>
            <a:pPr indent="-228600" lvl="3" marL="1600200" rtl="0" algn="l">
              <a:lnSpc>
                <a:spcPct val="90000"/>
              </a:lnSpc>
              <a:spcBef>
                <a:spcPts val="500"/>
              </a:spcBef>
              <a:spcAft>
                <a:spcPts val="0"/>
              </a:spcAft>
              <a:buClr>
                <a:schemeClr val="dk1"/>
              </a:buClr>
              <a:buSzPts val="1800"/>
              <a:buChar char="•"/>
            </a:pPr>
            <a:r>
              <a:rPr lang="en-US"/>
              <a:t>It is a web-based program that uses LDA to determine whether a signal is an exon. </a:t>
            </a:r>
            <a:endParaRPr/>
          </a:p>
          <a:p>
            <a:pPr indent="-228600" lvl="3" marL="1600200" rtl="0" algn="l">
              <a:lnSpc>
                <a:spcPct val="90000"/>
              </a:lnSpc>
              <a:spcBef>
                <a:spcPts val="500"/>
              </a:spcBef>
              <a:spcAft>
                <a:spcPts val="0"/>
              </a:spcAft>
              <a:buClr>
                <a:schemeClr val="dk1"/>
              </a:buClr>
              <a:buSzPts val="1800"/>
              <a:buChar char="•"/>
            </a:pPr>
            <a:r>
              <a:rPr lang="en-US"/>
              <a:t>In addition to FGENES, there are many variants of the program. </a:t>
            </a:r>
            <a:endParaRPr/>
          </a:p>
          <a:p>
            <a:pPr indent="-228600" lvl="3" marL="1600200" rtl="0" algn="l">
              <a:lnSpc>
                <a:spcPct val="90000"/>
              </a:lnSpc>
              <a:spcBef>
                <a:spcPts val="500"/>
              </a:spcBef>
              <a:spcAft>
                <a:spcPts val="0"/>
              </a:spcAft>
              <a:buClr>
                <a:schemeClr val="dk1"/>
              </a:buClr>
              <a:buSzPts val="1800"/>
              <a:buChar char="•"/>
            </a:pPr>
            <a:r>
              <a:rPr lang="en-US"/>
              <a:t>Some programs, such as FGENESH, make use of HMMs. </a:t>
            </a:r>
            <a:endParaRPr/>
          </a:p>
          <a:p>
            <a:pPr indent="-228600" lvl="3" marL="1600200" rtl="0" algn="l">
              <a:lnSpc>
                <a:spcPct val="90000"/>
              </a:lnSpc>
              <a:spcBef>
                <a:spcPts val="500"/>
              </a:spcBef>
              <a:spcAft>
                <a:spcPts val="0"/>
              </a:spcAft>
              <a:buClr>
                <a:schemeClr val="dk1"/>
              </a:buClr>
              <a:buSzPts val="1800"/>
              <a:buChar char="•"/>
            </a:pPr>
            <a:r>
              <a:rPr lang="en-US"/>
              <a:t>There are others, such as FGENESH C, that are similarity based. Some </a:t>
            </a:r>
            <a:endParaRPr/>
          </a:p>
          <a:p>
            <a:pPr indent="-228600" lvl="3" marL="1600200" rtl="0" algn="l">
              <a:lnSpc>
                <a:spcPct val="90000"/>
              </a:lnSpc>
              <a:spcBef>
                <a:spcPts val="500"/>
              </a:spcBef>
              <a:spcAft>
                <a:spcPts val="0"/>
              </a:spcAft>
              <a:buClr>
                <a:schemeClr val="dk1"/>
              </a:buClr>
              <a:buSzPts val="1800"/>
              <a:buChar char="•"/>
            </a:pPr>
            <a:r>
              <a:rPr lang="en-US"/>
              <a:t>programs, such as FGENESH+, combine both ab initio and similarity-based approaches.</a:t>
            </a:r>
            <a:endParaRPr/>
          </a:p>
          <a:p>
            <a:pPr indent="-228600" lvl="2" marL="1143000" rtl="0" algn="l">
              <a:lnSpc>
                <a:spcPct val="90000"/>
              </a:lnSpc>
              <a:spcBef>
                <a:spcPts val="500"/>
              </a:spcBef>
              <a:spcAft>
                <a:spcPts val="0"/>
              </a:spcAft>
              <a:buClr>
                <a:schemeClr val="dk1"/>
              </a:buClr>
              <a:buSzPts val="2000"/>
              <a:buChar char="•"/>
            </a:pPr>
            <a:r>
              <a:rPr lang="en-US"/>
              <a:t>MZEF Michael Zhang’s Exon Finder; http://rulai.cshl.org/tools/genefinder/</a:t>
            </a:r>
            <a:endParaRPr/>
          </a:p>
          <a:p>
            <a:pPr indent="-228600" lvl="3" marL="1600200" rtl="0" algn="l">
              <a:lnSpc>
                <a:spcPct val="90000"/>
              </a:lnSpc>
              <a:spcBef>
                <a:spcPts val="500"/>
              </a:spcBef>
              <a:spcAft>
                <a:spcPts val="0"/>
              </a:spcAft>
              <a:buClr>
                <a:schemeClr val="dk1"/>
              </a:buClr>
              <a:buSzPts val="1800"/>
              <a:buChar char="•"/>
            </a:pPr>
            <a:r>
              <a:rPr lang="en-US"/>
              <a:t>It is a web based program that uses QDA for exon prediction. </a:t>
            </a:r>
            <a:endParaRPr/>
          </a:p>
          <a:p>
            <a:pPr indent="-228600" lvl="3" marL="1600200" rtl="0" algn="l">
              <a:lnSpc>
                <a:spcPct val="90000"/>
              </a:lnSpc>
              <a:spcBef>
                <a:spcPts val="500"/>
              </a:spcBef>
              <a:spcAft>
                <a:spcPts val="0"/>
              </a:spcAft>
              <a:buClr>
                <a:schemeClr val="dk1"/>
              </a:buClr>
              <a:buSzPts val="1800"/>
              <a:buChar char="•"/>
            </a:pPr>
            <a:r>
              <a:rPr lang="en-US"/>
              <a:t>Despite the more complex mathematical functions, the expected increase in performance has not been obvious in actual gene prediction.</a:t>
            </a:r>
            <a:endParaRPr/>
          </a:p>
          <a:p>
            <a:pPr indent="-101600" lvl="2" marL="1143000" rtl="0" algn="l">
              <a:lnSpc>
                <a:spcPct val="90000"/>
              </a:lnSpc>
              <a:spcBef>
                <a:spcPts val="500"/>
              </a:spcBef>
              <a:spcAft>
                <a:spcPts val="0"/>
              </a:spcAft>
              <a:buClr>
                <a:schemeClr val="dk1"/>
              </a:buClr>
              <a:buSzPts val="2000"/>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Gene Prediction</a:t>
            </a:r>
            <a:endParaRPr/>
          </a:p>
        </p:txBody>
      </p:sp>
      <p:sp>
        <p:nvSpPr>
          <p:cNvPr id="324" name="Google Shape;324;p3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Gene prediction in Eukaryotes</a:t>
            </a:r>
            <a:endParaRPr/>
          </a:p>
          <a:p>
            <a:pPr indent="-228600" lvl="1" marL="685800" rtl="0" algn="l">
              <a:lnSpc>
                <a:spcPct val="90000"/>
              </a:lnSpc>
              <a:spcBef>
                <a:spcPts val="500"/>
              </a:spcBef>
              <a:spcAft>
                <a:spcPts val="0"/>
              </a:spcAft>
              <a:buClr>
                <a:schemeClr val="dk1"/>
              </a:buClr>
              <a:buSzPts val="2400"/>
              <a:buChar char="•"/>
            </a:pPr>
            <a:r>
              <a:rPr lang="en-US"/>
              <a:t>Gene predictor program</a:t>
            </a:r>
            <a:endParaRPr/>
          </a:p>
          <a:p>
            <a:pPr indent="-228600" lvl="2" marL="1143000" rtl="0" algn="l">
              <a:lnSpc>
                <a:spcPct val="90000"/>
              </a:lnSpc>
              <a:spcBef>
                <a:spcPts val="500"/>
              </a:spcBef>
              <a:spcAft>
                <a:spcPts val="0"/>
              </a:spcAft>
              <a:buClr>
                <a:schemeClr val="dk1"/>
              </a:buClr>
              <a:buSzPts val="2000"/>
              <a:buChar char="•"/>
            </a:pPr>
            <a:r>
              <a:rPr lang="en-US"/>
              <a:t>GENSCAN (http://hollywood.mit.edu/GENSCAN.html)</a:t>
            </a:r>
            <a:endParaRPr/>
          </a:p>
          <a:p>
            <a:pPr indent="-228600" lvl="3" marL="1600200" rtl="0" algn="l">
              <a:lnSpc>
                <a:spcPct val="90000"/>
              </a:lnSpc>
              <a:spcBef>
                <a:spcPts val="500"/>
              </a:spcBef>
              <a:spcAft>
                <a:spcPts val="0"/>
              </a:spcAft>
              <a:buClr>
                <a:schemeClr val="dk1"/>
              </a:buClr>
              <a:buSzPts val="1800"/>
              <a:buChar char="•"/>
            </a:pPr>
            <a:r>
              <a:rPr lang="en-US"/>
              <a:t>It is a web based program that makes predictions based on fifth-order HMMs. </a:t>
            </a:r>
            <a:endParaRPr/>
          </a:p>
          <a:p>
            <a:pPr indent="-228600" lvl="3" marL="1600200" rtl="0" algn="l">
              <a:lnSpc>
                <a:spcPct val="90000"/>
              </a:lnSpc>
              <a:spcBef>
                <a:spcPts val="500"/>
              </a:spcBef>
              <a:spcAft>
                <a:spcPts val="0"/>
              </a:spcAft>
              <a:buClr>
                <a:schemeClr val="dk1"/>
              </a:buClr>
              <a:buSzPts val="1800"/>
              <a:buChar char="•"/>
            </a:pPr>
            <a:r>
              <a:rPr lang="en-US"/>
              <a:t>It combines hexamer frequencies with coding signals (initiation codons, TATA box, cap site, polyA, etc.) in prediction. </a:t>
            </a:r>
            <a:endParaRPr/>
          </a:p>
          <a:p>
            <a:pPr indent="-228600" lvl="3" marL="1600200" rtl="0" algn="l">
              <a:lnSpc>
                <a:spcPct val="90000"/>
              </a:lnSpc>
              <a:spcBef>
                <a:spcPts val="500"/>
              </a:spcBef>
              <a:spcAft>
                <a:spcPts val="0"/>
              </a:spcAft>
              <a:buClr>
                <a:schemeClr val="dk1"/>
              </a:buClr>
              <a:buSzPts val="1800"/>
              <a:buChar char="•"/>
            </a:pPr>
            <a:r>
              <a:rPr lang="en-US"/>
              <a:t>Putative exons are assigned a probability score (P) of being a true exon. Only predictions with P &gt; 0.5 are deemed reliable. </a:t>
            </a:r>
            <a:endParaRPr/>
          </a:p>
          <a:p>
            <a:pPr indent="-228600" lvl="3" marL="1600200" rtl="0" algn="l">
              <a:lnSpc>
                <a:spcPct val="90000"/>
              </a:lnSpc>
              <a:spcBef>
                <a:spcPts val="500"/>
              </a:spcBef>
              <a:spcAft>
                <a:spcPts val="0"/>
              </a:spcAft>
              <a:buClr>
                <a:schemeClr val="dk1"/>
              </a:buClr>
              <a:buSzPts val="1800"/>
              <a:buChar char="•"/>
            </a:pPr>
            <a:r>
              <a:rPr lang="en-US"/>
              <a:t>This program is trained or sequences from vertebrates, Arabidopsis, and maize. It has been used extensively in annotating the human genome.</a:t>
            </a:r>
            <a:endParaRPr/>
          </a:p>
          <a:p>
            <a:pPr indent="-114300" lvl="3" marL="1600200" rtl="0" algn="l">
              <a:lnSpc>
                <a:spcPct val="90000"/>
              </a:lnSpc>
              <a:spcBef>
                <a:spcPts val="500"/>
              </a:spcBef>
              <a:spcAft>
                <a:spcPts val="0"/>
              </a:spcAft>
              <a:buClr>
                <a:schemeClr val="dk1"/>
              </a:buClr>
              <a:buSzPts val="1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Gene Prediction</a:t>
            </a:r>
            <a:endParaRPr/>
          </a:p>
        </p:txBody>
      </p:sp>
      <p:sp>
        <p:nvSpPr>
          <p:cNvPr id="103" name="Google Shape;103;p4"/>
          <p:cNvSpPr txBox="1"/>
          <p:nvPr>
            <p:ph idx="1" type="body"/>
          </p:nvPr>
        </p:nvSpPr>
        <p:spPr>
          <a:xfrm>
            <a:off x="838200" y="1681931"/>
            <a:ext cx="10515600" cy="5032375"/>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Through decades of research and development, much progress has been made in prediction of prokaryotic genes.</a:t>
            </a:r>
            <a:endParaRPr/>
          </a:p>
          <a:p>
            <a:pPr indent="-228600" lvl="0" marL="228600" rtl="0" algn="l">
              <a:lnSpc>
                <a:spcPct val="90000"/>
              </a:lnSpc>
              <a:spcBef>
                <a:spcPts val="1000"/>
              </a:spcBef>
              <a:spcAft>
                <a:spcPts val="0"/>
              </a:spcAft>
              <a:buClr>
                <a:schemeClr val="dk1"/>
              </a:buClr>
              <a:buSzPts val="2800"/>
              <a:buChar char="•"/>
            </a:pPr>
            <a:r>
              <a:rPr lang="en-US"/>
              <a:t>A number of gene prediction algorithms for prokaryotic genomes have been developed with varying degrees of success.</a:t>
            </a:r>
            <a:endParaRPr/>
          </a:p>
          <a:p>
            <a:pPr indent="-228600" lvl="0" marL="228600" rtl="0" algn="l">
              <a:lnSpc>
                <a:spcPct val="90000"/>
              </a:lnSpc>
              <a:spcBef>
                <a:spcPts val="1000"/>
              </a:spcBef>
              <a:spcAft>
                <a:spcPts val="0"/>
              </a:spcAft>
              <a:buClr>
                <a:schemeClr val="dk1"/>
              </a:buClr>
              <a:buSzPts val="2800"/>
              <a:buChar char="•"/>
            </a:pPr>
            <a:r>
              <a:rPr lang="en-US"/>
              <a:t>Algorithms for eukaryotic gene prediction, however, are still yet to reach satisfactory results.</a:t>
            </a:r>
            <a:endParaRPr/>
          </a:p>
          <a:p>
            <a:pPr indent="-228600" lvl="0" marL="228600" rtl="0" algn="l">
              <a:lnSpc>
                <a:spcPct val="90000"/>
              </a:lnSpc>
              <a:spcBef>
                <a:spcPts val="1000"/>
              </a:spcBef>
              <a:spcAft>
                <a:spcPts val="0"/>
              </a:spcAft>
              <a:buClr>
                <a:schemeClr val="dk1"/>
              </a:buClr>
              <a:buSzPts val="2800"/>
              <a:buChar char="•"/>
            </a:pPr>
            <a:r>
              <a:rPr lang="en-US"/>
              <a:t>Because of the significant differences in gene structures of prokaryotes and eukaryotes, gene prediction for each group of organisms is discussed separately.</a:t>
            </a:r>
            <a:endParaRPr/>
          </a:p>
          <a:p>
            <a:pPr indent="-228600" lvl="0" marL="228600" rtl="0" algn="l">
              <a:lnSpc>
                <a:spcPct val="90000"/>
              </a:lnSpc>
              <a:spcBef>
                <a:spcPts val="1000"/>
              </a:spcBef>
              <a:spcAft>
                <a:spcPts val="0"/>
              </a:spcAft>
              <a:buClr>
                <a:schemeClr val="dk1"/>
              </a:buClr>
              <a:buSzPts val="2800"/>
              <a:buChar char="•"/>
            </a:pPr>
            <a:r>
              <a:rPr lang="en-US"/>
              <a:t>In addition, because of the predominance of protein coding genes in a genome (as opposed to rRNA and tRNA genes), the discussion focuses on the prediction of protein coding sequences.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Gene Prediction</a:t>
            </a:r>
            <a:endParaRPr/>
          </a:p>
        </p:txBody>
      </p:sp>
      <p:sp>
        <p:nvSpPr>
          <p:cNvPr id="330" name="Google Shape;330;p4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Gene prediction in Eukaryotes</a:t>
            </a:r>
            <a:endParaRPr/>
          </a:p>
          <a:p>
            <a:pPr indent="-228600" lvl="1" marL="685800" rtl="0" algn="l">
              <a:lnSpc>
                <a:spcPct val="90000"/>
              </a:lnSpc>
              <a:spcBef>
                <a:spcPts val="500"/>
              </a:spcBef>
              <a:spcAft>
                <a:spcPts val="0"/>
              </a:spcAft>
              <a:buClr>
                <a:schemeClr val="dk1"/>
              </a:buClr>
              <a:buSzPts val="2400"/>
              <a:buChar char="•"/>
            </a:pPr>
            <a:r>
              <a:rPr lang="en-US"/>
              <a:t>Gene predictor program</a:t>
            </a:r>
            <a:endParaRPr/>
          </a:p>
          <a:p>
            <a:pPr indent="-228600" lvl="2" marL="1143000" rtl="0" algn="l">
              <a:lnSpc>
                <a:spcPct val="90000"/>
              </a:lnSpc>
              <a:spcBef>
                <a:spcPts val="500"/>
              </a:spcBef>
              <a:spcAft>
                <a:spcPts val="0"/>
              </a:spcAft>
              <a:buClr>
                <a:schemeClr val="dk1"/>
              </a:buClr>
              <a:buSzPts val="2000"/>
              <a:buChar char="•"/>
            </a:pPr>
            <a:r>
              <a:rPr lang="en-US"/>
              <a:t>HMMgene (https://services.healthtech.dtu.dk/service.php?HMMgene-1.1)</a:t>
            </a:r>
            <a:endParaRPr/>
          </a:p>
          <a:p>
            <a:pPr indent="-228600" lvl="3" marL="1600200" rtl="0" algn="l">
              <a:lnSpc>
                <a:spcPct val="90000"/>
              </a:lnSpc>
              <a:spcBef>
                <a:spcPts val="500"/>
              </a:spcBef>
              <a:spcAft>
                <a:spcPts val="0"/>
              </a:spcAft>
              <a:buClr>
                <a:schemeClr val="dk1"/>
              </a:buClr>
              <a:buSzPts val="1800"/>
              <a:buChar char="•"/>
            </a:pPr>
            <a:r>
              <a:rPr lang="en-US"/>
              <a:t>It is also an HMM-based web program. </a:t>
            </a:r>
            <a:endParaRPr/>
          </a:p>
          <a:p>
            <a:pPr indent="-228600" lvl="3" marL="1600200" rtl="0" algn="l">
              <a:lnSpc>
                <a:spcPct val="90000"/>
              </a:lnSpc>
              <a:spcBef>
                <a:spcPts val="500"/>
              </a:spcBef>
              <a:spcAft>
                <a:spcPts val="0"/>
              </a:spcAft>
              <a:buClr>
                <a:schemeClr val="dk1"/>
              </a:buClr>
              <a:buSzPts val="1800"/>
              <a:buChar char="•"/>
            </a:pPr>
            <a:r>
              <a:rPr lang="en-US"/>
              <a:t>The unique feature of the program is that it uses a criterion called the conditional maximum likelihood to discriminate coding from noncoding features. </a:t>
            </a:r>
            <a:endParaRPr/>
          </a:p>
          <a:p>
            <a:pPr indent="-228600" lvl="3" marL="1600200" rtl="0" algn="l">
              <a:lnSpc>
                <a:spcPct val="90000"/>
              </a:lnSpc>
              <a:spcBef>
                <a:spcPts val="500"/>
              </a:spcBef>
              <a:spcAft>
                <a:spcPts val="0"/>
              </a:spcAft>
              <a:buClr>
                <a:schemeClr val="dk1"/>
              </a:buClr>
              <a:buSzPts val="1800"/>
              <a:buChar char="•"/>
            </a:pPr>
            <a:r>
              <a:rPr lang="en-US"/>
              <a:t>If a sequence already has a subregion identified as coding region, which may be based on similarity with cDNAs or proteins in a database, these regions are locked as coding regions. </a:t>
            </a:r>
            <a:endParaRPr/>
          </a:p>
          <a:p>
            <a:pPr indent="-228600" lvl="3" marL="1600200" rtl="0" algn="l">
              <a:lnSpc>
                <a:spcPct val="90000"/>
              </a:lnSpc>
              <a:spcBef>
                <a:spcPts val="500"/>
              </a:spcBef>
              <a:spcAft>
                <a:spcPts val="0"/>
              </a:spcAft>
              <a:buClr>
                <a:schemeClr val="dk1"/>
              </a:buClr>
              <a:buSzPts val="1800"/>
              <a:buChar char="•"/>
            </a:pPr>
            <a:r>
              <a:rPr lang="en-US"/>
              <a:t>An HMM prediction is subsequently made with a bias toward the locked region and is extended from the locked region to predict the rest of the gene coding regions and even neighboring genes. </a:t>
            </a:r>
            <a:endParaRPr/>
          </a:p>
          <a:p>
            <a:pPr indent="-228600" lvl="3" marL="1600200" rtl="0" algn="l">
              <a:lnSpc>
                <a:spcPct val="90000"/>
              </a:lnSpc>
              <a:spcBef>
                <a:spcPts val="500"/>
              </a:spcBef>
              <a:spcAft>
                <a:spcPts val="0"/>
              </a:spcAft>
              <a:buClr>
                <a:schemeClr val="dk1"/>
              </a:buClr>
              <a:buSzPts val="1800"/>
              <a:buChar char="•"/>
            </a:pPr>
            <a:r>
              <a:rPr lang="en-US"/>
              <a:t>The program is in a way a hybrid algorithm that uses both ab initio-based and homology-based criteria.</a:t>
            </a:r>
            <a:endParaRPr/>
          </a:p>
          <a:p>
            <a:pPr indent="-101600" lvl="2" marL="1143000" rtl="0" algn="l">
              <a:lnSpc>
                <a:spcPct val="90000"/>
              </a:lnSpc>
              <a:spcBef>
                <a:spcPts val="500"/>
              </a:spcBef>
              <a:spcAft>
                <a:spcPts val="0"/>
              </a:spcAft>
              <a:buClr>
                <a:schemeClr val="dk1"/>
              </a:buClr>
              <a:buSzPts val="2000"/>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Gene Prediction</a:t>
            </a:r>
            <a:endParaRPr/>
          </a:p>
        </p:txBody>
      </p:sp>
      <p:sp>
        <p:nvSpPr>
          <p:cNvPr id="336" name="Google Shape;336;p4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Gene prediction in Eukaryotes</a:t>
            </a:r>
            <a:endParaRPr/>
          </a:p>
          <a:p>
            <a:pPr indent="-228600" lvl="1" marL="685800" rtl="0" algn="l">
              <a:lnSpc>
                <a:spcPct val="90000"/>
              </a:lnSpc>
              <a:spcBef>
                <a:spcPts val="500"/>
              </a:spcBef>
              <a:spcAft>
                <a:spcPts val="0"/>
              </a:spcAft>
              <a:buClr>
                <a:schemeClr val="dk1"/>
              </a:buClr>
              <a:buSzPts val="2400"/>
              <a:buChar char="•"/>
            </a:pPr>
            <a:r>
              <a:rPr lang="en-US"/>
              <a:t>Homology based programs</a:t>
            </a:r>
            <a:endParaRPr/>
          </a:p>
          <a:p>
            <a:pPr indent="-228600" lvl="2" marL="1143000" rtl="0" algn="l">
              <a:lnSpc>
                <a:spcPct val="90000"/>
              </a:lnSpc>
              <a:spcBef>
                <a:spcPts val="500"/>
              </a:spcBef>
              <a:spcAft>
                <a:spcPts val="0"/>
              </a:spcAft>
              <a:buClr>
                <a:schemeClr val="dk1"/>
              </a:buClr>
              <a:buSzPts val="2000"/>
              <a:buChar char="•"/>
            </a:pPr>
            <a:r>
              <a:rPr lang="en-US"/>
              <a:t>Homology-based programs are based on the fact that exon structures and exon sequences of related species are highly conserved. </a:t>
            </a:r>
            <a:endParaRPr/>
          </a:p>
          <a:p>
            <a:pPr indent="-228600" lvl="2" marL="1143000" rtl="0" algn="l">
              <a:lnSpc>
                <a:spcPct val="90000"/>
              </a:lnSpc>
              <a:spcBef>
                <a:spcPts val="500"/>
              </a:spcBef>
              <a:spcAft>
                <a:spcPts val="0"/>
              </a:spcAft>
              <a:buClr>
                <a:schemeClr val="dk1"/>
              </a:buClr>
              <a:buSzPts val="2000"/>
              <a:buChar char="•"/>
            </a:pPr>
            <a:r>
              <a:rPr lang="en-US"/>
              <a:t>When potential coding frames in a query sequence are translated and used to align with closest protein homologs found in databases, near perfectly matched regions can be used to reveal the exon boundaries in the query.</a:t>
            </a:r>
            <a:endParaRPr/>
          </a:p>
          <a:p>
            <a:pPr indent="-228600" lvl="2" marL="1143000" rtl="0" algn="l">
              <a:lnSpc>
                <a:spcPct val="90000"/>
              </a:lnSpc>
              <a:spcBef>
                <a:spcPts val="500"/>
              </a:spcBef>
              <a:spcAft>
                <a:spcPts val="0"/>
              </a:spcAft>
              <a:buClr>
                <a:schemeClr val="dk1"/>
              </a:buClr>
              <a:buSzPts val="2000"/>
              <a:buChar char="•"/>
            </a:pPr>
            <a:r>
              <a:rPr lang="en-US"/>
              <a:t>This approach assumes that the database sequences are correct. </a:t>
            </a:r>
            <a:endParaRPr/>
          </a:p>
          <a:p>
            <a:pPr indent="-228600" lvl="2" marL="1143000" rtl="0" algn="l">
              <a:lnSpc>
                <a:spcPct val="90000"/>
              </a:lnSpc>
              <a:spcBef>
                <a:spcPts val="500"/>
              </a:spcBef>
              <a:spcAft>
                <a:spcPts val="0"/>
              </a:spcAft>
              <a:buClr>
                <a:schemeClr val="dk1"/>
              </a:buClr>
              <a:buSzPts val="2000"/>
              <a:buChar char="•"/>
            </a:pPr>
            <a:r>
              <a:rPr lang="en-US"/>
              <a:t>It is a reasonable assumption in light of the fact that many homologous sequences to be compared with are derived from cDNA or expressed sequence tags (ESTs) of the same species.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Gene Prediction</a:t>
            </a:r>
            <a:endParaRPr/>
          </a:p>
        </p:txBody>
      </p:sp>
      <p:sp>
        <p:nvSpPr>
          <p:cNvPr id="342" name="Google Shape;342;p4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Gene prediction in Eukaryotes</a:t>
            </a:r>
            <a:endParaRPr/>
          </a:p>
          <a:p>
            <a:pPr indent="-228600" lvl="1" marL="685800" rtl="0" algn="l">
              <a:lnSpc>
                <a:spcPct val="90000"/>
              </a:lnSpc>
              <a:spcBef>
                <a:spcPts val="500"/>
              </a:spcBef>
              <a:spcAft>
                <a:spcPts val="0"/>
              </a:spcAft>
              <a:buClr>
                <a:schemeClr val="dk1"/>
              </a:buClr>
              <a:buSzPts val="2400"/>
              <a:buChar char="•"/>
            </a:pPr>
            <a:r>
              <a:rPr lang="en-US"/>
              <a:t>Homology based programs</a:t>
            </a:r>
            <a:endParaRPr/>
          </a:p>
          <a:p>
            <a:pPr indent="-228600" lvl="2" marL="1143000" rtl="0" algn="l">
              <a:lnSpc>
                <a:spcPct val="90000"/>
              </a:lnSpc>
              <a:spcBef>
                <a:spcPts val="500"/>
              </a:spcBef>
              <a:spcAft>
                <a:spcPts val="0"/>
              </a:spcAft>
              <a:buClr>
                <a:schemeClr val="dk1"/>
              </a:buClr>
              <a:buSzPts val="2000"/>
              <a:buChar char="•"/>
            </a:pPr>
            <a:r>
              <a:rPr lang="en-US"/>
              <a:t>With the support of experimental evidence, this method becomes rather efficient in finding genes in an unknown genomic DNA. </a:t>
            </a:r>
            <a:endParaRPr/>
          </a:p>
          <a:p>
            <a:pPr indent="-228600" lvl="2" marL="1143000" rtl="0" algn="l">
              <a:lnSpc>
                <a:spcPct val="90000"/>
              </a:lnSpc>
              <a:spcBef>
                <a:spcPts val="500"/>
              </a:spcBef>
              <a:spcAft>
                <a:spcPts val="0"/>
              </a:spcAft>
              <a:buClr>
                <a:schemeClr val="dk1"/>
              </a:buClr>
              <a:buSzPts val="2000"/>
              <a:buChar char="•"/>
            </a:pPr>
            <a:r>
              <a:rPr lang="en-US"/>
              <a:t>The drawback of this approach is its reliance on the presence of homologs in databases. If the homologs are not available in the database, the method cannot be used.</a:t>
            </a:r>
            <a:endParaRPr/>
          </a:p>
          <a:p>
            <a:pPr indent="-228600" lvl="2" marL="1143000" rtl="0" algn="l">
              <a:lnSpc>
                <a:spcPct val="90000"/>
              </a:lnSpc>
              <a:spcBef>
                <a:spcPts val="500"/>
              </a:spcBef>
              <a:spcAft>
                <a:spcPts val="0"/>
              </a:spcAft>
              <a:buClr>
                <a:schemeClr val="dk1"/>
              </a:buClr>
              <a:buSzPts val="2000"/>
              <a:buChar char="•"/>
            </a:pPr>
            <a:r>
              <a:rPr lang="en-US"/>
              <a:t>Novel genes in a new species cannot be discovered without matches in the database. </a:t>
            </a:r>
            <a:endParaRPr/>
          </a:p>
          <a:p>
            <a:pPr indent="-101600" lvl="2" marL="1143000" rtl="0" algn="l">
              <a:lnSpc>
                <a:spcPct val="90000"/>
              </a:lnSpc>
              <a:spcBef>
                <a:spcPts val="500"/>
              </a:spcBef>
              <a:spcAft>
                <a:spcPts val="0"/>
              </a:spcAft>
              <a:buClr>
                <a:schemeClr val="dk1"/>
              </a:buClr>
              <a:buSzPts val="2000"/>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Gene Prediction</a:t>
            </a:r>
            <a:endParaRPr/>
          </a:p>
        </p:txBody>
      </p:sp>
      <p:sp>
        <p:nvSpPr>
          <p:cNvPr id="348" name="Google Shape;348;p43"/>
          <p:cNvSpPr txBox="1"/>
          <p:nvPr>
            <p:ph idx="1" type="body"/>
          </p:nvPr>
        </p:nvSpPr>
        <p:spPr>
          <a:xfrm>
            <a:off x="216131" y="1512916"/>
            <a:ext cx="11804073" cy="534508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Gene prediction in Eukaryotes</a:t>
            </a:r>
            <a:endParaRPr/>
          </a:p>
          <a:p>
            <a:pPr indent="-228600" lvl="1" marL="685800" rtl="0" algn="l">
              <a:lnSpc>
                <a:spcPct val="90000"/>
              </a:lnSpc>
              <a:spcBef>
                <a:spcPts val="500"/>
              </a:spcBef>
              <a:spcAft>
                <a:spcPts val="0"/>
              </a:spcAft>
              <a:buClr>
                <a:schemeClr val="dk1"/>
              </a:buClr>
              <a:buSzPts val="2400"/>
              <a:buChar char="•"/>
            </a:pPr>
            <a:r>
              <a:rPr lang="en-US"/>
              <a:t>Homology based programs</a:t>
            </a:r>
            <a:endParaRPr/>
          </a:p>
          <a:p>
            <a:pPr indent="-228600" lvl="2" marL="1143000" rtl="0" algn="l">
              <a:lnSpc>
                <a:spcPct val="90000"/>
              </a:lnSpc>
              <a:spcBef>
                <a:spcPts val="500"/>
              </a:spcBef>
              <a:spcAft>
                <a:spcPts val="0"/>
              </a:spcAft>
              <a:buClr>
                <a:schemeClr val="dk1"/>
              </a:buClr>
              <a:buSzPts val="2000"/>
              <a:buChar char="•"/>
            </a:pPr>
            <a:r>
              <a:rPr lang="en-US"/>
              <a:t>GenomeScan (http://hollywood.mit.edu/burgelab/software.html) </a:t>
            </a:r>
            <a:endParaRPr/>
          </a:p>
          <a:p>
            <a:pPr indent="-228600" lvl="3" marL="1600200" rtl="0" algn="l">
              <a:lnSpc>
                <a:spcPct val="90000"/>
              </a:lnSpc>
              <a:spcBef>
                <a:spcPts val="500"/>
              </a:spcBef>
              <a:spcAft>
                <a:spcPts val="0"/>
              </a:spcAft>
              <a:buClr>
                <a:schemeClr val="dk1"/>
              </a:buClr>
              <a:buSzPts val="1800"/>
              <a:buChar char="•"/>
            </a:pPr>
            <a:r>
              <a:rPr lang="en-US"/>
              <a:t>It is a web-based server that combines GENSCAN prediction results with BLASTX similarity searches. </a:t>
            </a:r>
            <a:endParaRPr/>
          </a:p>
          <a:p>
            <a:pPr indent="-228600" lvl="3" marL="1600200" rtl="0" algn="l">
              <a:lnSpc>
                <a:spcPct val="90000"/>
              </a:lnSpc>
              <a:spcBef>
                <a:spcPts val="500"/>
              </a:spcBef>
              <a:spcAft>
                <a:spcPts val="0"/>
              </a:spcAft>
              <a:buClr>
                <a:schemeClr val="dk1"/>
              </a:buClr>
              <a:buSzPts val="1800"/>
              <a:buChar char="•"/>
            </a:pPr>
            <a:r>
              <a:rPr lang="en-US"/>
              <a:t>The user provides genomic DNA and protein sequences from related species. </a:t>
            </a:r>
            <a:endParaRPr/>
          </a:p>
          <a:p>
            <a:pPr indent="-228600" lvl="3" marL="1600200" rtl="0" algn="l">
              <a:lnSpc>
                <a:spcPct val="90000"/>
              </a:lnSpc>
              <a:spcBef>
                <a:spcPts val="500"/>
              </a:spcBef>
              <a:spcAft>
                <a:spcPts val="0"/>
              </a:spcAft>
              <a:buClr>
                <a:schemeClr val="dk1"/>
              </a:buClr>
              <a:buSzPts val="1800"/>
              <a:buChar char="•"/>
            </a:pPr>
            <a:r>
              <a:rPr lang="en-US"/>
              <a:t>The genomic DNA is translated in all six frames to cover all possible exons. </a:t>
            </a:r>
            <a:endParaRPr/>
          </a:p>
          <a:p>
            <a:pPr indent="-228600" lvl="3" marL="1600200" rtl="0" algn="l">
              <a:lnSpc>
                <a:spcPct val="90000"/>
              </a:lnSpc>
              <a:spcBef>
                <a:spcPts val="500"/>
              </a:spcBef>
              <a:spcAft>
                <a:spcPts val="0"/>
              </a:spcAft>
              <a:buClr>
                <a:schemeClr val="dk1"/>
              </a:buClr>
              <a:buSzPts val="1800"/>
              <a:buChar char="•"/>
            </a:pPr>
            <a:r>
              <a:rPr lang="en-US"/>
              <a:t>The translated exons are then used to compare with the user-supplied protein sequences. </a:t>
            </a:r>
            <a:endParaRPr/>
          </a:p>
          <a:p>
            <a:pPr indent="-228600" lvl="3" marL="1600200" rtl="0" algn="l">
              <a:lnSpc>
                <a:spcPct val="90000"/>
              </a:lnSpc>
              <a:spcBef>
                <a:spcPts val="500"/>
              </a:spcBef>
              <a:spcAft>
                <a:spcPts val="0"/>
              </a:spcAft>
              <a:buClr>
                <a:schemeClr val="dk1"/>
              </a:buClr>
              <a:buSzPts val="1800"/>
              <a:buChar char="•"/>
            </a:pPr>
            <a:r>
              <a:rPr lang="en-US"/>
              <a:t>Translated genomic regions having high similarity at the protein level receive higher scores. </a:t>
            </a:r>
            <a:endParaRPr/>
          </a:p>
          <a:p>
            <a:pPr indent="-228600" lvl="3" marL="1600200" rtl="0" algn="l">
              <a:lnSpc>
                <a:spcPct val="90000"/>
              </a:lnSpc>
              <a:spcBef>
                <a:spcPts val="500"/>
              </a:spcBef>
              <a:spcAft>
                <a:spcPts val="0"/>
              </a:spcAft>
              <a:buClr>
                <a:schemeClr val="dk1"/>
              </a:buClr>
              <a:buSzPts val="1800"/>
              <a:buChar char="•"/>
            </a:pPr>
            <a:r>
              <a:rPr lang="en-US"/>
              <a:t>The same sequence is also predicted with a GENSCAN algorithm, which gives exons probability scores. </a:t>
            </a:r>
            <a:endParaRPr/>
          </a:p>
          <a:p>
            <a:pPr indent="-228600" lvl="3" marL="1600200" rtl="0" algn="l">
              <a:lnSpc>
                <a:spcPct val="90000"/>
              </a:lnSpc>
              <a:spcBef>
                <a:spcPts val="500"/>
              </a:spcBef>
              <a:spcAft>
                <a:spcPts val="0"/>
              </a:spcAft>
              <a:buClr>
                <a:schemeClr val="dk1"/>
              </a:buClr>
              <a:buSzPts val="1800"/>
              <a:buChar char="•"/>
            </a:pPr>
            <a:r>
              <a:rPr lang="en-US"/>
              <a:t>Final exons are assigned based on combined score information from both analyses.</a:t>
            </a:r>
            <a:endParaRPr/>
          </a:p>
          <a:p>
            <a:pPr indent="-101600" lvl="2" marL="1143000" rtl="0" algn="l">
              <a:lnSpc>
                <a:spcPct val="90000"/>
              </a:lnSpc>
              <a:spcBef>
                <a:spcPts val="500"/>
              </a:spcBef>
              <a:spcAft>
                <a:spcPts val="0"/>
              </a:spcAft>
              <a:buClr>
                <a:schemeClr val="dk1"/>
              </a:buClr>
              <a:buSzPts val="2000"/>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Gene Prediction</a:t>
            </a:r>
            <a:endParaRPr/>
          </a:p>
        </p:txBody>
      </p:sp>
      <p:sp>
        <p:nvSpPr>
          <p:cNvPr id="354" name="Google Shape;354;p4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Gene prediction in Eukaryotes</a:t>
            </a:r>
            <a:endParaRPr/>
          </a:p>
          <a:p>
            <a:pPr indent="-228600" lvl="1" marL="685800" rtl="0" algn="l">
              <a:lnSpc>
                <a:spcPct val="90000"/>
              </a:lnSpc>
              <a:spcBef>
                <a:spcPts val="500"/>
              </a:spcBef>
              <a:spcAft>
                <a:spcPts val="0"/>
              </a:spcAft>
              <a:buClr>
                <a:schemeClr val="dk1"/>
              </a:buClr>
              <a:buSzPts val="2400"/>
              <a:buChar char="•"/>
            </a:pPr>
            <a:r>
              <a:rPr lang="en-US"/>
              <a:t>Homology based programs</a:t>
            </a:r>
            <a:endParaRPr/>
          </a:p>
          <a:p>
            <a:pPr indent="-228600" lvl="2" marL="1143000" rtl="0" algn="l">
              <a:lnSpc>
                <a:spcPct val="90000"/>
              </a:lnSpc>
              <a:spcBef>
                <a:spcPts val="500"/>
              </a:spcBef>
              <a:spcAft>
                <a:spcPts val="0"/>
              </a:spcAft>
              <a:buClr>
                <a:schemeClr val="dk1"/>
              </a:buClr>
              <a:buSzPts val="2000"/>
              <a:buChar char="•"/>
            </a:pPr>
            <a:r>
              <a:rPr lang="en-US"/>
              <a:t>EST2Genome (http://www.bioinformatics.nl/cgi-bin/emboss/est2genome) </a:t>
            </a:r>
            <a:endParaRPr/>
          </a:p>
          <a:p>
            <a:pPr indent="-228600" lvl="3" marL="1600200" rtl="0" algn="l">
              <a:lnSpc>
                <a:spcPct val="90000"/>
              </a:lnSpc>
              <a:spcBef>
                <a:spcPts val="500"/>
              </a:spcBef>
              <a:spcAft>
                <a:spcPts val="0"/>
              </a:spcAft>
              <a:buClr>
                <a:schemeClr val="dk1"/>
              </a:buClr>
              <a:buSzPts val="1800"/>
              <a:buChar char="•"/>
            </a:pPr>
            <a:r>
              <a:rPr lang="en-US"/>
              <a:t>It is a web-based program purely based on the sequence alignment approach to define intron–exon boundaries. </a:t>
            </a:r>
            <a:endParaRPr/>
          </a:p>
          <a:p>
            <a:pPr indent="-228600" lvl="3" marL="1600200" rtl="0" algn="l">
              <a:lnSpc>
                <a:spcPct val="90000"/>
              </a:lnSpc>
              <a:spcBef>
                <a:spcPts val="500"/>
              </a:spcBef>
              <a:spcAft>
                <a:spcPts val="0"/>
              </a:spcAft>
              <a:buClr>
                <a:schemeClr val="dk1"/>
              </a:buClr>
              <a:buSzPts val="1800"/>
              <a:buChar char="•"/>
            </a:pPr>
            <a:r>
              <a:rPr lang="en-US"/>
              <a:t>The program compares an EST (or cDNA) sequence with a genomic DNA sequence containing the corresponding gene. </a:t>
            </a:r>
            <a:endParaRPr/>
          </a:p>
          <a:p>
            <a:pPr indent="-228600" lvl="3" marL="1600200" rtl="0" algn="l">
              <a:lnSpc>
                <a:spcPct val="90000"/>
              </a:lnSpc>
              <a:spcBef>
                <a:spcPts val="500"/>
              </a:spcBef>
              <a:spcAft>
                <a:spcPts val="0"/>
              </a:spcAft>
              <a:buClr>
                <a:schemeClr val="dk1"/>
              </a:buClr>
              <a:buSzPts val="1800"/>
              <a:buChar char="•"/>
            </a:pPr>
            <a:r>
              <a:rPr lang="en-US"/>
              <a:t>The alignment is done using a dynamic programming–based algorithm. </a:t>
            </a:r>
            <a:endParaRPr/>
          </a:p>
          <a:p>
            <a:pPr indent="-228600" lvl="3" marL="1600200" rtl="0" algn="l">
              <a:lnSpc>
                <a:spcPct val="90000"/>
              </a:lnSpc>
              <a:spcBef>
                <a:spcPts val="500"/>
              </a:spcBef>
              <a:spcAft>
                <a:spcPts val="0"/>
              </a:spcAft>
              <a:buClr>
                <a:schemeClr val="dk1"/>
              </a:buClr>
              <a:buSzPts val="1800"/>
              <a:buChar char="•"/>
            </a:pPr>
            <a:r>
              <a:rPr lang="en-US"/>
              <a:t>One advantage of the approach is the ability to find very small exons and alternatively spliced exons that are very difficult to predict by any ab initio–type algorithms. </a:t>
            </a:r>
            <a:endParaRPr/>
          </a:p>
          <a:p>
            <a:pPr indent="-228600" lvl="3" marL="1600200" rtl="0" algn="l">
              <a:lnSpc>
                <a:spcPct val="90000"/>
              </a:lnSpc>
              <a:spcBef>
                <a:spcPts val="500"/>
              </a:spcBef>
              <a:spcAft>
                <a:spcPts val="0"/>
              </a:spcAft>
              <a:buClr>
                <a:schemeClr val="dk1"/>
              </a:buClr>
              <a:buSzPts val="1800"/>
              <a:buChar char="•"/>
            </a:pPr>
            <a:r>
              <a:rPr lang="en-US"/>
              <a:t>Another advantage is that there is no need for model training, which provides much more flexibility for gene prediction. </a:t>
            </a:r>
            <a:endParaRPr/>
          </a:p>
          <a:p>
            <a:pPr indent="-228600" lvl="3" marL="1600200" rtl="0" algn="l">
              <a:lnSpc>
                <a:spcPct val="90000"/>
              </a:lnSpc>
              <a:spcBef>
                <a:spcPts val="500"/>
              </a:spcBef>
              <a:spcAft>
                <a:spcPts val="0"/>
              </a:spcAft>
              <a:buClr>
                <a:schemeClr val="dk1"/>
              </a:buClr>
              <a:buSzPts val="1800"/>
              <a:buChar char="•"/>
            </a:pPr>
            <a:r>
              <a:rPr lang="en-US"/>
              <a:t>The limitation is that EST or cDNA sequences often contain errors or even introns if the transcripts are not completely spliced before reverse transcription.</a:t>
            </a:r>
            <a:endParaRPr/>
          </a:p>
          <a:p>
            <a:pPr indent="-114300" lvl="3" marL="1600200" rtl="0" algn="l">
              <a:lnSpc>
                <a:spcPct val="90000"/>
              </a:lnSpc>
              <a:spcBef>
                <a:spcPts val="500"/>
              </a:spcBef>
              <a:spcAft>
                <a:spcPts val="0"/>
              </a:spcAft>
              <a:buClr>
                <a:schemeClr val="dk1"/>
              </a:buClr>
              <a:buSzPts val="1800"/>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Gene Prediction</a:t>
            </a:r>
            <a:endParaRPr/>
          </a:p>
        </p:txBody>
      </p:sp>
      <p:sp>
        <p:nvSpPr>
          <p:cNvPr id="360" name="Google Shape;360;p4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Gene prediction in Eukaryotes</a:t>
            </a:r>
            <a:endParaRPr/>
          </a:p>
          <a:p>
            <a:pPr indent="-228600" lvl="1" marL="685800" rtl="0" algn="l">
              <a:lnSpc>
                <a:spcPct val="90000"/>
              </a:lnSpc>
              <a:spcBef>
                <a:spcPts val="500"/>
              </a:spcBef>
              <a:spcAft>
                <a:spcPts val="0"/>
              </a:spcAft>
              <a:buClr>
                <a:schemeClr val="dk1"/>
              </a:buClr>
              <a:buSzPts val="2400"/>
              <a:buChar char="•"/>
            </a:pPr>
            <a:r>
              <a:rPr lang="en-US"/>
              <a:t>Homology based programs</a:t>
            </a:r>
            <a:endParaRPr/>
          </a:p>
          <a:p>
            <a:pPr indent="-228600" lvl="2" marL="1143000" rtl="0" algn="l">
              <a:lnSpc>
                <a:spcPct val="90000"/>
              </a:lnSpc>
              <a:spcBef>
                <a:spcPts val="500"/>
              </a:spcBef>
              <a:spcAft>
                <a:spcPts val="0"/>
              </a:spcAft>
              <a:buClr>
                <a:schemeClr val="dk1"/>
              </a:buClr>
              <a:buSzPts val="2000"/>
              <a:buChar char="•"/>
            </a:pPr>
            <a:r>
              <a:rPr lang="en-US"/>
              <a:t>SGP-1 (https://pubmed.ncbi.nlm.nih.gov/11544202/) </a:t>
            </a:r>
            <a:endParaRPr/>
          </a:p>
          <a:p>
            <a:pPr indent="-228600" lvl="3" marL="1600200" rtl="0" algn="l">
              <a:lnSpc>
                <a:spcPct val="90000"/>
              </a:lnSpc>
              <a:spcBef>
                <a:spcPts val="500"/>
              </a:spcBef>
              <a:spcAft>
                <a:spcPts val="0"/>
              </a:spcAft>
              <a:buClr>
                <a:schemeClr val="dk1"/>
              </a:buClr>
              <a:buSzPts val="1800"/>
              <a:buChar char="•"/>
            </a:pPr>
            <a:r>
              <a:rPr lang="en-US"/>
              <a:t>It is a similarity-based web program that aligns two genomic DNA sequences from closely related organisms. </a:t>
            </a:r>
            <a:endParaRPr/>
          </a:p>
          <a:p>
            <a:pPr indent="-228600" lvl="3" marL="1600200" rtl="0" algn="l">
              <a:lnSpc>
                <a:spcPct val="90000"/>
              </a:lnSpc>
              <a:spcBef>
                <a:spcPts val="500"/>
              </a:spcBef>
              <a:spcAft>
                <a:spcPts val="0"/>
              </a:spcAft>
              <a:buClr>
                <a:schemeClr val="dk1"/>
              </a:buClr>
              <a:buSzPts val="1800"/>
              <a:buChar char="•"/>
            </a:pPr>
            <a:r>
              <a:rPr lang="en-US"/>
              <a:t>The program translates all potential exons in each sequence and does pairwise alignment for the translated protein sequences using a dynamic programming approach. </a:t>
            </a:r>
            <a:endParaRPr/>
          </a:p>
          <a:p>
            <a:pPr indent="-228600" lvl="3" marL="1600200" rtl="0" algn="l">
              <a:lnSpc>
                <a:spcPct val="90000"/>
              </a:lnSpc>
              <a:spcBef>
                <a:spcPts val="500"/>
              </a:spcBef>
              <a:spcAft>
                <a:spcPts val="0"/>
              </a:spcAft>
              <a:buClr>
                <a:schemeClr val="dk1"/>
              </a:buClr>
              <a:buSzPts val="1800"/>
              <a:buChar char="•"/>
            </a:pPr>
            <a:r>
              <a:rPr lang="en-US"/>
              <a:t>The near-perfect matches at the protein level define coding regions. Similar to EST2Genome, there is no training needed. </a:t>
            </a:r>
            <a:endParaRPr/>
          </a:p>
          <a:p>
            <a:pPr indent="-228600" lvl="3" marL="1600200" rtl="0" algn="l">
              <a:lnSpc>
                <a:spcPct val="90000"/>
              </a:lnSpc>
              <a:spcBef>
                <a:spcPts val="500"/>
              </a:spcBef>
              <a:spcAft>
                <a:spcPts val="0"/>
              </a:spcAft>
              <a:buClr>
                <a:schemeClr val="dk1"/>
              </a:buClr>
              <a:buSzPts val="1800"/>
              <a:buChar char="•"/>
            </a:pPr>
            <a:r>
              <a:rPr lang="en-US"/>
              <a:t>The limitation is the need for two homologous sequences having similar genes with similar exon structures; if this condition is not met, a gene escapes detection from one sequence when there is no counterpart in another sequence.</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Gene Prediction</a:t>
            </a:r>
            <a:endParaRPr/>
          </a:p>
        </p:txBody>
      </p:sp>
      <p:sp>
        <p:nvSpPr>
          <p:cNvPr id="366" name="Google Shape;366;p4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Gene prediction in Eukaryotes</a:t>
            </a:r>
            <a:endParaRPr/>
          </a:p>
          <a:p>
            <a:pPr indent="-228600" lvl="1" marL="685800" rtl="0" algn="l">
              <a:lnSpc>
                <a:spcPct val="90000"/>
              </a:lnSpc>
              <a:spcBef>
                <a:spcPts val="500"/>
              </a:spcBef>
              <a:spcAft>
                <a:spcPts val="0"/>
              </a:spcAft>
              <a:buClr>
                <a:schemeClr val="dk1"/>
              </a:buClr>
              <a:buSzPts val="2400"/>
              <a:buChar char="•"/>
            </a:pPr>
            <a:r>
              <a:rPr lang="en-US"/>
              <a:t>Homology based programs</a:t>
            </a:r>
            <a:endParaRPr/>
          </a:p>
          <a:p>
            <a:pPr indent="-228600" lvl="2" marL="1143000" rtl="0" algn="l">
              <a:lnSpc>
                <a:spcPct val="90000"/>
              </a:lnSpc>
              <a:spcBef>
                <a:spcPts val="500"/>
              </a:spcBef>
              <a:spcAft>
                <a:spcPts val="0"/>
              </a:spcAft>
              <a:buClr>
                <a:schemeClr val="dk1"/>
              </a:buClr>
              <a:buSzPts val="2000"/>
              <a:buChar char="•"/>
            </a:pPr>
            <a:r>
              <a:rPr lang="en-US"/>
              <a:t>TwinScan (https://pubmed.ncbi.nlm.nih.gov/16597247/) https://mblab.wustl.edu/software.html</a:t>
            </a:r>
            <a:endParaRPr/>
          </a:p>
          <a:p>
            <a:pPr indent="-228600" lvl="3" marL="1600200" rtl="0" algn="l">
              <a:lnSpc>
                <a:spcPct val="90000"/>
              </a:lnSpc>
              <a:spcBef>
                <a:spcPts val="500"/>
              </a:spcBef>
              <a:spcAft>
                <a:spcPts val="0"/>
              </a:spcAft>
              <a:buClr>
                <a:schemeClr val="dk1"/>
              </a:buClr>
              <a:buSzPts val="1800"/>
              <a:buChar char="•"/>
            </a:pPr>
            <a:r>
              <a:rPr lang="en-US"/>
              <a:t>It is also a similarity-based gene-finding server. </a:t>
            </a:r>
            <a:endParaRPr/>
          </a:p>
          <a:p>
            <a:pPr indent="-228600" lvl="3" marL="1600200" rtl="0" algn="l">
              <a:lnSpc>
                <a:spcPct val="90000"/>
              </a:lnSpc>
              <a:spcBef>
                <a:spcPts val="500"/>
              </a:spcBef>
              <a:spcAft>
                <a:spcPts val="0"/>
              </a:spcAft>
              <a:buClr>
                <a:schemeClr val="dk1"/>
              </a:buClr>
              <a:buSzPts val="1800"/>
              <a:buChar char="•"/>
            </a:pPr>
            <a:r>
              <a:rPr lang="en-US"/>
              <a:t>It is similar to GenomeScan in that it uses GenScan to predict all possible exons from the genomic sequence. </a:t>
            </a:r>
            <a:endParaRPr/>
          </a:p>
          <a:p>
            <a:pPr indent="-228600" lvl="3" marL="1600200" rtl="0" algn="l">
              <a:lnSpc>
                <a:spcPct val="90000"/>
              </a:lnSpc>
              <a:spcBef>
                <a:spcPts val="500"/>
              </a:spcBef>
              <a:spcAft>
                <a:spcPts val="0"/>
              </a:spcAft>
              <a:buClr>
                <a:schemeClr val="dk1"/>
              </a:buClr>
              <a:buSzPts val="1800"/>
              <a:buChar char="•"/>
            </a:pPr>
            <a:r>
              <a:rPr lang="en-US"/>
              <a:t>The putative exons are used for BLAST searching to find closest homologs. </a:t>
            </a:r>
            <a:endParaRPr/>
          </a:p>
          <a:p>
            <a:pPr indent="-228600" lvl="3" marL="1600200" rtl="0" algn="l">
              <a:lnSpc>
                <a:spcPct val="90000"/>
              </a:lnSpc>
              <a:spcBef>
                <a:spcPts val="500"/>
              </a:spcBef>
              <a:spcAft>
                <a:spcPts val="0"/>
              </a:spcAft>
              <a:buClr>
                <a:schemeClr val="dk1"/>
              </a:buClr>
              <a:buSzPts val="1800"/>
              <a:buChar char="•"/>
            </a:pPr>
            <a:r>
              <a:rPr lang="en-US"/>
              <a:t>The putative exons and homologs from BLAST searching are aligned to identify the best match. </a:t>
            </a:r>
            <a:endParaRPr/>
          </a:p>
          <a:p>
            <a:pPr indent="-228600" lvl="3" marL="1600200" rtl="0" algn="l">
              <a:lnSpc>
                <a:spcPct val="90000"/>
              </a:lnSpc>
              <a:spcBef>
                <a:spcPts val="500"/>
              </a:spcBef>
              <a:spcAft>
                <a:spcPts val="0"/>
              </a:spcAft>
              <a:buClr>
                <a:schemeClr val="dk1"/>
              </a:buClr>
              <a:buSzPts val="1800"/>
              <a:buChar char="•"/>
            </a:pPr>
            <a:r>
              <a:rPr lang="en-US"/>
              <a:t>Only the closest match from a genome database is used as a template for refining the previous exon selection and exon boundaries</a:t>
            </a:r>
            <a:endParaRPr/>
          </a:p>
          <a:p>
            <a:pPr indent="-101600" lvl="2" marL="1143000" rtl="0" algn="l">
              <a:lnSpc>
                <a:spcPct val="90000"/>
              </a:lnSpc>
              <a:spcBef>
                <a:spcPts val="500"/>
              </a:spcBef>
              <a:spcAft>
                <a:spcPts val="0"/>
              </a:spcAft>
              <a:buClr>
                <a:schemeClr val="dk1"/>
              </a:buClr>
              <a:buSzPts val="2000"/>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Gene Prediction</a:t>
            </a:r>
            <a:endParaRPr/>
          </a:p>
        </p:txBody>
      </p:sp>
      <p:sp>
        <p:nvSpPr>
          <p:cNvPr id="372" name="Google Shape;372;p4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Consensus-based programs</a:t>
            </a:r>
            <a:endParaRPr/>
          </a:p>
          <a:p>
            <a:pPr indent="-228600" lvl="1" marL="685800" rtl="0" algn="l">
              <a:lnSpc>
                <a:spcPct val="90000"/>
              </a:lnSpc>
              <a:spcBef>
                <a:spcPts val="500"/>
              </a:spcBef>
              <a:spcAft>
                <a:spcPts val="0"/>
              </a:spcAft>
              <a:buClr>
                <a:schemeClr val="dk1"/>
              </a:buClr>
              <a:buSzPts val="2400"/>
              <a:buChar char="•"/>
            </a:pPr>
            <a:r>
              <a:rPr lang="en-US"/>
              <a:t>Because different prediction programs have different levels of sensitivity and specificity, it makes sense to combine results of multiple programs based on consensus. </a:t>
            </a:r>
            <a:endParaRPr/>
          </a:p>
          <a:p>
            <a:pPr indent="-228600" lvl="1" marL="685800" rtl="0" algn="l">
              <a:lnSpc>
                <a:spcPct val="90000"/>
              </a:lnSpc>
              <a:spcBef>
                <a:spcPts val="500"/>
              </a:spcBef>
              <a:spcAft>
                <a:spcPts val="0"/>
              </a:spcAft>
              <a:buClr>
                <a:schemeClr val="dk1"/>
              </a:buClr>
              <a:buSzPts val="2400"/>
              <a:buChar char="•"/>
            </a:pPr>
            <a:r>
              <a:rPr lang="en-US"/>
              <a:t>This idea has prompted development of consensus-based algorithms. </a:t>
            </a:r>
            <a:endParaRPr/>
          </a:p>
          <a:p>
            <a:pPr indent="-228600" lvl="1" marL="685800" rtl="0" algn="l">
              <a:lnSpc>
                <a:spcPct val="90000"/>
              </a:lnSpc>
              <a:spcBef>
                <a:spcPts val="500"/>
              </a:spcBef>
              <a:spcAft>
                <a:spcPts val="0"/>
              </a:spcAft>
              <a:buClr>
                <a:schemeClr val="dk1"/>
              </a:buClr>
              <a:buSzPts val="2400"/>
              <a:buChar char="•"/>
            </a:pPr>
            <a:r>
              <a:rPr lang="en-US"/>
              <a:t>These programs work by retaining common predictions agreed by most programs and removing inconsistent predictions. </a:t>
            </a:r>
            <a:endParaRPr/>
          </a:p>
          <a:p>
            <a:pPr indent="-228600" lvl="1" marL="685800" rtl="0" algn="l">
              <a:lnSpc>
                <a:spcPct val="90000"/>
              </a:lnSpc>
              <a:spcBef>
                <a:spcPts val="500"/>
              </a:spcBef>
              <a:spcAft>
                <a:spcPts val="0"/>
              </a:spcAft>
              <a:buClr>
                <a:schemeClr val="dk1"/>
              </a:buClr>
              <a:buSzPts val="2400"/>
              <a:buChar char="•"/>
            </a:pPr>
            <a:r>
              <a:rPr lang="en-US"/>
              <a:t>Such an integrated approach may improve the specificity by correcting the false positives and the problem of overprediction. </a:t>
            </a:r>
            <a:endParaRPr/>
          </a:p>
          <a:p>
            <a:pPr indent="-228600" lvl="1" marL="685800" rtl="0" algn="l">
              <a:lnSpc>
                <a:spcPct val="90000"/>
              </a:lnSpc>
              <a:spcBef>
                <a:spcPts val="500"/>
              </a:spcBef>
              <a:spcAft>
                <a:spcPts val="0"/>
              </a:spcAft>
              <a:buClr>
                <a:schemeClr val="dk1"/>
              </a:buClr>
              <a:buSzPts val="2400"/>
              <a:buChar char="•"/>
            </a:pPr>
            <a:r>
              <a:rPr lang="en-US"/>
              <a:t>However, since this procedure punishes novel predictions, it may lead to lowered sensitivity and missed predictions.</a:t>
            </a:r>
            <a:endParaRPr/>
          </a:p>
          <a:p>
            <a:pPr indent="-76200" lvl="1" marL="685800" rtl="0" algn="l">
              <a:lnSpc>
                <a:spcPct val="90000"/>
              </a:lnSpc>
              <a:spcBef>
                <a:spcPts val="500"/>
              </a:spcBef>
              <a:spcAft>
                <a:spcPts val="0"/>
              </a:spcAft>
              <a:buClr>
                <a:schemeClr val="dk1"/>
              </a:buClr>
              <a:buSzPts val="2400"/>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4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Gene Prediction</a:t>
            </a:r>
            <a:endParaRPr/>
          </a:p>
        </p:txBody>
      </p:sp>
      <p:sp>
        <p:nvSpPr>
          <p:cNvPr id="378" name="Google Shape;378;p48"/>
          <p:cNvSpPr txBox="1"/>
          <p:nvPr>
            <p:ph idx="1" type="body"/>
          </p:nvPr>
        </p:nvSpPr>
        <p:spPr>
          <a:xfrm>
            <a:off x="838199" y="1825624"/>
            <a:ext cx="11198629" cy="5032376"/>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Consensus-based programs</a:t>
            </a:r>
            <a:endParaRPr/>
          </a:p>
          <a:p>
            <a:pPr indent="-228600" lvl="1" marL="685800" rtl="0" algn="l">
              <a:lnSpc>
                <a:spcPct val="90000"/>
              </a:lnSpc>
              <a:spcBef>
                <a:spcPts val="500"/>
              </a:spcBef>
              <a:spcAft>
                <a:spcPts val="0"/>
              </a:spcAft>
              <a:buClr>
                <a:schemeClr val="dk1"/>
              </a:buClr>
              <a:buSzPts val="2400"/>
              <a:buChar char="•"/>
            </a:pPr>
            <a:r>
              <a:rPr lang="en-US"/>
              <a:t>GeneComber (https://academic.oup.com/bioinformatics/article/19/10/1296/184327) </a:t>
            </a:r>
            <a:endParaRPr/>
          </a:p>
          <a:p>
            <a:pPr indent="-228600" lvl="2" marL="1143000" rtl="0" algn="l">
              <a:lnSpc>
                <a:spcPct val="90000"/>
              </a:lnSpc>
              <a:spcBef>
                <a:spcPts val="500"/>
              </a:spcBef>
              <a:spcAft>
                <a:spcPts val="0"/>
              </a:spcAft>
              <a:buClr>
                <a:schemeClr val="dk1"/>
              </a:buClr>
              <a:buSzPts val="2000"/>
              <a:buChar char="•"/>
            </a:pPr>
            <a:r>
              <a:rPr lang="en-US"/>
              <a:t>It is a web server that combines HMMgene and GenScan prediction results. </a:t>
            </a:r>
            <a:endParaRPr/>
          </a:p>
          <a:p>
            <a:pPr indent="-228600" lvl="2" marL="1143000" rtl="0" algn="l">
              <a:lnSpc>
                <a:spcPct val="90000"/>
              </a:lnSpc>
              <a:spcBef>
                <a:spcPts val="500"/>
              </a:spcBef>
              <a:spcAft>
                <a:spcPts val="0"/>
              </a:spcAft>
              <a:buClr>
                <a:schemeClr val="dk1"/>
              </a:buClr>
              <a:buSzPts val="2000"/>
              <a:buChar char="•"/>
            </a:pPr>
            <a:r>
              <a:rPr lang="en-US"/>
              <a:t>The consistency of both prediction methods is calculated. If the two predictions match, the exon score is reinforced. </a:t>
            </a:r>
            <a:endParaRPr/>
          </a:p>
          <a:p>
            <a:pPr indent="-228600" lvl="2" marL="1143000" rtl="0" algn="l">
              <a:lnSpc>
                <a:spcPct val="90000"/>
              </a:lnSpc>
              <a:spcBef>
                <a:spcPts val="500"/>
              </a:spcBef>
              <a:spcAft>
                <a:spcPts val="0"/>
              </a:spcAft>
              <a:buClr>
                <a:schemeClr val="dk1"/>
              </a:buClr>
              <a:buSzPts val="2000"/>
              <a:buChar char="•"/>
            </a:pPr>
            <a:r>
              <a:rPr lang="en-US"/>
              <a:t>If not, exons are proposed based on separate threshold scores. </a:t>
            </a:r>
            <a:endParaRPr/>
          </a:p>
          <a:p>
            <a:pPr indent="-228600" lvl="1" marL="685800" rtl="0" algn="l">
              <a:lnSpc>
                <a:spcPct val="90000"/>
              </a:lnSpc>
              <a:spcBef>
                <a:spcPts val="500"/>
              </a:spcBef>
              <a:spcAft>
                <a:spcPts val="0"/>
              </a:spcAft>
              <a:buClr>
                <a:schemeClr val="dk1"/>
              </a:buClr>
              <a:buSzPts val="2400"/>
              <a:buChar char="•"/>
            </a:pPr>
            <a:r>
              <a:rPr lang="en-US"/>
              <a:t>DIGIT (https://www.ncbi.nlm.nih.gov/pmc/articles/PMC3042383/) </a:t>
            </a:r>
            <a:endParaRPr/>
          </a:p>
          <a:p>
            <a:pPr indent="-228600" lvl="2" marL="1143000" rtl="0" algn="l">
              <a:lnSpc>
                <a:spcPct val="90000"/>
              </a:lnSpc>
              <a:spcBef>
                <a:spcPts val="500"/>
              </a:spcBef>
              <a:spcAft>
                <a:spcPts val="0"/>
              </a:spcAft>
              <a:buClr>
                <a:schemeClr val="dk1"/>
              </a:buClr>
              <a:buSzPts val="2000"/>
              <a:buChar char="•"/>
            </a:pPr>
            <a:r>
              <a:rPr lang="en-US"/>
              <a:t>It is another consensus-based web server. It uses prediction from three ab initio programs – FGENESH, GENSCAN, and HMMgene. </a:t>
            </a:r>
            <a:endParaRPr/>
          </a:p>
          <a:p>
            <a:pPr indent="-228600" lvl="2" marL="1143000" rtl="0" algn="l">
              <a:lnSpc>
                <a:spcPct val="90000"/>
              </a:lnSpc>
              <a:spcBef>
                <a:spcPts val="500"/>
              </a:spcBef>
              <a:spcAft>
                <a:spcPts val="0"/>
              </a:spcAft>
              <a:buClr>
                <a:schemeClr val="dk1"/>
              </a:buClr>
              <a:buSzPts val="2000"/>
              <a:buChar char="•"/>
            </a:pPr>
            <a:r>
              <a:rPr lang="en-US"/>
              <a:t>It first compiles all putative exons from the three gene-finders and assigns ORFs with associated scores. </a:t>
            </a:r>
            <a:endParaRPr/>
          </a:p>
          <a:p>
            <a:pPr indent="-228600" lvl="2" marL="1143000" rtl="0" algn="l">
              <a:lnSpc>
                <a:spcPct val="90000"/>
              </a:lnSpc>
              <a:spcBef>
                <a:spcPts val="500"/>
              </a:spcBef>
              <a:spcAft>
                <a:spcPts val="0"/>
              </a:spcAft>
              <a:buClr>
                <a:schemeClr val="dk1"/>
              </a:buClr>
              <a:buSzPts val="2000"/>
              <a:buChar char="•"/>
            </a:pPr>
            <a:r>
              <a:rPr lang="en-US"/>
              <a:t>It then searches a set of exons with the highest additive score under the reading frame constraints. </a:t>
            </a:r>
            <a:endParaRPr/>
          </a:p>
          <a:p>
            <a:pPr indent="-228600" lvl="2" marL="1143000" rtl="0" algn="l">
              <a:lnSpc>
                <a:spcPct val="90000"/>
              </a:lnSpc>
              <a:spcBef>
                <a:spcPts val="500"/>
              </a:spcBef>
              <a:spcAft>
                <a:spcPts val="0"/>
              </a:spcAft>
              <a:buClr>
                <a:schemeClr val="dk1"/>
              </a:buClr>
              <a:buSzPts val="2000"/>
              <a:buChar char="•"/>
            </a:pPr>
            <a:r>
              <a:rPr lang="en-US"/>
              <a:t>During this process, a Bayesian procedure and HMMs are used to infer scores and search the optimal exon set which gives the final designation of gene structure</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DNA Microarray </a:t>
            </a:r>
            <a:endParaRPr/>
          </a:p>
        </p:txBody>
      </p:sp>
      <p:sp>
        <p:nvSpPr>
          <p:cNvPr id="384" name="Google Shape;384;p4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Microarray technology evolved from Southern blotting.</a:t>
            </a:r>
            <a:endParaRPr/>
          </a:p>
          <a:p>
            <a:pPr indent="-228600" lvl="0" marL="228600" rtl="0" algn="l">
              <a:lnSpc>
                <a:spcPct val="90000"/>
              </a:lnSpc>
              <a:spcBef>
                <a:spcPts val="1000"/>
              </a:spcBef>
              <a:spcAft>
                <a:spcPts val="0"/>
              </a:spcAft>
              <a:buClr>
                <a:schemeClr val="dk1"/>
              </a:buClr>
              <a:buSzPts val="2800"/>
              <a:buChar char="•"/>
            </a:pPr>
            <a:r>
              <a:rPr lang="en-US"/>
              <a:t>The concept of microarrays was first proposed in the late 1980s by Augenlicht and his colleagues.</a:t>
            </a:r>
            <a:endParaRPr/>
          </a:p>
          <a:p>
            <a:pPr indent="-228600" lvl="0" marL="228600" rtl="0" algn="l">
              <a:lnSpc>
                <a:spcPct val="90000"/>
              </a:lnSpc>
              <a:spcBef>
                <a:spcPts val="1000"/>
              </a:spcBef>
              <a:spcAft>
                <a:spcPts val="0"/>
              </a:spcAft>
              <a:buClr>
                <a:schemeClr val="dk1"/>
              </a:buClr>
              <a:buSzPts val="2800"/>
              <a:buChar char="•"/>
            </a:pPr>
            <a:r>
              <a:rPr lang="en-US"/>
              <a:t>They spotted 4000 cDNA sequences on nitrocellulose membrane and used radioactive labeling to analyze differences in gene expression patterns among different types of colon tumors in various stages of malignancy. </a:t>
            </a:r>
            <a:endParaRPr/>
          </a:p>
          <a:p>
            <a:pPr indent="-228600" lvl="0" marL="228600" rtl="0" algn="l">
              <a:lnSpc>
                <a:spcPct val="90000"/>
              </a:lnSpc>
              <a:spcBef>
                <a:spcPts val="1000"/>
              </a:spcBef>
              <a:spcAft>
                <a:spcPts val="0"/>
              </a:spcAft>
              <a:buClr>
                <a:schemeClr val="dk1"/>
              </a:buClr>
              <a:buSzPts val="2800"/>
              <a:buChar char="•"/>
            </a:pPr>
            <a:r>
              <a:rPr lang="en-US"/>
              <a:t>The large scale genome sequencing effort and the ability to immolize thousands of DNA fragments on coated glass slide or membrane, have led to the development of microarray technology.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Gene Prediction</a:t>
            </a:r>
            <a:endParaRPr/>
          </a:p>
        </p:txBody>
      </p:sp>
      <p:sp>
        <p:nvSpPr>
          <p:cNvPr id="109" name="Google Shape;109;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current gene prediction methods can be classified into two major categories, ab initio–based and homology-based approaches.</a:t>
            </a:r>
            <a:endParaRPr/>
          </a:p>
          <a:p>
            <a:pPr indent="-228600" lvl="0" marL="228600" rtl="0" algn="l">
              <a:lnSpc>
                <a:spcPct val="90000"/>
              </a:lnSpc>
              <a:spcBef>
                <a:spcPts val="1000"/>
              </a:spcBef>
              <a:spcAft>
                <a:spcPts val="0"/>
              </a:spcAft>
              <a:buClr>
                <a:schemeClr val="dk1"/>
              </a:buClr>
              <a:buSzPts val="2800"/>
              <a:buChar char="•"/>
            </a:pPr>
            <a:r>
              <a:rPr lang="en-US"/>
              <a:t>Ab Initio based method:</a:t>
            </a:r>
            <a:endParaRPr/>
          </a:p>
          <a:p>
            <a:pPr indent="-228600" lvl="1" marL="685800" rtl="0" algn="l">
              <a:lnSpc>
                <a:spcPct val="90000"/>
              </a:lnSpc>
              <a:spcBef>
                <a:spcPts val="500"/>
              </a:spcBef>
              <a:spcAft>
                <a:spcPts val="0"/>
              </a:spcAft>
              <a:buClr>
                <a:schemeClr val="dk1"/>
              </a:buClr>
              <a:buSzPts val="2400"/>
              <a:buChar char="•"/>
            </a:pPr>
            <a:r>
              <a:rPr lang="en-US"/>
              <a:t>The ab initio–based approach predicts genes based on the given sequence alone. </a:t>
            </a:r>
            <a:endParaRPr/>
          </a:p>
          <a:p>
            <a:pPr indent="-228600" lvl="1" marL="685800" rtl="0" algn="l">
              <a:lnSpc>
                <a:spcPct val="90000"/>
              </a:lnSpc>
              <a:spcBef>
                <a:spcPts val="500"/>
              </a:spcBef>
              <a:spcAft>
                <a:spcPts val="0"/>
              </a:spcAft>
              <a:buClr>
                <a:schemeClr val="dk1"/>
              </a:buClr>
              <a:buSzPts val="2400"/>
              <a:buChar char="•"/>
            </a:pPr>
            <a:r>
              <a:rPr lang="en-US"/>
              <a:t>It does so by relying on two major features associated with genes.</a:t>
            </a:r>
            <a:endParaRPr/>
          </a:p>
          <a:p>
            <a:pPr indent="-228600" lvl="1" marL="685800" rtl="0" algn="l">
              <a:lnSpc>
                <a:spcPct val="90000"/>
              </a:lnSpc>
              <a:spcBef>
                <a:spcPts val="500"/>
              </a:spcBef>
              <a:spcAft>
                <a:spcPts val="0"/>
              </a:spcAft>
              <a:buClr>
                <a:schemeClr val="dk1"/>
              </a:buClr>
              <a:buSzPts val="2400"/>
              <a:buChar char="•"/>
            </a:pPr>
            <a:r>
              <a:rPr lang="en-US"/>
              <a:t>The first is the existence of gene signals, which include start and stop codons, intron splice signals, transcription factor binding sites, ribosomal binding sites, and polyadenylation (poly-A) sites.</a:t>
            </a:r>
            <a:endParaRPr/>
          </a:p>
          <a:p>
            <a:pPr indent="-228600" lvl="1" marL="685800" rtl="0" algn="l">
              <a:lnSpc>
                <a:spcPct val="90000"/>
              </a:lnSpc>
              <a:spcBef>
                <a:spcPts val="500"/>
              </a:spcBef>
              <a:spcAft>
                <a:spcPts val="0"/>
              </a:spcAft>
              <a:buClr>
                <a:schemeClr val="dk1"/>
              </a:buClr>
              <a:buSzPts val="2400"/>
              <a:buChar char="•"/>
            </a:pPr>
            <a:r>
              <a:rPr lang="en-US"/>
              <a:t>In addition, the triplet codon structure limits the coding frame length to multiples of three, which can be used as a condition for gene prediction.</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50"/>
          <p:cNvSpPr/>
          <p:nvPr/>
        </p:nvSpPr>
        <p:spPr>
          <a:xfrm>
            <a:off x="9052560" y="-274320"/>
            <a:ext cx="2712720" cy="306324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0" name="Google Shape;390;p50"/>
          <p:cNvSpPr txBox="1"/>
          <p:nvPr>
            <p:ph type="title"/>
          </p:nvPr>
        </p:nvSpPr>
        <p:spPr>
          <a:xfrm>
            <a:off x="941070" y="911541"/>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Microarray </a:t>
            </a:r>
            <a:endParaRPr/>
          </a:p>
        </p:txBody>
      </p:sp>
      <p:sp>
        <p:nvSpPr>
          <p:cNvPr id="391" name="Google Shape;391;p50"/>
          <p:cNvSpPr txBox="1"/>
          <p:nvPr>
            <p:ph idx="1" type="body"/>
          </p:nvPr>
        </p:nvSpPr>
        <p:spPr>
          <a:xfrm>
            <a:off x="632460" y="2237104"/>
            <a:ext cx="10515600" cy="4620895"/>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A microarray is a pattern of ssDNA probes which are immobilized on a surface called a chip or a slide.</a:t>
            </a:r>
            <a:endParaRPr/>
          </a:p>
          <a:p>
            <a:pPr indent="-228600" lvl="0" marL="228600" rtl="0" algn="l">
              <a:lnSpc>
                <a:spcPct val="90000"/>
              </a:lnSpc>
              <a:spcBef>
                <a:spcPts val="1000"/>
              </a:spcBef>
              <a:spcAft>
                <a:spcPts val="0"/>
              </a:spcAft>
              <a:buClr>
                <a:schemeClr val="dk1"/>
              </a:buClr>
              <a:buSzPts val="2800"/>
              <a:buChar char="•"/>
            </a:pPr>
            <a:r>
              <a:rPr lang="en-US"/>
              <a:t>Microarrays use hybridization to detect a specific DNA or RNA in a sample.</a:t>
            </a:r>
            <a:endParaRPr/>
          </a:p>
          <a:p>
            <a:pPr indent="-228600" lvl="0" marL="228600" rtl="0" algn="l">
              <a:lnSpc>
                <a:spcPct val="90000"/>
              </a:lnSpc>
              <a:spcBef>
                <a:spcPts val="1000"/>
              </a:spcBef>
              <a:spcAft>
                <a:spcPts val="0"/>
              </a:spcAft>
              <a:buClr>
                <a:schemeClr val="dk1"/>
              </a:buClr>
              <a:buSzPts val="2800"/>
              <a:buChar char="•"/>
            </a:pPr>
            <a:r>
              <a:rPr lang="en-US"/>
              <a:t>DNA microarray uses a million different probes, fixed on a solid surface.</a:t>
            </a:r>
            <a:endParaRPr/>
          </a:p>
          <a:p>
            <a:pPr indent="-228600" lvl="0" marL="228600" rtl="0" algn="l">
              <a:lnSpc>
                <a:spcPct val="90000"/>
              </a:lnSpc>
              <a:spcBef>
                <a:spcPts val="1000"/>
              </a:spcBef>
              <a:spcAft>
                <a:spcPts val="0"/>
              </a:spcAft>
              <a:buClr>
                <a:schemeClr val="dk1"/>
              </a:buClr>
              <a:buSzPts val="2800"/>
              <a:buChar char="•"/>
            </a:pPr>
            <a:r>
              <a:rPr lang="en-US"/>
              <a:t>The core principle behind microarrays is hybridization between complementary DNA strands.</a:t>
            </a:r>
            <a:endParaRPr/>
          </a:p>
          <a:p>
            <a:pPr indent="-228600" lvl="0" marL="228600" rtl="0" algn="l">
              <a:lnSpc>
                <a:spcPct val="90000"/>
              </a:lnSpc>
              <a:spcBef>
                <a:spcPts val="1000"/>
              </a:spcBef>
              <a:spcAft>
                <a:spcPts val="0"/>
              </a:spcAft>
              <a:buClr>
                <a:schemeClr val="dk1"/>
              </a:buClr>
              <a:buSzPts val="2800"/>
              <a:buChar char="•"/>
            </a:pPr>
            <a:r>
              <a:rPr lang="en-US"/>
              <a:t>Fluorescent labelled target sequences that bind to a probe sequence generate a signal that depends on the strength of the hybridization determined by the number of paired bases.</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5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DNA microarray technology</a:t>
            </a:r>
            <a:endParaRPr/>
          </a:p>
        </p:txBody>
      </p:sp>
      <p:sp>
        <p:nvSpPr>
          <p:cNvPr id="397" name="Google Shape;397;p5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DNA microarray technology may be defined as a high-throughput and versatile technology used for parallel gene expression analysis for thousands of genes of known and unknown functions.</a:t>
            </a:r>
            <a:endParaRPr/>
          </a:p>
          <a:p>
            <a:pPr indent="-228600" lvl="0" marL="228600" rtl="0" algn="l">
              <a:lnSpc>
                <a:spcPct val="90000"/>
              </a:lnSpc>
              <a:spcBef>
                <a:spcPts val="1000"/>
              </a:spcBef>
              <a:spcAft>
                <a:spcPts val="0"/>
              </a:spcAft>
              <a:buClr>
                <a:schemeClr val="dk1"/>
              </a:buClr>
              <a:buSzPts val="2800"/>
              <a:buChar char="•"/>
            </a:pPr>
            <a:r>
              <a:rPr lang="en-US"/>
              <a:t>Used for detection of polymorphisms and mutations in genomic DNA</a:t>
            </a:r>
            <a:endParaRPr/>
          </a:p>
          <a:p>
            <a:pPr indent="-228600" lvl="0" marL="228600" rtl="0" algn="l">
              <a:lnSpc>
                <a:spcPct val="90000"/>
              </a:lnSpc>
              <a:spcBef>
                <a:spcPts val="1000"/>
              </a:spcBef>
              <a:spcAft>
                <a:spcPts val="0"/>
              </a:spcAft>
              <a:buClr>
                <a:schemeClr val="dk1"/>
              </a:buClr>
              <a:buSzPts val="2800"/>
              <a:buChar char="•"/>
            </a:pPr>
            <a:r>
              <a:rPr lang="en-US"/>
              <a:t>A DNA microarray is a collection of microscopic DNA spots on solid surface. Each spot contains picomoles of a specific DNA sequences, known as probes or reporters.</a:t>
            </a:r>
            <a:endParaRPr/>
          </a:p>
          <a:p>
            <a:pPr indent="-228600" lvl="0" marL="228600" rtl="0" algn="l">
              <a:lnSpc>
                <a:spcPct val="90000"/>
              </a:lnSpc>
              <a:spcBef>
                <a:spcPts val="1000"/>
              </a:spcBef>
              <a:spcAft>
                <a:spcPts val="0"/>
              </a:spcAft>
              <a:buClr>
                <a:schemeClr val="dk1"/>
              </a:buClr>
              <a:buSzPts val="2800"/>
              <a:buChar char="•"/>
            </a:pPr>
            <a:r>
              <a:rPr lang="en-US"/>
              <a:t>The main purpose of microarray is to detect the presence and abundance of labelled nucleic acids in a biological sample, which will hybridize the DNA on the array via Watson-Crick duplex formation, and which can be detected via the label.</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5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Working with DNA microarray</a:t>
            </a:r>
            <a:endParaRPr/>
          </a:p>
        </p:txBody>
      </p:sp>
      <p:sp>
        <p:nvSpPr>
          <p:cNvPr id="403" name="Google Shape;403;p5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Steps involved:</a:t>
            </a:r>
            <a:endParaRPr/>
          </a:p>
          <a:p>
            <a:pPr indent="-228600" lvl="1" marL="685800" rtl="0" algn="l">
              <a:lnSpc>
                <a:spcPct val="90000"/>
              </a:lnSpc>
              <a:spcBef>
                <a:spcPts val="500"/>
              </a:spcBef>
              <a:spcAft>
                <a:spcPts val="0"/>
              </a:spcAft>
              <a:buClr>
                <a:schemeClr val="dk1"/>
              </a:buClr>
              <a:buSzPts val="2400"/>
              <a:buChar char="•"/>
            </a:pPr>
            <a:r>
              <a:rPr lang="en-US"/>
              <a:t>Sample preparation and labeling </a:t>
            </a:r>
            <a:endParaRPr/>
          </a:p>
          <a:p>
            <a:pPr indent="-228600" lvl="1" marL="685800" rtl="0" algn="l">
              <a:lnSpc>
                <a:spcPct val="90000"/>
              </a:lnSpc>
              <a:spcBef>
                <a:spcPts val="500"/>
              </a:spcBef>
              <a:spcAft>
                <a:spcPts val="0"/>
              </a:spcAft>
              <a:buClr>
                <a:schemeClr val="dk1"/>
              </a:buClr>
              <a:buSzPts val="2400"/>
              <a:buChar char="•"/>
            </a:pPr>
            <a:r>
              <a:rPr lang="en-US"/>
              <a:t>Hybridization </a:t>
            </a:r>
            <a:endParaRPr/>
          </a:p>
          <a:p>
            <a:pPr indent="-228600" lvl="1" marL="685800" rtl="0" algn="l">
              <a:lnSpc>
                <a:spcPct val="90000"/>
              </a:lnSpc>
              <a:spcBef>
                <a:spcPts val="500"/>
              </a:spcBef>
              <a:spcAft>
                <a:spcPts val="0"/>
              </a:spcAft>
              <a:buClr>
                <a:schemeClr val="dk1"/>
              </a:buClr>
              <a:buSzPts val="2400"/>
              <a:buChar char="•"/>
            </a:pPr>
            <a:r>
              <a:rPr lang="en-US"/>
              <a:t>Washing </a:t>
            </a:r>
            <a:endParaRPr/>
          </a:p>
          <a:p>
            <a:pPr indent="-228600" lvl="1" marL="685800" rtl="0" algn="l">
              <a:lnSpc>
                <a:spcPct val="90000"/>
              </a:lnSpc>
              <a:spcBef>
                <a:spcPts val="500"/>
              </a:spcBef>
              <a:spcAft>
                <a:spcPts val="0"/>
              </a:spcAft>
              <a:buClr>
                <a:schemeClr val="dk1"/>
              </a:buClr>
              <a:buSzPts val="2400"/>
              <a:buChar char="•"/>
            </a:pPr>
            <a:r>
              <a:rPr lang="en-US"/>
              <a:t>Image acquisition</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5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Sample preparation and labelling</a:t>
            </a:r>
            <a:endParaRPr/>
          </a:p>
        </p:txBody>
      </p:sp>
      <p:sp>
        <p:nvSpPr>
          <p:cNvPr id="409" name="Google Shape;409;p53"/>
          <p:cNvSpPr txBox="1"/>
          <p:nvPr>
            <p:ph idx="1" type="body"/>
          </p:nvPr>
        </p:nvSpPr>
        <p:spPr>
          <a:xfrm>
            <a:off x="838200" y="1825625"/>
            <a:ext cx="7467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Isolate a total RNA containing mRNA that ideally represents a quantitative copy of genes expressed at the time of sample collection.</a:t>
            </a:r>
            <a:endParaRPr/>
          </a:p>
          <a:p>
            <a:pPr indent="-228600" lvl="0" marL="228600" rtl="0" algn="l">
              <a:lnSpc>
                <a:spcPct val="90000"/>
              </a:lnSpc>
              <a:spcBef>
                <a:spcPts val="1000"/>
              </a:spcBef>
              <a:spcAft>
                <a:spcPts val="0"/>
              </a:spcAft>
              <a:buClr>
                <a:schemeClr val="dk1"/>
              </a:buClr>
              <a:buSzPts val="2800"/>
              <a:buChar char="•"/>
            </a:pPr>
            <a:r>
              <a:rPr lang="en-US"/>
              <a:t>Preparation of cDNA from mRNA using a reverse-transcriptase enzyme.</a:t>
            </a:r>
            <a:endParaRPr/>
          </a:p>
          <a:p>
            <a:pPr indent="-228600" lvl="0" marL="228600" rtl="0" algn="l">
              <a:lnSpc>
                <a:spcPct val="90000"/>
              </a:lnSpc>
              <a:spcBef>
                <a:spcPts val="1000"/>
              </a:spcBef>
              <a:spcAft>
                <a:spcPts val="0"/>
              </a:spcAft>
              <a:buClr>
                <a:schemeClr val="dk1"/>
              </a:buClr>
              <a:buSzPts val="2800"/>
              <a:buChar char="•"/>
            </a:pPr>
            <a:r>
              <a:rPr lang="en-US"/>
              <a:t>Short primer is required to initate cDNA synthesis.</a:t>
            </a:r>
            <a:endParaRPr/>
          </a:p>
          <a:p>
            <a:pPr indent="-228600" lvl="0" marL="228600" rtl="0" algn="l">
              <a:lnSpc>
                <a:spcPct val="90000"/>
              </a:lnSpc>
              <a:spcBef>
                <a:spcPts val="1000"/>
              </a:spcBef>
              <a:spcAft>
                <a:spcPts val="0"/>
              </a:spcAft>
              <a:buClr>
                <a:schemeClr val="dk1"/>
              </a:buClr>
              <a:buSzPts val="2800"/>
              <a:buChar char="•"/>
            </a:pPr>
            <a:r>
              <a:rPr lang="en-US"/>
              <a:t>Each cDNA (Sample and Control) labelled with fluorescet cyanine dyes (ie Cy3, Cy5)</a:t>
            </a:r>
            <a:endParaRPr/>
          </a:p>
        </p:txBody>
      </p:sp>
      <p:sp>
        <p:nvSpPr>
          <p:cNvPr id="410" name="Google Shape;410;p53"/>
          <p:cNvSpPr/>
          <p:nvPr/>
        </p:nvSpPr>
        <p:spPr>
          <a:xfrm>
            <a:off x="8671560" y="1825625"/>
            <a:ext cx="3048000" cy="377266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5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Array Hybridization</a:t>
            </a:r>
            <a:endParaRPr/>
          </a:p>
        </p:txBody>
      </p:sp>
      <p:sp>
        <p:nvSpPr>
          <p:cNvPr id="416" name="Google Shape;416;p54"/>
          <p:cNvSpPr txBox="1"/>
          <p:nvPr>
            <p:ph idx="1" type="body"/>
          </p:nvPr>
        </p:nvSpPr>
        <p:spPr>
          <a:xfrm>
            <a:off x="838200" y="1825625"/>
            <a:ext cx="696468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Here, the labelled cDNA (Sample and Control) are mixed together. </a:t>
            </a:r>
            <a:endParaRPr/>
          </a:p>
          <a:p>
            <a:pPr indent="-228600" lvl="0" marL="228600" rtl="0" algn="l">
              <a:lnSpc>
                <a:spcPct val="90000"/>
              </a:lnSpc>
              <a:spcBef>
                <a:spcPts val="1000"/>
              </a:spcBef>
              <a:spcAft>
                <a:spcPts val="0"/>
              </a:spcAft>
              <a:buClr>
                <a:schemeClr val="dk1"/>
              </a:buClr>
              <a:buSzPts val="2800"/>
              <a:buChar char="•"/>
            </a:pPr>
            <a:r>
              <a:rPr lang="en-US"/>
              <a:t>Purification </a:t>
            </a:r>
            <a:endParaRPr/>
          </a:p>
          <a:p>
            <a:pPr indent="-228600" lvl="0" marL="228600" rtl="0" algn="l">
              <a:lnSpc>
                <a:spcPct val="90000"/>
              </a:lnSpc>
              <a:spcBef>
                <a:spcPts val="1000"/>
              </a:spcBef>
              <a:spcAft>
                <a:spcPts val="0"/>
              </a:spcAft>
              <a:buClr>
                <a:schemeClr val="dk1"/>
              </a:buClr>
              <a:buSzPts val="2800"/>
              <a:buChar char="•"/>
            </a:pPr>
            <a:r>
              <a:rPr lang="en-US"/>
              <a:t>After purification, the mixed cDNA is hybridized ie. Forms heteroduplexes with the DNA probes on the glass via Watson Crick base pairing. </a:t>
            </a:r>
            <a:endParaRPr/>
          </a:p>
        </p:txBody>
      </p:sp>
      <p:sp>
        <p:nvSpPr>
          <p:cNvPr id="417" name="Google Shape;417;p54"/>
          <p:cNvSpPr/>
          <p:nvPr/>
        </p:nvSpPr>
        <p:spPr>
          <a:xfrm>
            <a:off x="7894320" y="1825625"/>
            <a:ext cx="4038600" cy="379349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5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Washing </a:t>
            </a:r>
            <a:endParaRPr/>
          </a:p>
        </p:txBody>
      </p:sp>
      <p:sp>
        <p:nvSpPr>
          <p:cNvPr id="423" name="Google Shape;423;p5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After hybridization, the slides are washed</a:t>
            </a:r>
            <a:endParaRPr/>
          </a:p>
          <a:p>
            <a:pPr indent="-228600" lvl="0" marL="228600" rtl="0" algn="l">
              <a:lnSpc>
                <a:spcPct val="90000"/>
              </a:lnSpc>
              <a:spcBef>
                <a:spcPts val="1000"/>
              </a:spcBef>
              <a:spcAft>
                <a:spcPts val="0"/>
              </a:spcAft>
              <a:buClr>
                <a:schemeClr val="dk1"/>
              </a:buClr>
              <a:buSzPts val="2800"/>
              <a:buChar char="•"/>
            </a:pPr>
            <a:r>
              <a:rPr lang="en-US"/>
              <a:t>Two main reasons</a:t>
            </a:r>
            <a:endParaRPr/>
          </a:p>
          <a:p>
            <a:pPr indent="-228600" lvl="1" marL="685800" rtl="0" algn="l">
              <a:lnSpc>
                <a:spcPct val="90000"/>
              </a:lnSpc>
              <a:spcBef>
                <a:spcPts val="500"/>
              </a:spcBef>
              <a:spcAft>
                <a:spcPts val="0"/>
              </a:spcAft>
              <a:buClr>
                <a:schemeClr val="dk1"/>
              </a:buClr>
              <a:buSzPts val="2400"/>
              <a:buChar char="•"/>
            </a:pPr>
            <a:r>
              <a:rPr lang="en-US"/>
              <a:t>To remove excess hybridization solution from the array and ensure only labelled target on the array is the target that has specifically bound on the array</a:t>
            </a:r>
            <a:endParaRPr/>
          </a:p>
          <a:p>
            <a:pPr indent="-228600" lvl="1" marL="685800" rtl="0" algn="l">
              <a:lnSpc>
                <a:spcPct val="90000"/>
              </a:lnSpc>
              <a:spcBef>
                <a:spcPts val="500"/>
              </a:spcBef>
              <a:spcAft>
                <a:spcPts val="0"/>
              </a:spcAft>
              <a:buClr>
                <a:schemeClr val="dk1"/>
              </a:buClr>
              <a:buSzPts val="2400"/>
              <a:buChar char="•"/>
            </a:pPr>
            <a:r>
              <a:rPr lang="en-US"/>
              <a:t>To increase the stringency of the experiment by reducing cross-hybridization. The aim is that the hybridized DNA will remain bound on the array.</a:t>
            </a:r>
            <a:endParaRPr/>
          </a:p>
          <a:p>
            <a:pPr indent="-76200" lvl="1" marL="685800" rtl="0" algn="l">
              <a:lnSpc>
                <a:spcPct val="90000"/>
              </a:lnSpc>
              <a:spcBef>
                <a:spcPts val="500"/>
              </a:spcBef>
              <a:spcAft>
                <a:spcPts val="0"/>
              </a:spcAft>
              <a:buClr>
                <a:schemeClr val="dk1"/>
              </a:buClr>
              <a:buSzPts val="2400"/>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5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Image Acquisition</a:t>
            </a:r>
            <a:endParaRPr/>
          </a:p>
        </p:txBody>
      </p:sp>
      <p:sp>
        <p:nvSpPr>
          <p:cNvPr id="429" name="Google Shape;429;p5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a:t>The heteroduplexes on the array, where the target has bound to the probe, contain dye that fluoresces when excited by light of an appropriate wavelength.</a:t>
            </a:r>
            <a:endParaRPr/>
          </a:p>
          <a:p>
            <a:pPr indent="-228600" lvl="0" marL="228600" rtl="0" algn="l">
              <a:lnSpc>
                <a:spcPct val="90000"/>
              </a:lnSpc>
              <a:spcBef>
                <a:spcPts val="1000"/>
              </a:spcBef>
              <a:spcAft>
                <a:spcPts val="0"/>
              </a:spcAft>
              <a:buClr>
                <a:schemeClr val="dk1"/>
              </a:buClr>
              <a:buSzPct val="100000"/>
              <a:buChar char="•"/>
            </a:pPr>
            <a:r>
              <a:rPr lang="en-US"/>
              <a:t>A laser is used to excite the dyes incorporated into the heteroduplexes on the surface of the array.</a:t>
            </a:r>
            <a:endParaRPr/>
          </a:p>
          <a:p>
            <a:pPr indent="-228600" lvl="0" marL="228600" rtl="0" algn="l">
              <a:lnSpc>
                <a:spcPct val="90000"/>
              </a:lnSpc>
              <a:spcBef>
                <a:spcPts val="1000"/>
              </a:spcBef>
              <a:spcAft>
                <a:spcPts val="0"/>
              </a:spcAft>
              <a:buClr>
                <a:schemeClr val="dk1"/>
              </a:buClr>
              <a:buSzPct val="100000"/>
              <a:buChar char="•"/>
            </a:pPr>
            <a:r>
              <a:rPr lang="en-US"/>
              <a:t>The fluorescence of the dye is them measured by a photomultiplier tube (PMT) and converted into digital signal.</a:t>
            </a:r>
            <a:endParaRPr/>
          </a:p>
          <a:p>
            <a:pPr indent="-228600" lvl="0" marL="228600" rtl="0" algn="l">
              <a:lnSpc>
                <a:spcPct val="90000"/>
              </a:lnSpc>
              <a:spcBef>
                <a:spcPts val="1000"/>
              </a:spcBef>
              <a:spcAft>
                <a:spcPts val="0"/>
              </a:spcAft>
              <a:buClr>
                <a:schemeClr val="dk1"/>
              </a:buClr>
              <a:buSzPct val="100000"/>
              <a:buChar char="•"/>
            </a:pPr>
            <a:r>
              <a:rPr lang="en-US"/>
              <a:t>The slide (or in some scanners, the optics) is moved so that the laser excites the whole of the slide.</a:t>
            </a:r>
            <a:endParaRPr/>
          </a:p>
          <a:p>
            <a:pPr indent="-228600" lvl="0" marL="228600" rtl="0" algn="l">
              <a:lnSpc>
                <a:spcPct val="90000"/>
              </a:lnSpc>
              <a:spcBef>
                <a:spcPts val="1000"/>
              </a:spcBef>
              <a:spcAft>
                <a:spcPts val="0"/>
              </a:spcAft>
              <a:buClr>
                <a:schemeClr val="dk1"/>
              </a:buClr>
              <a:buSzPct val="100000"/>
              <a:buChar char="•"/>
            </a:pPr>
            <a:r>
              <a:rPr lang="en-US"/>
              <a:t>Two color arrays are scanned twice: once with green laser (for Cy3) and once with red laser (for Cy5).</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57"/>
          <p:cNvSpPr txBox="1"/>
          <p:nvPr>
            <p:ph type="title"/>
          </p:nvPr>
        </p:nvSpPr>
        <p:spPr>
          <a:xfrm>
            <a:off x="838200" y="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Clustering Gene expression profiles</a:t>
            </a:r>
            <a:endParaRPr/>
          </a:p>
        </p:txBody>
      </p:sp>
      <p:sp>
        <p:nvSpPr>
          <p:cNvPr id="435" name="Google Shape;435;p57"/>
          <p:cNvSpPr/>
          <p:nvPr/>
        </p:nvSpPr>
        <p:spPr>
          <a:xfrm>
            <a:off x="838200" y="1325562"/>
            <a:ext cx="10820400" cy="44012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For microarray data, clustering analysis identifies coexpressed and coregulated genes. </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Genes within a category have more similarity in expression than genes from different categories. </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When genes are coregulated, they normally reflect related functionality. </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Through gene clustering, functions of previously uncharacterized genes may</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be discovered. </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Clustering methods include hierarchical clustering and partitioning clustering (e.g., k-means, self-organizing maps [SOMs]).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58"/>
          <p:cNvSpPr txBox="1"/>
          <p:nvPr>
            <p:ph type="title"/>
          </p:nvPr>
        </p:nvSpPr>
        <p:spPr>
          <a:xfrm>
            <a:off x="419100" y="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Clustering approaches</a:t>
            </a:r>
            <a:endParaRPr/>
          </a:p>
        </p:txBody>
      </p:sp>
      <p:sp>
        <p:nvSpPr>
          <p:cNvPr id="441" name="Google Shape;441;p58"/>
          <p:cNvSpPr txBox="1"/>
          <p:nvPr>
            <p:ph idx="1" type="body"/>
          </p:nvPr>
        </p:nvSpPr>
        <p:spPr>
          <a:xfrm>
            <a:off x="510540" y="1012956"/>
            <a:ext cx="113538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clustering algorithms can be further divided into two types, agglomerative and divisive</a:t>
            </a:r>
            <a:r>
              <a:rPr lang="en-US">
                <a:solidFill>
                  <a:srgbClr val="FF0000"/>
                </a:solidFill>
              </a:rPr>
              <a:t>. An agglomerative method </a:t>
            </a:r>
            <a:r>
              <a:rPr lang="en-US"/>
              <a:t>begins by clustering the two most similar data points and repeats the process to successively merge groups of data according to similarity until all groups of data are merged. This is also known as the </a:t>
            </a:r>
            <a:r>
              <a:rPr lang="en-US">
                <a:solidFill>
                  <a:srgbClr val="FF0000"/>
                </a:solidFill>
              </a:rPr>
              <a:t>bottom-up approach</a:t>
            </a:r>
            <a:r>
              <a:rPr lang="en-US"/>
              <a:t>. </a:t>
            </a:r>
            <a:endParaRPr/>
          </a:p>
          <a:p>
            <a:pPr indent="-228600" lvl="0" marL="228600" rtl="0" algn="l">
              <a:lnSpc>
                <a:spcPct val="90000"/>
              </a:lnSpc>
              <a:spcBef>
                <a:spcPts val="1000"/>
              </a:spcBef>
              <a:spcAft>
                <a:spcPts val="0"/>
              </a:spcAft>
              <a:buClr>
                <a:srgbClr val="FF0000"/>
              </a:buClr>
              <a:buSzPts val="2800"/>
              <a:buChar char="•"/>
            </a:pPr>
            <a:r>
              <a:rPr lang="en-US">
                <a:solidFill>
                  <a:srgbClr val="FF0000"/>
                </a:solidFill>
              </a:rPr>
              <a:t>A divisive method </a:t>
            </a:r>
            <a:r>
              <a:rPr lang="en-US"/>
              <a:t>works the other way around by lumping all data points in a single cluster and successively dividing the data into smaller groups according to dissimilarity until all the hierarchical levels are resolved. This is also called the </a:t>
            </a:r>
            <a:r>
              <a:rPr lang="en-US">
                <a:solidFill>
                  <a:srgbClr val="FF0000"/>
                </a:solidFill>
              </a:rPr>
              <a:t>top-down approach.</a:t>
            </a:r>
            <a:endParaRPr>
              <a:solidFill>
                <a:srgbClr val="FF0000"/>
              </a:solidFill>
            </a:endParaRPr>
          </a:p>
        </p:txBody>
      </p:sp>
      <p:pic>
        <p:nvPicPr>
          <p:cNvPr id="442" name="Google Shape;442;p58"/>
          <p:cNvPicPr preferRelativeResize="0"/>
          <p:nvPr/>
        </p:nvPicPr>
        <p:blipFill rotWithShape="1">
          <a:blip r:embed="rId3">
            <a:alphaModFix/>
          </a:blip>
          <a:srcRect b="0" l="0" r="0" t="0"/>
          <a:stretch/>
        </p:blipFill>
        <p:spPr>
          <a:xfrm>
            <a:off x="6730982" y="4190628"/>
            <a:ext cx="5887738" cy="2667372"/>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59"/>
          <p:cNvSpPr txBox="1"/>
          <p:nvPr>
            <p:ph type="title"/>
          </p:nvPr>
        </p:nvSpPr>
        <p:spPr>
          <a:xfrm>
            <a:off x="746760" y="9080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Hierarchical Clustering.</a:t>
            </a:r>
            <a:endParaRPr/>
          </a:p>
        </p:txBody>
      </p:sp>
      <p:sp>
        <p:nvSpPr>
          <p:cNvPr id="448" name="Google Shape;448;p59"/>
          <p:cNvSpPr txBox="1"/>
          <p:nvPr>
            <p:ph idx="1" type="body"/>
          </p:nvPr>
        </p:nvSpPr>
        <p:spPr>
          <a:xfrm>
            <a:off x="609600" y="1347788"/>
            <a:ext cx="113538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Char char="•"/>
            </a:pPr>
            <a:r>
              <a:rPr lang="en-US" sz="2400"/>
              <a:t>A hierarchical clustering method is in principle similar to the distance phylogenetic tree-building method.</a:t>
            </a:r>
            <a:endParaRPr/>
          </a:p>
          <a:p>
            <a:pPr indent="-228600" lvl="0" marL="228600" rtl="0" algn="l">
              <a:lnSpc>
                <a:spcPct val="90000"/>
              </a:lnSpc>
              <a:spcBef>
                <a:spcPts val="1000"/>
              </a:spcBef>
              <a:spcAft>
                <a:spcPts val="0"/>
              </a:spcAft>
              <a:buClr>
                <a:schemeClr val="dk1"/>
              </a:buClr>
              <a:buSzPts val="2400"/>
              <a:buChar char="•"/>
            </a:pPr>
            <a:r>
              <a:rPr lang="en-US" sz="2400"/>
              <a:t>It produces a treelike structure that represents a hierarchy or relative relatedness of data groups. </a:t>
            </a:r>
            <a:endParaRPr/>
          </a:p>
          <a:p>
            <a:pPr indent="-228600" lvl="0" marL="228600" rtl="0" algn="l">
              <a:lnSpc>
                <a:spcPct val="90000"/>
              </a:lnSpc>
              <a:spcBef>
                <a:spcPts val="1000"/>
              </a:spcBef>
              <a:spcAft>
                <a:spcPts val="0"/>
              </a:spcAft>
              <a:buClr>
                <a:schemeClr val="dk1"/>
              </a:buClr>
              <a:buSzPts val="2400"/>
              <a:buChar char="•"/>
            </a:pPr>
            <a:r>
              <a:rPr lang="en-US" sz="2400"/>
              <a:t>In the tree leaves, similar gene expression profiles are placed more closely together than dissimilar gene expression profiles. The tree-branching pattern illustrates a higher degree of relationship between related gene groups. </a:t>
            </a:r>
            <a:endParaRPr/>
          </a:p>
          <a:p>
            <a:pPr indent="-228600" lvl="0" marL="228600" rtl="0" algn="l">
              <a:lnSpc>
                <a:spcPct val="90000"/>
              </a:lnSpc>
              <a:spcBef>
                <a:spcPts val="1000"/>
              </a:spcBef>
              <a:spcAft>
                <a:spcPts val="0"/>
              </a:spcAft>
              <a:buClr>
                <a:schemeClr val="dk1"/>
              </a:buClr>
              <a:buSzPts val="2400"/>
              <a:buChar char="•"/>
            </a:pPr>
            <a:r>
              <a:rPr lang="en-US" sz="2400"/>
              <a:t>When genes with similar expression profiles are grouped in such a way, functions for unknown genes can often be inferred. Hierarchical clustering uses the agglomerative approach that works in much the same way as the UPGMA method, in which the most similar data pairs are joined first to form a cluster. The new cluster is treated as a single entity creating a reduced matrix.</a:t>
            </a:r>
            <a:endParaRPr/>
          </a:p>
          <a:p>
            <a:pPr indent="-228600" lvl="0" marL="228600" rtl="0" algn="l">
              <a:lnSpc>
                <a:spcPct val="90000"/>
              </a:lnSpc>
              <a:spcBef>
                <a:spcPts val="1000"/>
              </a:spcBef>
              <a:spcAft>
                <a:spcPts val="0"/>
              </a:spcAft>
              <a:buClr>
                <a:schemeClr val="dk1"/>
              </a:buClr>
              <a:buSzPts val="2400"/>
              <a:buChar char="•"/>
            </a:pPr>
            <a:r>
              <a:rPr lang="en-US" sz="2400"/>
              <a:t> The reduced matrix allows the next closest data point to be added to the previous cluster leading to the formation of a new cluster. By repeating the process, a dendrogram showing the clustering pattern of all data points is built.</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Gene Prediction</a:t>
            </a:r>
            <a:endParaRPr/>
          </a:p>
        </p:txBody>
      </p:sp>
      <p:sp>
        <p:nvSpPr>
          <p:cNvPr id="115" name="Google Shape;115;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Ab Initio based method:</a:t>
            </a:r>
            <a:endParaRPr/>
          </a:p>
          <a:p>
            <a:pPr indent="-228600" lvl="1" marL="685800" rtl="0" algn="l">
              <a:lnSpc>
                <a:spcPct val="90000"/>
              </a:lnSpc>
              <a:spcBef>
                <a:spcPts val="500"/>
              </a:spcBef>
              <a:spcAft>
                <a:spcPts val="0"/>
              </a:spcAft>
              <a:buClr>
                <a:schemeClr val="dk1"/>
              </a:buClr>
              <a:buSzPts val="2400"/>
              <a:buChar char="•"/>
            </a:pPr>
            <a:r>
              <a:rPr lang="en-US"/>
              <a:t>The second feature used by ab initio algorithms is gene content, which is statistical description of coding regions. </a:t>
            </a:r>
            <a:endParaRPr/>
          </a:p>
          <a:p>
            <a:pPr indent="-228600" lvl="1" marL="685800" rtl="0" algn="l">
              <a:lnSpc>
                <a:spcPct val="90000"/>
              </a:lnSpc>
              <a:spcBef>
                <a:spcPts val="500"/>
              </a:spcBef>
              <a:spcAft>
                <a:spcPts val="0"/>
              </a:spcAft>
              <a:buClr>
                <a:schemeClr val="dk1"/>
              </a:buClr>
              <a:buSzPts val="2400"/>
              <a:buChar char="•"/>
            </a:pPr>
            <a:r>
              <a:rPr lang="en-US"/>
              <a:t>It has been observed that nucleotide composition and statistical patterns of the coding regions tend to vary significantly from those of the noncoding regions.</a:t>
            </a:r>
            <a:endParaRPr/>
          </a:p>
          <a:p>
            <a:pPr indent="-228600" lvl="1" marL="685800" rtl="0" algn="l">
              <a:lnSpc>
                <a:spcPct val="90000"/>
              </a:lnSpc>
              <a:spcBef>
                <a:spcPts val="500"/>
              </a:spcBef>
              <a:spcAft>
                <a:spcPts val="0"/>
              </a:spcAft>
              <a:buClr>
                <a:schemeClr val="dk1"/>
              </a:buClr>
              <a:buSzPts val="2400"/>
              <a:buChar char="•"/>
            </a:pPr>
            <a:r>
              <a:rPr lang="en-US"/>
              <a:t>The unique features can be detected by employing probabilistic models such as Markov models or hidden Markov models to help distinguish coding from noncoding regions.</a:t>
            </a:r>
            <a:endParaRPr/>
          </a:p>
          <a:p>
            <a:pPr indent="-76200" lvl="1" marL="685800" rtl="0" algn="l">
              <a:lnSpc>
                <a:spcPct val="90000"/>
              </a:lnSpc>
              <a:spcBef>
                <a:spcPts val="500"/>
              </a:spcBef>
              <a:spcAft>
                <a:spcPts val="0"/>
              </a:spcAft>
              <a:buClr>
                <a:schemeClr val="dk1"/>
              </a:buClr>
              <a:buSzPts val="2400"/>
              <a:buNone/>
            </a:pPr>
            <a:r>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6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k-Means Clustering.</a:t>
            </a:r>
            <a:endParaRPr/>
          </a:p>
        </p:txBody>
      </p:sp>
      <p:sp>
        <p:nvSpPr>
          <p:cNvPr id="454" name="Google Shape;454;p6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62500" lnSpcReduction="20000"/>
          </a:bodyPr>
          <a:lstStyle/>
          <a:p>
            <a:pPr indent="-228600" lvl="0" marL="228600" rtl="0" algn="l">
              <a:lnSpc>
                <a:spcPct val="90000"/>
              </a:lnSpc>
              <a:spcBef>
                <a:spcPts val="0"/>
              </a:spcBef>
              <a:spcAft>
                <a:spcPts val="0"/>
              </a:spcAft>
              <a:buClr>
                <a:schemeClr val="dk1"/>
              </a:buClr>
              <a:buSzPct val="100000"/>
              <a:buChar char="•"/>
            </a:pPr>
            <a:r>
              <a:rPr lang="en-US"/>
              <a:t>In contrast to hierarchical clustering algorithms, k-means clustering does not produce a dendrogram, but instead classifies data through a single step partition. Thus, it is a divisive approach. </a:t>
            </a:r>
            <a:endParaRPr/>
          </a:p>
          <a:p>
            <a:pPr indent="-228600" lvl="0" marL="228600" rtl="0" algn="l">
              <a:lnSpc>
                <a:spcPct val="90000"/>
              </a:lnSpc>
              <a:spcBef>
                <a:spcPts val="1000"/>
              </a:spcBef>
              <a:spcAft>
                <a:spcPts val="0"/>
              </a:spcAft>
              <a:buClr>
                <a:schemeClr val="dk1"/>
              </a:buClr>
              <a:buSzPct val="100000"/>
              <a:buChar char="•"/>
            </a:pPr>
            <a:r>
              <a:rPr lang="en-US"/>
              <a:t>In this method, data are partitioned into k-clusters, which are prespecified at the outset. The value of k is normally randomly set but can be adjusted if results are found to be unsatisfactory. </a:t>
            </a:r>
            <a:endParaRPr/>
          </a:p>
          <a:p>
            <a:pPr indent="-228600" lvl="0" marL="228600" rtl="0" algn="l">
              <a:lnSpc>
                <a:spcPct val="90000"/>
              </a:lnSpc>
              <a:spcBef>
                <a:spcPts val="1000"/>
              </a:spcBef>
              <a:spcAft>
                <a:spcPts val="0"/>
              </a:spcAft>
              <a:buClr>
                <a:schemeClr val="dk1"/>
              </a:buClr>
              <a:buSzPct val="100000"/>
              <a:buChar char="•"/>
            </a:pPr>
            <a:r>
              <a:rPr lang="en-US"/>
              <a:t>In the first step, data points are randomly assigned to each cluster. </a:t>
            </a:r>
            <a:endParaRPr/>
          </a:p>
          <a:p>
            <a:pPr indent="-228600" lvl="0" marL="228600" rtl="0" algn="l">
              <a:lnSpc>
                <a:spcPct val="90000"/>
              </a:lnSpc>
              <a:spcBef>
                <a:spcPts val="1000"/>
              </a:spcBef>
              <a:spcAft>
                <a:spcPts val="0"/>
              </a:spcAft>
              <a:buClr>
                <a:schemeClr val="dk1"/>
              </a:buClr>
              <a:buSzPct val="100000"/>
              <a:buChar char="•"/>
            </a:pPr>
            <a:r>
              <a:rPr lang="en-US"/>
              <a:t>The average of the data in a group (centroid value) is calculated. </a:t>
            </a:r>
            <a:endParaRPr/>
          </a:p>
          <a:p>
            <a:pPr indent="-228600" lvl="0" marL="228600" rtl="0" algn="l">
              <a:lnSpc>
                <a:spcPct val="90000"/>
              </a:lnSpc>
              <a:spcBef>
                <a:spcPts val="1000"/>
              </a:spcBef>
              <a:spcAft>
                <a:spcPts val="0"/>
              </a:spcAft>
              <a:buClr>
                <a:schemeClr val="dk1"/>
              </a:buClr>
              <a:buSzPct val="100000"/>
              <a:buChar char="•"/>
            </a:pPr>
            <a:r>
              <a:rPr lang="en-US"/>
              <a:t>The distance of each data point to the centroid is also calculated. </a:t>
            </a:r>
            <a:endParaRPr/>
          </a:p>
          <a:p>
            <a:pPr indent="-228600" lvl="0" marL="228600" rtl="0" algn="l">
              <a:lnSpc>
                <a:spcPct val="90000"/>
              </a:lnSpc>
              <a:spcBef>
                <a:spcPts val="1000"/>
              </a:spcBef>
              <a:spcAft>
                <a:spcPts val="0"/>
              </a:spcAft>
              <a:buClr>
                <a:schemeClr val="dk1"/>
              </a:buClr>
              <a:buSzPct val="100000"/>
              <a:buChar char="•"/>
            </a:pPr>
            <a:r>
              <a:rPr lang="en-US"/>
              <a:t>The second step is to have all the data points randomly reassigned among the k-clusters. </a:t>
            </a:r>
            <a:endParaRPr/>
          </a:p>
          <a:p>
            <a:pPr indent="-228600" lvl="0" marL="228600" rtl="0" algn="l">
              <a:lnSpc>
                <a:spcPct val="90000"/>
              </a:lnSpc>
              <a:spcBef>
                <a:spcPts val="1000"/>
              </a:spcBef>
              <a:spcAft>
                <a:spcPts val="0"/>
              </a:spcAft>
              <a:buClr>
                <a:schemeClr val="dk1"/>
              </a:buClr>
              <a:buSzPct val="100000"/>
              <a:buChar char="•"/>
            </a:pPr>
            <a:r>
              <a:rPr lang="en-US"/>
              <a:t>The centroid of each cluster and distances of data points to the centroid are recomputed. </a:t>
            </a:r>
            <a:endParaRPr/>
          </a:p>
          <a:p>
            <a:pPr indent="-228600" lvl="0" marL="228600" rtl="0" algn="l">
              <a:lnSpc>
                <a:spcPct val="90000"/>
              </a:lnSpc>
              <a:spcBef>
                <a:spcPts val="1000"/>
              </a:spcBef>
              <a:spcAft>
                <a:spcPts val="0"/>
              </a:spcAft>
              <a:buClr>
                <a:schemeClr val="dk1"/>
              </a:buClr>
              <a:buSzPct val="100000"/>
              <a:buChar char="•"/>
            </a:pPr>
            <a:r>
              <a:rPr lang="en-US"/>
              <a:t>Then each data point is reassigned to a different cluster. </a:t>
            </a:r>
            <a:endParaRPr/>
          </a:p>
          <a:p>
            <a:pPr indent="-228600" lvl="0" marL="228600" rtl="0" algn="l">
              <a:lnSpc>
                <a:spcPct val="90000"/>
              </a:lnSpc>
              <a:spcBef>
                <a:spcPts val="1000"/>
              </a:spcBef>
              <a:spcAft>
                <a:spcPts val="0"/>
              </a:spcAft>
              <a:buClr>
                <a:schemeClr val="dk1"/>
              </a:buClr>
              <a:buSzPct val="100000"/>
              <a:buChar char="•"/>
            </a:pPr>
            <a:r>
              <a:rPr lang="en-US"/>
              <a:t>If a data point is found to be closer to the centroid of a particular cluster than to any other cluster, that data point is retained in the partition. </a:t>
            </a:r>
            <a:endParaRPr/>
          </a:p>
          <a:p>
            <a:pPr indent="-228600" lvl="0" marL="228600" rtl="0" algn="l">
              <a:lnSpc>
                <a:spcPct val="90000"/>
              </a:lnSpc>
              <a:spcBef>
                <a:spcPts val="1000"/>
              </a:spcBef>
              <a:spcAft>
                <a:spcPts val="0"/>
              </a:spcAft>
              <a:buClr>
                <a:schemeClr val="dk1"/>
              </a:buClr>
              <a:buSzPct val="100000"/>
              <a:buChar char="•"/>
            </a:pPr>
            <a:r>
              <a:rPr lang="en-US"/>
              <a:t>Otherwise, it is subject to reassignment in the next iteration. This process is repeated many times, until the distances between the data points and the new centroids no longer decrease. At this point, a final clustering pattern is reached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6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460" name="Google Shape;460;p61"/>
          <p:cNvSpPr txBox="1"/>
          <p:nvPr>
            <p:ph idx="1" type="body"/>
          </p:nvPr>
        </p:nvSpPr>
        <p:spPr>
          <a:xfrm>
            <a:off x="838200" y="50260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This process is repeated many times, until the distances between the data points and the new centroids no longer decrease. At this point, a final clustering pattern is reached </a:t>
            </a:r>
            <a:endParaRPr/>
          </a:p>
        </p:txBody>
      </p:sp>
      <p:pic>
        <p:nvPicPr>
          <p:cNvPr id="461" name="Google Shape;461;p61"/>
          <p:cNvPicPr preferRelativeResize="0"/>
          <p:nvPr/>
        </p:nvPicPr>
        <p:blipFill rotWithShape="1">
          <a:blip r:embed="rId3">
            <a:alphaModFix/>
          </a:blip>
          <a:srcRect b="0" l="0" r="0" t="0"/>
          <a:stretch/>
        </p:blipFill>
        <p:spPr>
          <a:xfrm>
            <a:off x="838200" y="365125"/>
            <a:ext cx="10774680" cy="4328774"/>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6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Self-Organizing Maps.</a:t>
            </a:r>
            <a:endParaRPr/>
          </a:p>
        </p:txBody>
      </p:sp>
      <p:sp>
        <p:nvSpPr>
          <p:cNvPr id="467" name="Google Shape;467;p6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Clustering by SOMs is in principle similar to the k-means method. </a:t>
            </a:r>
            <a:endParaRPr/>
          </a:p>
          <a:p>
            <a:pPr indent="-228600" lvl="0" marL="228600" rtl="0" algn="l">
              <a:lnSpc>
                <a:spcPct val="90000"/>
              </a:lnSpc>
              <a:spcBef>
                <a:spcPts val="1000"/>
              </a:spcBef>
              <a:spcAft>
                <a:spcPts val="0"/>
              </a:spcAft>
              <a:buClr>
                <a:schemeClr val="dk1"/>
              </a:buClr>
              <a:buSzPts val="2800"/>
              <a:buChar char="•"/>
            </a:pPr>
            <a:r>
              <a:rPr lang="en-US"/>
              <a:t>This pattern recognition algorithm employs neural networks. </a:t>
            </a:r>
            <a:endParaRPr/>
          </a:p>
          <a:p>
            <a:pPr indent="-228600" lvl="0" marL="228600" rtl="0" algn="l">
              <a:lnSpc>
                <a:spcPct val="90000"/>
              </a:lnSpc>
              <a:spcBef>
                <a:spcPts val="1000"/>
              </a:spcBef>
              <a:spcAft>
                <a:spcPts val="0"/>
              </a:spcAft>
              <a:buClr>
                <a:schemeClr val="dk1"/>
              </a:buClr>
              <a:buSzPts val="2800"/>
              <a:buChar char="•"/>
            </a:pPr>
            <a:r>
              <a:rPr lang="en-US"/>
              <a:t>It starts by defining a number of nodes. </a:t>
            </a:r>
            <a:endParaRPr/>
          </a:p>
          <a:p>
            <a:pPr indent="-228600" lvl="0" marL="228600" rtl="0" algn="l">
              <a:lnSpc>
                <a:spcPct val="90000"/>
              </a:lnSpc>
              <a:spcBef>
                <a:spcPts val="1000"/>
              </a:spcBef>
              <a:spcAft>
                <a:spcPts val="0"/>
              </a:spcAft>
              <a:buClr>
                <a:schemeClr val="dk1"/>
              </a:buClr>
              <a:buSzPts val="2800"/>
              <a:buChar char="•"/>
            </a:pPr>
            <a:r>
              <a:rPr lang="en-US"/>
              <a:t>The data points are initially assigned to the nodes at random. </a:t>
            </a:r>
            <a:endParaRPr/>
          </a:p>
          <a:p>
            <a:pPr indent="-228600" lvl="0" marL="228600" rtl="0" algn="l">
              <a:lnSpc>
                <a:spcPct val="90000"/>
              </a:lnSpc>
              <a:spcBef>
                <a:spcPts val="1000"/>
              </a:spcBef>
              <a:spcAft>
                <a:spcPts val="0"/>
              </a:spcAft>
              <a:buClr>
                <a:schemeClr val="dk1"/>
              </a:buClr>
              <a:buSzPts val="2800"/>
              <a:buChar char="•"/>
            </a:pPr>
            <a:r>
              <a:rPr lang="en-US"/>
              <a:t>The distance between the input data points and the centroids are calculated. </a:t>
            </a:r>
            <a:endParaRPr/>
          </a:p>
          <a:p>
            <a:pPr indent="-228600" lvl="0" marL="228600" rtl="0" algn="l">
              <a:lnSpc>
                <a:spcPct val="90000"/>
              </a:lnSpc>
              <a:spcBef>
                <a:spcPts val="1000"/>
              </a:spcBef>
              <a:spcAft>
                <a:spcPts val="0"/>
              </a:spcAft>
              <a:buClr>
                <a:schemeClr val="dk1"/>
              </a:buClr>
              <a:buSzPts val="2800"/>
              <a:buChar char="•"/>
            </a:pPr>
            <a:r>
              <a:rPr lang="en-US"/>
              <a:t>The data points are successively adjusted among the nodes, and their distances to the centroids are recalculated. </a:t>
            </a:r>
            <a:endParaRPr/>
          </a:p>
          <a:p>
            <a:pPr indent="-228600" lvl="0" marL="228600" rtl="0" algn="l">
              <a:lnSpc>
                <a:spcPct val="90000"/>
              </a:lnSpc>
              <a:spcBef>
                <a:spcPts val="1000"/>
              </a:spcBef>
              <a:spcAft>
                <a:spcPts val="0"/>
              </a:spcAft>
              <a:buClr>
                <a:schemeClr val="dk1"/>
              </a:buClr>
              <a:buSzPts val="2800"/>
              <a:buChar char="•"/>
            </a:pPr>
            <a:r>
              <a:rPr lang="en-US"/>
              <a:t>After many iterations, a stabilized clustering pattern are reached with the minimum distances of the data points to the centroids.</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6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K means and SOM</a:t>
            </a:r>
            <a:endParaRPr/>
          </a:p>
        </p:txBody>
      </p:sp>
      <p:sp>
        <p:nvSpPr>
          <p:cNvPr id="473" name="Google Shape;473;p6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lang="en-US"/>
              <a:t>The differences between SOM and k-means are that, in SOM, the nodes are not treated as isolated entities, but as connected to other nodes. </a:t>
            </a:r>
            <a:endParaRPr/>
          </a:p>
          <a:p>
            <a:pPr indent="-228600" lvl="0" marL="228600" rtl="0" algn="l">
              <a:lnSpc>
                <a:spcPct val="90000"/>
              </a:lnSpc>
              <a:spcBef>
                <a:spcPts val="1000"/>
              </a:spcBef>
              <a:spcAft>
                <a:spcPts val="0"/>
              </a:spcAft>
              <a:buClr>
                <a:schemeClr val="dk1"/>
              </a:buClr>
              <a:buSzPct val="100000"/>
              <a:buChar char="•"/>
            </a:pPr>
            <a:r>
              <a:rPr lang="en-US"/>
              <a:t>The calculation of the centroid values in SOM takes into account not only information from within each cluster, but also information from adjacent clusters. </a:t>
            </a:r>
            <a:endParaRPr/>
          </a:p>
          <a:p>
            <a:pPr indent="-228600" lvl="0" marL="228600" rtl="0" algn="l">
              <a:lnSpc>
                <a:spcPct val="90000"/>
              </a:lnSpc>
              <a:spcBef>
                <a:spcPts val="1000"/>
              </a:spcBef>
              <a:spcAft>
                <a:spcPts val="0"/>
              </a:spcAft>
              <a:buClr>
                <a:schemeClr val="dk1"/>
              </a:buClr>
              <a:buSzPct val="100000"/>
              <a:buChar char="•"/>
            </a:pPr>
            <a:r>
              <a:rPr lang="en-US"/>
              <a:t>This allows the analysis to be better at handling noisy data. Another difference is that, in SOM, some nodes are allowed to contain no data at all. </a:t>
            </a:r>
            <a:endParaRPr/>
          </a:p>
          <a:p>
            <a:pPr indent="-228600" lvl="0" marL="228600" rtl="0" algn="l">
              <a:lnSpc>
                <a:spcPct val="90000"/>
              </a:lnSpc>
              <a:spcBef>
                <a:spcPts val="1000"/>
              </a:spcBef>
              <a:spcAft>
                <a:spcPts val="0"/>
              </a:spcAft>
              <a:buClr>
                <a:schemeClr val="dk1"/>
              </a:buClr>
              <a:buSzPct val="100000"/>
              <a:buChar char="•"/>
            </a:pPr>
            <a:r>
              <a:rPr lang="en-US"/>
              <a:t>Thus, at the completion of the clustering, the final number of clusters may be smaller than the initial nodes. </a:t>
            </a:r>
            <a:endParaRPr/>
          </a:p>
          <a:p>
            <a:pPr indent="-228600" lvl="0" marL="228600" rtl="0" algn="l">
              <a:lnSpc>
                <a:spcPct val="90000"/>
              </a:lnSpc>
              <a:spcBef>
                <a:spcPts val="1000"/>
              </a:spcBef>
              <a:spcAft>
                <a:spcPts val="0"/>
              </a:spcAft>
              <a:buClr>
                <a:schemeClr val="dk1"/>
              </a:buClr>
              <a:buSzPct val="100000"/>
              <a:buChar char="•"/>
            </a:pPr>
            <a:r>
              <a:rPr lang="en-US"/>
              <a:t>This feature renders SOM less subjective than k-means. However, this type of algorithm is also much slower than the k-means method.</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6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MICROARRAY DATABASES</a:t>
            </a:r>
            <a:endParaRPr/>
          </a:p>
        </p:txBody>
      </p:sp>
      <p:sp>
        <p:nvSpPr>
          <p:cNvPr id="479" name="Google Shape;479;p6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a:t>repository containing microarray gene expression data</a:t>
            </a:r>
            <a:endParaRPr/>
          </a:p>
          <a:p>
            <a:pPr indent="-228600" lvl="0" marL="228600" rtl="0" algn="l">
              <a:lnSpc>
                <a:spcPct val="90000"/>
              </a:lnSpc>
              <a:spcBef>
                <a:spcPts val="1000"/>
              </a:spcBef>
              <a:spcAft>
                <a:spcPts val="0"/>
              </a:spcAft>
              <a:buClr>
                <a:schemeClr val="dk1"/>
              </a:buClr>
              <a:buSzPct val="100000"/>
              <a:buChar char="•"/>
            </a:pPr>
            <a:r>
              <a:rPr lang="en-US"/>
              <a:t>The key uses of a microarray database are to </a:t>
            </a:r>
            <a:endParaRPr/>
          </a:p>
          <a:p>
            <a:pPr indent="-228600" lvl="1" marL="685800" rtl="0" algn="l">
              <a:lnSpc>
                <a:spcPct val="90000"/>
              </a:lnSpc>
              <a:spcBef>
                <a:spcPts val="500"/>
              </a:spcBef>
              <a:spcAft>
                <a:spcPts val="0"/>
              </a:spcAft>
              <a:buClr>
                <a:schemeClr val="dk1"/>
              </a:buClr>
              <a:buSzPct val="100000"/>
              <a:buChar char="•"/>
            </a:pPr>
            <a:r>
              <a:rPr lang="en-US"/>
              <a:t>store the measurement data, </a:t>
            </a:r>
            <a:endParaRPr/>
          </a:p>
          <a:p>
            <a:pPr indent="-228600" lvl="1" marL="685800" rtl="0" algn="l">
              <a:lnSpc>
                <a:spcPct val="90000"/>
              </a:lnSpc>
              <a:spcBef>
                <a:spcPts val="500"/>
              </a:spcBef>
              <a:spcAft>
                <a:spcPts val="0"/>
              </a:spcAft>
              <a:buClr>
                <a:schemeClr val="dk1"/>
              </a:buClr>
              <a:buSzPct val="100000"/>
              <a:buChar char="•"/>
            </a:pPr>
            <a:r>
              <a:rPr lang="en-US"/>
              <a:t>manage a searchable index, and </a:t>
            </a:r>
            <a:endParaRPr/>
          </a:p>
          <a:p>
            <a:pPr indent="-228600" lvl="1" marL="685800" rtl="0" algn="l">
              <a:lnSpc>
                <a:spcPct val="90000"/>
              </a:lnSpc>
              <a:spcBef>
                <a:spcPts val="500"/>
              </a:spcBef>
              <a:spcAft>
                <a:spcPts val="0"/>
              </a:spcAft>
              <a:buClr>
                <a:schemeClr val="dk1"/>
              </a:buClr>
              <a:buSzPct val="100000"/>
              <a:buChar char="•"/>
            </a:pPr>
            <a:r>
              <a:rPr lang="en-US"/>
              <a:t>make the data available to other applications for analysis and interpretation (either directly, or via user downloads)</a:t>
            </a:r>
            <a:endParaRPr/>
          </a:p>
          <a:p>
            <a:pPr indent="-228600" lvl="0" marL="228600" rtl="0" algn="l">
              <a:lnSpc>
                <a:spcPct val="90000"/>
              </a:lnSpc>
              <a:spcBef>
                <a:spcPts val="1000"/>
              </a:spcBef>
              <a:spcAft>
                <a:spcPts val="0"/>
              </a:spcAft>
              <a:buClr>
                <a:schemeClr val="dk1"/>
              </a:buClr>
              <a:buSzPct val="100000"/>
              <a:buChar char="•"/>
            </a:pPr>
            <a:r>
              <a:rPr lang="en-US"/>
              <a:t>Some of the most popular ones include</a:t>
            </a:r>
            <a:endParaRPr/>
          </a:p>
          <a:p>
            <a:pPr indent="-228600" lvl="1" marL="685800" rtl="0" algn="l">
              <a:lnSpc>
                <a:spcPct val="90000"/>
              </a:lnSpc>
              <a:spcBef>
                <a:spcPts val="500"/>
              </a:spcBef>
              <a:spcAft>
                <a:spcPts val="0"/>
              </a:spcAft>
              <a:buClr>
                <a:schemeClr val="dk1"/>
              </a:buClr>
              <a:buSzPct val="100000"/>
              <a:buChar char="•"/>
            </a:pPr>
            <a:r>
              <a:rPr lang="en-US"/>
              <a:t>Array Express</a:t>
            </a:r>
            <a:endParaRPr/>
          </a:p>
          <a:p>
            <a:pPr indent="-228600" lvl="1" marL="685800" rtl="0" algn="l">
              <a:lnSpc>
                <a:spcPct val="90000"/>
              </a:lnSpc>
              <a:spcBef>
                <a:spcPts val="500"/>
              </a:spcBef>
              <a:spcAft>
                <a:spcPts val="0"/>
              </a:spcAft>
              <a:buClr>
                <a:schemeClr val="dk1"/>
              </a:buClr>
              <a:buSzPct val="100000"/>
              <a:buChar char="•"/>
            </a:pPr>
            <a:r>
              <a:rPr lang="en-US"/>
              <a:t>Gene Expression Omnibus (GEO)</a:t>
            </a:r>
            <a:endParaRPr/>
          </a:p>
          <a:p>
            <a:pPr indent="-228600" lvl="1" marL="685800" rtl="0" algn="l">
              <a:lnSpc>
                <a:spcPct val="90000"/>
              </a:lnSpc>
              <a:spcBef>
                <a:spcPts val="500"/>
              </a:spcBef>
              <a:spcAft>
                <a:spcPts val="0"/>
              </a:spcAft>
              <a:buClr>
                <a:schemeClr val="dk1"/>
              </a:buClr>
              <a:buSzPct val="100000"/>
              <a:buChar char="•"/>
            </a:pPr>
            <a:r>
              <a:rPr lang="en-US"/>
              <a:t>Stanford Microarray database</a:t>
            </a:r>
            <a:endParaRPr/>
          </a:p>
          <a:p>
            <a:pPr indent="-228600" lvl="1" marL="685800" rtl="0" algn="l">
              <a:lnSpc>
                <a:spcPct val="90000"/>
              </a:lnSpc>
              <a:spcBef>
                <a:spcPts val="500"/>
              </a:spcBef>
              <a:spcAft>
                <a:spcPts val="0"/>
              </a:spcAft>
              <a:buClr>
                <a:schemeClr val="dk1"/>
              </a:buClr>
              <a:buSzPct val="100000"/>
              <a:buChar char="•"/>
            </a:pPr>
            <a:r>
              <a:rPr lang="en-US"/>
              <a:t>ExpressDB</a:t>
            </a:r>
            <a:endParaRPr/>
          </a:p>
          <a:p>
            <a:pPr indent="-228600" lvl="1" marL="685800" rtl="0" algn="l">
              <a:lnSpc>
                <a:spcPct val="90000"/>
              </a:lnSpc>
              <a:spcBef>
                <a:spcPts val="500"/>
              </a:spcBef>
              <a:spcAft>
                <a:spcPts val="0"/>
              </a:spcAft>
              <a:buClr>
                <a:schemeClr val="dk1"/>
              </a:buClr>
              <a:buSzPct val="100000"/>
              <a:buChar char="•"/>
            </a:pPr>
            <a:r>
              <a:rPr lang="en-US"/>
              <a:t>Genex</a:t>
            </a:r>
            <a:endParaRPr/>
          </a:p>
          <a:p>
            <a:pPr indent="-87630" lvl="1" marL="685800" rtl="0" algn="l">
              <a:lnSpc>
                <a:spcPct val="90000"/>
              </a:lnSpc>
              <a:spcBef>
                <a:spcPts val="500"/>
              </a:spcBef>
              <a:spcAft>
                <a:spcPts val="0"/>
              </a:spcAft>
              <a:buClr>
                <a:schemeClr val="dk1"/>
              </a:buClr>
              <a:buSzPct val="100000"/>
              <a:buNone/>
            </a:pPr>
            <a:r>
              <a:t/>
            </a:r>
            <a:endParaRPr/>
          </a:p>
          <a:p>
            <a:pPr indent="-87630" lvl="1" marL="685800" rtl="0" algn="l">
              <a:lnSpc>
                <a:spcPct val="90000"/>
              </a:lnSpc>
              <a:spcBef>
                <a:spcPts val="500"/>
              </a:spcBef>
              <a:spcAft>
                <a:spcPts val="0"/>
              </a:spcAft>
              <a:buClr>
                <a:schemeClr val="dk1"/>
              </a:buClr>
              <a:buSzPct val="100000"/>
              <a:buNone/>
            </a:pPr>
            <a:r>
              <a:t/>
            </a:r>
            <a:endParaRPr/>
          </a:p>
          <a:p>
            <a:pPr indent="-87630" lvl="1" marL="685800" rtl="0" algn="l">
              <a:lnSpc>
                <a:spcPct val="90000"/>
              </a:lnSpc>
              <a:spcBef>
                <a:spcPts val="500"/>
              </a:spcBef>
              <a:spcAft>
                <a:spcPts val="0"/>
              </a:spcAft>
              <a:buClr>
                <a:schemeClr val="dk1"/>
              </a:buClr>
              <a:buSzPct val="100000"/>
              <a:buNone/>
            </a:pPr>
            <a:r>
              <a:t/>
            </a:r>
            <a:endParaRPr/>
          </a:p>
          <a:p>
            <a:pPr indent="-87630" lvl="1" marL="685800" rtl="0" algn="l">
              <a:lnSpc>
                <a:spcPct val="90000"/>
              </a:lnSpc>
              <a:spcBef>
                <a:spcPts val="500"/>
              </a:spcBef>
              <a:spcAft>
                <a:spcPts val="0"/>
              </a:spcAft>
              <a:buClr>
                <a:schemeClr val="dk1"/>
              </a:buClr>
              <a:buSzPct val="100000"/>
              <a:buNone/>
            </a:pPr>
            <a:r>
              <a:t/>
            </a:r>
            <a:endParaRPr/>
          </a:p>
          <a:p>
            <a:pPr indent="-87630" lvl="1" marL="685800" rtl="0" algn="l">
              <a:lnSpc>
                <a:spcPct val="90000"/>
              </a:lnSpc>
              <a:spcBef>
                <a:spcPts val="500"/>
              </a:spcBef>
              <a:spcAft>
                <a:spcPts val="0"/>
              </a:spcAft>
              <a:buClr>
                <a:schemeClr val="dk1"/>
              </a:buClr>
              <a:buSzPct val="100000"/>
              <a:buNone/>
            </a:pPr>
            <a:r>
              <a:t/>
            </a:r>
            <a:endParaRPr/>
          </a:p>
          <a:p>
            <a:pPr indent="-87630" lvl="1" marL="685800" rtl="0" algn="l">
              <a:lnSpc>
                <a:spcPct val="90000"/>
              </a:lnSpc>
              <a:spcBef>
                <a:spcPts val="500"/>
              </a:spcBef>
              <a:spcAft>
                <a:spcPts val="0"/>
              </a:spcAft>
              <a:buClr>
                <a:schemeClr val="dk1"/>
              </a:buClr>
              <a:buSzPct val="100000"/>
              <a:buNone/>
            </a:pPr>
            <a:r>
              <a:t/>
            </a:r>
            <a:endParaRPr/>
          </a:p>
          <a:p>
            <a:pPr indent="-87630" lvl="1" marL="685800" rtl="0" algn="l">
              <a:lnSpc>
                <a:spcPct val="90000"/>
              </a:lnSpc>
              <a:spcBef>
                <a:spcPts val="500"/>
              </a:spcBef>
              <a:spcAft>
                <a:spcPts val="0"/>
              </a:spcAft>
              <a:buClr>
                <a:schemeClr val="dk1"/>
              </a:buClr>
              <a:buSzPct val="100000"/>
              <a:buNone/>
            </a:pPr>
            <a:r>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6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Clustering programs/ Tools</a:t>
            </a:r>
            <a:endParaRPr/>
          </a:p>
        </p:txBody>
      </p:sp>
      <p:sp>
        <p:nvSpPr>
          <p:cNvPr id="485" name="Google Shape;485;p6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0000" lnSpcReduction="20000"/>
          </a:bodyPr>
          <a:lstStyle/>
          <a:p>
            <a:pPr indent="-228600" lvl="0" marL="228600" rtl="0" algn="l">
              <a:lnSpc>
                <a:spcPct val="90000"/>
              </a:lnSpc>
              <a:spcBef>
                <a:spcPts val="0"/>
              </a:spcBef>
              <a:spcAft>
                <a:spcPts val="0"/>
              </a:spcAft>
              <a:buClr>
                <a:schemeClr val="dk1"/>
              </a:buClr>
              <a:buSzPct val="100000"/>
              <a:buChar char="•"/>
            </a:pPr>
            <a:r>
              <a:rPr lang="en-US"/>
              <a:t>Cluster (http://rana.lbl.gov/EisenSoftware.htm) is a Windows program capable of hierarchical clustering, SOM, and k-means clustering. Outputs from hierarchical clustering are visualized with the Treeview program. </a:t>
            </a:r>
            <a:endParaRPr/>
          </a:p>
          <a:p>
            <a:pPr indent="-228600" lvl="0" marL="228600" rtl="0" algn="l">
              <a:lnSpc>
                <a:spcPct val="90000"/>
              </a:lnSpc>
              <a:spcBef>
                <a:spcPts val="1000"/>
              </a:spcBef>
              <a:spcAft>
                <a:spcPts val="0"/>
              </a:spcAft>
              <a:buClr>
                <a:schemeClr val="dk1"/>
              </a:buClr>
              <a:buSzPct val="100000"/>
              <a:buChar char="•"/>
            </a:pPr>
            <a:r>
              <a:rPr lang="en-US"/>
              <a:t>EPCLUST (www.ebi.ac.uk/EP/EPCLIST) is a web-based server that allows data to be uploaded and clustered with hierarchical clustering or k-means methods. In addition, the user can perform data selection, normalization, and database similarity searches with this program. </a:t>
            </a:r>
            <a:endParaRPr/>
          </a:p>
          <a:p>
            <a:pPr indent="-228600" lvl="0" marL="228600" rtl="0" algn="l">
              <a:lnSpc>
                <a:spcPct val="90000"/>
              </a:lnSpc>
              <a:spcBef>
                <a:spcPts val="1000"/>
              </a:spcBef>
              <a:spcAft>
                <a:spcPts val="0"/>
              </a:spcAft>
              <a:buClr>
                <a:schemeClr val="dk1"/>
              </a:buClr>
              <a:buSzPct val="100000"/>
              <a:buChar char="•"/>
            </a:pPr>
            <a:r>
              <a:rPr lang="en-US"/>
              <a:t>TIGR TM4 (www.tigr.org/tm4) is a suite of multiplatform programs for analyzing microarray data. This comprehensive package includes four interlinked programs, TIGR spot finder (for image analysis), MIDAS (for data normalization), MeV (for clustering analysis and visualization), and MADAM (for data management). The package provides different data normalization schemes and clustering options. </a:t>
            </a:r>
            <a:endParaRPr/>
          </a:p>
          <a:p>
            <a:pPr indent="-228600" lvl="0" marL="228600" rtl="0" algn="l">
              <a:lnSpc>
                <a:spcPct val="90000"/>
              </a:lnSpc>
              <a:spcBef>
                <a:spcPts val="1000"/>
              </a:spcBef>
              <a:spcAft>
                <a:spcPts val="0"/>
              </a:spcAft>
              <a:buClr>
                <a:schemeClr val="dk1"/>
              </a:buClr>
              <a:buSzPct val="100000"/>
              <a:buChar char="•"/>
            </a:pPr>
            <a:r>
              <a:rPr lang="en-US"/>
              <a:t>SOTA (Self-Organizing Tree Algorithm; www.almabioinfo.com/sota/) is a web server that uses a hybrid approach of SOM and hierarchical clustering. It builds a tree based on the divisive approach starting from the root node containing all data patterns. Instead of using the distance-based criteria to resolve a tree, the algorithm using the neural network based SOM algorithm to separate clusters of genes at each node. The homogeneity of gene clusters at each node is analyzed using SOM. The tree building stops at any point if desired homogeneity level is reached.</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6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Applications</a:t>
            </a:r>
            <a:endParaRPr/>
          </a:p>
        </p:txBody>
      </p:sp>
      <p:sp>
        <p:nvSpPr>
          <p:cNvPr id="491" name="Google Shape;491;p6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Biomedical Research:</a:t>
            </a:r>
            <a:endParaRPr/>
          </a:p>
          <a:p>
            <a:pPr indent="-228600" lvl="1" marL="685800" rtl="0" algn="l">
              <a:lnSpc>
                <a:spcPct val="90000"/>
              </a:lnSpc>
              <a:spcBef>
                <a:spcPts val="500"/>
              </a:spcBef>
              <a:spcAft>
                <a:spcPts val="0"/>
              </a:spcAft>
              <a:buClr>
                <a:schemeClr val="dk1"/>
              </a:buClr>
              <a:buSzPts val="2400"/>
              <a:buChar char="•"/>
            </a:pPr>
            <a:r>
              <a:rPr b="1" lang="en-US"/>
              <a:t>Disease Gene Discovery:</a:t>
            </a:r>
            <a:r>
              <a:rPr lang="en-US"/>
              <a:t> Identifying genes associated with diseases, such as cancer or genetic disorders.</a:t>
            </a:r>
            <a:endParaRPr/>
          </a:p>
          <a:p>
            <a:pPr indent="-228600" lvl="1" marL="685800" rtl="0" algn="l">
              <a:lnSpc>
                <a:spcPct val="90000"/>
              </a:lnSpc>
              <a:spcBef>
                <a:spcPts val="500"/>
              </a:spcBef>
              <a:spcAft>
                <a:spcPts val="0"/>
              </a:spcAft>
              <a:buClr>
                <a:schemeClr val="dk1"/>
              </a:buClr>
              <a:buSzPts val="2400"/>
              <a:buChar char="•"/>
            </a:pPr>
            <a:r>
              <a:rPr b="1" lang="en-US"/>
              <a:t>Personalized Medicine:</a:t>
            </a:r>
            <a:r>
              <a:rPr lang="en-US"/>
              <a:t> Tailoring treatments based on individual gene expression profiles.</a:t>
            </a:r>
            <a:endParaRPr/>
          </a:p>
          <a:p>
            <a:pPr indent="-228600" lvl="0" marL="228600" rtl="0" algn="l">
              <a:lnSpc>
                <a:spcPct val="90000"/>
              </a:lnSpc>
              <a:spcBef>
                <a:spcPts val="1000"/>
              </a:spcBef>
              <a:spcAft>
                <a:spcPts val="0"/>
              </a:spcAft>
              <a:buClr>
                <a:schemeClr val="dk1"/>
              </a:buClr>
              <a:buSzPts val="2800"/>
              <a:buChar char="•"/>
            </a:pPr>
            <a:r>
              <a:rPr b="1" lang="en-US"/>
              <a:t>Biotechnology:</a:t>
            </a:r>
            <a:endParaRPr/>
          </a:p>
          <a:p>
            <a:pPr indent="-228600" lvl="1" marL="685800" rtl="0" algn="l">
              <a:lnSpc>
                <a:spcPct val="90000"/>
              </a:lnSpc>
              <a:spcBef>
                <a:spcPts val="500"/>
              </a:spcBef>
              <a:spcAft>
                <a:spcPts val="0"/>
              </a:spcAft>
              <a:buClr>
                <a:schemeClr val="dk1"/>
              </a:buClr>
              <a:buSzPts val="2400"/>
              <a:buChar char="•"/>
            </a:pPr>
            <a:r>
              <a:rPr b="1" lang="en-US"/>
              <a:t>Agricultural Applications:</a:t>
            </a:r>
            <a:r>
              <a:rPr lang="en-US"/>
              <a:t> Identifying genes for crop improvement.</a:t>
            </a:r>
            <a:endParaRPr/>
          </a:p>
          <a:p>
            <a:pPr indent="-228600" lvl="1" marL="685800" rtl="0" algn="l">
              <a:lnSpc>
                <a:spcPct val="90000"/>
              </a:lnSpc>
              <a:spcBef>
                <a:spcPts val="500"/>
              </a:spcBef>
              <a:spcAft>
                <a:spcPts val="0"/>
              </a:spcAft>
              <a:buClr>
                <a:schemeClr val="dk1"/>
              </a:buClr>
              <a:buSzPts val="2400"/>
              <a:buChar char="•"/>
            </a:pPr>
            <a:r>
              <a:rPr b="1" lang="en-US"/>
              <a:t>Industrial Microbiology:</a:t>
            </a:r>
            <a:r>
              <a:rPr lang="en-US"/>
              <a:t> Engineering microbes for optimized production of biofuels, enzymes, etc.</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6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Applications</a:t>
            </a:r>
            <a:endParaRPr/>
          </a:p>
        </p:txBody>
      </p:sp>
      <p:sp>
        <p:nvSpPr>
          <p:cNvPr id="497" name="Google Shape;497;p6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62500" lnSpcReduction="20000"/>
          </a:bodyPr>
          <a:lstStyle/>
          <a:p>
            <a:pPr indent="-228600" lvl="0" marL="228600" rtl="0" algn="l">
              <a:lnSpc>
                <a:spcPct val="90000"/>
              </a:lnSpc>
              <a:spcBef>
                <a:spcPts val="0"/>
              </a:spcBef>
              <a:spcAft>
                <a:spcPts val="0"/>
              </a:spcAft>
              <a:buClr>
                <a:schemeClr val="dk1"/>
              </a:buClr>
              <a:buSzPct val="100000"/>
              <a:buChar char="•"/>
            </a:pPr>
            <a:r>
              <a:rPr b="1" lang="en-US"/>
              <a:t>Human Genome Project: </a:t>
            </a:r>
            <a:r>
              <a:rPr lang="en-US"/>
              <a:t>Used ab initio and homology-based methods to map and identify genes in the human genome.</a:t>
            </a:r>
            <a:endParaRPr/>
          </a:p>
          <a:p>
            <a:pPr indent="-228600" lvl="0" marL="228600" rtl="0" algn="l">
              <a:lnSpc>
                <a:spcPct val="90000"/>
              </a:lnSpc>
              <a:spcBef>
                <a:spcPts val="1000"/>
              </a:spcBef>
              <a:spcAft>
                <a:spcPts val="0"/>
              </a:spcAft>
              <a:buClr>
                <a:schemeClr val="dk1"/>
              </a:buClr>
              <a:buSzPct val="100000"/>
              <a:buChar char="•"/>
            </a:pPr>
            <a:r>
              <a:rPr b="1" lang="en-US"/>
              <a:t>Alzheimer's Disease Research: </a:t>
            </a:r>
            <a:r>
              <a:rPr lang="en-US"/>
              <a:t>Identified differentially expressed genes in Alzheimer’s patients using microarray analysis.</a:t>
            </a:r>
            <a:endParaRPr/>
          </a:p>
          <a:p>
            <a:pPr indent="-228600" lvl="0" marL="228600" rtl="0" algn="l">
              <a:lnSpc>
                <a:spcPct val="90000"/>
              </a:lnSpc>
              <a:spcBef>
                <a:spcPts val="1000"/>
              </a:spcBef>
              <a:spcAft>
                <a:spcPts val="0"/>
              </a:spcAft>
              <a:buClr>
                <a:schemeClr val="dk1"/>
              </a:buClr>
              <a:buSzPct val="100000"/>
              <a:buChar char="•"/>
            </a:pPr>
            <a:r>
              <a:rPr b="1" lang="en-US"/>
              <a:t>Plant Drought Response: </a:t>
            </a:r>
            <a:r>
              <a:rPr lang="en-US"/>
              <a:t>Revealed key regulatory genes involved in drought resistance in plants through microarray analysis.</a:t>
            </a:r>
            <a:endParaRPr/>
          </a:p>
          <a:p>
            <a:pPr indent="-228600" lvl="0" marL="228600" rtl="0" algn="l">
              <a:lnSpc>
                <a:spcPct val="90000"/>
              </a:lnSpc>
              <a:spcBef>
                <a:spcPts val="1000"/>
              </a:spcBef>
              <a:spcAft>
                <a:spcPts val="0"/>
              </a:spcAft>
              <a:buClr>
                <a:schemeClr val="dk1"/>
              </a:buClr>
              <a:buSzPct val="100000"/>
              <a:buChar char="•"/>
            </a:pPr>
            <a:r>
              <a:rPr b="1" lang="en-US"/>
              <a:t>Cancer Drug Target Discovery</a:t>
            </a:r>
            <a:r>
              <a:rPr lang="en-US"/>
              <a:t>: Mined gene expression data to identify overexpressed genes in tumors as potential drug targets.</a:t>
            </a:r>
            <a:endParaRPr/>
          </a:p>
          <a:p>
            <a:pPr indent="-228600" lvl="0" marL="228600" rtl="0" algn="l">
              <a:lnSpc>
                <a:spcPct val="90000"/>
              </a:lnSpc>
              <a:spcBef>
                <a:spcPts val="1000"/>
              </a:spcBef>
              <a:spcAft>
                <a:spcPts val="0"/>
              </a:spcAft>
              <a:buClr>
                <a:schemeClr val="dk1"/>
              </a:buClr>
              <a:buSzPct val="100000"/>
              <a:buChar char="•"/>
            </a:pPr>
            <a:r>
              <a:rPr b="1" lang="en-US"/>
              <a:t>Panda Genome Annotation: </a:t>
            </a:r>
            <a:r>
              <a:rPr lang="en-US"/>
              <a:t>Combined ab initio prediction and RNA-Seq data to annotate the panda genome, aiding conservation efforts.</a:t>
            </a:r>
            <a:endParaRPr/>
          </a:p>
          <a:p>
            <a:pPr indent="-228600" lvl="0" marL="228600" rtl="0" algn="l">
              <a:lnSpc>
                <a:spcPct val="90000"/>
              </a:lnSpc>
              <a:spcBef>
                <a:spcPts val="1000"/>
              </a:spcBef>
              <a:spcAft>
                <a:spcPts val="0"/>
              </a:spcAft>
              <a:buClr>
                <a:schemeClr val="dk1"/>
              </a:buClr>
              <a:buSzPct val="100000"/>
              <a:buChar char="•"/>
            </a:pPr>
            <a:r>
              <a:rPr b="1" lang="en-US"/>
              <a:t>Breast Cancer Subtypes: </a:t>
            </a:r>
            <a:r>
              <a:rPr lang="en-US"/>
              <a:t>Identified molecular subtypes of breast cancer using gene expression profiling, leading to targeted therapies.</a:t>
            </a:r>
            <a:endParaRPr/>
          </a:p>
          <a:p>
            <a:pPr indent="-228600" lvl="0" marL="228600" rtl="0" algn="l">
              <a:lnSpc>
                <a:spcPct val="90000"/>
              </a:lnSpc>
              <a:spcBef>
                <a:spcPts val="1000"/>
              </a:spcBef>
              <a:spcAft>
                <a:spcPts val="0"/>
              </a:spcAft>
              <a:buClr>
                <a:schemeClr val="dk1"/>
              </a:buClr>
              <a:buSzPct val="100000"/>
              <a:buChar char="•"/>
            </a:pPr>
            <a:r>
              <a:rPr b="1" lang="en-US"/>
              <a:t>Alternative Splicing in Human Tissues</a:t>
            </a:r>
            <a:r>
              <a:rPr lang="en-US"/>
              <a:t>: Predicted tissue-specific alternative splicing events using RNA-Seq data.</a:t>
            </a:r>
            <a:endParaRPr/>
          </a:p>
          <a:p>
            <a:pPr indent="-228600" lvl="0" marL="228600" rtl="0" algn="l">
              <a:lnSpc>
                <a:spcPct val="90000"/>
              </a:lnSpc>
              <a:spcBef>
                <a:spcPts val="1000"/>
              </a:spcBef>
              <a:spcAft>
                <a:spcPts val="0"/>
              </a:spcAft>
              <a:buClr>
                <a:schemeClr val="dk1"/>
              </a:buClr>
              <a:buSzPct val="100000"/>
              <a:buChar char="•"/>
            </a:pPr>
            <a:r>
              <a:rPr b="1" lang="en-US"/>
              <a:t>Toxicogenomics Study:</a:t>
            </a:r>
            <a:r>
              <a:rPr lang="en-US"/>
              <a:t> Used microarray analysis to profile gene expression changes in response to environmental pollutants.</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6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Thank You !!!</a:t>
            </a:r>
            <a:endParaRPr/>
          </a:p>
        </p:txBody>
      </p:sp>
      <p:sp>
        <p:nvSpPr>
          <p:cNvPr id="503" name="Google Shape;503;p6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7"/>
          <p:cNvSpPr txBox="1"/>
          <p:nvPr>
            <p:ph type="title"/>
          </p:nvPr>
        </p:nvSpPr>
        <p:spPr>
          <a:xfrm>
            <a:off x="838200" y="365125"/>
            <a:ext cx="6633754"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Gene Prediction</a:t>
            </a:r>
            <a:endParaRPr/>
          </a:p>
        </p:txBody>
      </p:sp>
      <p:sp>
        <p:nvSpPr>
          <p:cNvPr id="121" name="Google Shape;121;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Homology based methods</a:t>
            </a:r>
            <a:endParaRPr/>
          </a:p>
          <a:p>
            <a:pPr indent="-228600" lvl="1" marL="685800" rtl="0" algn="l">
              <a:lnSpc>
                <a:spcPct val="90000"/>
              </a:lnSpc>
              <a:spcBef>
                <a:spcPts val="500"/>
              </a:spcBef>
              <a:spcAft>
                <a:spcPts val="0"/>
              </a:spcAft>
              <a:buClr>
                <a:schemeClr val="dk1"/>
              </a:buClr>
              <a:buSzPts val="2400"/>
              <a:buChar char="•"/>
            </a:pPr>
            <a:r>
              <a:rPr lang="en-US"/>
              <a:t>The homology-based method makes predictions based on significant matches of the query sequence with sequences of known genes.</a:t>
            </a:r>
            <a:endParaRPr/>
          </a:p>
          <a:p>
            <a:pPr indent="-228600" lvl="1" marL="685800" rtl="0" algn="l">
              <a:lnSpc>
                <a:spcPct val="90000"/>
              </a:lnSpc>
              <a:spcBef>
                <a:spcPts val="500"/>
              </a:spcBef>
              <a:spcAft>
                <a:spcPts val="0"/>
              </a:spcAft>
              <a:buClr>
                <a:schemeClr val="dk1"/>
              </a:buClr>
              <a:buSzPts val="2400"/>
              <a:buChar char="•"/>
            </a:pPr>
            <a:r>
              <a:rPr lang="en-US"/>
              <a:t>For instance, if a translated DNA sequence is found to be similar to a known protein or protein family from a database search, this can be strong evidence that the region codes for a protein.</a:t>
            </a:r>
            <a:endParaRPr/>
          </a:p>
          <a:p>
            <a:pPr indent="-228600" lvl="1" marL="685800" rtl="0" algn="l">
              <a:lnSpc>
                <a:spcPct val="90000"/>
              </a:lnSpc>
              <a:spcBef>
                <a:spcPts val="500"/>
              </a:spcBef>
              <a:spcAft>
                <a:spcPts val="0"/>
              </a:spcAft>
              <a:buClr>
                <a:schemeClr val="dk1"/>
              </a:buClr>
              <a:buSzPts val="2400"/>
              <a:buChar char="•"/>
            </a:pPr>
            <a:r>
              <a:rPr lang="en-US"/>
              <a:t>Alternatively, when possible exons of a genomic DNA region match a sequenced cDNA, this also provides experimental evidence for the existence of a coding region.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Gene Prediction in prokaryotes</a:t>
            </a:r>
            <a:endParaRPr/>
          </a:p>
        </p:txBody>
      </p:sp>
      <p:sp>
        <p:nvSpPr>
          <p:cNvPr id="127" name="Google Shape;127;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Prokaryotes, which include bacteria and Archaea, have relatively small genomes with sizes ranging from 0.5 to 10 Mbp.</a:t>
            </a:r>
            <a:endParaRPr/>
          </a:p>
          <a:p>
            <a:pPr indent="-228600" lvl="0" marL="228600" rtl="0" algn="l">
              <a:lnSpc>
                <a:spcPct val="90000"/>
              </a:lnSpc>
              <a:spcBef>
                <a:spcPts val="1000"/>
              </a:spcBef>
              <a:spcAft>
                <a:spcPts val="0"/>
              </a:spcAft>
              <a:buClr>
                <a:schemeClr val="dk1"/>
              </a:buClr>
              <a:buSzPts val="2800"/>
              <a:buChar char="•"/>
            </a:pPr>
            <a:r>
              <a:rPr lang="en-US"/>
              <a:t>The gene density in the genomes is high, with more than 90% of a genome sequence containing coding sequence. </a:t>
            </a:r>
            <a:endParaRPr/>
          </a:p>
          <a:p>
            <a:pPr indent="-228600" lvl="0" marL="228600" rtl="0" algn="l">
              <a:lnSpc>
                <a:spcPct val="90000"/>
              </a:lnSpc>
              <a:spcBef>
                <a:spcPts val="1000"/>
              </a:spcBef>
              <a:spcAft>
                <a:spcPts val="0"/>
              </a:spcAft>
              <a:buClr>
                <a:schemeClr val="dk1"/>
              </a:buClr>
              <a:buSzPts val="2800"/>
              <a:buChar char="•"/>
            </a:pPr>
            <a:r>
              <a:rPr lang="en-US"/>
              <a:t>There are very few repetitive sequences.</a:t>
            </a:r>
            <a:endParaRPr/>
          </a:p>
          <a:p>
            <a:pPr indent="-228600" lvl="0" marL="228600" rtl="0" algn="l">
              <a:lnSpc>
                <a:spcPct val="90000"/>
              </a:lnSpc>
              <a:spcBef>
                <a:spcPts val="1000"/>
              </a:spcBef>
              <a:spcAft>
                <a:spcPts val="0"/>
              </a:spcAft>
              <a:buClr>
                <a:schemeClr val="dk1"/>
              </a:buClr>
              <a:buSzPts val="2800"/>
              <a:buChar char="•"/>
            </a:pPr>
            <a:r>
              <a:rPr lang="en-US"/>
              <a:t>Each prokaryotic gene is composed of a single contiguous stretch of ORF coding for a single protein or RNA with no interruptions within a gene.</a:t>
            </a:r>
            <a:endParaRPr/>
          </a:p>
        </p:txBody>
      </p:sp>
      <p:pic>
        <p:nvPicPr>
          <p:cNvPr id="128" name="Google Shape;128;p8"/>
          <p:cNvPicPr preferRelativeResize="0"/>
          <p:nvPr/>
        </p:nvPicPr>
        <p:blipFill rotWithShape="1">
          <a:blip r:embed="rId3">
            <a:alphaModFix/>
          </a:blip>
          <a:srcRect b="0" l="0" r="0" t="0"/>
          <a:stretch/>
        </p:blipFill>
        <p:spPr>
          <a:xfrm>
            <a:off x="6043926" y="5106071"/>
            <a:ext cx="6148074" cy="175192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Gene Prediction in prokaryotes</a:t>
            </a:r>
            <a:endParaRPr/>
          </a:p>
        </p:txBody>
      </p:sp>
      <p:sp>
        <p:nvSpPr>
          <p:cNvPr id="134" name="Google Shape;134;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Detailed knowledge of the bacterial gene structure can be very helpful in gene prediction.</a:t>
            </a:r>
            <a:endParaRPr/>
          </a:p>
          <a:p>
            <a:pPr indent="-228600" lvl="0" marL="228600" rtl="0" algn="l">
              <a:lnSpc>
                <a:spcPct val="90000"/>
              </a:lnSpc>
              <a:spcBef>
                <a:spcPts val="1000"/>
              </a:spcBef>
              <a:spcAft>
                <a:spcPts val="0"/>
              </a:spcAft>
              <a:buClr>
                <a:schemeClr val="dk1"/>
              </a:buClr>
              <a:buSzPts val="2800"/>
              <a:buChar char="•"/>
            </a:pPr>
            <a:r>
              <a:rPr lang="en-US"/>
              <a:t>In bacteria, the majority of genes have a start codon ATG (or AUG in mRNA; because prediction is done at the DNA level, T is used in place of U), which codes for methionine.</a:t>
            </a:r>
            <a:endParaRPr/>
          </a:p>
          <a:p>
            <a:pPr indent="-228600" lvl="0" marL="228600" rtl="0" algn="l">
              <a:lnSpc>
                <a:spcPct val="90000"/>
              </a:lnSpc>
              <a:spcBef>
                <a:spcPts val="1000"/>
              </a:spcBef>
              <a:spcAft>
                <a:spcPts val="0"/>
              </a:spcAft>
              <a:buClr>
                <a:schemeClr val="dk1"/>
              </a:buClr>
              <a:buSzPts val="2800"/>
              <a:buChar char="•"/>
            </a:pPr>
            <a:r>
              <a:rPr lang="en-US"/>
              <a:t>Occasionally, GTG and TTG are used as alternative start codons, but methionine is still the actual amino acid inserted at the first position.</a:t>
            </a:r>
            <a:endParaRPr/>
          </a:p>
          <a:p>
            <a:pPr indent="-228600" lvl="0" marL="228600" rtl="0" algn="l">
              <a:lnSpc>
                <a:spcPct val="90000"/>
              </a:lnSpc>
              <a:spcBef>
                <a:spcPts val="1000"/>
              </a:spcBef>
              <a:spcAft>
                <a:spcPts val="0"/>
              </a:spcAft>
              <a:buClr>
                <a:schemeClr val="dk1"/>
              </a:buClr>
              <a:buSzPts val="2800"/>
              <a:buChar char="•"/>
            </a:pPr>
            <a:r>
              <a:rPr lang="en-US"/>
              <a:t>Because there may be multiple ATG, GTG, or TGT codons in a frame, the presence of these codons at the beginning of the frame does not necessarily give a clear indication of the translation initiation site.</a:t>
            </a:r>
            <a:endParaRPr/>
          </a:p>
        </p:txBody>
      </p:sp>
      <p:pic>
        <p:nvPicPr>
          <p:cNvPr id="135" name="Google Shape;135;p9"/>
          <p:cNvPicPr preferRelativeResize="0"/>
          <p:nvPr/>
        </p:nvPicPr>
        <p:blipFill rotWithShape="1">
          <a:blip r:embed="rId3">
            <a:alphaModFix/>
          </a:blip>
          <a:srcRect b="0" l="0" r="0" t="0"/>
          <a:stretch/>
        </p:blipFill>
        <p:spPr>
          <a:xfrm>
            <a:off x="7184570" y="151941"/>
            <a:ext cx="4723143" cy="175192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2024-09-01T03:24:02Z</dcterms:created>
  <dc:creator>Microsoft account</dc:creator>
</cp:coreProperties>
</file>