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12" r:id="rId6"/>
    <p:sldId id="318" r:id="rId7"/>
    <p:sldId id="309" r:id="rId8"/>
    <p:sldId id="322" r:id="rId9"/>
    <p:sldId id="263" r:id="rId10"/>
    <p:sldId id="304" r:id="rId11"/>
    <p:sldId id="278" r:id="rId12"/>
    <p:sldId id="308" r:id="rId13"/>
    <p:sldId id="321" r:id="rId14"/>
    <p:sldId id="314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jjwal gautam" initials="ug" lastIdx="1" clrIdx="0">
    <p:extLst>
      <p:ext uri="{19B8F6BF-5375-455C-9EA6-DF929625EA0E}">
        <p15:presenceInfo xmlns:p15="http://schemas.microsoft.com/office/powerpoint/2012/main" userId="99bc7b21f8e23a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56874-5FF9-EF23-0094-CFE4D00052C0}" v="2" dt="2024-06-20T16:14:43.502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ee711f900a94b2231e838bf71309838b5930bd463a90add77fdb878d3df4cfa::" providerId="AD" clId="Web-{51956874-5FF9-EF23-0094-CFE4D00052C0}"/>
    <pc:docChg chg="modSld">
      <pc:chgData name="Guest User" userId="S::urn:spo:anon#8ee711f900a94b2231e838bf71309838b5930bd463a90add77fdb878d3df4cfa::" providerId="AD" clId="Web-{51956874-5FF9-EF23-0094-CFE4D00052C0}" dt="2024-06-20T16:14:43.502" v="1" actId="1076"/>
      <pc:docMkLst>
        <pc:docMk/>
      </pc:docMkLst>
      <pc:sldChg chg="modSp">
        <pc:chgData name="Guest User" userId="S::urn:spo:anon#8ee711f900a94b2231e838bf71309838b5930bd463a90add77fdb878d3df4cfa::" providerId="AD" clId="Web-{51956874-5FF9-EF23-0094-CFE4D00052C0}" dt="2024-06-20T16:14:43.502" v="1" actId="1076"/>
        <pc:sldMkLst>
          <pc:docMk/>
          <pc:sldMk cId="4132147533" sldId="314"/>
        </pc:sldMkLst>
        <pc:picChg chg="mod">
          <ac:chgData name="Guest User" userId="S::urn:spo:anon#8ee711f900a94b2231e838bf71309838b5930bd463a90add77fdb878d3df4cfa::" providerId="AD" clId="Web-{51956874-5FF9-EF23-0094-CFE4D00052C0}" dt="2024-06-20T16:14:43.502" v="1" actId="1076"/>
          <ac:picMkLst>
            <pc:docMk/>
            <pc:sldMk cId="4132147533" sldId="314"/>
            <ac:picMk id="15" creationId="{63B74BC9-30CD-798A-55CC-B6D359341A9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674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92907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738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/>
              <a:t>Hadoop and MapReduce Frameworks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8">
            <a:extLst>
              <a:ext uri="{FF2B5EF4-FFF2-40B4-BE49-F238E27FC236}">
                <a16:creationId xmlns:a16="http://schemas.microsoft.com/office/drawing/2014/main" id="{DCB3AAFE-3079-F587-00AF-26D0B53C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12822"/>
            <a:ext cx="9769642" cy="914400"/>
          </a:xfrm>
        </p:spPr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A4D8A6-D0DC-8237-063A-F1A8D1B6C7FC}"/>
              </a:ext>
            </a:extLst>
          </p:cNvPr>
          <p:cNvSpPr txBox="1">
            <a:spLocks/>
          </p:cNvSpPr>
          <p:nvPr/>
        </p:nvSpPr>
        <p:spPr>
          <a:xfrm>
            <a:off x="914400" y="1227223"/>
            <a:ext cx="10090484" cy="5317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Consists of two main tasks: Map and reduce.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In map phase data is mapped into smaller chunks and a map function is applied to each chunk to process and transform it into set of key value pairs.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The key-value pairs are shuffled and sorted to group all the values associated with same key.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/>
              <a:t>Finally and reduced function is applied to each group to produce final result.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357CEAB-127D-67E3-6741-2158F92D58DD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71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3B74BC9-30CD-798A-55CC-B6D359341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28" y="1231805"/>
            <a:ext cx="11849701" cy="4917626"/>
          </a:xfrm>
          <a:prstGeom prst="rect">
            <a:avLst/>
          </a:prstGeom>
        </p:spPr>
      </p:pic>
      <p:sp>
        <p:nvSpPr>
          <p:cNvPr id="16" name="Title 18">
            <a:extLst>
              <a:ext uri="{FF2B5EF4-FFF2-40B4-BE49-F238E27FC236}">
                <a16:creationId xmlns:a16="http://schemas.microsoft.com/office/drawing/2014/main" id="{1901289D-20FA-75BC-19BB-3873B68D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12822"/>
            <a:ext cx="9769642" cy="914400"/>
          </a:xfrm>
        </p:spPr>
        <p:txBody>
          <a:bodyPr/>
          <a:lstStyle/>
          <a:p>
            <a:pPr algn="ctr"/>
            <a:r>
              <a:rPr lang="en-US"/>
              <a:t>MapReduce example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/>
              <a:t>Ujjwal gautam</a:t>
            </a:r>
          </a:p>
          <a:p>
            <a:r>
              <a:rPr lang="en-US"/>
              <a:t>MDS</a:t>
            </a:r>
          </a:p>
          <a:p>
            <a:pPr lvl="1"/>
            <a:r>
              <a:rPr lang="en-US"/>
              <a:t>Sem I</a:t>
            </a:r>
          </a:p>
          <a:p>
            <a:pPr lvl="1"/>
            <a:r>
              <a:rPr lang="en-US"/>
              <a:t>Roll no : 34</a:t>
            </a:r>
          </a:p>
        </p:txBody>
      </p:sp>
    </p:spTree>
    <p:extLst>
      <p:ext uri="{BB962C8B-B14F-4D97-AF65-F5344CB8AC3E}">
        <p14:creationId xmlns:p14="http://schemas.microsoft.com/office/powerpoint/2010/main" val="29311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1487"/>
            <a:ext cx="7534656" cy="914400"/>
          </a:xfrm>
        </p:spPr>
        <p:txBody>
          <a:bodyPr/>
          <a:lstStyle/>
          <a:p>
            <a:r>
              <a:rPr lang="en-US"/>
              <a:t>Hadoop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763CBA3-F653-71E0-F10D-AF9A9CBAB2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0308" r="30308"/>
          <a:stretch>
            <a:fillRect/>
          </a:stretch>
        </p:blipFill>
        <p:spPr>
          <a:xfrm>
            <a:off x="7278522" y="151487"/>
            <a:ext cx="4913478" cy="6555026"/>
          </a:xfrm>
        </p:spPr>
      </p:pic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18183669-BE3C-838A-54E9-46D9AC515B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065887"/>
            <a:ext cx="6464968" cy="53990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Open-source framework that allows to store and process large data set in parallel and distributed manner.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Started in 2001 with increase in popularity of internet which resulted in generation on large volume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It was purposed to easily address problem of storing  and processing big data.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In 2008 yahoo declared it as open source.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/>
              <a:t>Was made publicly available by Apache in 2012.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EEAD9-CF23-8D21-56A1-732D03638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16F1C-10C8-F503-0B03-00F17CE4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3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12822"/>
            <a:ext cx="9769642" cy="914400"/>
          </a:xfrm>
        </p:spPr>
        <p:txBody>
          <a:bodyPr/>
          <a:lstStyle/>
          <a:p>
            <a:r>
              <a:rPr lang="en-US"/>
              <a:t>HDFS ( Hadoop Distributed File System)</a:t>
            </a:r>
            <a:b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227223"/>
            <a:ext cx="10090484" cy="531795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/>
              <a:t>Manages and stores data in distributed system.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/>
              <a:t>Mandatory part of Hadoop ecosystem.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/>
              <a:t>Like file system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/>
              <a:t>HDFS divides data into different partition each of 128 MB by default and saved into different clusters.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12822"/>
            <a:ext cx="9769642" cy="914400"/>
          </a:xfrm>
        </p:spPr>
        <p:txBody>
          <a:bodyPr/>
          <a:lstStyle/>
          <a:p>
            <a:r>
              <a:rPr lang="en-US"/>
              <a:t>HDFS ( Hadoop Distributed File System)</a:t>
            </a:r>
            <a:b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227223"/>
            <a:ext cx="10090484" cy="531795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/>
              <a:t>Master node of HDFS contains metadata that stores location where which data is stored in which node.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/>
              <a:t>HDFS uses concept of replication of minimum 3 copies in different node so we can use it in case of failure.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/>
              <a:t>Main node is primary node and other nodes are secondary.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  <a:p>
            <a:pPr marL="0" indent="0">
              <a:lnSpc>
                <a:spcPct val="200000"/>
              </a:lnSpc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8">
            <a:extLst>
              <a:ext uri="{FF2B5EF4-FFF2-40B4-BE49-F238E27FC236}">
                <a16:creationId xmlns:a16="http://schemas.microsoft.com/office/drawing/2014/main" id="{9D155261-663D-C99C-EAE4-43806E5C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1" y="304800"/>
            <a:ext cx="11309685" cy="890338"/>
          </a:xfrm>
        </p:spPr>
        <p:txBody>
          <a:bodyPr/>
          <a:lstStyle/>
          <a:p>
            <a:pPr algn="l"/>
            <a:r>
              <a:rPr lang="en-US" sz="4400"/>
              <a:t>YARN(Yet Another Resource Negotiator )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DFD64FB-B975-DDEE-B97D-540096D0F57F}"/>
              </a:ext>
            </a:extLst>
          </p:cNvPr>
          <p:cNvSpPr txBox="1">
            <a:spLocks/>
          </p:cNvSpPr>
          <p:nvPr/>
        </p:nvSpPr>
        <p:spPr>
          <a:xfrm>
            <a:off x="1764632" y="1483897"/>
            <a:ext cx="10090484" cy="1532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/>
              <a:t>Resource management and job scheduling.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/>
              <a:t>Like operating system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396EB193-92BC-A7B3-C7A4-88C2C8C2E90E}"/>
              </a:ext>
            </a:extLst>
          </p:cNvPr>
          <p:cNvSpPr txBox="1">
            <a:spLocks/>
          </p:cNvSpPr>
          <p:nvPr/>
        </p:nvSpPr>
        <p:spPr>
          <a:xfrm>
            <a:off x="705851" y="3043990"/>
            <a:ext cx="11309685" cy="8903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Flume and Sqoop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C3DF4086-3D1A-A918-1E39-15E612FBD6FE}"/>
              </a:ext>
            </a:extLst>
          </p:cNvPr>
          <p:cNvSpPr txBox="1">
            <a:spLocks/>
          </p:cNvSpPr>
          <p:nvPr/>
        </p:nvSpPr>
        <p:spPr>
          <a:xfrm>
            <a:off x="1925052" y="4203032"/>
            <a:ext cx="10090484" cy="2486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/>
              <a:t>Used for data collection and injection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/>
              <a:t>Data comes to Hadoop through flume and Sqoop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/>
              <a:t>Sqoop for structured data and flume for unstructured and real time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3200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8">
            <a:extLst>
              <a:ext uri="{FF2B5EF4-FFF2-40B4-BE49-F238E27FC236}">
                <a16:creationId xmlns:a16="http://schemas.microsoft.com/office/drawing/2014/main" id="{4E271193-D603-2605-B787-4DAC596203A2}"/>
              </a:ext>
            </a:extLst>
          </p:cNvPr>
          <p:cNvSpPr txBox="1">
            <a:spLocks/>
          </p:cNvSpPr>
          <p:nvPr/>
        </p:nvSpPr>
        <p:spPr>
          <a:xfrm>
            <a:off x="705851" y="493297"/>
            <a:ext cx="11309685" cy="890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HBase</a:t>
            </a:r>
          </a:p>
          <a:p>
            <a:endParaRPr lang="en-US" sz="44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78B4EB-123B-7CA7-A845-90589776E517}"/>
              </a:ext>
            </a:extLst>
          </p:cNvPr>
          <p:cNvSpPr txBox="1">
            <a:spLocks/>
          </p:cNvSpPr>
          <p:nvPr/>
        </p:nvSpPr>
        <p:spPr>
          <a:xfrm>
            <a:off x="1604211" y="1066803"/>
            <a:ext cx="10090484" cy="15320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/>
              <a:t>Stores data in column base.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/>
              <a:t>Stores unstructured data using NoSQL.</a:t>
            </a:r>
          </a:p>
        </p:txBody>
      </p:sp>
      <p:sp>
        <p:nvSpPr>
          <p:cNvPr id="9" name="Title 18">
            <a:extLst>
              <a:ext uri="{FF2B5EF4-FFF2-40B4-BE49-F238E27FC236}">
                <a16:creationId xmlns:a16="http://schemas.microsoft.com/office/drawing/2014/main" id="{D9A10C28-3EBC-5EA6-1B8E-A89CC4A0F717}"/>
              </a:ext>
            </a:extLst>
          </p:cNvPr>
          <p:cNvSpPr txBox="1">
            <a:spLocks/>
          </p:cNvSpPr>
          <p:nvPr/>
        </p:nvSpPr>
        <p:spPr>
          <a:xfrm>
            <a:off x="705851" y="2683042"/>
            <a:ext cx="11309685" cy="14919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Hive</a:t>
            </a:r>
          </a:p>
          <a:p>
            <a:pPr algn="l"/>
            <a:endParaRPr lang="en-US" sz="440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78C8375-D91F-991B-F71E-485AE875AB46}"/>
              </a:ext>
            </a:extLst>
          </p:cNvPr>
          <p:cNvSpPr txBox="1">
            <a:spLocks/>
          </p:cNvSpPr>
          <p:nvPr/>
        </p:nvSpPr>
        <p:spPr>
          <a:xfrm>
            <a:off x="1604211" y="3701713"/>
            <a:ext cx="10090484" cy="2486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/>
              <a:t>Used for analyzing and viewing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/>
              <a:t>To use SQL in Hadoop system for structured data.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8">
            <a:extLst>
              <a:ext uri="{FF2B5EF4-FFF2-40B4-BE49-F238E27FC236}">
                <a16:creationId xmlns:a16="http://schemas.microsoft.com/office/drawing/2014/main" id="{FE566BD2-87C8-DF8E-A71C-18BC1C2FC5F6}"/>
              </a:ext>
            </a:extLst>
          </p:cNvPr>
          <p:cNvSpPr txBox="1">
            <a:spLocks/>
          </p:cNvSpPr>
          <p:nvPr/>
        </p:nvSpPr>
        <p:spPr>
          <a:xfrm>
            <a:off x="705851" y="493297"/>
            <a:ext cx="11309685" cy="890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Mahout</a:t>
            </a:r>
          </a:p>
          <a:p>
            <a:endParaRPr lang="en-US" sz="440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C48F1E65-0AE3-85FD-3EBE-05A65AFD98CF}"/>
              </a:ext>
            </a:extLst>
          </p:cNvPr>
          <p:cNvSpPr txBox="1">
            <a:spLocks/>
          </p:cNvSpPr>
          <p:nvPr/>
        </p:nvSpPr>
        <p:spPr>
          <a:xfrm>
            <a:off x="1748590" y="1371604"/>
            <a:ext cx="10090484" cy="10186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3200"/>
              <a:t>Add features of machine learning in Hadoop system.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200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8B9E376F-948F-BC5F-0337-7439923C494D}"/>
              </a:ext>
            </a:extLst>
          </p:cNvPr>
          <p:cNvSpPr txBox="1">
            <a:spLocks/>
          </p:cNvSpPr>
          <p:nvPr/>
        </p:nvSpPr>
        <p:spPr>
          <a:xfrm>
            <a:off x="882315" y="2975810"/>
            <a:ext cx="11309685" cy="14919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/>
              <a:t>Cloudera</a:t>
            </a:r>
          </a:p>
          <a:p>
            <a:pPr algn="l"/>
            <a:endParaRPr lang="en-US" sz="440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D1C78CA9-57CB-BA7F-AF9A-376AC72E685C}"/>
              </a:ext>
            </a:extLst>
          </p:cNvPr>
          <p:cNvSpPr txBox="1">
            <a:spLocks/>
          </p:cNvSpPr>
          <p:nvPr/>
        </p:nvSpPr>
        <p:spPr>
          <a:xfrm>
            <a:off x="1748590" y="4227095"/>
            <a:ext cx="10090484" cy="24865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Provides user interface for user to input and view result.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8">
            <a:extLst>
              <a:ext uri="{FF2B5EF4-FFF2-40B4-BE49-F238E27FC236}">
                <a16:creationId xmlns:a16="http://schemas.microsoft.com/office/drawing/2014/main" id="{DCB3AAFE-3079-F587-00AF-26D0B53C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12822"/>
            <a:ext cx="9769642" cy="914400"/>
          </a:xfrm>
        </p:spPr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C5A4D8A6-D0DC-8237-063A-F1A8D1B6C7FC}"/>
              </a:ext>
            </a:extLst>
          </p:cNvPr>
          <p:cNvSpPr txBox="1">
            <a:spLocks/>
          </p:cNvSpPr>
          <p:nvPr/>
        </p:nvSpPr>
        <p:spPr>
          <a:xfrm>
            <a:off x="914400" y="1227223"/>
            <a:ext cx="10090484" cy="5317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/>
              <a:t>Manages and stores data in distributed system.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MapReduce is processing element of Hadoop.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MapReduce process query of user and access data parallelly in key value pair.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/>
              <a:t>Data is reduced into key value pairs and uses divide and concur.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Performs the processing of large amount of data in distributed and parallel manner.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357CEAB-127D-67E3-6741-2158F92D58DD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{8E752AF0-6562-4D90-98BA-7D8931A5B9CE}tf11964407_win32</Template>
  <Application>Microsoft Office PowerPoint</Application>
  <PresentationFormat>Widescreen</PresentationFormat>
  <Slides>12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Hadoop and MapReduce Frameworks</vt:lpstr>
      <vt:lpstr>Hadoop</vt:lpstr>
      <vt:lpstr>PowerPoint Presentation</vt:lpstr>
      <vt:lpstr>HDFS ( Hadoop Distributed File System) </vt:lpstr>
      <vt:lpstr>HDFS ( Hadoop Distributed File System) </vt:lpstr>
      <vt:lpstr>YARN(Yet Another Resource Negotiator )</vt:lpstr>
      <vt:lpstr>PowerPoint Presentation</vt:lpstr>
      <vt:lpstr>PowerPoint Presentation</vt:lpstr>
      <vt:lpstr>MapReduce</vt:lpstr>
      <vt:lpstr>MapReduce</vt:lpstr>
      <vt:lpstr>MapReduce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and MapReduce Frameworks</dc:title>
  <dc:creator>ujjwal gautam</dc:creator>
  <cp:revision>1</cp:revision>
  <dcterms:created xsi:type="dcterms:W3CDTF">2024-04-28T16:35:12Z</dcterms:created>
  <dcterms:modified xsi:type="dcterms:W3CDTF">2024-06-20T16:15:09Z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