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78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CB8CF-EFBF-44E5-B62F-1BB98898216D}" v="1" dt="2025-03-04T01:09:21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IM LAMA" userId="S::bhim.805522@sms.tu.edu.np::4929bdc5-7d0f-4817-b373-0ab872d8f0aa" providerId="AD" clId="Web-{8FACB8CF-EFBF-44E5-B62F-1BB98898216D}"/>
    <pc:docChg chg="modSld">
      <pc:chgData name="BHIM LAMA" userId="S::bhim.805522@sms.tu.edu.np::4929bdc5-7d0f-4817-b373-0ab872d8f0aa" providerId="AD" clId="Web-{8FACB8CF-EFBF-44E5-B62F-1BB98898216D}" dt="2025-03-04T01:09:21.366" v="0" actId="1076"/>
      <pc:docMkLst>
        <pc:docMk/>
      </pc:docMkLst>
      <pc:sldChg chg="modSp">
        <pc:chgData name="BHIM LAMA" userId="S::bhim.805522@sms.tu.edu.np::4929bdc5-7d0f-4817-b373-0ab872d8f0aa" providerId="AD" clId="Web-{8FACB8CF-EFBF-44E5-B62F-1BB98898216D}" dt="2025-03-04T01:09:21.366" v="0" actId="1076"/>
        <pc:sldMkLst>
          <pc:docMk/>
          <pc:sldMk cId="3130507673" sldId="258"/>
        </pc:sldMkLst>
        <pc:picChg chg="mod">
          <ac:chgData name="BHIM LAMA" userId="S::bhim.805522@sms.tu.edu.np::4929bdc5-7d0f-4817-b373-0ab872d8f0aa" providerId="AD" clId="Web-{8FACB8CF-EFBF-44E5-B62F-1BB98898216D}" dt="2025-03-04T01:09:21.366" v="0" actId="1076"/>
          <ac:picMkLst>
            <pc:docMk/>
            <pc:sldMk cId="3130507673" sldId="258"/>
            <ac:picMk id="5" creationId="{11039FA1-2A14-9E6F-E67C-270C3FC43A2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09069-19CE-8842-B7F9-7885876C22CA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B2228-DDB7-E14F-A799-57B39F70B647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4363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B2228-DDB7-E14F-A799-57B39F70B647}" type="slidenum">
              <a:rPr lang="en-NP" smtClean="0"/>
              <a:t>23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2863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17BC-0AA4-1EE8-0C01-E58843BB2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5807B-B613-2E08-31A1-17E35EFE2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9C2AC-2435-A2BA-BC6E-8B6AA3B2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6073-B86B-12FB-3DC9-BB602292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73218-2692-4D51-F363-3CC653E2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2547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0539-3E29-EF9E-7B74-85B854DDC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60A58-EB8A-306D-5407-4991B1833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2C2A-B9EE-4A20-027E-7C38F0F4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E1860-FBF3-A82C-CB3A-CE64125D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CDE28-C832-A8D0-E5BC-4407405C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4438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38C85-FD93-4751-2720-CAB80A0B3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FB831-6849-3BCB-538D-2B25BDF62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26E9-D139-4C0E-D6DE-7B44DF50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62C96-1638-A0E0-706D-C0C64FF4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658F5-9CF1-A9CF-E20A-B1035D90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6671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16E8-3FD9-951C-052F-EF059021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1DA1-E40B-0A2E-C2D1-1CFF8646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33AD0-A193-3CA3-437F-43722230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61DE-3B80-BF35-6AB7-E02F0B04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9CED-109A-FEE9-53C0-416C52EE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21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AADD-3334-C410-6178-55DB10D3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B4D79-1377-A31D-3EB0-0282837C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AE10-9F4D-F98A-3C5E-915FF289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D4D7-94C3-2156-27E8-AB5C9536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4092-3802-7557-E691-8E95B28F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0603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F85E-5180-2446-21E2-9B5433B2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A2EF5-48A5-073D-8DCA-65F9FB38B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551C2-7707-27A6-009D-75B8D0714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DF12B-4B17-AC80-9C63-BEBE38D4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66FC1-1FC6-7B77-F3DF-8E7E0779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054D8-B926-E04F-E19B-9942C436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5393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14D-28C8-0B63-0885-F4671D96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F7057-1617-E84B-59AB-7CFEA556A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F0DA2-D5DE-8597-F4F4-2D7CC821E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F3822-FFA9-5F04-B398-9F4EAF0E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57E17-6647-240C-5365-A01FD1C80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987A7-E050-AE6A-0CD7-CCAE1E8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B29F2-2976-417D-0A82-2A9180EE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48D56-90FF-6D4B-9F2F-212A9553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1408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8833-CC4F-A5F4-9CF9-FC82513F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3DA75-298A-DD00-8FD8-7F39DD18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8405A-094F-FA00-24FA-FBA874DF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FED9E-BEF3-067D-7A08-37084525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1438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A1F34-ED1C-66BB-2852-2EF1015E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8925E-C8B7-41C1-2B7F-A0255B42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F7A2-049F-9F57-029A-F7CB08B3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7007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BCDA-D3D1-0E45-00A6-9030D909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0EDD-7D4F-00EC-B124-3AB9472A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340A9-F44E-A5B3-EB16-B12105D73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7841-E403-EB05-1394-4347B79B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C640-9E49-2ACC-7E4A-405F2F1A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E3C6-213F-7382-E375-564C165E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586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CEB7-5D1D-D2A7-9FF8-3CDB3D71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02239-78A9-D6EA-54C8-14034577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1087B-439E-F50B-AA81-71069CF3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1CFE-CC0A-17C0-E20D-FA6631CC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6377A-0DC3-5A3F-100F-B5AAEC64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199D7-78E8-3D89-EFC4-F860E1F9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9260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F9DDE-E02C-2282-F29D-0AC718E1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863ED-931E-4436-5495-92B3CDFD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7AF5-C09D-11A2-6B20-62CAADB0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7CD91-62BD-E24E-B0B9-E0E46D4EF094}" type="datetimeFigureOut">
              <a:rPr lang="en-NP" smtClean="0"/>
              <a:t>03/04/2025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7353D-405A-B6E7-006A-8EDA2BE51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D7DF-EE65-EFDA-512D-1C6803F8D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8187F-797F-CE4F-B78B-2AAB8D382B09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469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26F9-2CB5-C1EB-0318-9B102361C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/>
              <a:t>MongoDB - Practical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2D2D9-6A14-D30E-2D53-EFFFDE826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6284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8CF8-D93E-352D-793C-3B2655D5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Indexing for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D4F3-B647-04A4-1CBD-22894DBCF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MongoDB allows user to create indexes to improve the performance of queries: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db.mycollection.createIndex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({ name: 1 }); // Creates an index on the "name" field</a:t>
            </a:r>
          </a:p>
          <a:p>
            <a:pPr marL="0" indent="0">
              <a:buNone/>
            </a:pP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5327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2FE6-2A2E-C245-38B7-419C8E7C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Aggregation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CBE6-D80F-916A-7C42-61AE045A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 aggregation pipeline in MongoDB is a powerful framework that allows you to perform operations on your data, such as filtering, grouping, sorting, and transforming it, in a highly efficient manner. </a:t>
            </a:r>
          </a:p>
          <a:p>
            <a:r>
              <a:rPr lang="en-US"/>
              <a:t>It is composed of a series of stages where each stage transforms the data as it passes through.</a:t>
            </a:r>
          </a:p>
          <a:p>
            <a:r>
              <a:rPr lang="en-US" b="0" i="0" u="none" strike="noStrike">
                <a:solidFill>
                  <a:srgbClr val="000000"/>
                </a:solidFill>
                <a:effectLst/>
              </a:rPr>
              <a:t>Each aggregation pipeline consists of a series of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stages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, and each stage performs a specific operation. </a:t>
            </a:r>
          </a:p>
          <a:p>
            <a:r>
              <a:rPr lang="en-US" b="0" i="0" u="none" strike="noStrike">
                <a:solidFill>
                  <a:srgbClr val="000000"/>
                </a:solidFill>
                <a:effectLst/>
              </a:rPr>
              <a:t>The stages are processed in order, with the output of one stage becoming the input to the next.</a:t>
            </a:r>
          </a:p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2358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7404-3950-3019-864F-5086DF37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Aggregation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13D6-54B7-7BC1-410B-EE5566573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basic structure of an aggregation pipeline: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0" i="0" u="none" strike="noStrike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db.collection.aggregate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([ </a:t>
            </a:r>
          </a:p>
          <a:p>
            <a:pPr marL="0" indent="0"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stage1 }, </a:t>
            </a:r>
          </a:p>
          <a:p>
            <a:pPr marL="0" indent="0"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stage2 }, </a:t>
            </a:r>
          </a:p>
          <a:p>
            <a:pPr marL="0" indent="0"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stage3 }, </a:t>
            </a:r>
          </a:p>
          <a:p>
            <a:pPr marL="0" indent="0"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en-NP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0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8AEA-23A3-153F-FBA7-73382E5D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8B379-3BBB-DAD0-ED8F-14D2DACCA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$match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 – Filters documents to pass only those that match the given condition(s).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{ $match: { status: "A" } }</a:t>
            </a:r>
          </a:p>
          <a:p>
            <a:pPr marL="0" indent="0">
              <a:buNone/>
            </a:pPr>
            <a:endParaRPr lang="en-NP"/>
          </a:p>
          <a:p>
            <a:pPr marL="0" indent="0">
              <a:buNone/>
            </a:pP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7925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2D7E-167D-CE20-C505-8EB9EA72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CCD5-D191-7541-8F6B-446DC94E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$group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 – Groups documents by some field(s) and performs aggregation operations like </a:t>
            </a:r>
            <a:r>
              <a:rPr lang="en-US"/>
              <a:t>sum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US"/>
              <a:t>avg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US"/>
              <a:t>min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US"/>
              <a:t>max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, etc.</a:t>
            </a:r>
          </a:p>
          <a:p>
            <a:endParaRPr lang="en-NP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$group: {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_id: "$category",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totalSales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 $sum: "$sales" }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398468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2A8F5-078F-B35A-4FC3-9A47E46CD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5EB8-FA69-BA5F-3B4E-0C34ECC2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D294-5A08-7FDC-449F-2E89BE1E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/>
              <a:t>$sort - Sorts the documents by specified fields:</a:t>
            </a:r>
          </a:p>
          <a:p>
            <a:endParaRPr lang="en-NP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 $sort: {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totalSales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-1 } }</a:t>
            </a:r>
          </a:p>
          <a:p>
            <a:pPr marL="0" indent="0">
              <a:buNone/>
            </a:pPr>
            <a:endParaRPr lang="en-NP"/>
          </a:p>
          <a:p>
            <a:pPr marL="0" indent="0"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-1 indicates </a:t>
            </a:r>
            <a:r>
              <a:rPr lang="en-US" i="0" u="none" strike="noStrike">
                <a:solidFill>
                  <a:srgbClr val="000000"/>
                </a:solidFill>
                <a:effectLst/>
              </a:rPr>
              <a:t>descending order</a:t>
            </a:r>
            <a:r>
              <a:rPr lang="en-US">
                <a:solidFill>
                  <a:srgbClr val="000000"/>
                </a:solidFill>
              </a:rPr>
              <a:t>. 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Use 1 to sort in ascending order.</a:t>
            </a: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979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C763D-31C0-A7FB-A4EC-113E4B8D6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CE96-2E44-340F-826D-81182762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C08C-D337-2732-4DA6-EF7928BE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$project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 – Reshapes each document by adding or removing fields.</a:t>
            </a:r>
          </a:p>
          <a:p>
            <a:endParaRPr lang="en-US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$project: {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product: 1,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totalSales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1,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_id: 0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3304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B8DD-B476-BF9A-CEA2-5C89524F6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B1E1-5D33-1E6F-8400-B2FDC678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4F96-ADC8-D8BC-133C-A0057AE21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$limit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 – Limits the number of documents passed to the next stage.</a:t>
            </a:r>
          </a:p>
          <a:p>
            <a:endParaRPr lang="en-NP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$limit: 5 }</a:t>
            </a:r>
          </a:p>
        </p:txBody>
      </p:sp>
    </p:spTree>
    <p:extLst>
      <p:ext uri="{BB962C8B-B14F-4D97-AF65-F5344CB8AC3E}">
        <p14:creationId xmlns:p14="http://schemas.microsoft.com/office/powerpoint/2010/main" val="300760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AA565-E68D-3A5B-BFA7-4D7AF5898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8BCD-C93C-4F6E-8872-0965A075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57B2-74B0-A8BE-C3A2-AEA4855F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$skip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 – Skips the specified number of documents.</a:t>
            </a:r>
          </a:p>
          <a:p>
            <a:pPr marL="0" indent="0">
              <a:buNone/>
            </a:pPr>
            <a:endParaRPr lang="en-NP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 $skip: 10 }</a:t>
            </a:r>
          </a:p>
        </p:txBody>
      </p:sp>
    </p:spTree>
    <p:extLst>
      <p:ext uri="{BB962C8B-B14F-4D97-AF65-F5344CB8AC3E}">
        <p14:creationId xmlns:p14="http://schemas.microsoft.com/office/powerpoint/2010/main" val="140901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C7F3B-789E-3514-DD09-475E7D41F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3CBF-3C2D-021A-E085-16C73B86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6F6F-D9A1-ED2C-CA03-7373EDF4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$unwind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 – Deconstructs an array field from the input documents to output a document for each element of the array.</a:t>
            </a:r>
          </a:p>
          <a:p>
            <a:endParaRPr lang="en-US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 $unwind: "$categories" }</a:t>
            </a:r>
          </a:p>
        </p:txBody>
      </p:sp>
    </p:spTree>
    <p:extLst>
      <p:ext uri="{BB962C8B-B14F-4D97-AF65-F5344CB8AC3E}">
        <p14:creationId xmlns:p14="http://schemas.microsoft.com/office/powerpoint/2010/main" val="3755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1694-5854-2A2E-8CED-8143FD0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Before we begin</a:t>
            </a:r>
          </a:p>
        </p:txBody>
      </p:sp>
      <p:graphicFrame>
        <p:nvGraphicFramePr>
          <p:cNvPr id="4" name="Táblázat 1">
            <a:extLst>
              <a:ext uri="{FF2B5EF4-FFF2-40B4-BE49-F238E27FC236}">
                <a16:creationId xmlns:a16="http://schemas.microsoft.com/office/drawing/2014/main" id="{EC4EC2D2-1A9C-33DC-0830-BA64CAF96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631786"/>
              </p:ext>
            </p:extLst>
          </p:nvPr>
        </p:nvGraphicFramePr>
        <p:xfrm>
          <a:off x="4184358" y="1852002"/>
          <a:ext cx="3823284" cy="323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hu-HU" sz="1800"/>
                        <a:t>RDBMS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err="1"/>
                        <a:t>MongoDB</a:t>
                      </a:r>
                      <a:endParaRPr lang="hu-HU" sz="180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err="1"/>
                        <a:t>Database</a:t>
                      </a:r>
                      <a:endParaRPr lang="hu-HU" sz="180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err="1"/>
                        <a:t>Database</a:t>
                      </a:r>
                      <a:endParaRPr lang="hu-HU" sz="180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err="1"/>
                        <a:t>Table</a:t>
                      </a:r>
                      <a:r>
                        <a:rPr lang="hu-HU" sz="1800"/>
                        <a:t>, </a:t>
                      </a:r>
                      <a:r>
                        <a:rPr lang="hu-HU" sz="1800" err="1"/>
                        <a:t>View</a:t>
                      </a:r>
                      <a:endParaRPr lang="hu-HU" sz="180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err="1"/>
                        <a:t>Collection</a:t>
                      </a:r>
                      <a:endParaRPr lang="hu-HU" sz="180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err="1"/>
                        <a:t>Row</a:t>
                      </a:r>
                      <a:endParaRPr lang="hu-HU" sz="180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err="1"/>
                        <a:t>Document</a:t>
                      </a:r>
                      <a:r>
                        <a:rPr lang="hu-HU" sz="1800"/>
                        <a:t> (JSON, BSON)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err="1"/>
                        <a:t>Column</a:t>
                      </a:r>
                      <a:endParaRPr lang="hu-HU" sz="180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err="1"/>
                        <a:t>Field</a:t>
                      </a:r>
                      <a:endParaRPr lang="hu-HU" sz="180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/>
                        <a:t>Index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/>
                        <a:t>Index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b="0" err="1"/>
                        <a:t>Join</a:t>
                      </a:r>
                      <a:endParaRPr lang="hu-HU" sz="1800" b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b="0" err="1"/>
                        <a:t>Embedded</a:t>
                      </a:r>
                      <a:r>
                        <a:rPr lang="hu-HU" sz="1800" b="0"/>
                        <a:t> </a:t>
                      </a:r>
                      <a:r>
                        <a:rPr lang="hu-HU" sz="1800" b="0" err="1"/>
                        <a:t>Document</a:t>
                      </a:r>
                      <a:endParaRPr lang="hu-HU" sz="1800" b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err="1"/>
                        <a:t>Foreign</a:t>
                      </a:r>
                      <a:r>
                        <a:rPr lang="hu-HU" sz="1800"/>
                        <a:t> Key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err="1"/>
                        <a:t>Reference</a:t>
                      </a:r>
                      <a:endParaRPr lang="hu-HU" sz="180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69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E0E34-68AC-2BA3-1C26-04861D3A7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8862-47AB-4C0A-9D9C-86C385D5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9634-23AD-048F-385E-283E4E2D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$lookup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 – Joins documents from another collection (similar to SQL </a:t>
            </a:r>
            <a:r>
              <a:rPr lang="en-US"/>
              <a:t>JOIN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).</a:t>
            </a:r>
          </a:p>
          <a:p>
            <a:endParaRPr lang="en-US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$lookup: {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from: "orders",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localField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order_id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foreignField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"_id",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  as: "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order_details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003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31F2B-D4D0-A8E2-5AEC-7FC1CA72E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0A80-3B62-BD1B-C515-944D0FAF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DF70-F112-83E1-0086-1C3BC8CC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$</a:t>
            </a:r>
            <a:r>
              <a:rPr lang="en-US" b="1" i="0" u="none" strike="noStrike" err="1">
                <a:solidFill>
                  <a:srgbClr val="000000"/>
                </a:solidFill>
                <a:effectLst/>
              </a:rPr>
              <a:t>addFields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 – Adds new fields to documents or modifies existing fields.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 $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addFields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{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totalPrice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{ $multiply: ["$price", "$quantity"] } } }</a:t>
            </a:r>
          </a:p>
        </p:txBody>
      </p:sp>
    </p:spTree>
    <p:extLst>
      <p:ext uri="{BB962C8B-B14F-4D97-AF65-F5344CB8AC3E}">
        <p14:creationId xmlns:p14="http://schemas.microsoft.com/office/powerpoint/2010/main" val="2324171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C712-16DE-C375-4DBE-63CC5F99D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31EE-A37B-ACE7-210E-27EF88FE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D7AF-A24A-B98D-2782-98B07C77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/>
              <a:t>Say, we have a sales documents:</a:t>
            </a:r>
          </a:p>
          <a:p>
            <a:pPr marL="0" indent="0">
              <a:buNone/>
            </a:pPr>
            <a:r>
              <a:rPr lang="en-US"/>
              <a:t>[</a:t>
            </a:r>
          </a:p>
          <a:p>
            <a:pPr marL="0" indent="0">
              <a:buNone/>
            </a:pPr>
            <a:r>
              <a:rPr lang="en-US"/>
              <a:t>  { "_id": 1, "product": "A", "sales": 100, "category": "Electronics" },</a:t>
            </a:r>
          </a:p>
          <a:p>
            <a:pPr marL="0" indent="0">
              <a:buNone/>
            </a:pPr>
            <a:r>
              <a:rPr lang="en-US"/>
              <a:t>  { "_id": 2, "product": "B", "sales": 200, "category": "Electronics" },</a:t>
            </a:r>
          </a:p>
          <a:p>
            <a:pPr marL="0" indent="0">
              <a:buNone/>
            </a:pPr>
            <a:r>
              <a:rPr lang="en-US"/>
              <a:t>  { "_id": 3, "product": "C", "sales": 150, "category": "Furniture" }</a:t>
            </a:r>
          </a:p>
          <a:p>
            <a:pPr marL="0" indent="0">
              <a:buNone/>
            </a:pPr>
            <a:r>
              <a:rPr lang="en-US"/>
              <a:t>]</a:t>
            </a:r>
          </a:p>
          <a:p>
            <a:pPr marL="0" indent="0">
              <a:buNone/>
            </a:pPr>
            <a:endParaRPr lang="en-NP"/>
          </a:p>
          <a:p>
            <a:pPr marL="0" indent="0">
              <a:buNone/>
            </a:pP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04480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309E-149B-B2A8-663E-A38776B1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Common Aggregation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A4234-19FE-51E8-4218-A5F30475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en-NP"/>
              <a:t>alculate the total sales per category, we can use aggregation pipeline as:</a:t>
            </a:r>
          </a:p>
          <a:p>
            <a:endParaRPr lang="en-NP"/>
          </a:p>
          <a:p>
            <a:pPr marL="0" indent="0">
              <a:buNone/>
            </a:pP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db.sales.aggregate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{ $group: { _id: "$category",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totalSales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{ $sum: "$sales" } } },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 { $sort: {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totalSales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-1 } }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2978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CE9B-3782-2FEC-B0BE-3BC29441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Show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5D86-1F21-720C-D9FC-12B4C375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P"/>
              <a:t>Use `show databases` command to list out all the existing database.</a:t>
            </a:r>
          </a:p>
          <a:p>
            <a:pPr marL="0" indent="0">
              <a:buNone/>
            </a:pPr>
            <a:endParaRPr lang="en-NP"/>
          </a:p>
          <a:p>
            <a:pPr marL="0" indent="0">
              <a:buNone/>
            </a:pPr>
            <a:endParaRPr lang="en-NP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039FA1-2A14-9E6F-E67C-270C3FC4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277" y="2940050"/>
            <a:ext cx="3886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0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A9C0-0035-CC3B-8D7A-D5DF1CF1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Create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CFA2-E194-9601-0A54-4948BB159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P"/>
              <a:t>To use existing database or create new one, use the command:</a:t>
            </a:r>
          </a:p>
          <a:p>
            <a:pPr marL="0" indent="0">
              <a:buNone/>
            </a:pPr>
            <a:endParaRPr lang="en-NP"/>
          </a:p>
          <a:p>
            <a:pPr marL="0" indent="0" algn="ctr">
              <a:buNone/>
            </a:pPr>
            <a:r>
              <a:rPr lang="en-US" i="1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NP" i="1">
                <a:latin typeface="Consolas" panose="020B0609020204030204" pitchFamily="49" charset="0"/>
                <a:cs typeface="Consolas" panose="020B0609020204030204" pitchFamily="49" charset="0"/>
              </a:rPr>
              <a:t>se smstu-bigdata</a:t>
            </a:r>
          </a:p>
          <a:p>
            <a:pPr marL="0" indent="0">
              <a:buNone/>
            </a:pPr>
            <a:endParaRPr lang="en-NP"/>
          </a:p>
          <a:p>
            <a:pPr marL="0" indent="0">
              <a:buNone/>
            </a:pPr>
            <a:r>
              <a:rPr lang="en-US" b="0" i="0" u="none" strike="noStrike">
                <a:solidFill>
                  <a:srgbClr val="000000"/>
                </a:solidFill>
                <a:effectLst/>
              </a:rPr>
              <a:t>This switches to the database `</a:t>
            </a:r>
            <a:r>
              <a:rPr lang="en-US" b="0" i="0" u="none" strike="noStrike" err="1">
                <a:solidFill>
                  <a:srgbClr val="000000"/>
                </a:solidFill>
                <a:effectLst/>
              </a:rPr>
              <a:t>smstu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-bigdata`. If it doesn't exist, MongoDB will create it.</a:t>
            </a:r>
          </a:p>
          <a:p>
            <a:pPr marL="0" indent="0">
              <a:buNone/>
            </a:pPr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34090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48B3-3D16-67AB-046E-5E3022DC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Create 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7E0B-465A-A978-A529-870B4A9B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 dirty="0"/>
              <a:t>To create a collection, simply insert a document or use: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err="1">
                <a:latin typeface="Consolas" panose="020B0609020204030204" pitchFamily="49" charset="0"/>
                <a:cs typeface="Consolas" panose="020B0609020204030204" pitchFamily="49" charset="0"/>
              </a:rPr>
              <a:t>db.createCollection</a:t>
            </a:r>
            <a:r>
              <a:rPr lang="en-US" i="1">
                <a:latin typeface="Consolas" panose="020B0609020204030204" pitchFamily="49" charset="0"/>
                <a:cs typeface="Consolas" panose="020B0609020204030204" pitchFamily="49" charset="0"/>
              </a:rPr>
              <a:t>(‘mongo-collection’)</a:t>
            </a:r>
          </a:p>
          <a:p>
            <a:pPr marL="0" indent="0">
              <a:buNone/>
            </a:pPr>
            <a:endParaRPr lang="en-NP" dirty="0"/>
          </a:p>
          <a:p>
            <a:pPr marL="0" indent="0">
              <a:buNone/>
            </a:pPr>
            <a:r>
              <a:rPr lang="en-NP" dirty="0"/>
              <a:t>This should create collection in our selected database.  Use `</a:t>
            </a:r>
            <a:r>
              <a:rPr lang="en-NP" i="1" dirty="0">
                <a:latin typeface="Consolas" panose="020B0609020204030204" pitchFamily="49" charset="0"/>
                <a:cs typeface="Consolas" panose="020B0609020204030204" pitchFamily="49" charset="0"/>
              </a:rPr>
              <a:t>show collection</a:t>
            </a:r>
            <a:r>
              <a:rPr lang="en-NP" dirty="0"/>
              <a:t>` command to list the collections in a database.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00590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7705-4E5B-8F59-58B0-FAF80B07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Create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CE4F-7EA2-5A50-ADEF-798FDD7B6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Use the </a:t>
            </a:r>
            <a:r>
              <a:rPr lang="en-US" i="1">
                <a:latin typeface="Consolas" panose="020B0609020204030204" pitchFamily="49" charset="0"/>
                <a:cs typeface="Consolas" panose="020B0609020204030204" pitchFamily="49" charset="0"/>
              </a:rPr>
              <a:t>insertOne()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or </a:t>
            </a:r>
            <a:r>
              <a:rPr lang="en-US" i="1">
                <a:latin typeface="Consolas" panose="020B0609020204030204" pitchFamily="49" charset="0"/>
                <a:cs typeface="Consolas" panose="020B0609020204030204" pitchFamily="49" charset="0"/>
              </a:rPr>
              <a:t>insertMany()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method to add documents to a collection.</a:t>
            </a:r>
          </a:p>
          <a:p>
            <a:endParaRPr lang="en-NP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-webkit-standard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05696D5-E6AC-07DE-7CE7-8167CC4EA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960" y="2882583"/>
            <a:ext cx="6121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2D94-34E0-A211-3577-0591596D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Read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1923-6952-388D-92EA-3FB2998A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P"/>
              <a:t>Use find() to select all records. </a:t>
            </a:r>
          </a:p>
          <a:p>
            <a:pPr marL="0" indent="0">
              <a:buNone/>
            </a:pPr>
            <a:endParaRPr lang="en-NP"/>
          </a:p>
        </p:txBody>
      </p:sp>
      <p:pic>
        <p:nvPicPr>
          <p:cNvPr id="5" name="Picture 4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770B1A77-D4AB-F0AA-2AFE-BAA4F61E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30" y="2542809"/>
            <a:ext cx="4015740" cy="3634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9281F-78EC-9F39-EF53-56F8FDE99BAA}"/>
              </a:ext>
            </a:extLst>
          </p:cNvPr>
          <p:cNvSpPr txBox="1"/>
          <p:nvPr/>
        </p:nvSpPr>
        <p:spPr>
          <a:xfrm>
            <a:off x="5815330" y="335105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Find specific documents with a condition 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u="none" strike="noStrike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db.mycollection.find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 age: 30 }) </a:t>
            </a:r>
            <a:b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Find a single document</a:t>
            </a:r>
            <a:b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0" i="0" u="none" strike="noStrike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db.mycollection.findOne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 name: 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Nishan" })</a:t>
            </a:r>
          </a:p>
        </p:txBody>
      </p:sp>
    </p:spTree>
    <p:extLst>
      <p:ext uri="{BB962C8B-B14F-4D97-AF65-F5344CB8AC3E}">
        <p14:creationId xmlns:p14="http://schemas.microsoft.com/office/powerpoint/2010/main" val="325201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71B-A0AB-A00B-66F3-3515E0C8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Update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C670-9AF3-1B71-172C-3313854C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// Update a single document</a:t>
            </a:r>
          </a:p>
          <a:p>
            <a:pPr marL="0" indent="0">
              <a:buNone/>
            </a:pP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db.mongoCollection.updateOne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 name: "Sudarshan" }, // filter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 $set: { age: 31 } } // update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// Update multiple documents</a:t>
            </a:r>
          </a:p>
          <a:p>
            <a:pPr marL="0" indent="0">
              <a:buNone/>
            </a:pP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db.mongoCollection.updateMany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 city: "Kathmandu" }, // filter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{ $set: { city: "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Balkhu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" } } // update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NP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3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34D5-DAF8-624E-3D4F-DA762569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/>
              <a:t>Delete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0916-3E2B-C420-A227-EDD59A7E2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// Delete a single document</a:t>
            </a:r>
          </a:p>
          <a:p>
            <a:pPr marL="0" indent="0">
              <a:buNone/>
            </a:pP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db.mongoCollection.deleteOne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({ name: "John" });</a:t>
            </a:r>
          </a:p>
          <a:p>
            <a:pPr marL="0" indent="0">
              <a:buNone/>
            </a:pPr>
            <a:b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// Delete multiple documents</a:t>
            </a:r>
          </a:p>
          <a:p>
            <a:pPr marL="0" indent="0">
              <a:buNone/>
            </a:pP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db.mongoCollection.deleteMany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({ age: { $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: 30 } });</a:t>
            </a:r>
          </a:p>
          <a:p>
            <a:pPr marL="0" indent="0">
              <a:buNone/>
            </a:pPr>
            <a:endParaRPr lang="en-NP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2F5DEDC741343BEC92CD0E52B5E8A" ma:contentTypeVersion="6" ma:contentTypeDescription="Create a new document." ma:contentTypeScope="" ma:versionID="bc61f09a4f6c0628b991036614da843d">
  <xsd:schema xmlns:xsd="http://www.w3.org/2001/XMLSchema" xmlns:xs="http://www.w3.org/2001/XMLSchema" xmlns:p="http://schemas.microsoft.com/office/2006/metadata/properties" xmlns:ns2="6d68d7da-f7a8-47c2-9819-dda243e619c0" xmlns:ns3="4468dc89-a19c-4e45-b700-e1f8c3308fd9" targetNamespace="http://schemas.microsoft.com/office/2006/metadata/properties" ma:root="true" ma:fieldsID="c899c928afd140c32ee2e465359b9d1c" ns2:_="" ns3:_="">
    <xsd:import namespace="6d68d7da-f7a8-47c2-9819-dda243e619c0"/>
    <xsd:import namespace="4468dc89-a19c-4e45-b700-e1f8c3308fd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68d7da-f7a8-47c2-9819-dda243e619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8dc89-a19c-4e45-b700-e1f8c3308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8AE778-86DD-44B6-A7EF-4607FB7B0A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7A77AB-31B2-4CCB-96F1-063BE3DD28E3}">
  <ds:schemaRefs>
    <ds:schemaRef ds:uri="4468dc89-a19c-4e45-b700-e1f8c3308fd9"/>
    <ds:schemaRef ds:uri="6d68d7da-f7a8-47c2-9819-dda243e619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51B923-F55C-4558-A102-777309260E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Widescreen</PresentationFormat>
  <Paragraphs>142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Consolas</vt:lpstr>
      <vt:lpstr>-webkit-standard</vt:lpstr>
      <vt:lpstr>Office Theme</vt:lpstr>
      <vt:lpstr>MongoDB - Practical</vt:lpstr>
      <vt:lpstr>Before we begin</vt:lpstr>
      <vt:lpstr>Show Database</vt:lpstr>
      <vt:lpstr>Create a Database</vt:lpstr>
      <vt:lpstr>Create a collection</vt:lpstr>
      <vt:lpstr>Create Operation</vt:lpstr>
      <vt:lpstr>Read Operation</vt:lpstr>
      <vt:lpstr>Update Operation</vt:lpstr>
      <vt:lpstr>Delete Operation</vt:lpstr>
      <vt:lpstr>Indexing for Performance</vt:lpstr>
      <vt:lpstr>Aggregation Pipeline</vt:lpstr>
      <vt:lpstr>Aggregation Pipeline</vt:lpstr>
      <vt:lpstr>Common Aggregation Stages</vt:lpstr>
      <vt:lpstr>Common Aggregation Stages</vt:lpstr>
      <vt:lpstr>Common Aggregation Stages</vt:lpstr>
      <vt:lpstr>Common Aggregation Stages</vt:lpstr>
      <vt:lpstr>Common Aggregation Stages</vt:lpstr>
      <vt:lpstr>Common Aggregation Stages</vt:lpstr>
      <vt:lpstr>Common Aggregation Stages</vt:lpstr>
      <vt:lpstr>Common Aggregation Stages</vt:lpstr>
      <vt:lpstr>Common Aggregation Stages</vt:lpstr>
      <vt:lpstr>Common Aggregation Stages</vt:lpstr>
      <vt:lpstr>Common Aggregation Stages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 Adhikari</dc:creator>
  <cp:lastModifiedBy>KAUSHAL KHATIWADA</cp:lastModifiedBy>
  <cp:revision>2</cp:revision>
  <dcterms:created xsi:type="dcterms:W3CDTF">2025-03-03T15:13:44Z</dcterms:created>
  <dcterms:modified xsi:type="dcterms:W3CDTF">2025-03-04T01:53:49Z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0x010100E482F5DEDC741343BEC92CD0E52B5E8A</vt:lpwstr>
  </property>
</Properties>
</file>