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61" r:id="rId9"/>
    <p:sldId id="263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okate" userId="f6273d164f314052" providerId="LiveId" clId="{283CBD21-6DA7-44B0-B1AB-B04309BF8046}"/>
    <pc:docChg chg="undo custSel addSld modSld">
      <pc:chgData name="Kaushal Kokate" userId="f6273d164f314052" providerId="LiveId" clId="{283CBD21-6DA7-44B0-B1AB-B04309BF8046}" dt="2024-09-27T12:39:53.405" v="80" actId="20577"/>
      <pc:docMkLst>
        <pc:docMk/>
      </pc:docMkLst>
      <pc:sldChg chg="modSp mod">
        <pc:chgData name="Kaushal Kokate" userId="f6273d164f314052" providerId="LiveId" clId="{283CBD21-6DA7-44B0-B1AB-B04309BF8046}" dt="2024-09-26T13:58:16.757" v="72" actId="20577"/>
        <pc:sldMkLst>
          <pc:docMk/>
          <pc:sldMk cId="398865995" sldId="256"/>
        </pc:sldMkLst>
        <pc:spChg chg="mod">
          <ac:chgData name="Kaushal Kokate" userId="f6273d164f314052" providerId="LiveId" clId="{283CBD21-6DA7-44B0-B1AB-B04309BF8046}" dt="2024-09-26T13:58:16.757" v="72" actId="20577"/>
          <ac:spMkLst>
            <pc:docMk/>
            <pc:sldMk cId="398865995" sldId="256"/>
            <ac:spMk id="2" creationId="{E28F06C9-EE9E-30C3-CBDC-48717916AE63}"/>
          </ac:spMkLst>
        </pc:spChg>
        <pc:spChg chg="mod">
          <ac:chgData name="Kaushal Kokate" userId="f6273d164f314052" providerId="LiveId" clId="{283CBD21-6DA7-44B0-B1AB-B04309BF8046}" dt="2024-09-26T13:57:59.754" v="70" actId="20577"/>
          <ac:spMkLst>
            <pc:docMk/>
            <pc:sldMk cId="398865995" sldId="256"/>
            <ac:spMk id="3" creationId="{D27FEB12-D39B-58F5-A8E6-DA5FAEC05BD0}"/>
          </ac:spMkLst>
        </pc:spChg>
      </pc:sldChg>
      <pc:sldChg chg="modSp mod">
        <pc:chgData name="Kaushal Kokate" userId="f6273d164f314052" providerId="LiveId" clId="{283CBD21-6DA7-44B0-B1AB-B04309BF8046}" dt="2024-09-26T11:07:54.107" v="37" actId="2711"/>
        <pc:sldMkLst>
          <pc:docMk/>
          <pc:sldMk cId="3642338026" sldId="257"/>
        </pc:sldMkLst>
        <pc:spChg chg="mod">
          <ac:chgData name="Kaushal Kokate" userId="f6273d164f314052" providerId="LiveId" clId="{283CBD21-6DA7-44B0-B1AB-B04309BF8046}" dt="2024-09-26T11:07:54.107" v="37" actId="2711"/>
          <ac:spMkLst>
            <pc:docMk/>
            <pc:sldMk cId="3642338026" sldId="257"/>
            <ac:spMk id="2" creationId="{AFC616C1-25AD-6776-6550-1A9D7C04F986}"/>
          </ac:spMkLst>
        </pc:spChg>
      </pc:sldChg>
      <pc:sldChg chg="modSp mod">
        <pc:chgData name="Kaushal Kokate" userId="f6273d164f314052" providerId="LiveId" clId="{283CBD21-6DA7-44B0-B1AB-B04309BF8046}" dt="2024-09-26T11:08:07.443" v="38" actId="2711"/>
        <pc:sldMkLst>
          <pc:docMk/>
          <pc:sldMk cId="1135507885" sldId="258"/>
        </pc:sldMkLst>
        <pc:spChg chg="mod">
          <ac:chgData name="Kaushal Kokate" userId="f6273d164f314052" providerId="LiveId" clId="{283CBD21-6DA7-44B0-B1AB-B04309BF8046}" dt="2024-09-26T11:08:07.443" v="38" actId="2711"/>
          <ac:spMkLst>
            <pc:docMk/>
            <pc:sldMk cId="1135507885" sldId="258"/>
            <ac:spMk id="2" creationId="{D58DA154-3D06-B977-2B1B-210147BCEEC2}"/>
          </ac:spMkLst>
        </pc:spChg>
      </pc:sldChg>
      <pc:sldChg chg="modSp mod">
        <pc:chgData name="Kaushal Kokate" userId="f6273d164f314052" providerId="LiveId" clId="{283CBD21-6DA7-44B0-B1AB-B04309BF8046}" dt="2024-09-26T12:12:50.154" v="68" actId="2711"/>
        <pc:sldMkLst>
          <pc:docMk/>
          <pc:sldMk cId="3053663454" sldId="261"/>
        </pc:sldMkLst>
        <pc:spChg chg="mod">
          <ac:chgData name="Kaushal Kokate" userId="f6273d164f314052" providerId="LiveId" clId="{283CBD21-6DA7-44B0-B1AB-B04309BF8046}" dt="2024-09-26T12:12:50.154" v="68" actId="2711"/>
          <ac:spMkLst>
            <pc:docMk/>
            <pc:sldMk cId="3053663454" sldId="261"/>
            <ac:spMk id="2" creationId="{D9F4CEB5-5BCB-43D8-0931-DC6AE9C2A442}"/>
          </ac:spMkLst>
        </pc:spChg>
      </pc:sldChg>
      <pc:sldChg chg="modSp mod">
        <pc:chgData name="Kaushal Kokate" userId="f6273d164f314052" providerId="LiveId" clId="{283CBD21-6DA7-44B0-B1AB-B04309BF8046}" dt="2024-09-26T11:11:07.451" v="44" actId="2711"/>
        <pc:sldMkLst>
          <pc:docMk/>
          <pc:sldMk cId="524357290" sldId="262"/>
        </pc:sldMkLst>
        <pc:spChg chg="mod">
          <ac:chgData name="Kaushal Kokate" userId="f6273d164f314052" providerId="LiveId" clId="{283CBD21-6DA7-44B0-B1AB-B04309BF8046}" dt="2024-09-26T11:11:07.451" v="44" actId="2711"/>
          <ac:spMkLst>
            <pc:docMk/>
            <pc:sldMk cId="524357290" sldId="262"/>
            <ac:spMk id="2" creationId="{34554996-A4B0-ED2F-484B-81A8B111F8C5}"/>
          </ac:spMkLst>
        </pc:spChg>
      </pc:sldChg>
      <pc:sldChg chg="modSp mod">
        <pc:chgData name="Kaushal Kokate" userId="f6273d164f314052" providerId="LiveId" clId="{283CBD21-6DA7-44B0-B1AB-B04309BF8046}" dt="2024-09-26T11:11:26.658" v="45" actId="2711"/>
        <pc:sldMkLst>
          <pc:docMk/>
          <pc:sldMk cId="3232457085" sldId="263"/>
        </pc:sldMkLst>
        <pc:spChg chg="mod">
          <ac:chgData name="Kaushal Kokate" userId="f6273d164f314052" providerId="LiveId" clId="{283CBD21-6DA7-44B0-B1AB-B04309BF8046}" dt="2024-09-26T11:11:26.658" v="45" actId="2711"/>
          <ac:spMkLst>
            <pc:docMk/>
            <pc:sldMk cId="3232457085" sldId="263"/>
            <ac:spMk id="2" creationId="{FB69D921-0101-B8FD-962C-2757C29EA695}"/>
          </ac:spMkLst>
        </pc:spChg>
      </pc:sldChg>
      <pc:sldChg chg="modSp mod">
        <pc:chgData name="Kaushal Kokate" userId="f6273d164f314052" providerId="LiveId" clId="{283CBD21-6DA7-44B0-B1AB-B04309BF8046}" dt="2024-09-26T11:08:23.253" v="39" actId="2711"/>
        <pc:sldMkLst>
          <pc:docMk/>
          <pc:sldMk cId="2773221625" sldId="264"/>
        </pc:sldMkLst>
        <pc:spChg chg="mod">
          <ac:chgData name="Kaushal Kokate" userId="f6273d164f314052" providerId="LiveId" clId="{283CBD21-6DA7-44B0-B1AB-B04309BF8046}" dt="2024-09-26T11:08:23.253" v="39" actId="2711"/>
          <ac:spMkLst>
            <pc:docMk/>
            <pc:sldMk cId="2773221625" sldId="264"/>
            <ac:spMk id="2" creationId="{EB6E8CD8-363E-ED19-DC63-D35BA566374C}"/>
          </ac:spMkLst>
        </pc:spChg>
      </pc:sldChg>
      <pc:sldChg chg="modSp mod">
        <pc:chgData name="Kaushal Kokate" userId="f6273d164f314052" providerId="LiveId" clId="{283CBD21-6DA7-44B0-B1AB-B04309BF8046}" dt="2024-09-26T11:08:42.825" v="40" actId="2711"/>
        <pc:sldMkLst>
          <pc:docMk/>
          <pc:sldMk cId="125535148" sldId="265"/>
        </pc:sldMkLst>
        <pc:spChg chg="mod">
          <ac:chgData name="Kaushal Kokate" userId="f6273d164f314052" providerId="LiveId" clId="{283CBD21-6DA7-44B0-B1AB-B04309BF8046}" dt="2024-09-26T11:08:42.825" v="40" actId="2711"/>
          <ac:spMkLst>
            <pc:docMk/>
            <pc:sldMk cId="125535148" sldId="265"/>
            <ac:spMk id="2" creationId="{B5596116-8497-AA78-E602-B325CBDF2F4D}"/>
          </ac:spMkLst>
        </pc:spChg>
      </pc:sldChg>
      <pc:sldChg chg="modSp mod">
        <pc:chgData name="Kaushal Kokate" userId="f6273d164f314052" providerId="LiveId" clId="{283CBD21-6DA7-44B0-B1AB-B04309BF8046}" dt="2024-09-26T11:10:34.597" v="43" actId="255"/>
        <pc:sldMkLst>
          <pc:docMk/>
          <pc:sldMk cId="2620598785" sldId="266"/>
        </pc:sldMkLst>
        <pc:spChg chg="mod">
          <ac:chgData name="Kaushal Kokate" userId="f6273d164f314052" providerId="LiveId" clId="{283CBD21-6DA7-44B0-B1AB-B04309BF8046}" dt="2024-09-26T11:09:34.224" v="42" actId="2711"/>
          <ac:spMkLst>
            <pc:docMk/>
            <pc:sldMk cId="2620598785" sldId="266"/>
            <ac:spMk id="2" creationId="{10167DE6-E1E4-4B28-88ED-598DCEDAEA64}"/>
          </ac:spMkLst>
        </pc:spChg>
        <pc:spChg chg="mod">
          <ac:chgData name="Kaushal Kokate" userId="f6273d164f314052" providerId="LiveId" clId="{283CBD21-6DA7-44B0-B1AB-B04309BF8046}" dt="2024-09-26T11:10:34.597" v="43" actId="255"/>
          <ac:spMkLst>
            <pc:docMk/>
            <pc:sldMk cId="2620598785" sldId="266"/>
            <ac:spMk id="3" creationId="{268CBD23-15AD-F55B-4641-8742E451B5CB}"/>
          </ac:spMkLst>
        </pc:spChg>
      </pc:sldChg>
      <pc:sldChg chg="modSp mod">
        <pc:chgData name="Kaushal Kokate" userId="f6273d164f314052" providerId="LiveId" clId="{283CBD21-6DA7-44B0-B1AB-B04309BF8046}" dt="2024-09-27T12:39:53.405" v="80" actId="20577"/>
        <pc:sldMkLst>
          <pc:docMk/>
          <pc:sldMk cId="978063763" sldId="267"/>
        </pc:sldMkLst>
        <pc:spChg chg="mod">
          <ac:chgData name="Kaushal Kokate" userId="f6273d164f314052" providerId="LiveId" clId="{283CBD21-6DA7-44B0-B1AB-B04309BF8046}" dt="2024-09-26T11:12:03.668" v="62" actId="255"/>
          <ac:spMkLst>
            <pc:docMk/>
            <pc:sldMk cId="978063763" sldId="267"/>
            <ac:spMk id="2" creationId="{08636EBE-25D7-A3C5-9681-78CEA34BCE47}"/>
          </ac:spMkLst>
        </pc:spChg>
        <pc:spChg chg="mod">
          <ac:chgData name="Kaushal Kokate" userId="f6273d164f314052" providerId="LiveId" clId="{283CBD21-6DA7-44B0-B1AB-B04309BF8046}" dt="2024-09-27T12:39:53.405" v="80" actId="20577"/>
          <ac:spMkLst>
            <pc:docMk/>
            <pc:sldMk cId="978063763" sldId="267"/>
            <ac:spMk id="3" creationId="{E5FDDA10-BA89-B60D-901E-E4145F46947E}"/>
          </ac:spMkLst>
        </pc:spChg>
      </pc:sldChg>
      <pc:sldChg chg="modSp new mod">
        <pc:chgData name="Kaushal Kokate" userId="f6273d164f314052" providerId="LiveId" clId="{283CBD21-6DA7-44B0-B1AB-B04309BF8046}" dt="2024-09-26T11:07:06.886" v="35" actId="115"/>
        <pc:sldMkLst>
          <pc:docMk/>
          <pc:sldMk cId="3883738313" sldId="270"/>
        </pc:sldMkLst>
        <pc:spChg chg="mod">
          <ac:chgData name="Kaushal Kokate" userId="f6273d164f314052" providerId="LiveId" clId="{283CBD21-6DA7-44B0-B1AB-B04309BF8046}" dt="2024-09-26T11:07:06.886" v="35" actId="115"/>
          <ac:spMkLst>
            <pc:docMk/>
            <pc:sldMk cId="3883738313" sldId="270"/>
            <ac:spMk id="2" creationId="{0F823A76-AA5D-0140-E8E9-B8B80418DC86}"/>
          </ac:spMkLst>
        </pc:spChg>
        <pc:spChg chg="mod">
          <ac:chgData name="Kaushal Kokate" userId="f6273d164f314052" providerId="LiveId" clId="{283CBD21-6DA7-44B0-B1AB-B04309BF8046}" dt="2024-09-26T11:03:56.819" v="2"/>
          <ac:spMkLst>
            <pc:docMk/>
            <pc:sldMk cId="3883738313" sldId="270"/>
            <ac:spMk id="3" creationId="{367E7248-4009-2DA3-46B3-DD1B6E8ED8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8A4-3F3A-8839-D366-781A51F9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F2ED-60A6-412D-7D10-BDD3BE87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8DFD-D374-150C-995A-B4923C8A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61EC-2825-634C-2017-96A739EB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4BCD-E487-940A-A31D-BB8E0EDE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885-C1D7-DD8C-4FA1-C855CBF7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A5E2-390D-F189-35BA-43822C3A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9F65-E2E7-6F05-EA77-3F51089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5415-E1FB-423B-632D-3EE5D15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D70E-2345-15B4-5EA5-D34650D3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78136-284E-80F7-4C95-8137E2613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F4215-8BA3-CE62-5B34-37064669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EE8C-E4B3-33F8-DCED-655EA666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F3F4-988D-9804-A5FC-C9BE5CE1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FF58-FBFE-A26F-88C6-5291EF9E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A84B-49E7-7635-B43F-CDCEC5FC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19A7-2530-A5B7-C40E-C63EFCA0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5381-2707-FB92-6E52-83EBE2D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E24F-8799-406A-4D12-B1B788E8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E384-EA2F-5163-002E-74A96FE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C20-178C-AB60-825E-73C03DF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EE90-C285-B3D6-09CB-59F0161C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6D97-32A5-DF1B-D3A9-74FCC46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397C-966B-7360-B344-5B1D1885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D4B-F018-46DB-D7DE-56BC8E09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A558-37C8-D787-192C-8402C371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AE65-96BC-085A-0D1E-7F4710C7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13409-D5FD-5AA9-5762-BFC5043A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7B71-E763-AF64-1010-6F6F4AC7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4AD48-20BA-7983-08DE-E2D72E1A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FD01-B9C7-EA18-3E1B-83760F17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16D-35EF-AB12-1D65-236C214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CA45-E0E3-CF9D-1A8C-6CCC7CA2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6751-2C17-61F4-504E-7270CB81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9E693-1670-1C84-E897-3CB74F8D0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8B5C3-81F3-07D5-F3F8-8BF3BCBF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AC6F2-ADFA-A428-9428-B0A2BA5F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7437C-86A5-0D18-B1EE-1A893D64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D43B0-D69C-BC61-09BD-2B310A53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22DA-1BA7-8CB6-8D58-2EB70B96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E2881-664C-60C8-115E-75F70BAF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E8E0E-7E37-E1E3-5E51-9722D76C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07C4-5CFD-826D-EFD9-FAD63879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48E8-6057-238F-A943-06CB1ED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8413-D241-CE9C-2BBE-23183D87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BF69-34BA-98F7-DEC5-3EE0F98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5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57B6-96F7-18E1-B91B-6C679AA0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0642-A4C0-31F2-1467-F538D1BC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6C5-34BC-8974-DFFC-3CE642F8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3038-F2C7-8C7F-F0F8-6AD15388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83EC-10BF-7564-FEBD-5C6F592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F8053-BA82-2AA3-4B3A-780527F9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ED78-57EE-3C5A-BFC6-2C99EE2F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2B5B8-6F27-B959-AFED-347C78EF6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1E38-159F-9CD2-17A2-086983EF9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1F29-DF3A-A96B-4CD4-0A82371D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05CC-C6DF-F3D2-88F2-CCD3862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DB02F-FBE5-6139-3EA1-50266B87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EE8F1-90AC-C4B5-7761-765210D3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51DB-FEF2-29B3-367E-AC9F88D2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8B75-4CD0-CD70-E2B0-F97395AC6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DFE8-95C4-484B-B5E9-4FB23DA8570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E3FD-2AFF-BCDA-61D5-0B29E8DC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5E02-4769-9B32-8D4D-095AC476A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E75-5B74-4DA7-A437-D6C181B42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3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06C9-EE9E-30C3-CBDC-48717916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IN" sz="11500" b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ERP</a:t>
            </a:r>
            <a:endParaRPr lang="en-IN" sz="115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EB12-D39B-58F5-A8E6-DA5FAEC05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2068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{ Enterprise Resource Planning }</a:t>
            </a:r>
          </a:p>
          <a:p>
            <a:endParaRPr lang="en-IN" sz="3200" b="1" dirty="0">
              <a:solidFill>
                <a:schemeClr val="tx2"/>
              </a:solidFill>
            </a:endParaRPr>
          </a:p>
          <a:p>
            <a:endParaRPr lang="en-IN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6EBE-25D7-A3C5-9681-78CEA34B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5" y="884108"/>
            <a:ext cx="10515600" cy="672843"/>
          </a:xfrm>
        </p:spPr>
        <p:txBody>
          <a:bodyPr>
            <a:normAutofit fontScale="90000"/>
          </a:bodyPr>
          <a:lstStyle/>
          <a:p>
            <a:r>
              <a:rPr lang="en-US" sz="5300" b="1" u="sng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Future of ERP -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DA10-BA89-B60D-901E-E4145F46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80781"/>
            <a:ext cx="10515600" cy="510651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b="1" dirty="0"/>
              <a:t>AI &amp; Machine Learning:</a:t>
            </a:r>
            <a:r>
              <a:rPr lang="en-US" sz="6000" dirty="0"/>
              <a:t> Smarter automation and predictive analytics for decision-making.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b="1" dirty="0"/>
              <a:t>User-Friendly Interfaces:</a:t>
            </a:r>
            <a:r>
              <a:rPr lang="en-US" sz="6000" dirty="0"/>
              <a:t> Better UI for easier adoption and faster employee training.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b="1" dirty="0"/>
              <a:t>Mobile ERP:</a:t>
            </a:r>
            <a:r>
              <a:rPr lang="en-US" sz="6000" dirty="0"/>
              <a:t> Increased access to ERP systems on mobile devices, enhancing flexibility.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b="1" dirty="0"/>
              <a:t>ERP for SMEs:</a:t>
            </a:r>
            <a:r>
              <a:rPr lang="en-US" sz="6000" dirty="0"/>
              <a:t> More affordable ERP solutions for small and medium enterprises.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3A76-AA5D-0140-E8E9-B8B80418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</a:rPr>
              <a:t>Global Market Value of ERP</a:t>
            </a:r>
            <a:endParaRPr lang="en-IN" sz="6000" b="1" u="sng" dirty="0">
              <a:solidFill>
                <a:schemeClr val="accent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7248-4009-2DA3-46B3-DD1B6E8E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ERP (Enterprise Resource Planning) market is valued at around </a:t>
            </a:r>
            <a:r>
              <a:rPr lang="en-US" b="1" dirty="0"/>
              <a:t>$58 billion to $60 billion</a:t>
            </a:r>
            <a:r>
              <a:rPr lang="en-US" dirty="0"/>
              <a:t> as of 2023. It is projected to grow at a compound annual growth rate (CAGR) of about </a:t>
            </a:r>
            <a:r>
              <a:rPr lang="en-US" b="1" dirty="0"/>
              <a:t>9% to 10%</a:t>
            </a:r>
            <a:r>
              <a:rPr lang="en-US" dirty="0"/>
              <a:t>, potentially reaching over </a:t>
            </a:r>
            <a:r>
              <a:rPr lang="en-US" b="1" dirty="0"/>
              <a:t>$110 billion</a:t>
            </a:r>
            <a:r>
              <a:rPr lang="en-US" dirty="0"/>
              <a:t> by 2030. This growth is driven by the increasing adoption of cloud-based ERP solutions, digital transformation, and the integration of AI, IoT, and big data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FF1D-CF9F-BB83-347F-3C6AA129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746" y="2766218"/>
            <a:ext cx="6598508" cy="1325563"/>
          </a:xfrm>
        </p:spPr>
        <p:txBody>
          <a:bodyPr>
            <a:noAutofit/>
          </a:bodyPr>
          <a:lstStyle/>
          <a:p>
            <a:r>
              <a:rPr lang="en-IN" sz="8000" b="1" u="sng" dirty="0">
                <a:solidFill>
                  <a:srgbClr val="002060"/>
                </a:solidFill>
                <a:latin typeface="Bahnschrift SemiLight" panose="020B0502040204020203" pitchFamily="34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74257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16C1-25AD-6776-6550-1A9D7C04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What is ERP?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84C0-AED7-EB2F-D974-E2E4717C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ERP (Enterprise Resource Planning) ERP is a type of software used by organizations to manage day-to-day business activities. It integrates various business processes and functions into a unified system, ensuring smoother operations and better decision-making.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b="1" u="sng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23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154-3D06-B977-2B1B-210147BC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67" y="418135"/>
            <a:ext cx="10515600" cy="644526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Features Of ERP-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31AA-6C6B-5623-D5C8-DDD30111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062661"/>
            <a:ext cx="11519065" cy="57953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Centralized Data:</a:t>
            </a:r>
            <a:r>
              <a:rPr lang="en-US" dirty="0"/>
              <a:t> All business data is stored and accessed in one place.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Automation:</a:t>
            </a:r>
            <a:r>
              <a:rPr lang="en-US" dirty="0"/>
              <a:t> Automates routine tasks (inventory).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Real-Time Reporting:</a:t>
            </a:r>
            <a:r>
              <a:rPr lang="en-US" dirty="0"/>
              <a:t> Provides up-to-date insights into business operations.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Scalability:</a:t>
            </a:r>
            <a:r>
              <a:rPr lang="en-US" dirty="0"/>
              <a:t> Grows with the business.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Integration:</a:t>
            </a:r>
            <a:r>
              <a:rPr lang="en-US" dirty="0"/>
              <a:t> Combines multiple functions (accounting, sales, etc.) into one system.</a:t>
            </a:r>
          </a:p>
        </p:txBody>
      </p:sp>
    </p:spTree>
    <p:extLst>
      <p:ext uri="{BB962C8B-B14F-4D97-AF65-F5344CB8AC3E}">
        <p14:creationId xmlns:p14="http://schemas.microsoft.com/office/powerpoint/2010/main" val="11355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CD8-363E-ED19-DC63-D35BA566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Uses Of ERP-</a:t>
            </a:r>
            <a:br>
              <a:rPr lang="en-US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2B81-D871-6882-BA83-217C4652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1640274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Financial Management:</a:t>
            </a:r>
            <a:r>
              <a:rPr lang="en-US" dirty="0"/>
              <a:t> Track expenses, revenues, and financial reporting.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Human Resources:</a:t>
            </a:r>
            <a:r>
              <a:rPr lang="en-US" dirty="0"/>
              <a:t> Payroll, recruitment, employee data management.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Inventory Management:</a:t>
            </a:r>
            <a:r>
              <a:rPr lang="en-US" dirty="0"/>
              <a:t> Track stock levels, manage orders.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Customer Relationship Management (CRM):</a:t>
            </a:r>
            <a:r>
              <a:rPr lang="en-US" dirty="0"/>
              <a:t> Improve customer service.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Supply Chain Management:</a:t>
            </a:r>
            <a:r>
              <a:rPr lang="en-US" dirty="0"/>
              <a:t> Manage suppliers, logistics, and distribution.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22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6116-8497-AA78-E602-B325CBDF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Types of ERP -</a:t>
            </a:r>
            <a:br>
              <a:rPr lang="en-US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39D3-9240-1165-9FA8-DD735ED3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141785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On-Premise ERP:</a:t>
            </a:r>
            <a:r>
              <a:rPr lang="en-US" dirty="0"/>
              <a:t> Installed locally on company servers.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Cloud-Based ERP:</a:t>
            </a:r>
            <a:r>
              <a:rPr lang="en-US" dirty="0"/>
              <a:t> Hosted online, accessed via the internet.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Hybrid ERP:</a:t>
            </a:r>
            <a:r>
              <a:rPr lang="en-US" dirty="0"/>
              <a:t> Combines both on-premise and cloud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Industry-Specific ERP:</a:t>
            </a:r>
            <a:r>
              <a:rPr lang="en-US" dirty="0"/>
              <a:t> Tailored for specific industries (e.g., manufacturing,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healthcare).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7DE6-E1E4-4B28-88ED-598DCEDA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53"/>
            <a:ext cx="10515601" cy="64255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Key Benefits of ERP-</a:t>
            </a:r>
            <a:endParaRPr lang="en-IN" b="1" u="sng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BD23-15AD-F55B-4641-8742E451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6" y="413951"/>
            <a:ext cx="10988247" cy="6030098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sz="1800" b="1" dirty="0"/>
              <a:t>Increased Efficiency:</a:t>
            </a:r>
            <a:endParaRPr lang="en-US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Automates repetitive tasks and streamlines processes, reducing manual effort and human errors.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dirty="0"/>
              <a:t>2.Improved Collaboration:</a:t>
            </a:r>
            <a:endParaRPr lang="en-US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Integrates various departments into one system, enabling better communication and data sharing across the organization.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dirty="0"/>
              <a:t>3.Data Accuracy and Consistency:</a:t>
            </a:r>
            <a:endParaRPr lang="en-US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Centralized database ensures consistent, up-to-date, and accurate information across all departments.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dirty="0"/>
              <a:t>4.Better Decision-Making:</a:t>
            </a:r>
            <a:endParaRPr lang="en-US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Provides real-time analytics and reports, helping management make informed decisions faster.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dirty="0"/>
              <a:t>5.Cost Savings:</a:t>
            </a:r>
            <a:endParaRPr lang="en-US" sz="1800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Reduces operational and administrative costs by optimizing resource allocation and minimizing delays.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059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4996-A4B0-ED2F-484B-81A8B11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8978"/>
            <a:ext cx="10515600" cy="720725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Advantages of ERP-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7B70-9F97-96F2-FFF9-7AC184DB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02" y="1539703"/>
            <a:ext cx="10515600" cy="42432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Improved Efficiency:</a:t>
            </a:r>
            <a:r>
              <a:rPr lang="en-US" dirty="0"/>
              <a:t> Streamlines operations and automates processes.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Accuracy:</a:t>
            </a:r>
            <a:r>
              <a:rPr lang="en-US" dirty="0"/>
              <a:t> Reduces errors with a single data source.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Better Decision Making:</a:t>
            </a:r>
            <a:r>
              <a:rPr lang="en-US" dirty="0"/>
              <a:t> Real-time insights and reporting tools.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Cost Savings:</a:t>
            </a:r>
            <a:r>
              <a:rPr lang="en-US" dirty="0"/>
              <a:t> Reduces operational costs by improving workflow.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Improve </a:t>
            </a:r>
            <a:r>
              <a:rPr lang="en-IN" b="1" dirty="0"/>
              <a:t>business Performance </a:t>
            </a:r>
            <a:endParaRPr lang="en-US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35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CEB5-5BCB-43D8-0931-DC6AE9C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648"/>
            <a:ext cx="10515600" cy="725488"/>
          </a:xfrm>
        </p:spPr>
        <p:txBody>
          <a:bodyPr/>
          <a:lstStyle/>
          <a:p>
            <a:r>
              <a:rPr lang="en-IN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Disadvantages Of ERP-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122F-1D46-C65D-CC45-1332A671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331"/>
            <a:ext cx="10795000" cy="33371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High Initial Cost:</a:t>
            </a:r>
            <a:r>
              <a:rPr lang="en-US" dirty="0"/>
              <a:t> Expensive to implement.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Complexity:</a:t>
            </a:r>
            <a:r>
              <a:rPr lang="en-US" dirty="0"/>
              <a:t> Can be complicated to set up and customize.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Time-Consuming:</a:t>
            </a:r>
            <a:r>
              <a:rPr lang="en-US" dirty="0"/>
              <a:t> Takes time to implement and train employees.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Risk of Failure:</a:t>
            </a:r>
            <a:r>
              <a:rPr lang="en-US" dirty="0"/>
              <a:t> Improper implementation can disrupt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30536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D921-0101-B8FD-962C-2757C29E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2060"/>
                </a:solidFill>
              </a:rPr>
              <a:t> </a:t>
            </a:r>
            <a:r>
              <a:rPr lang="en-IN" b="1" u="sng" dirty="0">
                <a:solidFill>
                  <a:srgbClr val="002060"/>
                </a:solidFill>
                <a:latin typeface="Bahnschrift Condensed" panose="020B0502040204020203" pitchFamily="34" charset="0"/>
              </a:rPr>
              <a:t>ERP Domains -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98831A2-551B-44F1-CF78-38ADE47B7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157519" cy="443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</a:t>
            </a:r>
          </a:p>
        </p:txBody>
      </p:sp>
    </p:spTree>
    <p:extLst>
      <p:ext uri="{BB962C8B-B14F-4D97-AF65-F5344CB8AC3E}">
        <p14:creationId xmlns:p14="http://schemas.microsoft.com/office/powerpoint/2010/main" val="323245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569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Condensed</vt:lpstr>
      <vt:lpstr>Bahnschrift Light</vt:lpstr>
      <vt:lpstr>Bahnschrift Light Condensed</vt:lpstr>
      <vt:lpstr>Bahnschrift SemiLight</vt:lpstr>
      <vt:lpstr>Calibri</vt:lpstr>
      <vt:lpstr>Calibri Light</vt:lpstr>
      <vt:lpstr>Wingdings</vt:lpstr>
      <vt:lpstr>Office Theme</vt:lpstr>
      <vt:lpstr>ERP</vt:lpstr>
      <vt:lpstr>What is ERP?</vt:lpstr>
      <vt:lpstr>Features Of ERP-</vt:lpstr>
      <vt:lpstr>Uses Of ERP- </vt:lpstr>
      <vt:lpstr>Types of ERP - </vt:lpstr>
      <vt:lpstr>Key Benefits of ERP-</vt:lpstr>
      <vt:lpstr>Advantages of ERP-</vt:lpstr>
      <vt:lpstr>Disadvantages Of ERP-</vt:lpstr>
      <vt:lpstr> ERP Domains -</vt:lpstr>
      <vt:lpstr>Future of ERP - </vt:lpstr>
      <vt:lpstr>Global Market Value of ERP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Kaushal Kokate</dc:creator>
  <cp:lastModifiedBy>Kaushal Kokate</cp:lastModifiedBy>
  <cp:revision>12</cp:revision>
  <dcterms:created xsi:type="dcterms:W3CDTF">2024-09-20T08:35:51Z</dcterms:created>
  <dcterms:modified xsi:type="dcterms:W3CDTF">2024-09-27T12:39:58Z</dcterms:modified>
</cp:coreProperties>
</file>