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038C2DE-D123-4F12-8B9E-3D39537DC7EB}">
  <a:tblStyle styleId="{2038C2DE-D123-4F12-8B9E-3D39537DC7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5b5a23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5b5a23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5b5a23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5b5a23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65b5a23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65b5a23f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5b5a23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5b5a23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d33c91e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d33c91e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33c91e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33c91e2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52400" y="3541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Project for FIFA 2018</a:t>
            </a:r>
            <a:endParaRPr/>
          </a:p>
        </p:txBody>
      </p:sp>
      <p:pic>
        <p:nvPicPr>
          <p:cNvPr id="55" name="Google Shape;55;p13"/>
          <p:cNvPicPr preferRelativeResize="0"/>
          <p:nvPr/>
        </p:nvPicPr>
        <p:blipFill>
          <a:blip r:embed="rId3">
            <a:alphaModFix/>
          </a:blip>
          <a:stretch>
            <a:fillRect/>
          </a:stretch>
        </p:blipFill>
        <p:spPr>
          <a:xfrm>
            <a:off x="109975" y="1325650"/>
            <a:ext cx="8791974" cy="3733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381000" y="1558950"/>
            <a:ext cx="8079600" cy="235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main goal is to predict the no. of wins using the best suitable model.</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Perform the EDA and visualize the data.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To find out the best suitable machine learning model to predict the no. of wins.</a:t>
            </a:r>
            <a:endParaRPr sz="1800"/>
          </a:p>
        </p:txBody>
      </p:sp>
      <p:sp>
        <p:nvSpPr>
          <p:cNvPr id="61" name="Google Shape;61;p14"/>
          <p:cNvSpPr txBox="1"/>
          <p:nvPr/>
        </p:nvSpPr>
        <p:spPr>
          <a:xfrm>
            <a:off x="604500" y="307550"/>
            <a:ext cx="7243200" cy="8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Aim of the Project</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9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teams reached finals and Semi-Finals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311706" y="1152475"/>
            <a:ext cx="8405725" cy="353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78950" y="176075"/>
            <a:ext cx="8520600" cy="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Finding the Correlations between the different fields of the dataset ?</a:t>
            </a:r>
            <a:endParaRPr sz="2400"/>
          </a:p>
        </p:txBody>
      </p:sp>
      <p:pic>
        <p:nvPicPr>
          <p:cNvPr id="74" name="Google Shape;74;p16"/>
          <p:cNvPicPr preferRelativeResize="0"/>
          <p:nvPr/>
        </p:nvPicPr>
        <p:blipFill>
          <a:blip r:embed="rId3">
            <a:alphaModFix/>
          </a:blip>
          <a:stretch>
            <a:fillRect/>
          </a:stretch>
        </p:blipFill>
        <p:spPr>
          <a:xfrm>
            <a:off x="555625" y="1057025"/>
            <a:ext cx="8437550" cy="3991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67725" y="24332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Drawing a Swarm plot to see the relation between 'Pass Accuracy %','Passess','Goal Scored'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80" name="Google Shape;80;p17"/>
          <p:cNvPicPr preferRelativeResize="0"/>
          <p:nvPr/>
        </p:nvPicPr>
        <p:blipFill>
          <a:blip r:embed="rId3">
            <a:alphaModFix/>
          </a:blip>
          <a:stretch>
            <a:fillRect/>
          </a:stretch>
        </p:blipFill>
        <p:spPr>
          <a:xfrm>
            <a:off x="1032625" y="1467400"/>
            <a:ext cx="6981825"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23125" y="13727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the ML models applied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86" name="Google Shape;86;p18"/>
          <p:cNvGraphicFramePr/>
          <p:nvPr/>
        </p:nvGraphicFramePr>
        <p:xfrm>
          <a:off x="66925" y="824250"/>
          <a:ext cx="3000000" cy="3000000"/>
        </p:xfrm>
        <a:graphic>
          <a:graphicData uri="http://schemas.openxmlformats.org/drawingml/2006/table">
            <a:tbl>
              <a:tblPr>
                <a:noFill/>
                <a:tableStyleId>{2038C2DE-D123-4F12-8B9E-3D39537DC7EB}</a:tableStyleId>
              </a:tblPr>
              <a:tblGrid>
                <a:gridCol w="2194200"/>
                <a:gridCol w="2194200"/>
                <a:gridCol w="2194200"/>
                <a:gridCol w="2194200"/>
              </a:tblGrid>
              <a:tr h="381000">
                <a:tc>
                  <a:txBody>
                    <a:bodyPr/>
                    <a:lstStyle/>
                    <a:p>
                      <a:pPr indent="0" lvl="0" marL="0" rtl="0" algn="l">
                        <a:spcBef>
                          <a:spcPts val="0"/>
                        </a:spcBef>
                        <a:spcAft>
                          <a:spcPts val="0"/>
                        </a:spcAft>
                        <a:buNone/>
                      </a:pPr>
                      <a:r>
                        <a:rPr b="1" lang="en"/>
                        <a:t>ML Model</a:t>
                      </a:r>
                      <a:endParaRPr b="1"/>
                    </a:p>
                  </a:txBody>
                  <a:tcPr marT="91425" marB="91425" marR="91425" marL="91425">
                    <a:solidFill>
                      <a:srgbClr val="C9DAF8"/>
                    </a:solidFill>
                  </a:tcPr>
                </a:tc>
                <a:tc>
                  <a:txBody>
                    <a:bodyPr/>
                    <a:lstStyle/>
                    <a:p>
                      <a:pPr indent="0" lvl="0" marL="0" rtl="0" algn="l">
                        <a:spcBef>
                          <a:spcPts val="0"/>
                        </a:spcBef>
                        <a:spcAft>
                          <a:spcPts val="0"/>
                        </a:spcAft>
                        <a:buNone/>
                      </a:pPr>
                      <a:r>
                        <a:rPr b="1" lang="en"/>
                        <a:t>Accuracy score</a:t>
                      </a:r>
                      <a:endParaRPr b="1"/>
                    </a:p>
                  </a:txBody>
                  <a:tcPr marT="91425" marB="91425" marR="91425" marL="91425">
                    <a:solidFill>
                      <a:srgbClr val="C9DAF8"/>
                    </a:solidFill>
                  </a:tcPr>
                </a:tc>
                <a:tc>
                  <a:txBody>
                    <a:bodyPr/>
                    <a:lstStyle/>
                    <a:p>
                      <a:pPr indent="0" lvl="0" marL="0" rtl="0" algn="l">
                        <a:spcBef>
                          <a:spcPts val="0"/>
                        </a:spcBef>
                        <a:spcAft>
                          <a:spcPts val="0"/>
                        </a:spcAft>
                        <a:buNone/>
                      </a:pPr>
                      <a:r>
                        <a:rPr b="1" lang="en"/>
                        <a:t>Robustness i.e. less variance and bias</a:t>
                      </a:r>
                      <a:endParaRPr b="1"/>
                    </a:p>
                  </a:txBody>
                  <a:tcPr marT="91425" marB="91425" marR="91425" marL="91425">
                    <a:solidFill>
                      <a:srgbClr val="C9DAF8"/>
                    </a:solidFill>
                  </a:tcPr>
                </a:tc>
                <a:tc>
                  <a:txBody>
                    <a:bodyPr/>
                    <a:lstStyle/>
                    <a:p>
                      <a:pPr indent="0" lvl="0" marL="0" rtl="0" algn="l">
                        <a:spcBef>
                          <a:spcPts val="0"/>
                        </a:spcBef>
                        <a:spcAft>
                          <a:spcPts val="0"/>
                        </a:spcAft>
                        <a:buNone/>
                      </a:pPr>
                      <a:r>
                        <a:rPr b="1" lang="en"/>
                        <a:t>Comments/Remarks</a:t>
                      </a:r>
                      <a:endParaRPr b="1"/>
                    </a:p>
                  </a:txBody>
                  <a:tcPr marT="91425" marB="91425" marR="91425" marL="91425">
                    <a:solidFill>
                      <a:srgbClr val="C9DAF8"/>
                    </a:solidFill>
                  </a:tcPr>
                </a:tc>
              </a:tr>
              <a:tr h="381000">
                <a:tc>
                  <a:txBody>
                    <a:bodyPr/>
                    <a:lstStyle/>
                    <a:p>
                      <a:pPr indent="0" lvl="0" marL="0" rtl="0" algn="l">
                        <a:spcBef>
                          <a:spcPts val="0"/>
                        </a:spcBef>
                        <a:spcAft>
                          <a:spcPts val="0"/>
                        </a:spcAft>
                        <a:buNone/>
                      </a:pPr>
                      <a:r>
                        <a:rPr lang="en"/>
                        <a:t>Logistics Regression</a:t>
                      </a:r>
                      <a:endParaRPr/>
                    </a:p>
                  </a:txBody>
                  <a:tcPr marT="91425" marB="91425" marR="91425" marL="91425"/>
                </a:tc>
                <a:tc>
                  <a:txBody>
                    <a:bodyPr/>
                    <a:lstStyle/>
                    <a:p>
                      <a:pPr indent="0" lvl="0" marL="0" rtl="0" algn="l">
                        <a:spcBef>
                          <a:spcPts val="0"/>
                        </a:spcBef>
                        <a:spcAft>
                          <a:spcPts val="0"/>
                        </a:spcAft>
                        <a:buNone/>
                      </a:pPr>
                      <a:r>
                        <a:rPr lang="en"/>
                        <a:t>0.73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Robust </a:t>
                      </a:r>
                      <a:endParaRPr/>
                    </a:p>
                  </a:txBody>
                  <a:tcPr marT="91425" marB="91425" marR="91425" marL="91425"/>
                </a:tc>
                <a:tc>
                  <a:txBody>
                    <a:bodyPr/>
                    <a:lstStyle/>
                    <a:p>
                      <a:pPr indent="0" lvl="0" marL="0" rtl="0" algn="l">
                        <a:spcBef>
                          <a:spcPts val="0"/>
                        </a:spcBef>
                        <a:spcAft>
                          <a:spcPts val="0"/>
                        </a:spcAft>
                        <a:buNone/>
                      </a:pPr>
                      <a:r>
                        <a:rPr lang="en"/>
                        <a:t>Accuracy does not change much due to change in data</a:t>
                      </a:r>
                      <a:endParaRPr/>
                    </a:p>
                  </a:txBody>
                  <a:tcPr marT="91425" marB="91425" marR="91425" marL="91425"/>
                </a:tc>
              </a:tr>
              <a:tr h="381000">
                <a:tc>
                  <a:txBody>
                    <a:bodyPr/>
                    <a:lstStyle/>
                    <a:p>
                      <a:pPr indent="0" lvl="0" marL="0" rtl="0" algn="l">
                        <a:spcBef>
                          <a:spcPts val="0"/>
                        </a:spcBef>
                        <a:spcAft>
                          <a:spcPts val="0"/>
                        </a:spcAft>
                        <a:buNone/>
                      </a:pPr>
                      <a:r>
                        <a:rPr lang="en"/>
                        <a:t>Decision Trees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0.63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Not Robust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Accuracy changes a lot with change in data</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Decision Trees with Grid Search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Not Robust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Accuracy changes a lot with change in data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Random Forest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0.65</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Not Robust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Accuracy changes a lot with change in data</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Random Forest with Grid Search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Not Robust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Accuracy changes a lot with change in data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23125" y="13727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92" name="Google Shape;92;p19"/>
          <p:cNvSpPr txBox="1"/>
          <p:nvPr/>
        </p:nvSpPr>
        <p:spPr>
          <a:xfrm>
            <a:off x="498450" y="1325650"/>
            <a:ext cx="7794900" cy="3255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From the above models we see that the Decision Trees and Random Forest with GridSearch gives us the same accuracy as we get by regression and a better confusion matrix results. </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So, we observe here that the Logistics Regression is the best suitable model as it provide the same accuracy that of DT and RF with Grid Search and is more Robust as it's accuracy does not change much with changes in the data</a:t>
            </a:r>
            <a:endParaRPr sz="2200"/>
          </a:p>
          <a:p>
            <a:pPr indent="0" lvl="0" marL="0" rtl="0" algn="l">
              <a:spcBef>
                <a:spcPts val="0"/>
              </a:spcBef>
              <a:spcAft>
                <a:spcPts val="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