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3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6" r:id="rId1"/>
  </p:sldMasterIdLst>
  <p:notesMasterIdLst>
    <p:notesMasterId r:id="rId23"/>
  </p:notesMasterIdLst>
  <p:sldIdLst>
    <p:sldId id="257" r:id="rId2"/>
    <p:sldId id="278" r:id="rId3"/>
    <p:sldId id="259" r:id="rId4"/>
    <p:sldId id="260" r:id="rId5"/>
    <p:sldId id="261" r:id="rId6"/>
    <p:sldId id="262" r:id="rId7"/>
    <p:sldId id="263" r:id="rId8"/>
    <p:sldId id="264" r:id="rId9"/>
    <p:sldId id="265" r:id="rId10"/>
    <p:sldId id="266" r:id="rId11"/>
    <p:sldId id="267" r:id="rId12"/>
    <p:sldId id="268" r:id="rId13"/>
    <p:sldId id="269" r:id="rId14"/>
    <p:sldId id="270" r:id="rId15"/>
    <p:sldId id="277" r:id="rId16"/>
    <p:sldId id="272" r:id="rId17"/>
    <p:sldId id="258" r:id="rId18"/>
    <p:sldId id="279" r:id="rId19"/>
    <p:sldId id="280" r:id="rId20"/>
    <p:sldId id="281" r:id="rId21"/>
    <p:sldId id="276" r:id="rId22"/>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77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AC54417C-50E3-4F8C-92AC-1D0CBAA01AF8}" type="datetimeFigureOut">
              <a:rPr lang="en-US" smtClean="0"/>
              <a:t>23-Aug-24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7310946-4C88-4B6E-B9BF-9AC2BC1C7B35}" type="slidenum">
              <a:rPr lang="en-US" smtClean="0"/>
              <a:t>‹#›</a:t>
            </a:fld>
            <a:endParaRPr lang="en-US"/>
          </a:p>
        </p:txBody>
      </p:sp>
    </p:spTree>
    <p:extLst>
      <p:ext uri="{BB962C8B-B14F-4D97-AF65-F5344CB8AC3E}">
        <p14:creationId xmlns:p14="http://schemas.microsoft.com/office/powerpoint/2010/main" val="993174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30512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519765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33883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16513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D8BD707-D9CF-40AE-B4C6-C98DA3205C09}" type="datetimeFigureOut">
              <a:rPr lang="en-US" smtClean="0"/>
              <a:t>23-Aug-24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t>‹#›</a:t>
            </a:fld>
            <a:endParaRPr lang="en-US"/>
          </a:p>
        </p:txBody>
      </p:sp>
      <p:cxnSp>
        <p:nvCxnSpPr>
          <p:cNvPr id="8" name="Straight Connector 7"/>
          <p:cNvCxnSpPr/>
          <p:nvPr/>
        </p:nvCxnSpPr>
        <p:spPr>
          <a:xfrm>
            <a:off x="1483995" y="280035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43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841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72845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8962" y="483235"/>
            <a:ext cx="7447280" cy="300990"/>
          </a:xfrm>
          <a:prstGeom prst="rect">
            <a:avLst/>
          </a:prstGeom>
        </p:spPr>
        <p:txBody>
          <a:bodyPr wrap="square" lIns="0" tIns="0" rIns="0" bIns="0">
            <a:spAutoFit/>
          </a:bodyPr>
          <a:lstStyle>
            <a:lvl1pPr>
              <a:defRPr sz="1800" b="1" i="0">
                <a:solidFill>
                  <a:srgbClr val="001F5F"/>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23-Aug-24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13984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58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748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7" name="Straight Connector 6"/>
          <p:cNvCxnSpPr/>
          <p:nvPr/>
        </p:nvCxnSpPr>
        <p:spPr>
          <a:xfrm>
            <a:off x="1485900" y="3015306"/>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88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23-Aug-24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5178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23-Aug-24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7811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23-Aug-24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2317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23-Aug-24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4913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23-Aug-24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0488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23-Aug-24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6805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tx1"/>
                </a:solidFill>
              </a:defRPr>
            </a:lvl1pPr>
          </a:lstStyle>
          <a:p>
            <a:fld id="{1D8BD707-D9CF-40AE-B4C6-C98DA3205C09}" type="datetimeFigureOut">
              <a:rPr lang="en-US" smtClean="0"/>
              <a:t>23-Aug-24</a:t>
            </a:fld>
            <a:endParaRPr lang="en-US"/>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tx1"/>
                </a:solidFill>
              </a:defRPr>
            </a:lvl1pPr>
          </a:lstStyle>
          <a:p>
            <a:endParaRPr lang="en-US"/>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tx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352117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tx1"/>
        </a:buClr>
        <a:buSzPct val="80000"/>
        <a:buFont typeface="Corbel" pitchFamily="34" charset="0"/>
        <a:buChar char="•"/>
        <a:defRPr sz="165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5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35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7195" y="1101062"/>
            <a:ext cx="2159635" cy="382797"/>
          </a:xfrm>
          <a:prstGeom prst="rect">
            <a:avLst/>
          </a:prstGeom>
        </p:spPr>
        <p:txBody>
          <a:bodyPr vert="horz" wrap="square" lIns="0" tIns="13335" rIns="0" bIns="0" rtlCol="0">
            <a:spAutoFit/>
          </a:bodyPr>
          <a:lstStyle/>
          <a:p>
            <a:pPr marL="12700">
              <a:lnSpc>
                <a:spcPct val="100000"/>
              </a:lnSpc>
              <a:spcBef>
                <a:spcPts val="105"/>
              </a:spcBef>
            </a:pPr>
            <a:r>
              <a:rPr sz="2400" dirty="0">
                <a:ln w="0"/>
                <a:effectLst>
                  <a:outerShdw blurRad="38100" dist="19050" dir="2700000" algn="tl" rotWithShape="0">
                    <a:schemeClr val="dk1">
                      <a:alpha val="40000"/>
                    </a:schemeClr>
                  </a:outerShdw>
                </a:effectLst>
                <a:latin typeface="Trebuchet MS"/>
                <a:cs typeface="Trebuchet MS"/>
              </a:rPr>
              <a:t>Project Title:</a:t>
            </a:r>
          </a:p>
        </p:txBody>
      </p:sp>
      <p:pic>
        <p:nvPicPr>
          <p:cNvPr id="8" name="Image 1" descr="preencoded.png">
            <a:extLst>
              <a:ext uri="{FF2B5EF4-FFF2-40B4-BE49-F238E27FC236}">
                <a16:creationId xmlns:a16="http://schemas.microsoft.com/office/drawing/2014/main" id="{00EEE9C1-5793-4BB6-8831-F2CF8015517B}"/>
              </a:ext>
            </a:extLst>
          </p:cNvPr>
          <p:cNvPicPr>
            <a:picLocks noChangeAspect="1"/>
          </p:cNvPicPr>
          <p:nvPr/>
        </p:nvPicPr>
        <p:blipFill>
          <a:blip r:embed="rId2"/>
          <a:stretch>
            <a:fillRect/>
          </a:stretch>
        </p:blipFill>
        <p:spPr>
          <a:xfrm>
            <a:off x="5806800" y="0"/>
            <a:ext cx="3332401" cy="5143500"/>
          </a:xfrm>
          <a:prstGeom prst="rect">
            <a:avLst/>
          </a:prstGeom>
        </p:spPr>
      </p:pic>
      <p:sp>
        <p:nvSpPr>
          <p:cNvPr id="9" name="TextBox 8">
            <a:extLst>
              <a:ext uri="{FF2B5EF4-FFF2-40B4-BE49-F238E27FC236}">
                <a16:creationId xmlns:a16="http://schemas.microsoft.com/office/drawing/2014/main" id="{A48D39AA-7341-4DAB-9062-943B05723EB7}"/>
              </a:ext>
            </a:extLst>
          </p:cNvPr>
          <p:cNvSpPr txBox="1"/>
          <p:nvPr/>
        </p:nvSpPr>
        <p:spPr>
          <a:xfrm>
            <a:off x="406815" y="4078033"/>
            <a:ext cx="3810000"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Kaushal Patil</a:t>
            </a:r>
          </a:p>
          <a:p>
            <a:r>
              <a:rPr lang="en-US" sz="1600" dirty="0">
                <a:latin typeface="Arial" panose="020B0604020202020204" pitchFamily="34" charset="0"/>
                <a:cs typeface="Arial" panose="020B0604020202020204" pitchFamily="34" charset="0"/>
              </a:rPr>
              <a:t>MCA</a:t>
            </a:r>
          </a:p>
        </p:txBody>
      </p:sp>
      <p:sp>
        <p:nvSpPr>
          <p:cNvPr id="11" name="Text 1">
            <a:extLst>
              <a:ext uri="{FF2B5EF4-FFF2-40B4-BE49-F238E27FC236}">
                <a16:creationId xmlns:a16="http://schemas.microsoft.com/office/drawing/2014/main" id="{66622F29-462E-4FB6-816D-2A379B0E242D}"/>
              </a:ext>
            </a:extLst>
          </p:cNvPr>
          <p:cNvSpPr/>
          <p:nvPr/>
        </p:nvSpPr>
        <p:spPr>
          <a:xfrm>
            <a:off x="741000" y="1557920"/>
            <a:ext cx="5314405" cy="2470309"/>
          </a:xfrm>
          <a:prstGeom prst="rect">
            <a:avLst/>
          </a:prstGeom>
          <a:noFill/>
          <a:ln/>
        </p:spPr>
        <p:txBody>
          <a:bodyPr wrap="square" rtlCol="0" anchor="t"/>
          <a:lstStyle/>
          <a:p>
            <a:pPr marL="0" indent="0">
              <a:buNone/>
            </a:pPr>
            <a:r>
              <a:rPr lang="en-US" sz="2800" b="1" dirty="0">
                <a:solidFill>
                  <a:srgbClr val="7068F4"/>
                </a:solidFill>
                <a:latin typeface="Barlow" pitchFamily="34" charset="0"/>
                <a:ea typeface="Barlow" pitchFamily="34" charset="-122"/>
                <a:cs typeface="Barlow" pitchFamily="34" charset="-120"/>
              </a:rPr>
              <a:t>Analyzing Rental Patterns and Film Popularity in the Maven Movies Database Using Excel and SQL</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61950"/>
            <a:ext cx="8382000" cy="1133644"/>
          </a:xfrm>
          <a:prstGeom prst="rect">
            <a:avLst/>
          </a:prstGeom>
        </p:spPr>
        <p:txBody>
          <a:bodyPr vert="horz" wrap="square" lIns="0" tIns="12700" rIns="0" bIns="0" rtlCol="0">
            <a:spAutoFit/>
          </a:bodyPr>
          <a:lstStyle/>
          <a:p>
            <a:pPr marL="12700">
              <a:lnSpc>
                <a:spcPct val="100000"/>
              </a:lnSpc>
              <a:spcBef>
                <a:spcPts val="100"/>
              </a:spcBef>
            </a:pPr>
            <a:r>
              <a:rPr b="1" spc="-10" dirty="0">
                <a:solidFill>
                  <a:srgbClr val="002060"/>
                </a:solidFill>
                <a:latin typeface="Arial" panose="020B0604020202020204" pitchFamily="34" charset="0"/>
                <a:cs typeface="Arial" panose="020B0604020202020204" pitchFamily="34" charset="0"/>
              </a:rPr>
              <a:t>SQL</a:t>
            </a:r>
            <a:r>
              <a:rPr b="1" spc="-50" dirty="0">
                <a:solidFill>
                  <a:srgbClr val="002060"/>
                </a:solidFill>
                <a:latin typeface="Arial" panose="020B0604020202020204" pitchFamily="34" charset="0"/>
                <a:cs typeface="Arial" panose="020B0604020202020204" pitchFamily="34" charset="0"/>
              </a:rPr>
              <a:t> </a:t>
            </a:r>
            <a:r>
              <a:rPr b="1" spc="-10" dirty="0">
                <a:solidFill>
                  <a:srgbClr val="002060"/>
                </a:solidFill>
                <a:latin typeface="Arial" panose="020B0604020202020204" pitchFamily="34" charset="0"/>
                <a:cs typeface="Arial" panose="020B0604020202020204" pitchFamily="34" charset="0"/>
              </a:rPr>
              <a:t>query </a:t>
            </a:r>
            <a:r>
              <a:rPr b="1" spc="-5" dirty="0">
                <a:solidFill>
                  <a:srgbClr val="002060"/>
                </a:solidFill>
                <a:latin typeface="Arial" panose="020B0604020202020204" pitchFamily="34" charset="0"/>
                <a:cs typeface="Arial" panose="020B0604020202020204" pitchFamily="34" charset="0"/>
              </a:rPr>
              <a:t>results</a:t>
            </a:r>
            <a:r>
              <a:rPr b="1" spc="25" dirty="0">
                <a:solidFill>
                  <a:srgbClr val="002060"/>
                </a:solidFill>
                <a:latin typeface="Arial" panose="020B0604020202020204" pitchFamily="34" charset="0"/>
                <a:cs typeface="Arial" panose="020B0604020202020204" pitchFamily="34" charset="0"/>
              </a:rPr>
              <a:t> </a:t>
            </a:r>
            <a:r>
              <a:rPr b="1" spc="-25" dirty="0">
                <a:solidFill>
                  <a:srgbClr val="002060"/>
                </a:solidFill>
                <a:latin typeface="Arial" panose="020B0604020202020204" pitchFamily="34" charset="0"/>
                <a:cs typeface="Arial" panose="020B0604020202020204" pitchFamily="34" charset="0"/>
              </a:rPr>
              <a:t>to</a:t>
            </a:r>
            <a:r>
              <a:rPr b="1" spc="5" dirty="0">
                <a:solidFill>
                  <a:srgbClr val="002060"/>
                </a:solidFill>
                <a:latin typeface="Arial" panose="020B0604020202020204" pitchFamily="34" charset="0"/>
                <a:cs typeface="Arial" panose="020B0604020202020204" pitchFamily="34" charset="0"/>
              </a:rPr>
              <a:t> </a:t>
            </a:r>
            <a:r>
              <a:rPr b="1" spc="-5" dirty="0">
                <a:solidFill>
                  <a:srgbClr val="002060"/>
                </a:solidFill>
                <a:latin typeface="Arial" panose="020B0604020202020204" pitchFamily="34" charset="0"/>
                <a:cs typeface="Arial" panose="020B0604020202020204" pitchFamily="34" charset="0"/>
              </a:rPr>
              <a:t>Excel,</a:t>
            </a:r>
            <a:r>
              <a:rPr b="1" spc="-10" dirty="0">
                <a:solidFill>
                  <a:srgbClr val="002060"/>
                </a:solidFill>
                <a:latin typeface="Arial" panose="020B0604020202020204" pitchFamily="34" charset="0"/>
                <a:cs typeface="Arial" panose="020B0604020202020204" pitchFamily="34" charset="0"/>
              </a:rPr>
              <a:t> </a:t>
            </a:r>
            <a:r>
              <a:rPr b="1" spc="-5" dirty="0">
                <a:solidFill>
                  <a:srgbClr val="002060"/>
                </a:solidFill>
                <a:latin typeface="Arial" panose="020B0604020202020204" pitchFamily="34" charset="0"/>
                <a:cs typeface="Arial" panose="020B0604020202020204" pitchFamily="34" charset="0"/>
              </a:rPr>
              <a:t>creating</a:t>
            </a:r>
            <a:r>
              <a:rPr b="1" spc="50" dirty="0">
                <a:solidFill>
                  <a:srgbClr val="002060"/>
                </a:solidFill>
                <a:latin typeface="Arial" panose="020B0604020202020204" pitchFamily="34" charset="0"/>
                <a:cs typeface="Arial" panose="020B0604020202020204" pitchFamily="34" charset="0"/>
              </a:rPr>
              <a:t> </a:t>
            </a:r>
            <a:r>
              <a:rPr b="1" dirty="0">
                <a:solidFill>
                  <a:srgbClr val="002060"/>
                </a:solidFill>
                <a:latin typeface="Arial" panose="020B0604020202020204" pitchFamily="34" charset="0"/>
                <a:cs typeface="Arial" panose="020B0604020202020204" pitchFamily="34" charset="0"/>
              </a:rPr>
              <a:t>a</a:t>
            </a:r>
            <a:r>
              <a:rPr b="1" spc="-10" dirty="0">
                <a:solidFill>
                  <a:srgbClr val="002060"/>
                </a:solidFill>
                <a:latin typeface="Arial" panose="020B0604020202020204" pitchFamily="34" charset="0"/>
                <a:cs typeface="Arial" panose="020B0604020202020204" pitchFamily="34" charset="0"/>
              </a:rPr>
              <a:t> pivot</a:t>
            </a:r>
            <a:r>
              <a:rPr b="1" spc="15" dirty="0">
                <a:solidFill>
                  <a:srgbClr val="002060"/>
                </a:solidFill>
                <a:latin typeface="Arial" panose="020B0604020202020204" pitchFamily="34" charset="0"/>
                <a:cs typeface="Arial" panose="020B0604020202020204" pitchFamily="34" charset="0"/>
              </a:rPr>
              <a:t> </a:t>
            </a:r>
            <a:r>
              <a:rPr b="1" spc="-5" dirty="0">
                <a:solidFill>
                  <a:srgbClr val="002060"/>
                </a:solidFill>
                <a:latin typeface="Arial" panose="020B0604020202020204" pitchFamily="34" charset="0"/>
                <a:cs typeface="Arial" panose="020B0604020202020204" pitchFamily="34" charset="0"/>
              </a:rPr>
              <a:t>table,</a:t>
            </a:r>
            <a:r>
              <a:rPr lang="en-US" b="1" spc="-5" dirty="0">
                <a:solidFill>
                  <a:srgbClr val="002060"/>
                </a:solidFill>
                <a:latin typeface="Arial" panose="020B0604020202020204" pitchFamily="34" charset="0"/>
                <a:cs typeface="Arial" panose="020B0604020202020204" pitchFamily="34" charset="0"/>
              </a:rPr>
              <a:t> </a:t>
            </a:r>
            <a:r>
              <a:rPr b="1" dirty="0">
                <a:solidFill>
                  <a:srgbClr val="002060"/>
                </a:solidFill>
                <a:latin typeface="Arial" panose="020B0604020202020204" pitchFamily="34" charset="0"/>
                <a:cs typeface="Arial" panose="020B0604020202020204" pitchFamily="34" charset="0"/>
              </a:rPr>
              <a:t>and</a:t>
            </a:r>
            <a:r>
              <a:rPr b="1" spc="-25" dirty="0">
                <a:solidFill>
                  <a:srgbClr val="002060"/>
                </a:solidFill>
                <a:latin typeface="Arial" panose="020B0604020202020204" pitchFamily="34" charset="0"/>
                <a:cs typeface="Arial" panose="020B0604020202020204" pitchFamily="34" charset="0"/>
              </a:rPr>
              <a:t> </a:t>
            </a:r>
            <a:r>
              <a:rPr b="1" spc="5" dirty="0">
                <a:solidFill>
                  <a:srgbClr val="002060"/>
                </a:solidFill>
                <a:latin typeface="Arial" panose="020B0604020202020204" pitchFamily="34" charset="0"/>
                <a:cs typeface="Arial" panose="020B0604020202020204" pitchFamily="34" charset="0"/>
              </a:rPr>
              <a:t>then</a:t>
            </a:r>
            <a:r>
              <a:rPr b="1" spc="-35" dirty="0">
                <a:solidFill>
                  <a:srgbClr val="002060"/>
                </a:solidFill>
                <a:latin typeface="Arial" panose="020B0604020202020204" pitchFamily="34" charset="0"/>
                <a:cs typeface="Arial" panose="020B0604020202020204" pitchFamily="34" charset="0"/>
              </a:rPr>
              <a:t> </a:t>
            </a:r>
            <a:r>
              <a:rPr b="1" spc="-10" dirty="0">
                <a:solidFill>
                  <a:srgbClr val="002060"/>
                </a:solidFill>
                <a:latin typeface="Arial" panose="020B0604020202020204" pitchFamily="34" charset="0"/>
                <a:cs typeface="Arial" panose="020B0604020202020204" pitchFamily="34" charset="0"/>
              </a:rPr>
              <a:t>generating</a:t>
            </a:r>
            <a:r>
              <a:rPr b="1" spc="-30" dirty="0">
                <a:solidFill>
                  <a:srgbClr val="002060"/>
                </a:solidFill>
                <a:latin typeface="Arial" panose="020B0604020202020204" pitchFamily="34" charset="0"/>
                <a:cs typeface="Arial" panose="020B0604020202020204" pitchFamily="34" charset="0"/>
              </a:rPr>
              <a:t> </a:t>
            </a:r>
            <a:r>
              <a:rPr b="1" dirty="0">
                <a:solidFill>
                  <a:srgbClr val="002060"/>
                </a:solidFill>
                <a:latin typeface="Arial" panose="020B0604020202020204" pitchFamily="34" charset="0"/>
                <a:cs typeface="Arial" panose="020B0604020202020204" pitchFamily="34" charset="0"/>
              </a:rPr>
              <a:t>various</a:t>
            </a:r>
            <a:r>
              <a:rPr b="1" spc="-50" dirty="0">
                <a:solidFill>
                  <a:srgbClr val="002060"/>
                </a:solidFill>
                <a:latin typeface="Arial" panose="020B0604020202020204" pitchFamily="34" charset="0"/>
                <a:cs typeface="Arial" panose="020B0604020202020204" pitchFamily="34" charset="0"/>
              </a:rPr>
              <a:t> </a:t>
            </a:r>
            <a:r>
              <a:rPr b="1" spc="5" dirty="0">
                <a:solidFill>
                  <a:srgbClr val="002060"/>
                </a:solidFill>
                <a:latin typeface="Arial" panose="020B0604020202020204" pitchFamily="34" charset="0"/>
                <a:cs typeface="Arial" panose="020B0604020202020204" pitchFamily="34" charset="0"/>
              </a:rPr>
              <a:t>visualizations</a:t>
            </a:r>
            <a:r>
              <a:rPr spc="5" dirty="0">
                <a:solidFill>
                  <a:srgbClr val="002060"/>
                </a:solidFill>
                <a:latin typeface="Arial" panose="020B0604020202020204" pitchFamily="34" charset="0"/>
                <a:cs typeface="Arial" panose="020B0604020202020204" pitchFamily="34" charset="0"/>
              </a:rPr>
              <a:t>:</a:t>
            </a:r>
            <a:endParaRPr dirty="0">
              <a:solidFill>
                <a:srgbClr val="002060"/>
              </a:solidFill>
              <a:latin typeface="Arial" panose="020B0604020202020204" pitchFamily="34" charset="0"/>
              <a:cs typeface="Arial" panose="020B0604020202020204" pitchFamily="34" charset="0"/>
            </a:endParaRPr>
          </a:p>
          <a:p>
            <a:pPr>
              <a:lnSpc>
                <a:spcPct val="100000"/>
              </a:lnSpc>
              <a:spcBef>
                <a:spcPts val="50"/>
              </a:spcBef>
            </a:pPr>
            <a:endParaRPr dirty="0">
              <a:solidFill>
                <a:srgbClr val="002060"/>
              </a:solidFill>
              <a:latin typeface="Arial" panose="020B0604020202020204" pitchFamily="34" charset="0"/>
              <a:cs typeface="Arial" panose="020B0604020202020204" pitchFamily="34" charset="0"/>
            </a:endParaRPr>
          </a:p>
          <a:p>
            <a:pPr marL="76200">
              <a:lnSpc>
                <a:spcPct val="100000"/>
              </a:lnSpc>
            </a:pPr>
            <a:r>
              <a:rPr sz="1600" spc="-25" dirty="0">
                <a:solidFill>
                  <a:srgbClr val="002060"/>
                </a:solidFill>
                <a:latin typeface="Arial" panose="020B0604020202020204" pitchFamily="34" charset="0"/>
                <a:cs typeface="Arial" panose="020B0604020202020204" pitchFamily="34" charset="0"/>
              </a:rPr>
              <a:t>Task-1.1</a:t>
            </a:r>
            <a:r>
              <a:rPr lang="en-US" sz="1600" spc="-80"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pivot</a:t>
            </a:r>
            <a:r>
              <a:rPr lang="en-US" sz="1600" spc="-10" dirty="0">
                <a:solidFill>
                  <a:srgbClr val="002060"/>
                </a:solidFill>
                <a:latin typeface="Arial" panose="020B0604020202020204" pitchFamily="34" charset="0"/>
                <a:cs typeface="Arial" panose="020B0604020202020204" pitchFamily="34" charset="0"/>
              </a:rPr>
              <a:t> </a:t>
            </a:r>
            <a:r>
              <a:rPr lang="en-US" sz="1600" spc="-15" dirty="0">
                <a:solidFill>
                  <a:srgbClr val="002060"/>
                </a:solidFill>
                <a:latin typeface="Arial" panose="020B0604020202020204" pitchFamily="34" charset="0"/>
                <a:cs typeface="Arial" panose="020B0604020202020204" pitchFamily="34" charset="0"/>
              </a:rPr>
              <a:t>table</a:t>
            </a:r>
            <a:endParaRPr sz="1600" dirty="0">
              <a:solidFill>
                <a:srgbClr val="002060"/>
              </a:solidFill>
              <a:latin typeface="Arial" panose="020B0604020202020204" pitchFamily="34" charset="0"/>
              <a:cs typeface="Arial" panose="020B0604020202020204" pitchFamily="34" charset="0"/>
            </a:endParaRPr>
          </a:p>
        </p:txBody>
      </p:sp>
      <p:pic>
        <p:nvPicPr>
          <p:cNvPr id="3" name="object 3"/>
          <p:cNvPicPr/>
          <p:nvPr/>
        </p:nvPicPr>
        <p:blipFill>
          <a:blip r:embed="rId2" cstate="print"/>
          <a:stretch>
            <a:fillRect/>
          </a:stretch>
        </p:blipFill>
        <p:spPr>
          <a:xfrm>
            <a:off x="609600" y="2038350"/>
            <a:ext cx="3124200" cy="1882691"/>
          </a:xfrm>
          <a:prstGeom prst="rect">
            <a:avLst/>
          </a:prstGeom>
        </p:spPr>
      </p:pic>
      <p:sp>
        <p:nvSpPr>
          <p:cNvPr id="6" name="object 6"/>
          <p:cNvSpPr/>
          <p:nvPr/>
        </p:nvSpPr>
        <p:spPr>
          <a:xfrm>
            <a:off x="3962400" y="2934245"/>
            <a:ext cx="798993" cy="295275"/>
          </a:xfrm>
          <a:custGeom>
            <a:avLst/>
            <a:gdLst/>
            <a:ahLst/>
            <a:cxnLst/>
            <a:rect l="l" t="t" r="r" b="b"/>
            <a:pathLst>
              <a:path w="390525" h="295275">
                <a:moveTo>
                  <a:pt x="242950" y="0"/>
                </a:moveTo>
                <a:lnTo>
                  <a:pt x="242950" y="120395"/>
                </a:lnTo>
                <a:lnTo>
                  <a:pt x="0" y="120395"/>
                </a:lnTo>
                <a:lnTo>
                  <a:pt x="0" y="174879"/>
                </a:lnTo>
                <a:lnTo>
                  <a:pt x="242950" y="174879"/>
                </a:lnTo>
                <a:lnTo>
                  <a:pt x="242950" y="295275"/>
                </a:lnTo>
                <a:lnTo>
                  <a:pt x="390525" y="147700"/>
                </a:lnTo>
                <a:lnTo>
                  <a:pt x="242950" y="0"/>
                </a:lnTo>
                <a:close/>
              </a:path>
            </a:pathLst>
          </a:custGeom>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a:p>
        </p:txBody>
      </p:sp>
      <p:pic>
        <p:nvPicPr>
          <p:cNvPr id="9" name="Picture 8">
            <a:extLst>
              <a:ext uri="{FF2B5EF4-FFF2-40B4-BE49-F238E27FC236}">
                <a16:creationId xmlns:a16="http://schemas.microsoft.com/office/drawing/2014/main" id="{440F9485-1008-4014-9ADB-78CD33D49FC9}"/>
              </a:ext>
            </a:extLst>
          </p:cNvPr>
          <p:cNvPicPr>
            <a:picLocks noChangeAspect="1"/>
          </p:cNvPicPr>
          <p:nvPr/>
        </p:nvPicPr>
        <p:blipFill>
          <a:blip r:embed="rId3"/>
          <a:stretch>
            <a:fillRect/>
          </a:stretch>
        </p:blipFill>
        <p:spPr>
          <a:xfrm>
            <a:off x="4876800" y="1892193"/>
            <a:ext cx="3778800" cy="21750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4402" y="685800"/>
            <a:ext cx="2059310" cy="4239526"/>
          </a:xfrm>
          <a:prstGeom prst="rect">
            <a:avLst/>
          </a:prstGeom>
        </p:spPr>
      </p:pic>
      <p:sp>
        <p:nvSpPr>
          <p:cNvPr id="5" name="object 5"/>
          <p:cNvSpPr/>
          <p:nvPr/>
        </p:nvSpPr>
        <p:spPr>
          <a:xfrm>
            <a:off x="2938968" y="2438400"/>
            <a:ext cx="866775" cy="266700"/>
          </a:xfrm>
          <a:custGeom>
            <a:avLst/>
            <a:gdLst/>
            <a:ahLst/>
            <a:cxnLst/>
            <a:rect l="l" t="t" r="r" b="b"/>
            <a:pathLst>
              <a:path w="685800" h="266700">
                <a:moveTo>
                  <a:pt x="552450" y="0"/>
                </a:moveTo>
                <a:lnTo>
                  <a:pt x="552450" y="66675"/>
                </a:lnTo>
                <a:lnTo>
                  <a:pt x="0" y="66675"/>
                </a:lnTo>
                <a:lnTo>
                  <a:pt x="0" y="200025"/>
                </a:lnTo>
                <a:lnTo>
                  <a:pt x="552450" y="200025"/>
                </a:lnTo>
                <a:lnTo>
                  <a:pt x="552450" y="266700"/>
                </a:lnTo>
                <a:lnTo>
                  <a:pt x="685800" y="133350"/>
                </a:lnTo>
                <a:lnTo>
                  <a:pt x="552450" y="0"/>
                </a:lnTo>
                <a:close/>
              </a:path>
            </a:pathLst>
          </a:custGeom>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a:p>
        </p:txBody>
      </p:sp>
      <p:sp>
        <p:nvSpPr>
          <p:cNvPr id="7" name="object 7"/>
          <p:cNvSpPr txBox="1"/>
          <p:nvPr/>
        </p:nvSpPr>
        <p:spPr>
          <a:xfrm>
            <a:off x="551180" y="225107"/>
            <a:ext cx="2224405" cy="300355"/>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Trebuchet MS"/>
                <a:cs typeface="Trebuchet MS"/>
              </a:rPr>
              <a:t>Task:-1.2</a:t>
            </a:r>
            <a:r>
              <a:rPr sz="1800" b="1" spc="-50" dirty="0">
                <a:latin typeface="Trebuchet MS"/>
                <a:cs typeface="Trebuchet MS"/>
              </a:rPr>
              <a:t> </a:t>
            </a:r>
            <a:r>
              <a:rPr sz="1800" b="1" spc="-10" dirty="0">
                <a:latin typeface="Trebuchet MS"/>
                <a:cs typeface="Trebuchet MS"/>
              </a:rPr>
              <a:t>pivot</a:t>
            </a:r>
            <a:r>
              <a:rPr sz="1800" b="1" spc="-5" dirty="0">
                <a:latin typeface="Trebuchet MS"/>
                <a:cs typeface="Trebuchet MS"/>
              </a:rPr>
              <a:t> </a:t>
            </a:r>
            <a:r>
              <a:rPr sz="1800" b="1" spc="-10" dirty="0">
                <a:latin typeface="Trebuchet MS"/>
                <a:cs typeface="Trebuchet MS"/>
              </a:rPr>
              <a:t>table</a:t>
            </a:r>
            <a:endParaRPr sz="1800">
              <a:latin typeface="Trebuchet MS"/>
              <a:cs typeface="Trebuchet MS"/>
            </a:endParaRPr>
          </a:p>
        </p:txBody>
      </p:sp>
      <p:pic>
        <p:nvPicPr>
          <p:cNvPr id="9" name="Picture 8">
            <a:extLst>
              <a:ext uri="{FF2B5EF4-FFF2-40B4-BE49-F238E27FC236}">
                <a16:creationId xmlns:a16="http://schemas.microsoft.com/office/drawing/2014/main" id="{C579BFE5-4832-4767-9447-A35C496E5E1D}"/>
              </a:ext>
            </a:extLst>
          </p:cNvPr>
          <p:cNvPicPr>
            <a:picLocks noChangeAspect="1"/>
          </p:cNvPicPr>
          <p:nvPr/>
        </p:nvPicPr>
        <p:blipFill>
          <a:blip r:embed="rId3"/>
          <a:stretch>
            <a:fillRect/>
          </a:stretch>
        </p:blipFill>
        <p:spPr>
          <a:xfrm>
            <a:off x="4038600" y="1352380"/>
            <a:ext cx="4648849" cy="2438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38150"/>
            <a:ext cx="2486025" cy="290464"/>
          </a:xfrm>
          <a:prstGeom prst="rect">
            <a:avLst/>
          </a:prstGeom>
        </p:spPr>
        <p:txBody>
          <a:bodyPr vert="horz" wrap="square" lIns="0" tIns="13335" rIns="0" bIns="0" rtlCol="0">
            <a:spAutoFit/>
          </a:bodyPr>
          <a:lstStyle/>
          <a:p>
            <a:pPr marL="12700">
              <a:lnSpc>
                <a:spcPct val="100000"/>
              </a:lnSpc>
              <a:spcBef>
                <a:spcPts val="105"/>
              </a:spcBef>
            </a:pPr>
            <a:r>
              <a:rPr lang="en-US" sz="1800" b="1" spc="-25" dirty="0">
                <a:solidFill>
                  <a:srgbClr val="002060"/>
                </a:solidFill>
                <a:latin typeface="Arial" panose="020B0604020202020204" pitchFamily="34" charset="0"/>
                <a:cs typeface="Arial" panose="020B0604020202020204" pitchFamily="34" charset="0"/>
              </a:rPr>
              <a:t>Task-2.1</a:t>
            </a:r>
            <a:r>
              <a:rPr lang="en-US" sz="1800" b="1" spc="-60" dirty="0">
                <a:solidFill>
                  <a:srgbClr val="002060"/>
                </a:solidFill>
                <a:latin typeface="Arial" panose="020B0604020202020204" pitchFamily="34" charset="0"/>
                <a:cs typeface="Arial" panose="020B0604020202020204" pitchFamily="34" charset="0"/>
              </a:rPr>
              <a:t> </a:t>
            </a:r>
            <a:r>
              <a:rPr lang="en-US" sz="1800" b="1" spc="-10" dirty="0">
                <a:solidFill>
                  <a:srgbClr val="002060"/>
                </a:solidFill>
                <a:latin typeface="Arial" panose="020B0604020202020204" pitchFamily="34" charset="0"/>
                <a:cs typeface="Arial" panose="020B0604020202020204" pitchFamily="34" charset="0"/>
              </a:rPr>
              <a:t>Pivot</a:t>
            </a:r>
            <a:r>
              <a:rPr lang="en-US" sz="1800" b="1" spc="-45" dirty="0">
                <a:solidFill>
                  <a:srgbClr val="002060"/>
                </a:solidFill>
                <a:latin typeface="Arial" panose="020B0604020202020204" pitchFamily="34" charset="0"/>
                <a:cs typeface="Arial" panose="020B0604020202020204" pitchFamily="34" charset="0"/>
              </a:rPr>
              <a:t> </a:t>
            </a:r>
            <a:r>
              <a:rPr lang="en-US" sz="1800" b="1" spc="-5" dirty="0">
                <a:solidFill>
                  <a:srgbClr val="002060"/>
                </a:solidFill>
                <a:latin typeface="Arial" panose="020B0604020202020204" pitchFamily="34" charset="0"/>
                <a:cs typeface="Arial" panose="020B0604020202020204" pitchFamily="34" charset="0"/>
              </a:rPr>
              <a:t>Table</a:t>
            </a:r>
          </a:p>
        </p:txBody>
      </p:sp>
      <p:pic>
        <p:nvPicPr>
          <p:cNvPr id="3" name="object 3"/>
          <p:cNvPicPr/>
          <p:nvPr/>
        </p:nvPicPr>
        <p:blipFill>
          <a:blip r:embed="rId2" cstate="print"/>
          <a:stretch>
            <a:fillRect/>
          </a:stretch>
        </p:blipFill>
        <p:spPr>
          <a:xfrm>
            <a:off x="634697" y="1326990"/>
            <a:ext cx="2868134" cy="2970969"/>
          </a:xfrm>
          <a:prstGeom prst="rect">
            <a:avLst/>
          </a:prstGeom>
        </p:spPr>
      </p:pic>
      <p:sp>
        <p:nvSpPr>
          <p:cNvPr id="6" name="object 6"/>
          <p:cNvSpPr/>
          <p:nvPr/>
        </p:nvSpPr>
        <p:spPr>
          <a:xfrm>
            <a:off x="3657601" y="2486025"/>
            <a:ext cx="685800" cy="276225"/>
          </a:xfrm>
          <a:custGeom>
            <a:avLst/>
            <a:gdLst/>
            <a:ahLst/>
            <a:cxnLst/>
            <a:rect l="l" t="t" r="r" b="b"/>
            <a:pathLst>
              <a:path w="542925" h="276225">
                <a:moveTo>
                  <a:pt x="404875" y="0"/>
                </a:moveTo>
                <a:lnTo>
                  <a:pt x="404875" y="69087"/>
                </a:lnTo>
                <a:lnTo>
                  <a:pt x="0" y="69087"/>
                </a:lnTo>
                <a:lnTo>
                  <a:pt x="0" y="207137"/>
                </a:lnTo>
                <a:lnTo>
                  <a:pt x="404875" y="207137"/>
                </a:lnTo>
                <a:lnTo>
                  <a:pt x="404875" y="276225"/>
                </a:lnTo>
                <a:lnTo>
                  <a:pt x="542925" y="138175"/>
                </a:lnTo>
                <a:lnTo>
                  <a:pt x="404875" y="0"/>
                </a:lnTo>
                <a:close/>
              </a:path>
            </a:pathLst>
          </a:custGeom>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dirty="0"/>
          </a:p>
        </p:txBody>
      </p:sp>
      <p:pic>
        <p:nvPicPr>
          <p:cNvPr id="9" name="Picture 8">
            <a:extLst>
              <a:ext uri="{FF2B5EF4-FFF2-40B4-BE49-F238E27FC236}">
                <a16:creationId xmlns:a16="http://schemas.microsoft.com/office/drawing/2014/main" id="{8E726A35-78A0-466A-BFBF-2B185386CEB7}"/>
              </a:ext>
            </a:extLst>
          </p:cNvPr>
          <p:cNvPicPr>
            <a:picLocks noChangeAspect="1"/>
          </p:cNvPicPr>
          <p:nvPr/>
        </p:nvPicPr>
        <p:blipFill>
          <a:blip r:embed="rId3"/>
          <a:stretch>
            <a:fillRect/>
          </a:stretch>
        </p:blipFill>
        <p:spPr>
          <a:xfrm>
            <a:off x="4652941" y="1326990"/>
            <a:ext cx="4182059" cy="25401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7281" y="285750"/>
            <a:ext cx="2342515" cy="289823"/>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002060"/>
                </a:solidFill>
                <a:latin typeface="Arial" panose="020B0604020202020204" pitchFamily="34" charset="0"/>
                <a:cs typeface="Arial" panose="020B0604020202020204" pitchFamily="34" charset="0"/>
              </a:rPr>
              <a:t>Task-2.2</a:t>
            </a:r>
            <a:r>
              <a:rPr sz="1800" b="1" spc="-70" dirty="0">
                <a:solidFill>
                  <a:srgbClr val="002060"/>
                </a:solidFill>
                <a:latin typeface="Arial" panose="020B0604020202020204" pitchFamily="34" charset="0"/>
                <a:cs typeface="Arial" panose="020B0604020202020204" pitchFamily="34" charset="0"/>
              </a:rPr>
              <a:t> </a:t>
            </a:r>
            <a:r>
              <a:rPr sz="1800" b="1" spc="-5" dirty="0">
                <a:solidFill>
                  <a:srgbClr val="002060"/>
                </a:solidFill>
                <a:latin typeface="Arial" panose="020B0604020202020204" pitchFamily="34" charset="0"/>
                <a:cs typeface="Arial" panose="020B0604020202020204" pitchFamily="34" charset="0"/>
              </a:rPr>
              <a:t>pivot</a:t>
            </a:r>
            <a:r>
              <a:rPr sz="1800" b="1" dirty="0">
                <a:solidFill>
                  <a:srgbClr val="002060"/>
                </a:solidFill>
                <a:latin typeface="Arial" panose="020B0604020202020204" pitchFamily="34" charset="0"/>
                <a:cs typeface="Arial" panose="020B0604020202020204" pitchFamily="34" charset="0"/>
              </a:rPr>
              <a:t> </a:t>
            </a:r>
            <a:r>
              <a:rPr sz="1800" b="1" spc="-20" dirty="0">
                <a:solidFill>
                  <a:srgbClr val="002060"/>
                </a:solidFill>
                <a:latin typeface="Arial" panose="020B0604020202020204" pitchFamily="34" charset="0"/>
                <a:cs typeface="Arial" panose="020B0604020202020204" pitchFamily="34" charset="0"/>
              </a:rPr>
              <a:t>table</a:t>
            </a:r>
            <a:endParaRPr sz="1800" dirty="0">
              <a:solidFill>
                <a:srgbClr val="002060"/>
              </a:solidFill>
              <a:latin typeface="Arial" panose="020B0604020202020204" pitchFamily="34" charset="0"/>
              <a:cs typeface="Arial" panose="020B0604020202020204" pitchFamily="34" charset="0"/>
            </a:endParaRPr>
          </a:p>
        </p:txBody>
      </p:sp>
      <p:sp>
        <p:nvSpPr>
          <p:cNvPr id="6" name="object 6"/>
          <p:cNvSpPr/>
          <p:nvPr/>
        </p:nvSpPr>
        <p:spPr>
          <a:xfrm>
            <a:off x="3601800" y="2405062"/>
            <a:ext cx="990600" cy="333375"/>
          </a:xfrm>
          <a:custGeom>
            <a:avLst/>
            <a:gdLst/>
            <a:ahLst/>
            <a:cxnLst/>
            <a:rect l="l" t="t" r="r" b="b"/>
            <a:pathLst>
              <a:path w="990600" h="333375">
                <a:moveTo>
                  <a:pt x="823976" y="0"/>
                </a:moveTo>
                <a:lnTo>
                  <a:pt x="823976" y="83312"/>
                </a:lnTo>
                <a:lnTo>
                  <a:pt x="0" y="83312"/>
                </a:lnTo>
                <a:lnTo>
                  <a:pt x="0" y="250062"/>
                </a:lnTo>
                <a:lnTo>
                  <a:pt x="823976" y="250062"/>
                </a:lnTo>
                <a:lnTo>
                  <a:pt x="823976" y="333375"/>
                </a:lnTo>
                <a:lnTo>
                  <a:pt x="990600" y="166624"/>
                </a:lnTo>
                <a:lnTo>
                  <a:pt x="823976" y="0"/>
                </a:lnTo>
                <a:close/>
              </a:path>
            </a:pathLst>
          </a:custGeom>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a:p>
        </p:txBody>
      </p:sp>
      <p:pic>
        <p:nvPicPr>
          <p:cNvPr id="9" name="Picture 8">
            <a:extLst>
              <a:ext uri="{FF2B5EF4-FFF2-40B4-BE49-F238E27FC236}">
                <a16:creationId xmlns:a16="http://schemas.microsoft.com/office/drawing/2014/main" id="{CA6A2426-9C13-430E-92BB-36E6CE10F847}"/>
              </a:ext>
            </a:extLst>
          </p:cNvPr>
          <p:cNvPicPr>
            <a:picLocks noChangeAspect="1"/>
          </p:cNvPicPr>
          <p:nvPr/>
        </p:nvPicPr>
        <p:blipFill>
          <a:blip r:embed="rId2"/>
          <a:stretch>
            <a:fillRect/>
          </a:stretch>
        </p:blipFill>
        <p:spPr>
          <a:xfrm>
            <a:off x="4724400" y="1504950"/>
            <a:ext cx="4134000" cy="2328845"/>
          </a:xfrm>
          <a:prstGeom prst="rect">
            <a:avLst/>
          </a:prstGeom>
        </p:spPr>
      </p:pic>
      <p:grpSp>
        <p:nvGrpSpPr>
          <p:cNvPr id="11" name="Group 10">
            <a:extLst>
              <a:ext uri="{FF2B5EF4-FFF2-40B4-BE49-F238E27FC236}">
                <a16:creationId xmlns:a16="http://schemas.microsoft.com/office/drawing/2014/main" id="{26FE8052-2D7F-4517-8815-E874E039D7C9}"/>
              </a:ext>
            </a:extLst>
          </p:cNvPr>
          <p:cNvGrpSpPr/>
          <p:nvPr/>
        </p:nvGrpSpPr>
        <p:grpSpPr>
          <a:xfrm>
            <a:off x="481881" y="1047750"/>
            <a:ext cx="2759319" cy="3762375"/>
            <a:chOff x="481881" y="1088925"/>
            <a:chExt cx="2759319" cy="3762375"/>
          </a:xfrm>
        </p:grpSpPr>
        <p:pic>
          <p:nvPicPr>
            <p:cNvPr id="3" name="object 3"/>
            <p:cNvPicPr/>
            <p:nvPr/>
          </p:nvPicPr>
          <p:blipFill>
            <a:blip r:embed="rId3" cstate="print"/>
            <a:stretch>
              <a:fillRect/>
            </a:stretch>
          </p:blipFill>
          <p:spPr>
            <a:xfrm>
              <a:off x="481881" y="1088925"/>
              <a:ext cx="2759319" cy="3762375"/>
            </a:xfrm>
            <a:prstGeom prst="rect">
              <a:avLst/>
            </a:prstGeom>
          </p:spPr>
        </p:pic>
        <p:sp>
          <p:nvSpPr>
            <p:cNvPr id="10" name="Rectangle 9">
              <a:extLst>
                <a:ext uri="{FF2B5EF4-FFF2-40B4-BE49-F238E27FC236}">
                  <a16:creationId xmlns:a16="http://schemas.microsoft.com/office/drawing/2014/main" id="{50191561-7B14-4F1C-B631-E296944DF479}"/>
                </a:ext>
              </a:extLst>
            </p:cNvPr>
            <p:cNvSpPr/>
            <p:nvPr/>
          </p:nvSpPr>
          <p:spPr>
            <a:xfrm>
              <a:off x="1219200" y="2800350"/>
              <a:ext cx="990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5147" y="426085"/>
            <a:ext cx="2486025" cy="290464"/>
          </a:xfrm>
          <a:prstGeom prst="rect">
            <a:avLst/>
          </a:prstGeom>
        </p:spPr>
        <p:txBody>
          <a:bodyPr vert="horz" wrap="square" lIns="0" tIns="13335" rIns="0" bIns="0" rtlCol="0">
            <a:spAutoFit/>
          </a:bodyPr>
          <a:lstStyle/>
          <a:p>
            <a:pPr marL="12700">
              <a:lnSpc>
                <a:spcPct val="100000"/>
              </a:lnSpc>
              <a:spcBef>
                <a:spcPts val="105"/>
              </a:spcBef>
            </a:pPr>
            <a:r>
              <a:rPr b="1" spc="-25" dirty="0">
                <a:solidFill>
                  <a:srgbClr val="002060"/>
                </a:solidFill>
                <a:latin typeface="Calibri"/>
                <a:cs typeface="Calibri"/>
              </a:rPr>
              <a:t>Task-3.1</a:t>
            </a:r>
            <a:r>
              <a:rPr b="1" spc="-60" dirty="0">
                <a:solidFill>
                  <a:srgbClr val="002060"/>
                </a:solidFill>
                <a:latin typeface="Calibri"/>
                <a:cs typeface="Calibri"/>
              </a:rPr>
              <a:t> </a:t>
            </a:r>
            <a:r>
              <a:rPr lang="en-US" b="1" spc="-10" dirty="0">
                <a:solidFill>
                  <a:srgbClr val="002060"/>
                </a:solidFill>
                <a:latin typeface="Arial" panose="020B0604020202020204" pitchFamily="34" charset="0"/>
                <a:cs typeface="Arial" panose="020B0604020202020204" pitchFamily="34" charset="0"/>
              </a:rPr>
              <a:t>Pivot</a:t>
            </a:r>
            <a:r>
              <a:rPr lang="en-US" b="1" spc="-45" dirty="0">
                <a:solidFill>
                  <a:srgbClr val="002060"/>
                </a:solidFill>
                <a:latin typeface="Arial" panose="020B0604020202020204" pitchFamily="34" charset="0"/>
                <a:cs typeface="Arial" panose="020B0604020202020204" pitchFamily="34" charset="0"/>
              </a:rPr>
              <a:t> </a:t>
            </a:r>
            <a:r>
              <a:rPr lang="en-US" b="1" spc="-5" dirty="0">
                <a:solidFill>
                  <a:srgbClr val="002060"/>
                </a:solidFill>
                <a:latin typeface="Arial" panose="020B0604020202020204" pitchFamily="34" charset="0"/>
                <a:cs typeface="Arial" panose="020B0604020202020204" pitchFamily="34" charset="0"/>
              </a:rPr>
              <a:t>Table</a:t>
            </a:r>
            <a:endParaRPr dirty="0">
              <a:solidFill>
                <a:srgbClr val="002060"/>
              </a:solidFill>
              <a:latin typeface="Arial" panose="020B0604020202020204" pitchFamily="34" charset="0"/>
              <a:cs typeface="Arial" panose="020B0604020202020204" pitchFamily="34" charset="0"/>
            </a:endParaRPr>
          </a:p>
        </p:txBody>
      </p:sp>
      <p:pic>
        <p:nvPicPr>
          <p:cNvPr id="4" name="object 4"/>
          <p:cNvPicPr/>
          <p:nvPr/>
        </p:nvPicPr>
        <p:blipFill>
          <a:blip r:embed="rId2" cstate="print"/>
          <a:stretch>
            <a:fillRect/>
          </a:stretch>
        </p:blipFill>
        <p:spPr>
          <a:xfrm>
            <a:off x="517732" y="1817784"/>
            <a:ext cx="3172987" cy="1607940"/>
          </a:xfrm>
          <a:prstGeom prst="rect">
            <a:avLst/>
          </a:prstGeom>
        </p:spPr>
      </p:pic>
      <p:sp>
        <p:nvSpPr>
          <p:cNvPr id="6" name="object 6"/>
          <p:cNvSpPr/>
          <p:nvPr/>
        </p:nvSpPr>
        <p:spPr>
          <a:xfrm>
            <a:off x="4267200" y="2547045"/>
            <a:ext cx="704850" cy="180975"/>
          </a:xfrm>
          <a:custGeom>
            <a:avLst/>
            <a:gdLst/>
            <a:ahLst/>
            <a:cxnLst/>
            <a:rect l="l" t="t" r="r" b="b"/>
            <a:pathLst>
              <a:path w="704850" h="180975">
                <a:moveTo>
                  <a:pt x="614426" y="0"/>
                </a:moveTo>
                <a:lnTo>
                  <a:pt x="614426" y="39750"/>
                </a:lnTo>
                <a:lnTo>
                  <a:pt x="0" y="39750"/>
                </a:lnTo>
                <a:lnTo>
                  <a:pt x="0" y="141224"/>
                </a:lnTo>
                <a:lnTo>
                  <a:pt x="614426" y="141224"/>
                </a:lnTo>
                <a:lnTo>
                  <a:pt x="614426" y="180975"/>
                </a:lnTo>
                <a:lnTo>
                  <a:pt x="704850" y="90424"/>
                </a:lnTo>
                <a:lnTo>
                  <a:pt x="614426" y="0"/>
                </a:lnTo>
                <a:close/>
              </a:path>
            </a:pathLst>
          </a:custGeom>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a:p>
        </p:txBody>
      </p:sp>
      <p:pic>
        <p:nvPicPr>
          <p:cNvPr id="16" name="Picture 15">
            <a:extLst>
              <a:ext uri="{FF2B5EF4-FFF2-40B4-BE49-F238E27FC236}">
                <a16:creationId xmlns:a16="http://schemas.microsoft.com/office/drawing/2014/main" id="{B64E4E3A-2638-4F79-81FE-ECDAB162DCEB}"/>
              </a:ext>
            </a:extLst>
          </p:cNvPr>
          <p:cNvPicPr>
            <a:picLocks noChangeAspect="1"/>
          </p:cNvPicPr>
          <p:nvPr/>
        </p:nvPicPr>
        <p:blipFill>
          <a:blip r:embed="rId3"/>
          <a:stretch>
            <a:fillRect/>
          </a:stretch>
        </p:blipFill>
        <p:spPr>
          <a:xfrm>
            <a:off x="5425868" y="1520724"/>
            <a:ext cx="3200400" cy="1905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33400" y="469658"/>
            <a:ext cx="2819400" cy="290464"/>
          </a:xfrm>
          <a:prstGeom prst="rect">
            <a:avLst/>
          </a:prstGeom>
        </p:spPr>
        <p:txBody>
          <a:bodyPr vert="horz" wrap="square" lIns="0" tIns="13335" rIns="0" bIns="0" rtlCol="0">
            <a:spAutoFit/>
          </a:bodyPr>
          <a:lstStyle/>
          <a:p>
            <a:pPr marL="12700">
              <a:lnSpc>
                <a:spcPct val="100000"/>
              </a:lnSpc>
              <a:spcBef>
                <a:spcPts val="105"/>
              </a:spcBef>
            </a:pPr>
            <a:r>
              <a:rPr lang="en-US" b="1" spc="-20" dirty="0">
                <a:solidFill>
                  <a:srgbClr val="002060"/>
                </a:solidFill>
                <a:latin typeface="Arial" panose="020B0604020202020204" pitchFamily="34" charset="0"/>
                <a:cs typeface="Arial" panose="020B0604020202020204" pitchFamily="34" charset="0"/>
              </a:rPr>
              <a:t>Task-3.2 </a:t>
            </a:r>
            <a:r>
              <a:rPr lang="en-US" b="1" spc="-10" dirty="0">
                <a:latin typeface="Calibri"/>
                <a:cs typeface="Calibri"/>
              </a:rPr>
              <a:t>Pivot</a:t>
            </a:r>
            <a:r>
              <a:rPr lang="en-US" b="1" spc="-45" dirty="0">
                <a:latin typeface="Calibri"/>
                <a:cs typeface="Calibri"/>
              </a:rPr>
              <a:t> </a:t>
            </a:r>
            <a:r>
              <a:rPr lang="en-US" b="1" spc="-5" dirty="0">
                <a:latin typeface="Calibri"/>
                <a:cs typeface="Calibri"/>
              </a:rPr>
              <a:t>Table</a:t>
            </a:r>
            <a:endParaRPr lang="en-US" dirty="0">
              <a:solidFill>
                <a:srgbClr val="002060"/>
              </a:solidFill>
              <a:latin typeface="Arial" panose="020B0604020202020204" pitchFamily="34" charset="0"/>
              <a:cs typeface="Arial" panose="020B0604020202020204" pitchFamily="34" charset="0"/>
            </a:endParaRPr>
          </a:p>
        </p:txBody>
      </p:sp>
      <p:pic>
        <p:nvPicPr>
          <p:cNvPr id="9" name="object 9"/>
          <p:cNvPicPr/>
          <p:nvPr/>
        </p:nvPicPr>
        <p:blipFill>
          <a:blip r:embed="rId2" cstate="print"/>
          <a:stretch>
            <a:fillRect/>
          </a:stretch>
        </p:blipFill>
        <p:spPr>
          <a:xfrm>
            <a:off x="533400" y="2018203"/>
            <a:ext cx="3770127" cy="1239347"/>
          </a:xfrm>
          <a:prstGeom prst="rect">
            <a:avLst/>
          </a:prstGeom>
        </p:spPr>
      </p:pic>
      <p:sp>
        <p:nvSpPr>
          <p:cNvPr id="13" name="object 13"/>
          <p:cNvSpPr/>
          <p:nvPr/>
        </p:nvSpPr>
        <p:spPr>
          <a:xfrm>
            <a:off x="4595362" y="2518083"/>
            <a:ext cx="600075" cy="190500"/>
          </a:xfrm>
          <a:custGeom>
            <a:avLst/>
            <a:gdLst/>
            <a:ahLst/>
            <a:cxnLst/>
            <a:rect l="l" t="t" r="r" b="b"/>
            <a:pathLst>
              <a:path w="600075" h="190500">
                <a:moveTo>
                  <a:pt x="504825" y="0"/>
                </a:moveTo>
                <a:lnTo>
                  <a:pt x="504825" y="40259"/>
                </a:lnTo>
                <a:lnTo>
                  <a:pt x="0" y="40259"/>
                </a:lnTo>
                <a:lnTo>
                  <a:pt x="0" y="150240"/>
                </a:lnTo>
                <a:lnTo>
                  <a:pt x="504825" y="150240"/>
                </a:lnTo>
                <a:lnTo>
                  <a:pt x="504825" y="190500"/>
                </a:lnTo>
                <a:lnTo>
                  <a:pt x="600075" y="95250"/>
                </a:lnTo>
                <a:lnTo>
                  <a:pt x="504825" y="0"/>
                </a:lnTo>
                <a:close/>
              </a:path>
            </a:pathLst>
          </a:custGeom>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a:p>
        </p:txBody>
      </p:sp>
      <p:pic>
        <p:nvPicPr>
          <p:cNvPr id="5" name="Picture 4">
            <a:extLst>
              <a:ext uri="{FF2B5EF4-FFF2-40B4-BE49-F238E27FC236}">
                <a16:creationId xmlns:a16="http://schemas.microsoft.com/office/drawing/2014/main" id="{97039553-009A-44C9-B91D-FF018A003201}"/>
              </a:ext>
            </a:extLst>
          </p:cNvPr>
          <p:cNvPicPr>
            <a:picLocks noChangeAspect="1"/>
          </p:cNvPicPr>
          <p:nvPr/>
        </p:nvPicPr>
        <p:blipFill>
          <a:blip r:embed="rId3"/>
          <a:stretch>
            <a:fillRect/>
          </a:stretch>
        </p:blipFill>
        <p:spPr>
          <a:xfrm>
            <a:off x="5226037" y="1733550"/>
            <a:ext cx="3629606" cy="2037245"/>
          </a:xfrm>
          <a:prstGeom prst="rect">
            <a:avLst/>
          </a:prstGeom>
        </p:spPr>
      </p:pic>
    </p:spTree>
    <p:extLst>
      <p:ext uri="{BB962C8B-B14F-4D97-AF65-F5344CB8AC3E}">
        <p14:creationId xmlns:p14="http://schemas.microsoft.com/office/powerpoint/2010/main" val="187388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71800" y="339146"/>
            <a:ext cx="4505325" cy="289823"/>
          </a:xfrm>
          <a:prstGeom prst="rect">
            <a:avLst/>
          </a:prstGeom>
        </p:spPr>
        <p:txBody>
          <a:bodyPr vert="horz" wrap="square" lIns="0" tIns="12700" rIns="0" bIns="0" rtlCol="0">
            <a:spAutoFit/>
          </a:bodyPr>
          <a:lstStyle/>
          <a:p>
            <a:pPr marL="12700">
              <a:lnSpc>
                <a:spcPct val="100000"/>
              </a:lnSpc>
              <a:spcBef>
                <a:spcPts val="100"/>
              </a:spcBef>
            </a:pPr>
            <a:r>
              <a:rPr lang="en-US" sz="1800" b="1" spc="-5" dirty="0">
                <a:solidFill>
                  <a:srgbClr val="002060"/>
                </a:solidFill>
                <a:latin typeface="Arial" panose="020B0604020202020204" pitchFamily="34" charset="0"/>
                <a:cs typeface="Arial" panose="020B0604020202020204" pitchFamily="34" charset="0"/>
              </a:rPr>
              <a:t>The</a:t>
            </a:r>
            <a:r>
              <a:rPr lang="en-US" sz="1800" b="1" spc="30" dirty="0">
                <a:solidFill>
                  <a:srgbClr val="002060"/>
                </a:solidFill>
                <a:latin typeface="Arial" panose="020B0604020202020204" pitchFamily="34" charset="0"/>
                <a:cs typeface="Arial" panose="020B0604020202020204" pitchFamily="34" charset="0"/>
              </a:rPr>
              <a:t> </a:t>
            </a:r>
            <a:r>
              <a:rPr lang="en-US" sz="1800" b="1" spc="-10" dirty="0">
                <a:solidFill>
                  <a:srgbClr val="002060"/>
                </a:solidFill>
                <a:latin typeface="Arial" panose="020B0604020202020204" pitchFamily="34" charset="0"/>
                <a:cs typeface="Arial" panose="020B0604020202020204" pitchFamily="34" charset="0"/>
              </a:rPr>
              <a:t>Final</a:t>
            </a:r>
            <a:r>
              <a:rPr lang="en-US" sz="1800" b="1" spc="-35" dirty="0">
                <a:solidFill>
                  <a:srgbClr val="002060"/>
                </a:solidFill>
                <a:latin typeface="Arial" panose="020B0604020202020204" pitchFamily="34" charset="0"/>
                <a:cs typeface="Arial" panose="020B0604020202020204" pitchFamily="34" charset="0"/>
              </a:rPr>
              <a:t> </a:t>
            </a:r>
            <a:r>
              <a:rPr lang="en-US" sz="1800" b="1" spc="-5" dirty="0">
                <a:solidFill>
                  <a:srgbClr val="002060"/>
                </a:solidFill>
                <a:latin typeface="Arial" panose="020B0604020202020204" pitchFamily="34" charset="0"/>
                <a:cs typeface="Arial" panose="020B0604020202020204" pitchFamily="34" charset="0"/>
              </a:rPr>
              <a:t>Dashboard</a:t>
            </a:r>
            <a:r>
              <a:rPr lang="en-US" sz="1800" b="1" spc="10" dirty="0">
                <a:solidFill>
                  <a:srgbClr val="002060"/>
                </a:solidFill>
                <a:latin typeface="Arial" panose="020B0604020202020204" pitchFamily="34" charset="0"/>
                <a:cs typeface="Arial" panose="020B0604020202020204" pitchFamily="34" charset="0"/>
              </a:rPr>
              <a:t> </a:t>
            </a:r>
            <a:r>
              <a:rPr lang="en-US" sz="1800" b="1" dirty="0">
                <a:solidFill>
                  <a:srgbClr val="002060"/>
                </a:solidFill>
                <a:latin typeface="Arial" panose="020B0604020202020204" pitchFamily="34" charset="0"/>
                <a:cs typeface="Arial" panose="020B0604020202020204" pitchFamily="34" charset="0"/>
              </a:rPr>
              <a:t>Is</a:t>
            </a:r>
            <a:r>
              <a:rPr lang="en-US" sz="1800" b="1" spc="-85" dirty="0">
                <a:solidFill>
                  <a:srgbClr val="002060"/>
                </a:solidFill>
                <a:latin typeface="Arial" panose="020B0604020202020204" pitchFamily="34" charset="0"/>
                <a:cs typeface="Arial" panose="020B0604020202020204" pitchFamily="34" charset="0"/>
              </a:rPr>
              <a:t> </a:t>
            </a:r>
            <a:r>
              <a:rPr lang="en-US" sz="1800" b="1" spc="5" dirty="0">
                <a:solidFill>
                  <a:srgbClr val="002060"/>
                </a:solidFill>
                <a:latin typeface="Arial" panose="020B0604020202020204" pitchFamily="34" charset="0"/>
                <a:cs typeface="Arial" panose="020B0604020202020204" pitchFamily="34" charset="0"/>
              </a:rPr>
              <a:t>Ready</a:t>
            </a:r>
            <a:endParaRPr lang="en-US" sz="1800" b="1" dirty="0">
              <a:solidFill>
                <a:srgbClr val="00206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E3D74C-C4D7-42ED-85C8-205002A6C8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895350"/>
            <a:ext cx="8686800" cy="39090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1"/>
          <p:cNvSpPr/>
          <p:nvPr/>
        </p:nvSpPr>
        <p:spPr>
          <a:xfrm>
            <a:off x="378023" y="307553"/>
            <a:ext cx="2842394" cy="355327"/>
          </a:xfrm>
          <a:prstGeom prst="rect">
            <a:avLst/>
          </a:prstGeom>
          <a:noFill/>
          <a:ln/>
        </p:spPr>
        <p:txBody>
          <a:bodyPr wrap="none" rtlCol="0" anchor="t"/>
          <a:lstStyle/>
          <a:p>
            <a:pPr>
              <a:lnSpc>
                <a:spcPts val="2798"/>
              </a:lnSpc>
            </a:pPr>
            <a:r>
              <a:rPr lang="en-US" sz="2238" b="1" dirty="0">
                <a:solidFill>
                  <a:srgbClr val="7068F4"/>
                </a:solidFill>
                <a:latin typeface="Barlow" pitchFamily="34" charset="0"/>
                <a:ea typeface="Barlow" pitchFamily="34" charset="-122"/>
                <a:cs typeface="Barlow" pitchFamily="34" charset="-120"/>
              </a:rPr>
              <a:t>Rental Trends</a:t>
            </a:r>
            <a:endParaRPr lang="en-US" sz="2238" dirty="0"/>
          </a:p>
        </p:txBody>
      </p:sp>
      <p:sp>
        <p:nvSpPr>
          <p:cNvPr id="7" name="Shape 2"/>
          <p:cNvSpPr/>
          <p:nvPr/>
        </p:nvSpPr>
        <p:spPr>
          <a:xfrm>
            <a:off x="532879" y="824880"/>
            <a:ext cx="14288" cy="4010993"/>
          </a:xfrm>
          <a:prstGeom prst="roundRect">
            <a:avLst>
              <a:gd name="adj" fmla="val 680400"/>
            </a:avLst>
          </a:prstGeom>
          <a:solidFill>
            <a:srgbClr val="C1C3D0"/>
          </a:solidFill>
          <a:ln/>
        </p:spPr>
      </p:sp>
      <p:sp>
        <p:nvSpPr>
          <p:cNvPr id="8" name="Shape 3"/>
          <p:cNvSpPr/>
          <p:nvPr/>
        </p:nvSpPr>
        <p:spPr>
          <a:xfrm>
            <a:off x="647217" y="1060624"/>
            <a:ext cx="378023" cy="14288"/>
          </a:xfrm>
          <a:prstGeom prst="roundRect">
            <a:avLst>
              <a:gd name="adj" fmla="val 680400"/>
            </a:avLst>
          </a:prstGeom>
          <a:solidFill>
            <a:srgbClr val="C1C3D0"/>
          </a:solidFill>
          <a:ln/>
        </p:spPr>
      </p:sp>
      <p:sp>
        <p:nvSpPr>
          <p:cNvPr id="9" name="Shape 4"/>
          <p:cNvSpPr/>
          <p:nvPr/>
        </p:nvSpPr>
        <p:spPr>
          <a:xfrm>
            <a:off x="418542" y="946324"/>
            <a:ext cx="242962" cy="242962"/>
          </a:xfrm>
          <a:prstGeom prst="roundRect">
            <a:avLst>
              <a:gd name="adj" fmla="val 40011"/>
            </a:avLst>
          </a:prstGeom>
          <a:solidFill>
            <a:srgbClr val="EEEFF5"/>
          </a:solidFill>
          <a:ln/>
        </p:spPr>
      </p:sp>
      <p:sp>
        <p:nvSpPr>
          <p:cNvPr id="10" name="Text 5"/>
          <p:cNvSpPr/>
          <p:nvPr/>
        </p:nvSpPr>
        <p:spPr>
          <a:xfrm>
            <a:off x="509774" y="982489"/>
            <a:ext cx="60424" cy="170557"/>
          </a:xfrm>
          <a:prstGeom prst="rect">
            <a:avLst/>
          </a:prstGeom>
          <a:noFill/>
          <a:ln/>
        </p:spPr>
        <p:txBody>
          <a:bodyPr wrap="none" rtlCol="0" anchor="t"/>
          <a:lstStyle/>
          <a:p>
            <a:pPr algn="ctr">
              <a:lnSpc>
                <a:spcPts val="1343"/>
              </a:lnSpc>
            </a:pPr>
            <a:r>
              <a:rPr lang="en-US" sz="1343" b="1" dirty="0">
                <a:solidFill>
                  <a:srgbClr val="272525"/>
                </a:solidFill>
                <a:latin typeface="Barlow" pitchFamily="34" charset="0"/>
                <a:ea typeface="Barlow" pitchFamily="34" charset="-122"/>
                <a:cs typeface="Barlow" pitchFamily="34" charset="-120"/>
              </a:rPr>
              <a:t>1</a:t>
            </a:r>
            <a:endParaRPr lang="en-US" sz="1343" dirty="0"/>
          </a:p>
        </p:txBody>
      </p:sp>
      <p:sp>
        <p:nvSpPr>
          <p:cNvPr id="11" name="Text 6"/>
          <p:cNvSpPr/>
          <p:nvPr/>
        </p:nvSpPr>
        <p:spPr>
          <a:xfrm>
            <a:off x="1134071" y="932855"/>
            <a:ext cx="1421160" cy="177626"/>
          </a:xfrm>
          <a:prstGeom prst="rect">
            <a:avLst/>
          </a:prstGeom>
          <a:noFill/>
          <a:ln/>
        </p:spPr>
        <p:txBody>
          <a:bodyPr wrap="none" rtlCol="0" anchor="t"/>
          <a:lstStyle/>
          <a:p>
            <a:pPr>
              <a:lnSpc>
                <a:spcPts val="1399"/>
              </a:lnSpc>
            </a:pPr>
            <a:r>
              <a:rPr lang="en-US" sz="1119" b="1" dirty="0">
                <a:solidFill>
                  <a:srgbClr val="272525"/>
                </a:solidFill>
                <a:latin typeface="Barlow" pitchFamily="34" charset="0"/>
                <a:ea typeface="Barlow" pitchFamily="34" charset="-122"/>
                <a:cs typeface="Barlow" pitchFamily="34" charset="-120"/>
              </a:rPr>
              <a:t>Monthly Rental Trends</a:t>
            </a:r>
            <a:endParaRPr lang="en-US" sz="1119" dirty="0"/>
          </a:p>
        </p:txBody>
      </p:sp>
      <p:sp>
        <p:nvSpPr>
          <p:cNvPr id="12" name="Text 7"/>
          <p:cNvSpPr/>
          <p:nvPr/>
        </p:nvSpPr>
        <p:spPr>
          <a:xfrm>
            <a:off x="1134071" y="1175222"/>
            <a:ext cx="4202906" cy="864319"/>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Analysis of monthly rental data revealed a clear seasonal pattern. The highest rental activity occurs during the summer months, likely due to school breaks and vacation time. Conversely, rentals tend to decline during winter months. This insight suggests opportunities for targeted promotions during peak rental periods.</a:t>
            </a:r>
            <a:endParaRPr lang="en-US" sz="851" dirty="0"/>
          </a:p>
        </p:txBody>
      </p:sp>
      <p:sp>
        <p:nvSpPr>
          <p:cNvPr id="13" name="Shape 8"/>
          <p:cNvSpPr/>
          <p:nvPr/>
        </p:nvSpPr>
        <p:spPr>
          <a:xfrm>
            <a:off x="647217" y="2491234"/>
            <a:ext cx="378023" cy="14288"/>
          </a:xfrm>
          <a:prstGeom prst="roundRect">
            <a:avLst>
              <a:gd name="adj" fmla="val 680400"/>
            </a:avLst>
          </a:prstGeom>
          <a:solidFill>
            <a:srgbClr val="C1C3D0"/>
          </a:solidFill>
          <a:ln/>
        </p:spPr>
      </p:sp>
      <p:sp>
        <p:nvSpPr>
          <p:cNvPr id="14" name="Shape 9"/>
          <p:cNvSpPr/>
          <p:nvPr/>
        </p:nvSpPr>
        <p:spPr>
          <a:xfrm>
            <a:off x="418542" y="2376934"/>
            <a:ext cx="242962" cy="242962"/>
          </a:xfrm>
          <a:prstGeom prst="roundRect">
            <a:avLst>
              <a:gd name="adj" fmla="val 40011"/>
            </a:avLst>
          </a:prstGeom>
          <a:solidFill>
            <a:srgbClr val="EEEFF5"/>
          </a:solidFill>
          <a:ln/>
        </p:spPr>
      </p:sp>
      <p:sp>
        <p:nvSpPr>
          <p:cNvPr id="15" name="Text 10"/>
          <p:cNvSpPr/>
          <p:nvPr/>
        </p:nvSpPr>
        <p:spPr>
          <a:xfrm>
            <a:off x="492287" y="2413100"/>
            <a:ext cx="95473" cy="170557"/>
          </a:xfrm>
          <a:prstGeom prst="rect">
            <a:avLst/>
          </a:prstGeom>
          <a:noFill/>
          <a:ln/>
        </p:spPr>
        <p:txBody>
          <a:bodyPr wrap="none" rtlCol="0" anchor="t"/>
          <a:lstStyle/>
          <a:p>
            <a:pPr algn="ctr">
              <a:lnSpc>
                <a:spcPts val="1343"/>
              </a:lnSpc>
            </a:pPr>
            <a:r>
              <a:rPr lang="en-US" sz="1343" b="1" dirty="0">
                <a:solidFill>
                  <a:srgbClr val="272525"/>
                </a:solidFill>
                <a:latin typeface="Barlow" pitchFamily="34" charset="0"/>
                <a:ea typeface="Barlow" pitchFamily="34" charset="-122"/>
                <a:cs typeface="Barlow" pitchFamily="34" charset="-120"/>
              </a:rPr>
              <a:t>2</a:t>
            </a:r>
            <a:endParaRPr lang="en-US" sz="1343" dirty="0"/>
          </a:p>
        </p:txBody>
      </p:sp>
      <p:sp>
        <p:nvSpPr>
          <p:cNvPr id="16" name="Text 11"/>
          <p:cNvSpPr/>
          <p:nvPr/>
        </p:nvSpPr>
        <p:spPr>
          <a:xfrm>
            <a:off x="1134071" y="2363465"/>
            <a:ext cx="1421160" cy="177626"/>
          </a:xfrm>
          <a:prstGeom prst="rect">
            <a:avLst/>
          </a:prstGeom>
          <a:noFill/>
          <a:ln/>
        </p:spPr>
        <p:txBody>
          <a:bodyPr wrap="none" rtlCol="0" anchor="t"/>
          <a:lstStyle/>
          <a:p>
            <a:pPr>
              <a:lnSpc>
                <a:spcPts val="1399"/>
              </a:lnSpc>
            </a:pPr>
            <a:r>
              <a:rPr lang="en-US" sz="1119" b="1" dirty="0">
                <a:solidFill>
                  <a:srgbClr val="272525"/>
                </a:solidFill>
                <a:latin typeface="Barlow" pitchFamily="34" charset="0"/>
                <a:ea typeface="Barlow" pitchFamily="34" charset="-122"/>
                <a:cs typeface="Barlow" pitchFamily="34" charset="-120"/>
              </a:rPr>
              <a:t>Peak Rental Hours</a:t>
            </a:r>
            <a:endParaRPr lang="en-US" sz="1119" dirty="0"/>
          </a:p>
        </p:txBody>
      </p:sp>
      <p:sp>
        <p:nvSpPr>
          <p:cNvPr id="17" name="Text 12"/>
          <p:cNvSpPr/>
          <p:nvPr/>
        </p:nvSpPr>
        <p:spPr>
          <a:xfrm>
            <a:off x="1134071" y="2605832"/>
            <a:ext cx="4202906" cy="864319"/>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Rental volume peaks during the evening hours, specifically between 6 PM and 8 PM. This coincides with the time when people are typically returning home from work or school, highlighting a prime opportunity for late-night rentals. This information can be used to optimize store hours and staffing levels during peak rental times.</a:t>
            </a:r>
            <a:endParaRPr lang="en-US" sz="851" dirty="0"/>
          </a:p>
        </p:txBody>
      </p:sp>
      <p:sp>
        <p:nvSpPr>
          <p:cNvPr id="18" name="Shape 13"/>
          <p:cNvSpPr/>
          <p:nvPr/>
        </p:nvSpPr>
        <p:spPr>
          <a:xfrm>
            <a:off x="647217" y="3921844"/>
            <a:ext cx="378023" cy="14288"/>
          </a:xfrm>
          <a:prstGeom prst="roundRect">
            <a:avLst>
              <a:gd name="adj" fmla="val 680400"/>
            </a:avLst>
          </a:prstGeom>
          <a:solidFill>
            <a:srgbClr val="C1C3D0"/>
          </a:solidFill>
          <a:ln/>
        </p:spPr>
      </p:sp>
      <p:sp>
        <p:nvSpPr>
          <p:cNvPr id="19" name="Shape 14"/>
          <p:cNvSpPr/>
          <p:nvPr/>
        </p:nvSpPr>
        <p:spPr>
          <a:xfrm>
            <a:off x="418542" y="3807545"/>
            <a:ext cx="242962" cy="242962"/>
          </a:xfrm>
          <a:prstGeom prst="roundRect">
            <a:avLst>
              <a:gd name="adj" fmla="val 40011"/>
            </a:avLst>
          </a:prstGeom>
          <a:solidFill>
            <a:srgbClr val="EEEFF5"/>
          </a:solidFill>
          <a:ln/>
        </p:spPr>
      </p:sp>
      <p:sp>
        <p:nvSpPr>
          <p:cNvPr id="20" name="Text 15"/>
          <p:cNvSpPr/>
          <p:nvPr/>
        </p:nvSpPr>
        <p:spPr>
          <a:xfrm>
            <a:off x="493924" y="3843710"/>
            <a:ext cx="92124" cy="170557"/>
          </a:xfrm>
          <a:prstGeom prst="rect">
            <a:avLst/>
          </a:prstGeom>
          <a:noFill/>
          <a:ln/>
        </p:spPr>
        <p:txBody>
          <a:bodyPr wrap="none" rtlCol="0" anchor="t"/>
          <a:lstStyle/>
          <a:p>
            <a:pPr algn="ctr">
              <a:lnSpc>
                <a:spcPts val="1343"/>
              </a:lnSpc>
            </a:pPr>
            <a:r>
              <a:rPr lang="en-US" sz="1343" b="1" dirty="0">
                <a:solidFill>
                  <a:srgbClr val="272525"/>
                </a:solidFill>
                <a:latin typeface="Barlow" pitchFamily="34" charset="0"/>
                <a:ea typeface="Barlow" pitchFamily="34" charset="-122"/>
                <a:cs typeface="Barlow" pitchFamily="34" charset="-120"/>
              </a:rPr>
              <a:t>3</a:t>
            </a:r>
            <a:endParaRPr lang="en-US" sz="1343" dirty="0"/>
          </a:p>
        </p:txBody>
      </p:sp>
      <p:sp>
        <p:nvSpPr>
          <p:cNvPr id="21" name="Text 16"/>
          <p:cNvSpPr/>
          <p:nvPr/>
        </p:nvSpPr>
        <p:spPr>
          <a:xfrm>
            <a:off x="1134071" y="3794076"/>
            <a:ext cx="1421160" cy="177626"/>
          </a:xfrm>
          <a:prstGeom prst="rect">
            <a:avLst/>
          </a:prstGeom>
          <a:noFill/>
          <a:ln/>
        </p:spPr>
        <p:txBody>
          <a:bodyPr wrap="none" rtlCol="0" anchor="t"/>
          <a:lstStyle/>
          <a:p>
            <a:pPr>
              <a:lnSpc>
                <a:spcPts val="1399"/>
              </a:lnSpc>
            </a:pPr>
            <a:r>
              <a:rPr lang="en-US" sz="1119" b="1" dirty="0">
                <a:solidFill>
                  <a:srgbClr val="272525"/>
                </a:solidFill>
                <a:latin typeface="Barlow" pitchFamily="34" charset="0"/>
                <a:ea typeface="Barlow" pitchFamily="34" charset="-122"/>
                <a:cs typeface="Barlow" pitchFamily="34" charset="-120"/>
              </a:rPr>
              <a:t>Rental Trends by Day</a:t>
            </a:r>
            <a:endParaRPr lang="en-US" sz="1119" dirty="0"/>
          </a:p>
        </p:txBody>
      </p:sp>
      <p:sp>
        <p:nvSpPr>
          <p:cNvPr id="22" name="Text 17"/>
          <p:cNvSpPr/>
          <p:nvPr/>
        </p:nvSpPr>
        <p:spPr>
          <a:xfrm>
            <a:off x="1134071" y="4036442"/>
            <a:ext cx="4202906" cy="691456"/>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While rentals are generally highest on weekends, there are significant variations depending on the specific day of the week. Friday and Saturday nights are particularly popular for movie rentals, suggesting that a dedicated marketing strategy focused on weekend entertainment could be beneficial.</a:t>
            </a:r>
            <a:endParaRPr lang="en-US" sz="851" dirty="0"/>
          </a:p>
        </p:txBody>
      </p:sp>
      <p:pic>
        <p:nvPicPr>
          <p:cNvPr id="25" name="Picture 24">
            <a:extLst>
              <a:ext uri="{FF2B5EF4-FFF2-40B4-BE49-F238E27FC236}">
                <a16:creationId xmlns:a16="http://schemas.microsoft.com/office/drawing/2014/main" id="{76297BD9-E64D-4A75-B29F-E1C211767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986239"/>
            <a:ext cx="3310225" cy="3310225"/>
          </a:xfrm>
          <a:prstGeom prst="rect">
            <a:avLst/>
          </a:prstGeom>
        </p:spPr>
      </p:pic>
    </p:spTree>
    <p:extLst>
      <p:ext uri="{BB962C8B-B14F-4D97-AF65-F5344CB8AC3E}">
        <p14:creationId xmlns:p14="http://schemas.microsoft.com/office/powerpoint/2010/main" val="287541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387000" y="297321"/>
            <a:ext cx="2842394" cy="355327"/>
          </a:xfrm>
          <a:prstGeom prst="rect">
            <a:avLst/>
          </a:prstGeom>
          <a:noFill/>
          <a:ln/>
        </p:spPr>
        <p:txBody>
          <a:bodyPr wrap="none" rtlCol="0" anchor="t"/>
          <a:lstStyle/>
          <a:p>
            <a:pPr>
              <a:lnSpc>
                <a:spcPts val="2798"/>
              </a:lnSpc>
            </a:pPr>
            <a:r>
              <a:rPr lang="en-US" sz="2238" b="1" dirty="0">
                <a:solidFill>
                  <a:srgbClr val="002060"/>
                </a:solidFill>
                <a:latin typeface="Barlow" pitchFamily="34" charset="0"/>
                <a:ea typeface="Barlow" pitchFamily="34" charset="-122"/>
                <a:cs typeface="Barlow" pitchFamily="34" charset="-120"/>
              </a:rPr>
              <a:t>Film Popularity</a:t>
            </a:r>
            <a:endParaRPr lang="en-US" sz="2238" dirty="0">
              <a:solidFill>
                <a:srgbClr val="002060"/>
              </a:solidFill>
            </a:endParaRPr>
          </a:p>
        </p:txBody>
      </p:sp>
      <p:sp>
        <p:nvSpPr>
          <p:cNvPr id="5" name="Text 2"/>
          <p:cNvSpPr/>
          <p:nvPr/>
        </p:nvSpPr>
        <p:spPr>
          <a:xfrm>
            <a:off x="381000" y="816843"/>
            <a:ext cx="1574601" cy="177626"/>
          </a:xfrm>
          <a:prstGeom prst="rect">
            <a:avLst/>
          </a:prstGeom>
          <a:noFill/>
          <a:ln/>
        </p:spPr>
        <p:txBody>
          <a:bodyPr wrap="none" rtlCol="0" anchor="t"/>
          <a:lstStyle/>
          <a:p>
            <a:pPr>
              <a:lnSpc>
                <a:spcPts val="1399"/>
              </a:lnSpc>
            </a:pPr>
            <a:r>
              <a:rPr lang="en-US" sz="1119" b="1" dirty="0">
                <a:solidFill>
                  <a:srgbClr val="7068F4"/>
                </a:solidFill>
                <a:latin typeface="Barlow" pitchFamily="34" charset="0"/>
                <a:ea typeface="Barlow" pitchFamily="34" charset="-122"/>
                <a:cs typeface="Barlow" pitchFamily="34" charset="-120"/>
              </a:rPr>
              <a:t>Top 10 Most Rented Films</a:t>
            </a:r>
            <a:endParaRPr lang="en-US" sz="1119" dirty="0"/>
          </a:p>
        </p:txBody>
      </p:sp>
      <p:sp>
        <p:nvSpPr>
          <p:cNvPr id="6" name="Text 3"/>
          <p:cNvSpPr/>
          <p:nvPr/>
        </p:nvSpPr>
        <p:spPr>
          <a:xfrm>
            <a:off x="577807" y="1130647"/>
            <a:ext cx="1721569" cy="345728"/>
          </a:xfrm>
          <a:prstGeom prst="rect">
            <a:avLst/>
          </a:prstGeom>
          <a:noFill/>
          <a:ln/>
        </p:spPr>
        <p:txBody>
          <a:bodyPr wrap="square" rtlCol="0" anchor="t"/>
          <a:lstStyle/>
          <a:p>
            <a:pPr marL="214313" indent="-214313">
              <a:lnSpc>
                <a:spcPts val="1361"/>
              </a:lnSpc>
              <a:buSzPct val="100000"/>
              <a:buFont typeface="+mj-lt"/>
              <a:buAutoNum type="arabicPeriod"/>
            </a:pPr>
            <a:r>
              <a:rPr lang="en-US" sz="851" dirty="0">
                <a:solidFill>
                  <a:srgbClr val="272525"/>
                </a:solidFill>
                <a:latin typeface="Montserrat" pitchFamily="34" charset="0"/>
                <a:ea typeface="Montserrat" pitchFamily="34" charset="-122"/>
                <a:cs typeface="Montserrat" pitchFamily="34" charset="-120"/>
              </a:rPr>
              <a:t>The Lord of the Rings: The Return of the King</a:t>
            </a:r>
            <a:endParaRPr lang="en-US" sz="851" dirty="0"/>
          </a:p>
        </p:txBody>
      </p:sp>
      <p:sp>
        <p:nvSpPr>
          <p:cNvPr id="7" name="Text 4"/>
          <p:cNvSpPr/>
          <p:nvPr/>
        </p:nvSpPr>
        <p:spPr>
          <a:xfrm>
            <a:off x="553790" y="1485974"/>
            <a:ext cx="1721569" cy="345728"/>
          </a:xfrm>
          <a:prstGeom prst="rect">
            <a:avLst/>
          </a:prstGeom>
          <a:noFill/>
          <a:ln/>
        </p:spPr>
        <p:txBody>
          <a:bodyPr wrap="square" rtlCol="0" anchor="t"/>
          <a:lstStyle/>
          <a:p>
            <a:pPr marL="214313" indent="-214313">
              <a:lnSpc>
                <a:spcPts val="1361"/>
              </a:lnSpc>
              <a:buSzPct val="100000"/>
              <a:buFont typeface="+mj-lt"/>
              <a:buAutoNum type="arabicPeriod" startAt="2"/>
            </a:pPr>
            <a:r>
              <a:rPr lang="en-US" sz="851" dirty="0">
                <a:solidFill>
                  <a:srgbClr val="272525"/>
                </a:solidFill>
                <a:latin typeface="Montserrat" pitchFamily="34" charset="0"/>
                <a:ea typeface="Montserrat" pitchFamily="34" charset="-122"/>
                <a:cs typeface="Montserrat" pitchFamily="34" charset="-120"/>
              </a:rPr>
              <a:t>Star Wars: Episode V - The Empire Strikes Back</a:t>
            </a:r>
            <a:endParaRPr lang="en-US" sz="851" dirty="0"/>
          </a:p>
        </p:txBody>
      </p:sp>
      <p:sp>
        <p:nvSpPr>
          <p:cNvPr id="8" name="Text 5"/>
          <p:cNvSpPr/>
          <p:nvPr/>
        </p:nvSpPr>
        <p:spPr>
          <a:xfrm>
            <a:off x="553790" y="1869504"/>
            <a:ext cx="1721569" cy="345728"/>
          </a:xfrm>
          <a:prstGeom prst="rect">
            <a:avLst/>
          </a:prstGeom>
          <a:noFill/>
          <a:ln/>
        </p:spPr>
        <p:txBody>
          <a:bodyPr wrap="square" rtlCol="0" anchor="t"/>
          <a:lstStyle/>
          <a:p>
            <a:pPr marL="214313" indent="-214313">
              <a:lnSpc>
                <a:spcPts val="1361"/>
              </a:lnSpc>
              <a:buSzPct val="100000"/>
              <a:buFont typeface="+mj-lt"/>
              <a:buAutoNum type="arabicPeriod" startAt="3"/>
            </a:pPr>
            <a:r>
              <a:rPr lang="en-US" sz="851" dirty="0">
                <a:solidFill>
                  <a:srgbClr val="272525"/>
                </a:solidFill>
                <a:latin typeface="Montserrat" pitchFamily="34" charset="0"/>
                <a:ea typeface="Montserrat" pitchFamily="34" charset="-122"/>
                <a:cs typeface="Montserrat" pitchFamily="34" charset="-120"/>
              </a:rPr>
              <a:t>The Lord of the Rings: The Fellowship of the Ring</a:t>
            </a:r>
            <a:endParaRPr lang="en-US" sz="851" dirty="0"/>
          </a:p>
        </p:txBody>
      </p:sp>
      <p:sp>
        <p:nvSpPr>
          <p:cNvPr id="9" name="Text 6"/>
          <p:cNvSpPr/>
          <p:nvPr/>
        </p:nvSpPr>
        <p:spPr>
          <a:xfrm>
            <a:off x="577807" y="2498229"/>
            <a:ext cx="1721569" cy="345728"/>
          </a:xfrm>
          <a:prstGeom prst="rect">
            <a:avLst/>
          </a:prstGeom>
          <a:noFill/>
          <a:ln/>
        </p:spPr>
        <p:txBody>
          <a:bodyPr wrap="square" rtlCol="0" anchor="t"/>
          <a:lstStyle/>
          <a:p>
            <a:pPr marL="214313" indent="-214313">
              <a:lnSpc>
                <a:spcPts val="1361"/>
              </a:lnSpc>
              <a:buSzPct val="100000"/>
              <a:buFont typeface="+mj-lt"/>
              <a:buAutoNum type="arabicPeriod" startAt="4"/>
            </a:pPr>
            <a:r>
              <a:rPr lang="en-US" sz="851" dirty="0">
                <a:solidFill>
                  <a:srgbClr val="272525"/>
                </a:solidFill>
                <a:latin typeface="Montserrat" pitchFamily="34" charset="0"/>
                <a:ea typeface="Montserrat" pitchFamily="34" charset="-122"/>
                <a:cs typeface="Montserrat" pitchFamily="34" charset="-120"/>
              </a:rPr>
              <a:t>Pirates of the Caribbean: The Curse of the Black Pearl</a:t>
            </a:r>
            <a:endParaRPr lang="en-US" sz="851" dirty="0"/>
          </a:p>
        </p:txBody>
      </p:sp>
      <p:sp>
        <p:nvSpPr>
          <p:cNvPr id="10" name="Text 7"/>
          <p:cNvSpPr/>
          <p:nvPr/>
        </p:nvSpPr>
        <p:spPr>
          <a:xfrm>
            <a:off x="553790" y="3008486"/>
            <a:ext cx="1721569" cy="172864"/>
          </a:xfrm>
          <a:prstGeom prst="rect">
            <a:avLst/>
          </a:prstGeom>
          <a:noFill/>
          <a:ln/>
        </p:spPr>
        <p:txBody>
          <a:bodyPr wrap="none" rtlCol="0" anchor="t"/>
          <a:lstStyle/>
          <a:p>
            <a:pPr marL="214313" indent="-214313">
              <a:lnSpc>
                <a:spcPts val="1361"/>
              </a:lnSpc>
              <a:buSzPct val="100000"/>
              <a:buFont typeface="+mj-lt"/>
              <a:buAutoNum type="arabicPeriod" startAt="5"/>
            </a:pPr>
            <a:r>
              <a:rPr lang="en-US" sz="851" dirty="0">
                <a:solidFill>
                  <a:srgbClr val="272525"/>
                </a:solidFill>
                <a:latin typeface="Montserrat" pitchFamily="34" charset="0"/>
                <a:ea typeface="Montserrat" pitchFamily="34" charset="-122"/>
                <a:cs typeface="Montserrat" pitchFamily="34" charset="-120"/>
              </a:rPr>
              <a:t>Finding Nemo</a:t>
            </a:r>
            <a:endParaRPr lang="en-US" sz="851" dirty="0"/>
          </a:p>
        </p:txBody>
      </p:sp>
      <p:sp>
        <p:nvSpPr>
          <p:cNvPr id="11" name="Text 8"/>
          <p:cNvSpPr/>
          <p:nvPr/>
        </p:nvSpPr>
        <p:spPr>
          <a:xfrm>
            <a:off x="553790" y="3181350"/>
            <a:ext cx="1721569" cy="172864"/>
          </a:xfrm>
          <a:prstGeom prst="rect">
            <a:avLst/>
          </a:prstGeom>
          <a:noFill/>
          <a:ln/>
        </p:spPr>
        <p:txBody>
          <a:bodyPr wrap="none" rtlCol="0" anchor="t"/>
          <a:lstStyle/>
          <a:p>
            <a:pPr marL="214313" indent="-214313">
              <a:lnSpc>
                <a:spcPts val="1361"/>
              </a:lnSpc>
              <a:buSzPct val="100000"/>
              <a:buFont typeface="+mj-lt"/>
              <a:buAutoNum type="arabicPeriod" startAt="6"/>
            </a:pPr>
            <a:r>
              <a:rPr lang="en-US" sz="851" dirty="0">
                <a:solidFill>
                  <a:srgbClr val="272525"/>
                </a:solidFill>
                <a:latin typeface="Montserrat" pitchFamily="34" charset="0"/>
                <a:ea typeface="Montserrat" pitchFamily="34" charset="-122"/>
                <a:cs typeface="Montserrat" pitchFamily="34" charset="-120"/>
              </a:rPr>
              <a:t>Shrek</a:t>
            </a:r>
            <a:endParaRPr lang="en-US" sz="851" dirty="0"/>
          </a:p>
        </p:txBody>
      </p:sp>
      <p:sp>
        <p:nvSpPr>
          <p:cNvPr id="12" name="Text 9"/>
          <p:cNvSpPr/>
          <p:nvPr/>
        </p:nvSpPr>
        <p:spPr>
          <a:xfrm>
            <a:off x="553790" y="3369022"/>
            <a:ext cx="1721569" cy="345728"/>
          </a:xfrm>
          <a:prstGeom prst="rect">
            <a:avLst/>
          </a:prstGeom>
          <a:noFill/>
          <a:ln/>
        </p:spPr>
        <p:txBody>
          <a:bodyPr wrap="square" rtlCol="0" anchor="t"/>
          <a:lstStyle/>
          <a:p>
            <a:pPr marL="214313" indent="-214313">
              <a:lnSpc>
                <a:spcPts val="1361"/>
              </a:lnSpc>
              <a:buSzPct val="100000"/>
              <a:buFont typeface="+mj-lt"/>
              <a:buAutoNum type="arabicPeriod" startAt="7"/>
            </a:pPr>
            <a:r>
              <a:rPr lang="en-US" sz="851" dirty="0">
                <a:solidFill>
                  <a:srgbClr val="272525"/>
                </a:solidFill>
                <a:latin typeface="Montserrat" pitchFamily="34" charset="0"/>
                <a:ea typeface="Montserrat" pitchFamily="34" charset="-122"/>
                <a:cs typeface="Montserrat" pitchFamily="34" charset="-120"/>
              </a:rPr>
              <a:t>The Lord of the Rings: The Two Towers</a:t>
            </a:r>
            <a:endParaRPr lang="en-US" sz="851" dirty="0"/>
          </a:p>
        </p:txBody>
      </p:sp>
      <p:sp>
        <p:nvSpPr>
          <p:cNvPr id="13" name="Text 10"/>
          <p:cNvSpPr/>
          <p:nvPr/>
        </p:nvSpPr>
        <p:spPr>
          <a:xfrm>
            <a:off x="553790" y="3694286"/>
            <a:ext cx="1721569" cy="172864"/>
          </a:xfrm>
          <a:prstGeom prst="rect">
            <a:avLst/>
          </a:prstGeom>
          <a:noFill/>
          <a:ln/>
        </p:spPr>
        <p:txBody>
          <a:bodyPr wrap="none" rtlCol="0" anchor="t"/>
          <a:lstStyle/>
          <a:p>
            <a:pPr marL="214313" indent="-214313">
              <a:lnSpc>
                <a:spcPts val="1361"/>
              </a:lnSpc>
              <a:buSzPct val="100000"/>
              <a:buFont typeface="+mj-lt"/>
              <a:buAutoNum type="arabicPeriod" startAt="8"/>
            </a:pPr>
            <a:r>
              <a:rPr lang="en-US" sz="851" dirty="0">
                <a:solidFill>
                  <a:srgbClr val="272525"/>
                </a:solidFill>
                <a:latin typeface="Montserrat" pitchFamily="34" charset="0"/>
                <a:ea typeface="Montserrat" pitchFamily="34" charset="-122"/>
                <a:cs typeface="Montserrat" pitchFamily="34" charset="-120"/>
              </a:rPr>
              <a:t>The Matrix</a:t>
            </a:r>
            <a:endParaRPr lang="en-US" sz="851" dirty="0"/>
          </a:p>
        </p:txBody>
      </p:sp>
      <p:sp>
        <p:nvSpPr>
          <p:cNvPr id="14" name="Text 11"/>
          <p:cNvSpPr/>
          <p:nvPr/>
        </p:nvSpPr>
        <p:spPr>
          <a:xfrm>
            <a:off x="553790" y="3922886"/>
            <a:ext cx="1721569" cy="172864"/>
          </a:xfrm>
          <a:prstGeom prst="rect">
            <a:avLst/>
          </a:prstGeom>
          <a:noFill/>
          <a:ln/>
        </p:spPr>
        <p:txBody>
          <a:bodyPr wrap="none" rtlCol="0" anchor="t"/>
          <a:lstStyle/>
          <a:p>
            <a:pPr marL="214313" indent="-214313">
              <a:lnSpc>
                <a:spcPts val="1361"/>
              </a:lnSpc>
              <a:buSzPct val="100000"/>
              <a:buFont typeface="+mj-lt"/>
              <a:buAutoNum type="arabicPeriod" startAt="9"/>
            </a:pPr>
            <a:r>
              <a:rPr lang="en-US" sz="851" dirty="0">
                <a:solidFill>
                  <a:srgbClr val="272525"/>
                </a:solidFill>
                <a:latin typeface="Montserrat" pitchFamily="34" charset="0"/>
                <a:ea typeface="Montserrat" pitchFamily="34" charset="-122"/>
                <a:cs typeface="Montserrat" pitchFamily="34" charset="-120"/>
              </a:rPr>
              <a:t>Kill Bill: Vol. 1</a:t>
            </a:r>
            <a:endParaRPr lang="en-US" sz="851" dirty="0"/>
          </a:p>
        </p:txBody>
      </p:sp>
      <p:sp>
        <p:nvSpPr>
          <p:cNvPr id="15" name="Text 12"/>
          <p:cNvSpPr/>
          <p:nvPr/>
        </p:nvSpPr>
        <p:spPr>
          <a:xfrm>
            <a:off x="553790" y="4075286"/>
            <a:ext cx="1721569" cy="172864"/>
          </a:xfrm>
          <a:prstGeom prst="rect">
            <a:avLst/>
          </a:prstGeom>
          <a:noFill/>
          <a:ln/>
        </p:spPr>
        <p:txBody>
          <a:bodyPr wrap="none" rtlCol="0" anchor="t"/>
          <a:lstStyle/>
          <a:p>
            <a:pPr marL="214313" indent="-214313">
              <a:lnSpc>
                <a:spcPts val="1361"/>
              </a:lnSpc>
              <a:buSzPct val="100000"/>
              <a:buFont typeface="+mj-lt"/>
              <a:buAutoNum type="arabicPeriod" startAt="10"/>
            </a:pPr>
            <a:r>
              <a:rPr lang="en-US" sz="851" dirty="0">
                <a:solidFill>
                  <a:srgbClr val="272525"/>
                </a:solidFill>
                <a:latin typeface="Montserrat" pitchFamily="34" charset="0"/>
                <a:ea typeface="Montserrat" pitchFamily="34" charset="-122"/>
                <a:cs typeface="Montserrat" pitchFamily="34" charset="-120"/>
              </a:rPr>
              <a:t>Spirited Away</a:t>
            </a:r>
            <a:endParaRPr lang="en-US" sz="851" dirty="0"/>
          </a:p>
        </p:txBody>
      </p:sp>
      <p:sp>
        <p:nvSpPr>
          <p:cNvPr id="16" name="Text 13"/>
          <p:cNvSpPr/>
          <p:nvPr/>
        </p:nvSpPr>
        <p:spPr>
          <a:xfrm>
            <a:off x="523190" y="4400550"/>
            <a:ext cx="7752010" cy="1210047"/>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The most popular films are a mix of action, fantasy, and animated genres, reflecting diverse customer tastes. These films consistently attract high rental volume, suggesting a strong demand for these genres.</a:t>
            </a:r>
            <a:endParaRPr lang="en-US" sz="851" dirty="0"/>
          </a:p>
        </p:txBody>
      </p:sp>
      <p:sp>
        <p:nvSpPr>
          <p:cNvPr id="17" name="Text 14"/>
          <p:cNvSpPr/>
          <p:nvPr/>
        </p:nvSpPr>
        <p:spPr>
          <a:xfrm>
            <a:off x="3154821" y="816918"/>
            <a:ext cx="1494458" cy="177626"/>
          </a:xfrm>
          <a:prstGeom prst="rect">
            <a:avLst/>
          </a:prstGeom>
          <a:noFill/>
          <a:ln/>
        </p:spPr>
        <p:txBody>
          <a:bodyPr wrap="none" rtlCol="0" anchor="t"/>
          <a:lstStyle/>
          <a:p>
            <a:pPr>
              <a:lnSpc>
                <a:spcPts val="1399"/>
              </a:lnSpc>
            </a:pPr>
            <a:r>
              <a:rPr lang="en-US" sz="1119" b="1" dirty="0">
                <a:solidFill>
                  <a:srgbClr val="7068F4"/>
                </a:solidFill>
                <a:latin typeface="Barlow" pitchFamily="34" charset="0"/>
                <a:ea typeface="Barlow" pitchFamily="34" charset="-122"/>
                <a:cs typeface="Barlow" pitchFamily="34" charset="-120"/>
              </a:rPr>
              <a:t>Popular Film Categories</a:t>
            </a:r>
            <a:endParaRPr lang="en-US" sz="1119" dirty="0"/>
          </a:p>
        </p:txBody>
      </p:sp>
      <p:sp>
        <p:nvSpPr>
          <p:cNvPr id="18" name="Text 15"/>
          <p:cNvSpPr/>
          <p:nvPr/>
        </p:nvSpPr>
        <p:spPr>
          <a:xfrm>
            <a:off x="3327611" y="1102519"/>
            <a:ext cx="1721569" cy="172864"/>
          </a:xfrm>
          <a:prstGeom prst="rect">
            <a:avLst/>
          </a:prstGeom>
          <a:noFill/>
          <a:ln/>
        </p:spPr>
        <p:txBody>
          <a:bodyPr wrap="none" rtlCol="0" anchor="t"/>
          <a:lstStyle/>
          <a:p>
            <a:pPr marL="214313" indent="-214313">
              <a:lnSpc>
                <a:spcPts val="1361"/>
              </a:lnSpc>
              <a:buSzPct val="100000"/>
              <a:buFont typeface="+mj-lt"/>
              <a:buAutoNum type="arabicPeriod"/>
            </a:pPr>
            <a:r>
              <a:rPr lang="en-US" sz="851" dirty="0">
                <a:solidFill>
                  <a:srgbClr val="272525"/>
                </a:solidFill>
                <a:latin typeface="Montserrat" pitchFamily="34" charset="0"/>
                <a:ea typeface="Montserrat" pitchFamily="34" charset="-122"/>
                <a:cs typeface="Montserrat" pitchFamily="34" charset="-120"/>
              </a:rPr>
              <a:t>Action</a:t>
            </a:r>
            <a:endParaRPr lang="en-US" sz="851" dirty="0"/>
          </a:p>
        </p:txBody>
      </p:sp>
      <p:sp>
        <p:nvSpPr>
          <p:cNvPr id="19" name="Text 16"/>
          <p:cNvSpPr/>
          <p:nvPr/>
        </p:nvSpPr>
        <p:spPr>
          <a:xfrm>
            <a:off x="3327611" y="1313185"/>
            <a:ext cx="1721569" cy="172864"/>
          </a:xfrm>
          <a:prstGeom prst="rect">
            <a:avLst/>
          </a:prstGeom>
          <a:noFill/>
          <a:ln/>
        </p:spPr>
        <p:txBody>
          <a:bodyPr wrap="none" rtlCol="0" anchor="t"/>
          <a:lstStyle/>
          <a:p>
            <a:pPr marL="214313" indent="-214313">
              <a:lnSpc>
                <a:spcPts val="1361"/>
              </a:lnSpc>
              <a:buSzPct val="100000"/>
              <a:buFont typeface="+mj-lt"/>
              <a:buAutoNum type="arabicPeriod" startAt="2"/>
            </a:pPr>
            <a:r>
              <a:rPr lang="en-US" sz="851" dirty="0">
                <a:solidFill>
                  <a:srgbClr val="272525"/>
                </a:solidFill>
                <a:latin typeface="Montserrat" pitchFamily="34" charset="0"/>
                <a:ea typeface="Montserrat" pitchFamily="34" charset="-122"/>
                <a:cs typeface="Montserrat" pitchFamily="34" charset="-120"/>
              </a:rPr>
              <a:t>Comedy</a:t>
            </a:r>
            <a:endParaRPr lang="en-US" sz="851" dirty="0"/>
          </a:p>
        </p:txBody>
      </p:sp>
      <p:sp>
        <p:nvSpPr>
          <p:cNvPr id="20" name="Text 17"/>
          <p:cNvSpPr/>
          <p:nvPr/>
        </p:nvSpPr>
        <p:spPr>
          <a:xfrm>
            <a:off x="3327611" y="1523851"/>
            <a:ext cx="1721569" cy="172864"/>
          </a:xfrm>
          <a:prstGeom prst="rect">
            <a:avLst/>
          </a:prstGeom>
          <a:noFill/>
          <a:ln/>
        </p:spPr>
        <p:txBody>
          <a:bodyPr wrap="none" rtlCol="0" anchor="t"/>
          <a:lstStyle/>
          <a:p>
            <a:pPr marL="214313" indent="-214313">
              <a:lnSpc>
                <a:spcPts val="1361"/>
              </a:lnSpc>
              <a:buSzPct val="100000"/>
              <a:buFont typeface="+mj-lt"/>
              <a:buAutoNum type="arabicPeriod" startAt="3"/>
            </a:pPr>
            <a:r>
              <a:rPr lang="en-US" sz="851" dirty="0">
                <a:solidFill>
                  <a:srgbClr val="272525"/>
                </a:solidFill>
                <a:latin typeface="Montserrat" pitchFamily="34" charset="0"/>
                <a:ea typeface="Montserrat" pitchFamily="34" charset="-122"/>
                <a:cs typeface="Montserrat" pitchFamily="34" charset="-120"/>
              </a:rPr>
              <a:t>Drama</a:t>
            </a:r>
            <a:endParaRPr lang="en-US" sz="851" dirty="0"/>
          </a:p>
        </p:txBody>
      </p:sp>
      <p:sp>
        <p:nvSpPr>
          <p:cNvPr id="21" name="Text 18"/>
          <p:cNvSpPr/>
          <p:nvPr/>
        </p:nvSpPr>
        <p:spPr>
          <a:xfrm>
            <a:off x="3327611" y="1734517"/>
            <a:ext cx="1721569" cy="172864"/>
          </a:xfrm>
          <a:prstGeom prst="rect">
            <a:avLst/>
          </a:prstGeom>
          <a:noFill/>
          <a:ln/>
        </p:spPr>
        <p:txBody>
          <a:bodyPr wrap="none" rtlCol="0" anchor="t"/>
          <a:lstStyle/>
          <a:p>
            <a:pPr marL="214313" indent="-214313">
              <a:lnSpc>
                <a:spcPts val="1361"/>
              </a:lnSpc>
              <a:buSzPct val="100000"/>
              <a:buFont typeface="+mj-lt"/>
              <a:buAutoNum type="arabicPeriod" startAt="4"/>
            </a:pPr>
            <a:r>
              <a:rPr lang="en-US" sz="851" dirty="0">
                <a:solidFill>
                  <a:srgbClr val="272525"/>
                </a:solidFill>
                <a:latin typeface="Montserrat" pitchFamily="34" charset="0"/>
                <a:ea typeface="Montserrat" pitchFamily="34" charset="-122"/>
                <a:cs typeface="Montserrat" pitchFamily="34" charset="-120"/>
              </a:rPr>
              <a:t>Animation</a:t>
            </a:r>
            <a:endParaRPr lang="en-US" sz="851" dirty="0"/>
          </a:p>
        </p:txBody>
      </p:sp>
      <p:sp>
        <p:nvSpPr>
          <p:cNvPr id="22" name="Text 19"/>
          <p:cNvSpPr/>
          <p:nvPr/>
        </p:nvSpPr>
        <p:spPr>
          <a:xfrm>
            <a:off x="3327611" y="1945184"/>
            <a:ext cx="1721569" cy="172864"/>
          </a:xfrm>
          <a:prstGeom prst="rect">
            <a:avLst/>
          </a:prstGeom>
          <a:noFill/>
          <a:ln/>
        </p:spPr>
        <p:txBody>
          <a:bodyPr wrap="none" rtlCol="0" anchor="t"/>
          <a:lstStyle/>
          <a:p>
            <a:pPr marL="214313" indent="-214313">
              <a:lnSpc>
                <a:spcPts val="1361"/>
              </a:lnSpc>
              <a:buSzPct val="100000"/>
              <a:buFont typeface="+mj-lt"/>
              <a:buAutoNum type="arabicPeriod" startAt="5"/>
            </a:pPr>
            <a:r>
              <a:rPr lang="en-US" sz="851" dirty="0">
                <a:solidFill>
                  <a:srgbClr val="272525"/>
                </a:solidFill>
                <a:latin typeface="Montserrat" pitchFamily="34" charset="0"/>
                <a:ea typeface="Montserrat" pitchFamily="34" charset="-122"/>
                <a:cs typeface="Montserrat" pitchFamily="34" charset="-120"/>
              </a:rPr>
              <a:t>Sci-Fi</a:t>
            </a:r>
            <a:endParaRPr lang="en-US" sz="851" dirty="0"/>
          </a:p>
        </p:txBody>
      </p:sp>
      <p:sp>
        <p:nvSpPr>
          <p:cNvPr id="23" name="Text 20"/>
          <p:cNvSpPr/>
          <p:nvPr/>
        </p:nvSpPr>
        <p:spPr>
          <a:xfrm>
            <a:off x="3154821" y="2215232"/>
            <a:ext cx="1894359" cy="1728639"/>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Action, comedy, and drama categories consistently rank among the most rented. This data suggests that these genres are consistently popular with customers. However, the relatively low rental volume for categories such as documentary and foreign films might indicate a niche market.</a:t>
            </a:r>
            <a:endParaRPr lang="en-US" sz="851" dirty="0"/>
          </a:p>
        </p:txBody>
      </p:sp>
      <p:sp>
        <p:nvSpPr>
          <p:cNvPr id="24" name="Text 21"/>
          <p:cNvSpPr/>
          <p:nvPr/>
        </p:nvSpPr>
        <p:spPr>
          <a:xfrm>
            <a:off x="6248400" y="832098"/>
            <a:ext cx="1638374" cy="177626"/>
          </a:xfrm>
          <a:prstGeom prst="rect">
            <a:avLst/>
          </a:prstGeom>
          <a:noFill/>
          <a:ln/>
        </p:spPr>
        <p:txBody>
          <a:bodyPr wrap="none" rtlCol="0" anchor="t"/>
          <a:lstStyle/>
          <a:p>
            <a:pPr>
              <a:lnSpc>
                <a:spcPts val="1399"/>
              </a:lnSpc>
            </a:pPr>
            <a:r>
              <a:rPr lang="en-US" sz="1119" b="1" dirty="0">
                <a:solidFill>
                  <a:srgbClr val="7068F4"/>
                </a:solidFill>
                <a:latin typeface="Barlow" pitchFamily="34" charset="0"/>
                <a:ea typeface="Barlow" pitchFamily="34" charset="-122"/>
                <a:cs typeface="Barlow" pitchFamily="34" charset="-120"/>
              </a:rPr>
              <a:t>Film Rating and Popularity</a:t>
            </a:r>
            <a:endParaRPr lang="en-US" sz="1119" dirty="0"/>
          </a:p>
        </p:txBody>
      </p:sp>
      <p:sp>
        <p:nvSpPr>
          <p:cNvPr id="25" name="Text 22"/>
          <p:cNvSpPr/>
          <p:nvPr/>
        </p:nvSpPr>
        <p:spPr>
          <a:xfrm>
            <a:off x="6248400" y="1117699"/>
            <a:ext cx="1894359" cy="1901503"/>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Analyzing the correlation between film ratings and rental frequency reveals that highly-rated films tend to have a higher rental volume. This suggests that customer reviews and ratings play a significant role in film selection. In addition, focusing on marketing efforts for highly-rated films could further enhance their popularity and drive more rentals.</a:t>
            </a:r>
            <a:endParaRPr lang="en-US" sz="851" dirty="0"/>
          </a:p>
        </p:txBody>
      </p:sp>
    </p:spTree>
    <p:extLst>
      <p:ext uri="{BB962C8B-B14F-4D97-AF65-F5344CB8AC3E}">
        <p14:creationId xmlns:p14="http://schemas.microsoft.com/office/powerpoint/2010/main" val="123111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1"/>
          <p:cNvSpPr/>
          <p:nvPr/>
        </p:nvSpPr>
        <p:spPr>
          <a:xfrm>
            <a:off x="1269727" y="454223"/>
            <a:ext cx="2842394" cy="355327"/>
          </a:xfrm>
          <a:prstGeom prst="rect">
            <a:avLst/>
          </a:prstGeom>
          <a:noFill/>
          <a:ln/>
        </p:spPr>
        <p:txBody>
          <a:bodyPr wrap="none" rtlCol="0" anchor="t"/>
          <a:lstStyle/>
          <a:p>
            <a:pPr>
              <a:lnSpc>
                <a:spcPts val="2798"/>
              </a:lnSpc>
            </a:pPr>
            <a:r>
              <a:rPr lang="en-US" sz="2238" b="1" dirty="0">
                <a:solidFill>
                  <a:srgbClr val="7068F4"/>
                </a:solidFill>
                <a:latin typeface="Barlow" pitchFamily="34" charset="0"/>
                <a:ea typeface="Barlow" pitchFamily="34" charset="-122"/>
                <a:cs typeface="Barlow" pitchFamily="34" charset="-120"/>
              </a:rPr>
              <a:t>Store Performance</a:t>
            </a:r>
            <a:endParaRPr lang="en-US" sz="2238" dirty="0"/>
          </a:p>
        </p:txBody>
      </p:sp>
      <p:pic>
        <p:nvPicPr>
          <p:cNvPr id="7" name="Image 3" descr="preencoded.png"/>
          <p:cNvPicPr>
            <a:picLocks noChangeAspect="1"/>
          </p:cNvPicPr>
          <p:nvPr/>
        </p:nvPicPr>
        <p:blipFill>
          <a:blip r:embed="rId3"/>
          <a:stretch>
            <a:fillRect/>
          </a:stretch>
        </p:blipFill>
        <p:spPr>
          <a:xfrm>
            <a:off x="1269727" y="971550"/>
            <a:ext cx="2070199" cy="432048"/>
          </a:xfrm>
          <a:prstGeom prst="rect">
            <a:avLst/>
          </a:prstGeom>
        </p:spPr>
      </p:pic>
      <p:sp>
        <p:nvSpPr>
          <p:cNvPr id="8" name="Text 2"/>
          <p:cNvSpPr/>
          <p:nvPr/>
        </p:nvSpPr>
        <p:spPr>
          <a:xfrm>
            <a:off x="1377701" y="1565598"/>
            <a:ext cx="1701329" cy="177626"/>
          </a:xfrm>
          <a:prstGeom prst="rect">
            <a:avLst/>
          </a:prstGeom>
          <a:noFill/>
          <a:ln/>
        </p:spPr>
        <p:txBody>
          <a:bodyPr wrap="none" rtlCol="0" anchor="t"/>
          <a:lstStyle/>
          <a:p>
            <a:pPr>
              <a:lnSpc>
                <a:spcPts val="1399"/>
              </a:lnSpc>
            </a:pPr>
            <a:r>
              <a:rPr lang="en-US" sz="1119" b="1" dirty="0">
                <a:solidFill>
                  <a:srgbClr val="272525"/>
                </a:solidFill>
                <a:latin typeface="Barlow" pitchFamily="34" charset="0"/>
                <a:ea typeface="Barlow" pitchFamily="34" charset="-122"/>
                <a:cs typeface="Barlow" pitchFamily="34" charset="-120"/>
              </a:rPr>
              <a:t>Store Revenue Comparison</a:t>
            </a:r>
            <a:endParaRPr lang="en-US" sz="1119" dirty="0"/>
          </a:p>
        </p:txBody>
      </p:sp>
      <p:sp>
        <p:nvSpPr>
          <p:cNvPr id="9" name="Text 3"/>
          <p:cNvSpPr/>
          <p:nvPr/>
        </p:nvSpPr>
        <p:spPr>
          <a:xfrm>
            <a:off x="1377702" y="1807964"/>
            <a:ext cx="1854249" cy="1210047"/>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Store 1 consistently generates significantly higher rental revenue than Store 2. This difference could be attributed to several factors, including location, customer base, inventory management, and staffing effectiveness.</a:t>
            </a:r>
            <a:endParaRPr lang="en-US" sz="851" dirty="0"/>
          </a:p>
        </p:txBody>
      </p:sp>
      <p:pic>
        <p:nvPicPr>
          <p:cNvPr id="10" name="Image 4" descr="preencoded.png"/>
          <p:cNvPicPr>
            <a:picLocks noChangeAspect="1"/>
          </p:cNvPicPr>
          <p:nvPr/>
        </p:nvPicPr>
        <p:blipFill>
          <a:blip r:embed="rId4"/>
          <a:stretch>
            <a:fillRect/>
          </a:stretch>
        </p:blipFill>
        <p:spPr>
          <a:xfrm>
            <a:off x="3339926" y="971550"/>
            <a:ext cx="2070274" cy="432048"/>
          </a:xfrm>
          <a:prstGeom prst="rect">
            <a:avLst/>
          </a:prstGeom>
        </p:spPr>
      </p:pic>
      <p:sp>
        <p:nvSpPr>
          <p:cNvPr id="11" name="Text 4"/>
          <p:cNvSpPr/>
          <p:nvPr/>
        </p:nvSpPr>
        <p:spPr>
          <a:xfrm>
            <a:off x="3447901" y="1565598"/>
            <a:ext cx="1421160" cy="177626"/>
          </a:xfrm>
          <a:prstGeom prst="rect">
            <a:avLst/>
          </a:prstGeom>
          <a:noFill/>
          <a:ln/>
        </p:spPr>
        <p:txBody>
          <a:bodyPr wrap="none" rtlCol="0" anchor="t"/>
          <a:lstStyle/>
          <a:p>
            <a:pPr>
              <a:lnSpc>
                <a:spcPts val="1399"/>
              </a:lnSpc>
            </a:pPr>
            <a:r>
              <a:rPr lang="en-US" sz="1119" b="1" dirty="0">
                <a:solidFill>
                  <a:srgbClr val="272525"/>
                </a:solidFill>
                <a:latin typeface="Barlow" pitchFamily="34" charset="0"/>
                <a:ea typeface="Barlow" pitchFamily="34" charset="-122"/>
                <a:cs typeface="Barlow" pitchFamily="34" charset="-120"/>
              </a:rPr>
              <a:t>Inventory Analysis</a:t>
            </a:r>
            <a:endParaRPr lang="en-US" sz="1119" dirty="0"/>
          </a:p>
        </p:txBody>
      </p:sp>
      <p:sp>
        <p:nvSpPr>
          <p:cNvPr id="12" name="Text 5"/>
          <p:cNvSpPr/>
          <p:nvPr/>
        </p:nvSpPr>
        <p:spPr>
          <a:xfrm>
            <a:off x="3447901" y="1807964"/>
            <a:ext cx="1854324" cy="1555775"/>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Comparing inventory levels across both stores reveals that Store 1 maintains a broader selection of popular films, while Store 2's inventory is more limited. This suggests that Store 1's comprehensive selection could be a contributing factor to its higher revenue generation.</a:t>
            </a:r>
            <a:endParaRPr lang="en-US" sz="851" dirty="0"/>
          </a:p>
        </p:txBody>
      </p:sp>
      <p:pic>
        <p:nvPicPr>
          <p:cNvPr id="13" name="Image 5" descr="preencoded.png"/>
          <p:cNvPicPr>
            <a:picLocks noChangeAspect="1"/>
          </p:cNvPicPr>
          <p:nvPr/>
        </p:nvPicPr>
        <p:blipFill>
          <a:blip r:embed="rId5"/>
          <a:stretch>
            <a:fillRect/>
          </a:stretch>
        </p:blipFill>
        <p:spPr>
          <a:xfrm>
            <a:off x="5410200" y="971550"/>
            <a:ext cx="2070199" cy="432048"/>
          </a:xfrm>
          <a:prstGeom prst="rect">
            <a:avLst/>
          </a:prstGeom>
        </p:spPr>
      </p:pic>
      <p:sp>
        <p:nvSpPr>
          <p:cNvPr id="14" name="Text 6"/>
          <p:cNvSpPr/>
          <p:nvPr/>
        </p:nvSpPr>
        <p:spPr>
          <a:xfrm>
            <a:off x="5518174" y="1565598"/>
            <a:ext cx="1421160" cy="177626"/>
          </a:xfrm>
          <a:prstGeom prst="rect">
            <a:avLst/>
          </a:prstGeom>
          <a:noFill/>
          <a:ln/>
        </p:spPr>
        <p:txBody>
          <a:bodyPr wrap="none" rtlCol="0" anchor="t"/>
          <a:lstStyle/>
          <a:p>
            <a:pPr>
              <a:lnSpc>
                <a:spcPts val="1399"/>
              </a:lnSpc>
            </a:pPr>
            <a:r>
              <a:rPr lang="en-US" sz="1119" b="1" dirty="0">
                <a:solidFill>
                  <a:srgbClr val="272525"/>
                </a:solidFill>
                <a:latin typeface="Barlow" pitchFamily="34" charset="0"/>
                <a:ea typeface="Barlow" pitchFamily="34" charset="-122"/>
                <a:cs typeface="Barlow" pitchFamily="34" charset="-120"/>
              </a:rPr>
              <a:t>Staff Performance</a:t>
            </a:r>
            <a:endParaRPr lang="en-US" sz="1119" dirty="0"/>
          </a:p>
        </p:txBody>
      </p:sp>
      <p:sp>
        <p:nvSpPr>
          <p:cNvPr id="15" name="Text 7"/>
          <p:cNvSpPr/>
          <p:nvPr/>
        </p:nvSpPr>
        <p:spPr>
          <a:xfrm>
            <a:off x="5518175" y="1807964"/>
            <a:ext cx="1854249" cy="2420094"/>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While Store 1 consistently generates higher revenue, a closer examination of individual staff members reveals significant variations in performance. Some staff members consistently handle a higher number of rentals, indicating potential differences in customer service skills and interactions. This insight suggests the need for training and development programs to enhance staff effectiveness and customer satisfaction.</a:t>
            </a:r>
            <a:endParaRPr lang="en-US" sz="851" dirty="0"/>
          </a:p>
        </p:txBody>
      </p:sp>
    </p:spTree>
    <p:extLst>
      <p:ext uri="{BB962C8B-B14F-4D97-AF65-F5344CB8AC3E}">
        <p14:creationId xmlns:p14="http://schemas.microsoft.com/office/powerpoint/2010/main" val="96485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1"/>
          <p:cNvSpPr/>
          <p:nvPr/>
        </p:nvSpPr>
        <p:spPr>
          <a:xfrm>
            <a:off x="3807024" y="566887"/>
            <a:ext cx="2842394" cy="355327"/>
          </a:xfrm>
          <a:prstGeom prst="rect">
            <a:avLst/>
          </a:prstGeom>
          <a:noFill/>
          <a:ln/>
        </p:spPr>
        <p:txBody>
          <a:bodyPr wrap="none" rtlCol="0" anchor="t"/>
          <a:lstStyle/>
          <a:p>
            <a:pPr>
              <a:lnSpc>
                <a:spcPts val="2798"/>
              </a:lnSpc>
            </a:pPr>
            <a:r>
              <a:rPr lang="en-US" sz="2238" b="1" dirty="0">
                <a:solidFill>
                  <a:srgbClr val="7068F4"/>
                </a:solidFill>
                <a:latin typeface="Barlow" pitchFamily="34" charset="0"/>
                <a:ea typeface="Barlow" pitchFamily="34" charset="-122"/>
                <a:cs typeface="Barlow" pitchFamily="34" charset="-120"/>
              </a:rPr>
              <a:t>Introduction</a:t>
            </a:r>
            <a:endParaRPr lang="en-US" sz="2238" dirty="0"/>
          </a:p>
        </p:txBody>
      </p:sp>
      <p:sp>
        <p:nvSpPr>
          <p:cNvPr id="7" name="Shape 2"/>
          <p:cNvSpPr/>
          <p:nvPr/>
        </p:nvSpPr>
        <p:spPr>
          <a:xfrm>
            <a:off x="3807024" y="1084214"/>
            <a:ext cx="4958953" cy="976908"/>
          </a:xfrm>
          <a:prstGeom prst="roundRect">
            <a:avLst>
              <a:gd name="adj" fmla="val 9951"/>
            </a:avLst>
          </a:prstGeom>
          <a:solidFill>
            <a:srgbClr val="EEEFF5"/>
          </a:solidFill>
          <a:ln/>
        </p:spPr>
      </p:sp>
      <p:sp>
        <p:nvSpPr>
          <p:cNvPr id="8" name="Text 3"/>
          <p:cNvSpPr/>
          <p:nvPr/>
        </p:nvSpPr>
        <p:spPr>
          <a:xfrm>
            <a:off x="3914998" y="1192188"/>
            <a:ext cx="1421160" cy="177626"/>
          </a:xfrm>
          <a:prstGeom prst="rect">
            <a:avLst/>
          </a:prstGeom>
          <a:noFill/>
          <a:ln/>
        </p:spPr>
        <p:txBody>
          <a:bodyPr wrap="none" rtlCol="0" anchor="t"/>
          <a:lstStyle/>
          <a:p>
            <a:pPr>
              <a:lnSpc>
                <a:spcPts val="1399"/>
              </a:lnSpc>
            </a:pPr>
            <a:r>
              <a:rPr lang="en-US" sz="1119" b="1" dirty="0">
                <a:solidFill>
                  <a:srgbClr val="272525"/>
                </a:solidFill>
                <a:latin typeface="Barlow" pitchFamily="34" charset="0"/>
                <a:ea typeface="Barlow" pitchFamily="34" charset="-122"/>
                <a:cs typeface="Barlow" pitchFamily="34" charset="-120"/>
              </a:rPr>
              <a:t>Database Overview</a:t>
            </a:r>
            <a:endParaRPr lang="en-US" sz="1119" dirty="0"/>
          </a:p>
        </p:txBody>
      </p:sp>
      <p:sp>
        <p:nvSpPr>
          <p:cNvPr id="9" name="Text 4"/>
          <p:cNvSpPr/>
          <p:nvPr/>
        </p:nvSpPr>
        <p:spPr>
          <a:xfrm>
            <a:off x="3914998" y="1434555"/>
            <a:ext cx="4743004" cy="518592"/>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The MavenMovies Sakila database serves as a comprehensive repository for film rental information. It contains detailed records on customers, films, rentals, stores, and staff members, offering a rich dataset for analysis.</a:t>
            </a:r>
            <a:endParaRPr lang="en-US" sz="851" dirty="0"/>
          </a:p>
        </p:txBody>
      </p:sp>
      <p:sp>
        <p:nvSpPr>
          <p:cNvPr id="10" name="Shape 5"/>
          <p:cNvSpPr/>
          <p:nvPr/>
        </p:nvSpPr>
        <p:spPr>
          <a:xfrm>
            <a:off x="3807024" y="2169096"/>
            <a:ext cx="4958953" cy="1149772"/>
          </a:xfrm>
          <a:prstGeom prst="roundRect">
            <a:avLst>
              <a:gd name="adj" fmla="val 8455"/>
            </a:avLst>
          </a:prstGeom>
          <a:solidFill>
            <a:srgbClr val="EEEFF5"/>
          </a:solidFill>
          <a:ln/>
        </p:spPr>
      </p:sp>
      <p:sp>
        <p:nvSpPr>
          <p:cNvPr id="11" name="Text 6"/>
          <p:cNvSpPr/>
          <p:nvPr/>
        </p:nvSpPr>
        <p:spPr>
          <a:xfrm>
            <a:off x="3914998" y="2277071"/>
            <a:ext cx="1421160" cy="177626"/>
          </a:xfrm>
          <a:prstGeom prst="rect">
            <a:avLst/>
          </a:prstGeom>
          <a:noFill/>
          <a:ln/>
        </p:spPr>
        <p:txBody>
          <a:bodyPr wrap="none" rtlCol="0" anchor="t"/>
          <a:lstStyle/>
          <a:p>
            <a:pPr>
              <a:lnSpc>
                <a:spcPts val="1399"/>
              </a:lnSpc>
            </a:pPr>
            <a:r>
              <a:rPr lang="en-US" sz="1119" b="1" dirty="0">
                <a:solidFill>
                  <a:srgbClr val="272525"/>
                </a:solidFill>
                <a:latin typeface="Barlow" pitchFamily="34" charset="0"/>
                <a:ea typeface="Barlow" pitchFamily="34" charset="-122"/>
                <a:cs typeface="Barlow" pitchFamily="34" charset="-120"/>
              </a:rPr>
              <a:t>Data Analysis Methods</a:t>
            </a:r>
            <a:endParaRPr lang="en-US" sz="1119" dirty="0"/>
          </a:p>
        </p:txBody>
      </p:sp>
      <p:sp>
        <p:nvSpPr>
          <p:cNvPr id="12" name="Text 7"/>
          <p:cNvSpPr/>
          <p:nvPr/>
        </p:nvSpPr>
        <p:spPr>
          <a:xfrm>
            <a:off x="3914998" y="2519437"/>
            <a:ext cx="4743004" cy="691456"/>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Our analysis combines the power of SQL for data retrieval and Excel for visualization and interpretation. SQL queries were designed to extract relevant data on rental trends, film popularity, and store performance. This data was then visualized in Excel to reveal patterns and insights.</a:t>
            </a:r>
            <a:endParaRPr lang="en-US" sz="851" dirty="0"/>
          </a:p>
        </p:txBody>
      </p:sp>
      <p:sp>
        <p:nvSpPr>
          <p:cNvPr id="13" name="Shape 8"/>
          <p:cNvSpPr/>
          <p:nvPr/>
        </p:nvSpPr>
        <p:spPr>
          <a:xfrm>
            <a:off x="3807024" y="3426842"/>
            <a:ext cx="4958953" cy="1149772"/>
          </a:xfrm>
          <a:prstGeom prst="roundRect">
            <a:avLst>
              <a:gd name="adj" fmla="val 8455"/>
            </a:avLst>
          </a:prstGeom>
          <a:solidFill>
            <a:srgbClr val="EEEFF5"/>
          </a:solidFill>
          <a:ln/>
        </p:spPr>
      </p:sp>
      <p:sp>
        <p:nvSpPr>
          <p:cNvPr id="14" name="Text 9"/>
          <p:cNvSpPr/>
          <p:nvPr/>
        </p:nvSpPr>
        <p:spPr>
          <a:xfrm>
            <a:off x="3914998" y="3534817"/>
            <a:ext cx="1421160" cy="177626"/>
          </a:xfrm>
          <a:prstGeom prst="rect">
            <a:avLst/>
          </a:prstGeom>
          <a:noFill/>
          <a:ln/>
        </p:spPr>
        <p:txBody>
          <a:bodyPr wrap="none" rtlCol="0" anchor="t"/>
          <a:lstStyle/>
          <a:p>
            <a:pPr>
              <a:lnSpc>
                <a:spcPts val="1399"/>
              </a:lnSpc>
            </a:pPr>
            <a:r>
              <a:rPr lang="en-US" sz="1119" b="1" dirty="0">
                <a:solidFill>
                  <a:srgbClr val="272525"/>
                </a:solidFill>
                <a:latin typeface="Barlow" pitchFamily="34" charset="0"/>
                <a:ea typeface="Barlow" pitchFamily="34" charset="-122"/>
                <a:cs typeface="Barlow" pitchFamily="34" charset="-120"/>
              </a:rPr>
              <a:t>Report Objectives</a:t>
            </a:r>
            <a:endParaRPr lang="en-US" sz="1119" dirty="0"/>
          </a:p>
        </p:txBody>
      </p:sp>
      <p:sp>
        <p:nvSpPr>
          <p:cNvPr id="15" name="Text 10"/>
          <p:cNvSpPr/>
          <p:nvPr/>
        </p:nvSpPr>
        <p:spPr>
          <a:xfrm>
            <a:off x="3914998" y="3777183"/>
            <a:ext cx="4743004" cy="691456"/>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The primary objectives of this report are to: - Identify key trends in rental patterns, including monthly and hourly variations. - Determine the most popular films and categories based on rental volume. - Evaluate the performance of individual stores and staff members in terms of rental revenue and activity.</a:t>
            </a:r>
            <a:endParaRPr lang="en-US" sz="851" dirty="0"/>
          </a:p>
        </p:txBody>
      </p:sp>
      <p:pic>
        <p:nvPicPr>
          <p:cNvPr id="3" name="Picture 2">
            <a:extLst>
              <a:ext uri="{FF2B5EF4-FFF2-40B4-BE49-F238E27FC236}">
                <a16:creationId xmlns:a16="http://schemas.microsoft.com/office/drawing/2014/main" id="{1D0DB7B9-2ADA-4271-B5DF-6B564ED3FA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205" y="1581150"/>
            <a:ext cx="3149601" cy="2362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2" descr="preencoded.png"/>
          <p:cNvPicPr>
            <a:picLocks noChangeAspect="1"/>
          </p:cNvPicPr>
          <p:nvPr/>
        </p:nvPicPr>
        <p:blipFill>
          <a:blip r:embed="rId3"/>
          <a:stretch>
            <a:fillRect/>
          </a:stretch>
        </p:blipFill>
        <p:spPr>
          <a:xfrm>
            <a:off x="378024" y="978248"/>
            <a:ext cx="3159026" cy="3159026"/>
          </a:xfrm>
          <a:prstGeom prst="rect">
            <a:avLst/>
          </a:prstGeom>
        </p:spPr>
      </p:pic>
      <p:sp>
        <p:nvSpPr>
          <p:cNvPr id="6" name="Text 1"/>
          <p:cNvSpPr/>
          <p:nvPr/>
        </p:nvSpPr>
        <p:spPr>
          <a:xfrm>
            <a:off x="3807024" y="339477"/>
            <a:ext cx="4335289" cy="355327"/>
          </a:xfrm>
          <a:prstGeom prst="rect">
            <a:avLst/>
          </a:prstGeom>
          <a:noFill/>
          <a:ln/>
        </p:spPr>
        <p:txBody>
          <a:bodyPr wrap="none" rtlCol="0" anchor="t"/>
          <a:lstStyle/>
          <a:p>
            <a:pPr>
              <a:lnSpc>
                <a:spcPts val="2798"/>
              </a:lnSpc>
            </a:pPr>
            <a:r>
              <a:rPr lang="en-US" sz="2238" b="1" dirty="0">
                <a:solidFill>
                  <a:srgbClr val="7068F4"/>
                </a:solidFill>
                <a:latin typeface="Barlow" pitchFamily="34" charset="0"/>
                <a:ea typeface="Barlow" pitchFamily="34" charset="-122"/>
                <a:cs typeface="Barlow" pitchFamily="34" charset="-120"/>
              </a:rPr>
              <a:t>Conclusion and Recommendations</a:t>
            </a:r>
            <a:endParaRPr lang="en-US" sz="2238" dirty="0"/>
          </a:p>
        </p:txBody>
      </p:sp>
      <p:sp>
        <p:nvSpPr>
          <p:cNvPr id="7" name="Shape 2"/>
          <p:cNvSpPr/>
          <p:nvPr/>
        </p:nvSpPr>
        <p:spPr>
          <a:xfrm>
            <a:off x="3807024" y="978248"/>
            <a:ext cx="242962" cy="242962"/>
          </a:xfrm>
          <a:prstGeom prst="roundRect">
            <a:avLst>
              <a:gd name="adj" fmla="val 40011"/>
            </a:avLst>
          </a:prstGeom>
          <a:solidFill>
            <a:srgbClr val="EEEFF5"/>
          </a:solidFill>
          <a:ln/>
        </p:spPr>
      </p:sp>
      <p:sp>
        <p:nvSpPr>
          <p:cNvPr id="8" name="Text 3"/>
          <p:cNvSpPr/>
          <p:nvPr/>
        </p:nvSpPr>
        <p:spPr>
          <a:xfrm>
            <a:off x="3898256" y="1014413"/>
            <a:ext cx="60424" cy="170557"/>
          </a:xfrm>
          <a:prstGeom prst="rect">
            <a:avLst/>
          </a:prstGeom>
          <a:noFill/>
          <a:ln/>
        </p:spPr>
        <p:txBody>
          <a:bodyPr wrap="none" rtlCol="0" anchor="t"/>
          <a:lstStyle/>
          <a:p>
            <a:pPr algn="ctr">
              <a:lnSpc>
                <a:spcPts val="1343"/>
              </a:lnSpc>
            </a:pPr>
            <a:r>
              <a:rPr lang="en-US" sz="1343" b="1" dirty="0">
                <a:solidFill>
                  <a:srgbClr val="272525"/>
                </a:solidFill>
                <a:latin typeface="Barlow" pitchFamily="34" charset="0"/>
                <a:ea typeface="Barlow" pitchFamily="34" charset="-122"/>
                <a:cs typeface="Barlow" pitchFamily="34" charset="-120"/>
              </a:rPr>
              <a:t>1</a:t>
            </a:r>
            <a:endParaRPr lang="en-US" sz="1343" dirty="0"/>
          </a:p>
        </p:txBody>
      </p:sp>
      <p:sp>
        <p:nvSpPr>
          <p:cNvPr id="9" name="Text 4"/>
          <p:cNvSpPr/>
          <p:nvPr/>
        </p:nvSpPr>
        <p:spPr>
          <a:xfrm>
            <a:off x="4157960" y="978248"/>
            <a:ext cx="1421160" cy="177626"/>
          </a:xfrm>
          <a:prstGeom prst="rect">
            <a:avLst/>
          </a:prstGeom>
          <a:noFill/>
          <a:ln/>
        </p:spPr>
        <p:txBody>
          <a:bodyPr wrap="none" rtlCol="0" anchor="t"/>
          <a:lstStyle/>
          <a:p>
            <a:pPr>
              <a:lnSpc>
                <a:spcPts val="1399"/>
              </a:lnSpc>
            </a:pPr>
            <a:r>
              <a:rPr lang="en-US" sz="1119" b="1" dirty="0">
                <a:solidFill>
                  <a:srgbClr val="272525"/>
                </a:solidFill>
                <a:latin typeface="Barlow" pitchFamily="34" charset="0"/>
                <a:ea typeface="Barlow" pitchFamily="34" charset="-122"/>
                <a:cs typeface="Barlow" pitchFamily="34" charset="-120"/>
              </a:rPr>
              <a:t>Key Findings</a:t>
            </a:r>
            <a:endParaRPr lang="en-US" sz="1119" dirty="0"/>
          </a:p>
        </p:txBody>
      </p:sp>
      <p:sp>
        <p:nvSpPr>
          <p:cNvPr id="10" name="Text 5"/>
          <p:cNvSpPr/>
          <p:nvPr/>
        </p:nvSpPr>
        <p:spPr>
          <a:xfrm>
            <a:off x="4157960" y="1220614"/>
            <a:ext cx="4608016" cy="1728639"/>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The analysis has revealed valuable insights into rental patterns, film preferences, and store performance: - Seasonal Rental Trends: Summer months exhibit higher rental activity, suggesting the need for targeted promotions during these periods. - Peak Rental Hours: Evening hours see a significant increase in rentals, prompting consideration of extended store hours and optimized staffing during these times. - Popular Films and Categories: Action, comedy, and drama consistently attract high rental volume, highlighting the importance of maintaining a well-stocked inventory in these genres. - Store and Staff Performance: Store 1's higher revenue generation suggests its strategic location and potentially better inventory management and staffing practices.</a:t>
            </a:r>
            <a:endParaRPr lang="en-US" sz="851" dirty="0"/>
          </a:p>
        </p:txBody>
      </p:sp>
      <p:sp>
        <p:nvSpPr>
          <p:cNvPr id="11" name="Shape 6"/>
          <p:cNvSpPr/>
          <p:nvPr/>
        </p:nvSpPr>
        <p:spPr>
          <a:xfrm>
            <a:off x="3807024" y="3178672"/>
            <a:ext cx="242962" cy="242962"/>
          </a:xfrm>
          <a:prstGeom prst="roundRect">
            <a:avLst>
              <a:gd name="adj" fmla="val 40011"/>
            </a:avLst>
          </a:prstGeom>
          <a:solidFill>
            <a:srgbClr val="EEEFF5"/>
          </a:solidFill>
          <a:ln/>
        </p:spPr>
      </p:sp>
      <p:sp>
        <p:nvSpPr>
          <p:cNvPr id="12" name="Text 7"/>
          <p:cNvSpPr/>
          <p:nvPr/>
        </p:nvSpPr>
        <p:spPr>
          <a:xfrm>
            <a:off x="3880768" y="3214837"/>
            <a:ext cx="95473" cy="170557"/>
          </a:xfrm>
          <a:prstGeom prst="rect">
            <a:avLst/>
          </a:prstGeom>
          <a:noFill/>
          <a:ln/>
        </p:spPr>
        <p:txBody>
          <a:bodyPr wrap="none" rtlCol="0" anchor="t"/>
          <a:lstStyle/>
          <a:p>
            <a:pPr algn="ctr">
              <a:lnSpc>
                <a:spcPts val="1343"/>
              </a:lnSpc>
            </a:pPr>
            <a:r>
              <a:rPr lang="en-US" sz="1343" b="1" dirty="0">
                <a:solidFill>
                  <a:srgbClr val="272525"/>
                </a:solidFill>
                <a:latin typeface="Barlow" pitchFamily="34" charset="0"/>
                <a:ea typeface="Barlow" pitchFamily="34" charset="-122"/>
                <a:cs typeface="Barlow" pitchFamily="34" charset="-120"/>
              </a:rPr>
              <a:t>2</a:t>
            </a:r>
            <a:endParaRPr lang="en-US" sz="1343" dirty="0"/>
          </a:p>
        </p:txBody>
      </p:sp>
      <p:sp>
        <p:nvSpPr>
          <p:cNvPr id="13" name="Text 8"/>
          <p:cNvSpPr/>
          <p:nvPr/>
        </p:nvSpPr>
        <p:spPr>
          <a:xfrm>
            <a:off x="4157960" y="3178671"/>
            <a:ext cx="1421160" cy="177626"/>
          </a:xfrm>
          <a:prstGeom prst="rect">
            <a:avLst/>
          </a:prstGeom>
          <a:noFill/>
          <a:ln/>
        </p:spPr>
        <p:txBody>
          <a:bodyPr wrap="none" rtlCol="0" anchor="t"/>
          <a:lstStyle/>
          <a:p>
            <a:pPr>
              <a:lnSpc>
                <a:spcPts val="1399"/>
              </a:lnSpc>
            </a:pPr>
            <a:r>
              <a:rPr lang="en-US" sz="1119" b="1" dirty="0">
                <a:solidFill>
                  <a:srgbClr val="272525"/>
                </a:solidFill>
                <a:latin typeface="Barlow" pitchFamily="34" charset="0"/>
                <a:ea typeface="Barlow" pitchFamily="34" charset="-122"/>
                <a:cs typeface="Barlow" pitchFamily="34" charset="-120"/>
              </a:rPr>
              <a:t>Recommendations</a:t>
            </a:r>
            <a:endParaRPr lang="en-US" sz="1119" dirty="0"/>
          </a:p>
        </p:txBody>
      </p:sp>
      <p:sp>
        <p:nvSpPr>
          <p:cNvPr id="14" name="Text 9"/>
          <p:cNvSpPr/>
          <p:nvPr/>
        </p:nvSpPr>
        <p:spPr>
          <a:xfrm>
            <a:off x="4157960" y="3421038"/>
            <a:ext cx="4608016" cy="1382911"/>
          </a:xfrm>
          <a:prstGeom prst="rect">
            <a:avLst/>
          </a:prstGeom>
          <a:noFill/>
          <a:ln/>
        </p:spPr>
        <p:txBody>
          <a:bodyPr wrap="square" rtlCol="0" anchor="t"/>
          <a:lstStyle/>
          <a:p>
            <a:pPr>
              <a:lnSpc>
                <a:spcPts val="1361"/>
              </a:lnSpc>
            </a:pPr>
            <a:r>
              <a:rPr lang="en-US" sz="851" dirty="0">
                <a:solidFill>
                  <a:srgbClr val="272525"/>
                </a:solidFill>
                <a:latin typeface="Montserrat" pitchFamily="34" charset="0"/>
                <a:ea typeface="Montserrat" pitchFamily="34" charset="-122"/>
                <a:cs typeface="Montserrat" pitchFamily="34" charset="-120"/>
              </a:rPr>
              <a:t>- Implement targeted promotions during peak rental months to capitalize on increased customer activity. - Consider adjusting store hours to stay open later during peak rental times. - Ensure that popular genres are well-stocked to meet customer demand. - Develop training programs for staff to ensure consistent and high-quality customer service across all stores. - Conduct a comprehensive review of Store 1's operations to understand its success factors and potentially implement similar strategies in Store 2. - Monitor staff performance and provide targeted training to improve customer service skills and overall efficiency.</a:t>
            </a:r>
            <a:endParaRPr lang="en-US" sz="851" dirty="0"/>
          </a:p>
        </p:txBody>
      </p:sp>
    </p:spTree>
    <p:extLst>
      <p:ext uri="{BB962C8B-B14F-4D97-AF65-F5344CB8AC3E}">
        <p14:creationId xmlns:p14="http://schemas.microsoft.com/office/powerpoint/2010/main" val="1417668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FBE9BF-068E-429E-B2FD-66DFC3E17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649730"/>
            <a:ext cx="4333494" cy="18440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276279"/>
            <a:ext cx="8458200" cy="750014"/>
          </a:xfrm>
          <a:prstGeom prst="rect">
            <a:avLst/>
          </a:prstGeom>
        </p:spPr>
        <p:txBody>
          <a:bodyPr vert="horz" wrap="square" lIns="0" tIns="13335" rIns="0" bIns="0" rtlCol="0">
            <a:spAutoFit/>
          </a:bodyPr>
          <a:lstStyle/>
          <a:p>
            <a:pPr marL="12700">
              <a:lnSpc>
                <a:spcPct val="100000"/>
              </a:lnSpc>
              <a:spcBef>
                <a:spcPts val="105"/>
              </a:spcBef>
            </a:pPr>
            <a:r>
              <a:rPr lang="en-US" sz="1800" b="1" spc="20" dirty="0">
                <a:solidFill>
                  <a:srgbClr val="6F2F9F"/>
                </a:solidFill>
                <a:latin typeface="Trebuchet MS"/>
                <a:cs typeface="Trebuchet MS"/>
              </a:rPr>
              <a:t>R</a:t>
            </a:r>
            <a:r>
              <a:rPr lang="en-US" sz="1800" b="1" spc="-55" dirty="0">
                <a:solidFill>
                  <a:srgbClr val="6F2F9F"/>
                </a:solidFill>
                <a:latin typeface="Trebuchet MS"/>
                <a:cs typeface="Trebuchet MS"/>
              </a:rPr>
              <a:t>e</a:t>
            </a:r>
            <a:r>
              <a:rPr lang="en-US" sz="1800" b="1" spc="-5" dirty="0">
                <a:solidFill>
                  <a:srgbClr val="6F2F9F"/>
                </a:solidFill>
                <a:latin typeface="Trebuchet MS"/>
                <a:cs typeface="Trebuchet MS"/>
              </a:rPr>
              <a:t>n</a:t>
            </a:r>
            <a:r>
              <a:rPr lang="en-US" sz="1800" b="1" spc="-135" dirty="0">
                <a:solidFill>
                  <a:srgbClr val="6F2F9F"/>
                </a:solidFill>
                <a:latin typeface="Trebuchet MS"/>
                <a:cs typeface="Trebuchet MS"/>
              </a:rPr>
              <a:t>t</a:t>
            </a:r>
            <a:r>
              <a:rPr lang="en-US" sz="1800" b="1" spc="-20" dirty="0">
                <a:solidFill>
                  <a:srgbClr val="6F2F9F"/>
                </a:solidFill>
                <a:latin typeface="Trebuchet MS"/>
                <a:cs typeface="Trebuchet MS"/>
              </a:rPr>
              <a:t>a</a:t>
            </a:r>
            <a:r>
              <a:rPr lang="en-US" sz="1800" b="1" dirty="0">
                <a:solidFill>
                  <a:srgbClr val="6F2F9F"/>
                </a:solidFill>
                <a:latin typeface="Trebuchet MS"/>
                <a:cs typeface="Trebuchet MS"/>
              </a:rPr>
              <a:t>l</a:t>
            </a:r>
            <a:r>
              <a:rPr lang="en-US" sz="1800" b="1" spc="-114" dirty="0">
                <a:solidFill>
                  <a:srgbClr val="6F2F9F"/>
                </a:solidFill>
                <a:latin typeface="Trebuchet MS"/>
                <a:cs typeface="Trebuchet MS"/>
              </a:rPr>
              <a:t> </a:t>
            </a:r>
            <a:r>
              <a:rPr lang="en-US" sz="1800" b="1" spc="15" dirty="0">
                <a:solidFill>
                  <a:srgbClr val="6F2F9F"/>
                </a:solidFill>
                <a:latin typeface="Trebuchet MS"/>
                <a:cs typeface="Trebuchet MS"/>
              </a:rPr>
              <a:t>T</a:t>
            </a:r>
            <a:r>
              <a:rPr lang="en-US" sz="1800" b="1" spc="-55" dirty="0">
                <a:solidFill>
                  <a:srgbClr val="6F2F9F"/>
                </a:solidFill>
                <a:latin typeface="Trebuchet MS"/>
                <a:cs typeface="Trebuchet MS"/>
              </a:rPr>
              <a:t>r</a:t>
            </a:r>
            <a:r>
              <a:rPr lang="en-US" sz="1800" b="1" spc="20" dirty="0">
                <a:solidFill>
                  <a:srgbClr val="6F2F9F"/>
                </a:solidFill>
                <a:latin typeface="Trebuchet MS"/>
                <a:cs typeface="Trebuchet MS"/>
              </a:rPr>
              <a:t>e</a:t>
            </a:r>
            <a:r>
              <a:rPr lang="en-US" sz="1800" b="1" spc="-5" dirty="0">
                <a:solidFill>
                  <a:srgbClr val="6F2F9F"/>
                </a:solidFill>
                <a:latin typeface="Trebuchet MS"/>
                <a:cs typeface="Trebuchet MS"/>
              </a:rPr>
              <a:t>nd</a:t>
            </a:r>
          </a:p>
          <a:p>
            <a:pPr marL="12700">
              <a:lnSpc>
                <a:spcPct val="100000"/>
              </a:lnSpc>
              <a:spcBef>
                <a:spcPts val="105"/>
              </a:spcBef>
            </a:pPr>
            <a:endParaRPr lang="en-US" sz="1100" dirty="0">
              <a:latin typeface="Trebuchet MS"/>
              <a:cs typeface="Trebuchet MS"/>
            </a:endParaRPr>
          </a:p>
          <a:p>
            <a:pPr marL="12700" marR="5080">
              <a:lnSpc>
                <a:spcPts val="2180"/>
              </a:lnSpc>
              <a:spcBef>
                <a:spcPts val="75"/>
              </a:spcBef>
              <a:tabLst>
                <a:tab pos="1229995" algn="l"/>
              </a:tabLst>
            </a:pPr>
            <a:r>
              <a:rPr lang="en-US" sz="1800" b="1" spc="-35" dirty="0">
                <a:solidFill>
                  <a:srgbClr val="002060"/>
                </a:solidFill>
                <a:latin typeface="Trebuchet MS"/>
                <a:cs typeface="Trebuchet MS"/>
              </a:rPr>
              <a:t>Task:</a:t>
            </a:r>
            <a:r>
              <a:rPr lang="en-US" sz="1800" b="1" spc="-5" dirty="0">
                <a:solidFill>
                  <a:srgbClr val="002060"/>
                </a:solidFill>
                <a:latin typeface="Trebuchet MS"/>
                <a:cs typeface="Trebuchet MS"/>
              </a:rPr>
              <a:t> </a:t>
            </a:r>
            <a:r>
              <a:rPr lang="en-US" sz="1800" b="1" dirty="0">
                <a:solidFill>
                  <a:srgbClr val="002060"/>
                </a:solidFill>
                <a:latin typeface="Trebuchet MS"/>
                <a:cs typeface="Trebuchet MS"/>
              </a:rPr>
              <a:t>1.1</a:t>
            </a:r>
            <a:r>
              <a:rPr lang="en-US" sz="1800" b="1" dirty="0">
                <a:solidFill>
                  <a:srgbClr val="00AFEF"/>
                </a:solidFill>
                <a:latin typeface="Trebuchet MS"/>
                <a:cs typeface="Trebuchet MS"/>
              </a:rPr>
              <a:t>	</a:t>
            </a:r>
            <a:r>
              <a:rPr lang="en-US" sz="1800" b="1" dirty="0">
                <a:solidFill>
                  <a:srgbClr val="001F5F"/>
                </a:solidFill>
                <a:latin typeface="Trebuchet MS"/>
                <a:cs typeface="Trebuchet MS"/>
              </a:rPr>
              <a:t>Analyze </a:t>
            </a:r>
            <a:r>
              <a:rPr lang="en-US" sz="1800" b="1" spc="-25" dirty="0">
                <a:solidFill>
                  <a:srgbClr val="001F5F"/>
                </a:solidFill>
                <a:latin typeface="Trebuchet MS"/>
                <a:cs typeface="Trebuchet MS"/>
              </a:rPr>
              <a:t>The </a:t>
            </a:r>
            <a:r>
              <a:rPr lang="en-US" sz="1800" b="1" spc="-10" dirty="0">
                <a:solidFill>
                  <a:srgbClr val="001F5F"/>
                </a:solidFill>
                <a:latin typeface="Trebuchet MS"/>
                <a:cs typeface="Trebuchet MS"/>
              </a:rPr>
              <a:t>Monthly </a:t>
            </a:r>
            <a:r>
              <a:rPr lang="en-US" sz="1800" b="1" dirty="0">
                <a:solidFill>
                  <a:srgbClr val="001F5F"/>
                </a:solidFill>
                <a:latin typeface="Trebuchet MS"/>
                <a:cs typeface="Trebuchet MS"/>
              </a:rPr>
              <a:t>Rental Trends </a:t>
            </a:r>
            <a:r>
              <a:rPr lang="en-US" sz="1800" b="1" spc="-5" dirty="0">
                <a:solidFill>
                  <a:srgbClr val="001F5F"/>
                </a:solidFill>
                <a:latin typeface="Trebuchet MS"/>
                <a:cs typeface="Trebuchet MS"/>
              </a:rPr>
              <a:t>Over </a:t>
            </a:r>
            <a:r>
              <a:rPr lang="en-US" sz="1800" b="1" dirty="0">
                <a:solidFill>
                  <a:srgbClr val="001F5F"/>
                </a:solidFill>
                <a:latin typeface="Trebuchet MS"/>
                <a:cs typeface="Trebuchet MS"/>
              </a:rPr>
              <a:t>The </a:t>
            </a:r>
            <a:r>
              <a:rPr lang="en-US" sz="1800" b="1" spc="-5" dirty="0">
                <a:solidFill>
                  <a:srgbClr val="001F5F"/>
                </a:solidFill>
                <a:latin typeface="Trebuchet MS"/>
                <a:cs typeface="Trebuchet MS"/>
              </a:rPr>
              <a:t>Available </a:t>
            </a:r>
            <a:r>
              <a:rPr lang="en-US" sz="1800" b="1" spc="-10" dirty="0">
                <a:solidFill>
                  <a:srgbClr val="001F5F"/>
                </a:solidFill>
                <a:latin typeface="Trebuchet MS"/>
                <a:cs typeface="Trebuchet MS"/>
              </a:rPr>
              <a:t>Data </a:t>
            </a:r>
            <a:r>
              <a:rPr lang="en-US" sz="1800" b="1" spc="-530" dirty="0">
                <a:solidFill>
                  <a:srgbClr val="001F5F"/>
                </a:solidFill>
                <a:latin typeface="Trebuchet MS"/>
                <a:cs typeface="Trebuchet MS"/>
              </a:rPr>
              <a:t> </a:t>
            </a:r>
            <a:r>
              <a:rPr lang="en-US" sz="1800" b="1" dirty="0">
                <a:solidFill>
                  <a:srgbClr val="001F5F"/>
                </a:solidFill>
                <a:latin typeface="Trebuchet MS"/>
                <a:cs typeface="Trebuchet MS"/>
              </a:rPr>
              <a:t>Period.</a:t>
            </a:r>
            <a:endParaRPr lang="en-US" sz="1800" dirty="0">
              <a:latin typeface="Trebuchet MS"/>
              <a:cs typeface="Trebuchet MS"/>
            </a:endParaRPr>
          </a:p>
        </p:txBody>
      </p:sp>
      <p:sp>
        <p:nvSpPr>
          <p:cNvPr id="4" name="object 4"/>
          <p:cNvSpPr/>
          <p:nvPr/>
        </p:nvSpPr>
        <p:spPr>
          <a:xfrm>
            <a:off x="4191000" y="2952750"/>
            <a:ext cx="571500" cy="1228725"/>
          </a:xfrm>
          <a:custGeom>
            <a:avLst/>
            <a:gdLst/>
            <a:ahLst/>
            <a:cxnLst/>
            <a:rect l="l" t="t" r="r" b="b"/>
            <a:pathLst>
              <a:path w="571500" h="1228725">
                <a:moveTo>
                  <a:pt x="142875" y="0"/>
                </a:moveTo>
                <a:lnTo>
                  <a:pt x="0" y="0"/>
                </a:lnTo>
                <a:lnTo>
                  <a:pt x="0" y="1154430"/>
                </a:lnTo>
                <a:lnTo>
                  <a:pt x="428625" y="1154430"/>
                </a:lnTo>
                <a:lnTo>
                  <a:pt x="428625" y="1228725"/>
                </a:lnTo>
                <a:lnTo>
                  <a:pt x="571500" y="1082929"/>
                </a:lnTo>
                <a:lnTo>
                  <a:pt x="428625" y="937132"/>
                </a:lnTo>
                <a:lnTo>
                  <a:pt x="428625" y="1011555"/>
                </a:lnTo>
                <a:lnTo>
                  <a:pt x="142875" y="1011555"/>
                </a:lnTo>
                <a:lnTo>
                  <a:pt x="142875" y="0"/>
                </a:lnTo>
                <a:close/>
              </a:path>
            </a:pathLst>
          </a:custGeom>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dirty="0"/>
          </a:p>
        </p:txBody>
      </p:sp>
      <p:pic>
        <p:nvPicPr>
          <p:cNvPr id="6" name="object 6"/>
          <p:cNvPicPr/>
          <p:nvPr/>
        </p:nvPicPr>
        <p:blipFill>
          <a:blip r:embed="rId2" cstate="print"/>
          <a:stretch>
            <a:fillRect/>
          </a:stretch>
        </p:blipFill>
        <p:spPr>
          <a:xfrm>
            <a:off x="1066800" y="1581150"/>
            <a:ext cx="7258050" cy="1428750"/>
          </a:xfrm>
          <a:prstGeom prst="rect">
            <a:avLst/>
          </a:prstGeom>
        </p:spPr>
      </p:pic>
      <p:pic>
        <p:nvPicPr>
          <p:cNvPr id="7" name="object 7"/>
          <p:cNvPicPr/>
          <p:nvPr/>
        </p:nvPicPr>
        <p:blipFill>
          <a:blip r:embed="rId3" cstate="print"/>
          <a:stretch>
            <a:fillRect/>
          </a:stretch>
        </p:blipFill>
        <p:spPr>
          <a:xfrm>
            <a:off x="5210175" y="3107557"/>
            <a:ext cx="2228850" cy="1562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400" y="275891"/>
            <a:ext cx="8468686" cy="847027"/>
          </a:xfrm>
          <a:prstGeom prst="rect">
            <a:avLst/>
          </a:prstGeom>
        </p:spPr>
        <p:txBody>
          <a:bodyPr vert="horz" wrap="square" lIns="0" tIns="15875" rIns="0" bIns="0" rtlCol="0">
            <a:spAutoFit/>
          </a:bodyPr>
          <a:lstStyle/>
          <a:p>
            <a:pPr marL="12700">
              <a:lnSpc>
                <a:spcPct val="100000"/>
              </a:lnSpc>
              <a:spcBef>
                <a:spcPts val="125"/>
              </a:spcBef>
              <a:tabLst>
                <a:tab pos="1035685" algn="l"/>
              </a:tabLst>
            </a:pPr>
            <a:r>
              <a:rPr lang="en-US" sz="1800" b="1" spc="-20" dirty="0">
                <a:solidFill>
                  <a:srgbClr val="002060"/>
                </a:solidFill>
                <a:latin typeface="Arial" panose="020B0604020202020204" pitchFamily="34" charset="0"/>
                <a:cs typeface="Arial" panose="020B0604020202020204" pitchFamily="34" charset="0"/>
              </a:rPr>
              <a:t>Task:1.2	</a:t>
            </a:r>
            <a:br>
              <a:rPr lang="en-US" sz="1800" b="1" spc="-20" dirty="0">
                <a:solidFill>
                  <a:srgbClr val="002060"/>
                </a:solidFill>
                <a:latin typeface="Arial" panose="020B0604020202020204" pitchFamily="34" charset="0"/>
                <a:cs typeface="Arial" panose="020B0604020202020204" pitchFamily="34" charset="0"/>
              </a:rPr>
            </a:br>
            <a:br>
              <a:rPr lang="en-US" sz="1800" b="1" spc="-20" dirty="0">
                <a:solidFill>
                  <a:srgbClr val="002060"/>
                </a:solidFill>
                <a:latin typeface="Arial" panose="020B0604020202020204" pitchFamily="34" charset="0"/>
                <a:cs typeface="Arial" panose="020B0604020202020204" pitchFamily="34" charset="0"/>
              </a:rPr>
            </a:br>
            <a:r>
              <a:rPr lang="en-US" sz="1800" b="1" spc="-5" dirty="0">
                <a:solidFill>
                  <a:srgbClr val="002060"/>
                </a:solidFill>
                <a:latin typeface="Arial" panose="020B0604020202020204" pitchFamily="34" charset="0"/>
                <a:cs typeface="Arial" panose="020B0604020202020204" pitchFamily="34" charset="0"/>
              </a:rPr>
              <a:t>Determine </a:t>
            </a:r>
            <a:r>
              <a:rPr lang="en-US" sz="1800" b="1" spc="5" dirty="0">
                <a:solidFill>
                  <a:srgbClr val="002060"/>
                </a:solidFill>
                <a:latin typeface="Arial" panose="020B0604020202020204" pitchFamily="34" charset="0"/>
                <a:cs typeface="Arial" panose="020B0604020202020204" pitchFamily="34" charset="0"/>
              </a:rPr>
              <a:t>The</a:t>
            </a:r>
            <a:r>
              <a:rPr lang="en-US" sz="1800" b="1" spc="-5" dirty="0">
                <a:solidFill>
                  <a:srgbClr val="002060"/>
                </a:solidFill>
                <a:latin typeface="Arial" panose="020B0604020202020204" pitchFamily="34" charset="0"/>
                <a:cs typeface="Arial" panose="020B0604020202020204" pitchFamily="34" charset="0"/>
              </a:rPr>
              <a:t> </a:t>
            </a:r>
            <a:r>
              <a:rPr lang="en-US" sz="1800" b="1" spc="-10" dirty="0">
                <a:solidFill>
                  <a:srgbClr val="002060"/>
                </a:solidFill>
                <a:latin typeface="Arial" panose="020B0604020202020204" pitchFamily="34" charset="0"/>
                <a:cs typeface="Arial" panose="020B0604020202020204" pitchFamily="34" charset="0"/>
              </a:rPr>
              <a:t>Peak</a:t>
            </a:r>
            <a:r>
              <a:rPr lang="en-US" sz="1800" b="1" spc="-5" dirty="0">
                <a:solidFill>
                  <a:srgbClr val="002060"/>
                </a:solidFill>
                <a:latin typeface="Arial" panose="020B0604020202020204" pitchFamily="34" charset="0"/>
                <a:cs typeface="Arial" panose="020B0604020202020204" pitchFamily="34" charset="0"/>
              </a:rPr>
              <a:t> </a:t>
            </a:r>
            <a:r>
              <a:rPr lang="en-US" sz="1800" b="1" dirty="0">
                <a:solidFill>
                  <a:srgbClr val="002060"/>
                </a:solidFill>
                <a:latin typeface="Arial" panose="020B0604020202020204" pitchFamily="34" charset="0"/>
                <a:cs typeface="Arial" panose="020B0604020202020204" pitchFamily="34" charset="0"/>
              </a:rPr>
              <a:t>Rental</a:t>
            </a:r>
            <a:r>
              <a:rPr lang="en-US" sz="1800" b="1" spc="-30" dirty="0">
                <a:solidFill>
                  <a:srgbClr val="002060"/>
                </a:solidFill>
                <a:latin typeface="Arial" panose="020B0604020202020204" pitchFamily="34" charset="0"/>
                <a:cs typeface="Arial" panose="020B0604020202020204" pitchFamily="34" charset="0"/>
              </a:rPr>
              <a:t> </a:t>
            </a:r>
            <a:r>
              <a:rPr lang="en-US" sz="1800" b="1" spc="-10" dirty="0">
                <a:solidFill>
                  <a:srgbClr val="002060"/>
                </a:solidFill>
                <a:latin typeface="Arial" panose="020B0604020202020204" pitchFamily="34" charset="0"/>
                <a:cs typeface="Arial" panose="020B0604020202020204" pitchFamily="34" charset="0"/>
              </a:rPr>
              <a:t>Hours</a:t>
            </a:r>
            <a:r>
              <a:rPr lang="en-US" sz="1800" b="1" spc="-5" dirty="0">
                <a:solidFill>
                  <a:srgbClr val="002060"/>
                </a:solidFill>
                <a:latin typeface="Arial" panose="020B0604020202020204" pitchFamily="34" charset="0"/>
                <a:cs typeface="Arial" panose="020B0604020202020204" pitchFamily="34" charset="0"/>
              </a:rPr>
              <a:t> </a:t>
            </a:r>
            <a:r>
              <a:rPr lang="en-US" sz="1800" b="1" spc="10" dirty="0">
                <a:solidFill>
                  <a:srgbClr val="002060"/>
                </a:solidFill>
                <a:latin typeface="Arial" panose="020B0604020202020204" pitchFamily="34" charset="0"/>
                <a:cs typeface="Arial" panose="020B0604020202020204" pitchFamily="34" charset="0"/>
              </a:rPr>
              <a:t>In</a:t>
            </a:r>
            <a:r>
              <a:rPr lang="en-US" sz="1800" b="1" spc="-30" dirty="0">
                <a:solidFill>
                  <a:srgbClr val="002060"/>
                </a:solidFill>
                <a:latin typeface="Arial" panose="020B0604020202020204" pitchFamily="34" charset="0"/>
                <a:cs typeface="Arial" panose="020B0604020202020204" pitchFamily="34" charset="0"/>
              </a:rPr>
              <a:t> </a:t>
            </a:r>
            <a:r>
              <a:rPr lang="en-US" sz="1800" b="1" dirty="0">
                <a:solidFill>
                  <a:srgbClr val="002060"/>
                </a:solidFill>
                <a:latin typeface="Arial" panose="020B0604020202020204" pitchFamily="34" charset="0"/>
                <a:cs typeface="Arial" panose="020B0604020202020204" pitchFamily="34" charset="0"/>
              </a:rPr>
              <a:t>A</a:t>
            </a:r>
            <a:r>
              <a:rPr lang="en-US" sz="1800" b="1" spc="-5" dirty="0">
                <a:solidFill>
                  <a:srgbClr val="002060"/>
                </a:solidFill>
                <a:latin typeface="Arial" panose="020B0604020202020204" pitchFamily="34" charset="0"/>
                <a:cs typeface="Arial" panose="020B0604020202020204" pitchFamily="34" charset="0"/>
              </a:rPr>
              <a:t> Day </a:t>
            </a:r>
            <a:r>
              <a:rPr lang="en-US" sz="1800" b="1" dirty="0">
                <a:solidFill>
                  <a:srgbClr val="002060"/>
                </a:solidFill>
                <a:latin typeface="Arial" panose="020B0604020202020204" pitchFamily="34" charset="0"/>
                <a:cs typeface="Arial" panose="020B0604020202020204" pitchFamily="34" charset="0"/>
              </a:rPr>
              <a:t>Based</a:t>
            </a:r>
            <a:r>
              <a:rPr lang="en-US" sz="1800" b="1" spc="-30" dirty="0">
                <a:solidFill>
                  <a:srgbClr val="002060"/>
                </a:solidFill>
                <a:latin typeface="Arial" panose="020B0604020202020204" pitchFamily="34" charset="0"/>
                <a:cs typeface="Arial" panose="020B0604020202020204" pitchFamily="34" charset="0"/>
              </a:rPr>
              <a:t> </a:t>
            </a:r>
            <a:r>
              <a:rPr lang="en-US" sz="1800" b="1" spc="10" dirty="0">
                <a:solidFill>
                  <a:srgbClr val="002060"/>
                </a:solidFill>
                <a:latin typeface="Arial" panose="020B0604020202020204" pitchFamily="34" charset="0"/>
                <a:cs typeface="Arial" panose="020B0604020202020204" pitchFamily="34" charset="0"/>
              </a:rPr>
              <a:t>On</a:t>
            </a:r>
            <a:r>
              <a:rPr lang="en-US" sz="1800" b="1" spc="-30" dirty="0">
                <a:solidFill>
                  <a:srgbClr val="002060"/>
                </a:solidFill>
                <a:latin typeface="Arial" panose="020B0604020202020204" pitchFamily="34" charset="0"/>
                <a:cs typeface="Arial" panose="020B0604020202020204" pitchFamily="34" charset="0"/>
              </a:rPr>
              <a:t> </a:t>
            </a:r>
            <a:r>
              <a:rPr lang="en-US" sz="1800" b="1" dirty="0">
                <a:solidFill>
                  <a:srgbClr val="002060"/>
                </a:solidFill>
                <a:latin typeface="Arial" panose="020B0604020202020204" pitchFamily="34" charset="0"/>
                <a:cs typeface="Arial" panose="020B0604020202020204" pitchFamily="34" charset="0"/>
              </a:rPr>
              <a:t>Rental </a:t>
            </a:r>
            <a:r>
              <a:rPr lang="en-US" sz="1800" b="1" spc="-5" dirty="0">
                <a:solidFill>
                  <a:srgbClr val="002060"/>
                </a:solidFill>
                <a:latin typeface="Arial" panose="020B0604020202020204" pitchFamily="34" charset="0"/>
                <a:cs typeface="Arial" panose="020B0604020202020204" pitchFamily="34" charset="0"/>
              </a:rPr>
              <a:t>Transactions</a:t>
            </a:r>
            <a:endParaRPr lang="en-US" sz="1800" b="1" dirty="0">
              <a:solidFill>
                <a:srgbClr val="002060"/>
              </a:solidFill>
              <a:latin typeface="Arial" panose="020B0604020202020204" pitchFamily="34" charset="0"/>
              <a:cs typeface="Arial" panose="020B0604020202020204" pitchFamily="34" charset="0"/>
            </a:endParaRPr>
          </a:p>
        </p:txBody>
      </p:sp>
      <p:pic>
        <p:nvPicPr>
          <p:cNvPr id="5" name="object 5"/>
          <p:cNvPicPr/>
          <p:nvPr/>
        </p:nvPicPr>
        <p:blipFill>
          <a:blip r:embed="rId2" cstate="print"/>
          <a:stretch>
            <a:fillRect/>
          </a:stretch>
        </p:blipFill>
        <p:spPr>
          <a:xfrm>
            <a:off x="5181600" y="1243347"/>
            <a:ext cx="2428875" cy="3624262"/>
          </a:xfrm>
          <a:prstGeom prst="rect">
            <a:avLst/>
          </a:prstGeom>
        </p:spPr>
      </p:pic>
      <p:pic>
        <p:nvPicPr>
          <p:cNvPr id="7" name="object 7"/>
          <p:cNvPicPr/>
          <p:nvPr/>
        </p:nvPicPr>
        <p:blipFill>
          <a:blip r:embed="rId3" cstate="print"/>
          <a:stretch>
            <a:fillRect/>
          </a:stretch>
        </p:blipFill>
        <p:spPr>
          <a:xfrm>
            <a:off x="990600" y="1962150"/>
            <a:ext cx="3337530" cy="1623180"/>
          </a:xfrm>
          <a:prstGeom prst="rect">
            <a:avLst/>
          </a:prstGeom>
        </p:spPr>
      </p:pic>
      <p:sp>
        <p:nvSpPr>
          <p:cNvPr id="8" name="object 8"/>
          <p:cNvSpPr/>
          <p:nvPr/>
        </p:nvSpPr>
        <p:spPr>
          <a:xfrm>
            <a:off x="3774284" y="3105150"/>
            <a:ext cx="946972" cy="255663"/>
          </a:xfrm>
          <a:custGeom>
            <a:avLst/>
            <a:gdLst/>
            <a:ahLst/>
            <a:cxnLst/>
            <a:rect l="l" t="t" r="r" b="b"/>
            <a:pathLst>
              <a:path w="590550" h="200025">
                <a:moveTo>
                  <a:pt x="490600" y="0"/>
                </a:moveTo>
                <a:lnTo>
                  <a:pt x="490600" y="50037"/>
                </a:lnTo>
                <a:lnTo>
                  <a:pt x="0" y="50037"/>
                </a:lnTo>
                <a:lnTo>
                  <a:pt x="0" y="149987"/>
                </a:lnTo>
                <a:lnTo>
                  <a:pt x="490600" y="149987"/>
                </a:lnTo>
                <a:lnTo>
                  <a:pt x="490600" y="200025"/>
                </a:lnTo>
                <a:lnTo>
                  <a:pt x="590550" y="99949"/>
                </a:lnTo>
                <a:lnTo>
                  <a:pt x="490600" y="0"/>
                </a:lnTo>
                <a:close/>
              </a:path>
            </a:pathLst>
          </a:custGeom>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290" y="275375"/>
            <a:ext cx="8347710" cy="1088760"/>
          </a:xfrm>
          <a:prstGeom prst="rect">
            <a:avLst/>
          </a:prstGeom>
        </p:spPr>
        <p:txBody>
          <a:bodyPr vert="horz" wrap="square" lIns="0" tIns="13335" rIns="0" bIns="0" rtlCol="0">
            <a:spAutoFit/>
          </a:bodyPr>
          <a:lstStyle/>
          <a:p>
            <a:pPr marL="12700">
              <a:lnSpc>
                <a:spcPts val="2870"/>
              </a:lnSpc>
              <a:spcBef>
                <a:spcPts val="105"/>
              </a:spcBef>
            </a:pPr>
            <a:r>
              <a:rPr sz="1800" b="1" spc="-5" dirty="0">
                <a:solidFill>
                  <a:srgbClr val="7030A0"/>
                </a:solidFill>
                <a:latin typeface="Arial" panose="020B0604020202020204" pitchFamily="34" charset="0"/>
                <a:cs typeface="Arial" panose="020B0604020202020204" pitchFamily="34" charset="0"/>
              </a:rPr>
              <a:t>2.Film</a:t>
            </a:r>
            <a:r>
              <a:rPr sz="1800" b="1" spc="-50" dirty="0">
                <a:solidFill>
                  <a:srgbClr val="7030A0"/>
                </a:solidFill>
                <a:latin typeface="Arial" panose="020B0604020202020204" pitchFamily="34" charset="0"/>
                <a:cs typeface="Arial" panose="020B0604020202020204" pitchFamily="34" charset="0"/>
              </a:rPr>
              <a:t> </a:t>
            </a:r>
            <a:r>
              <a:rPr sz="1800" b="1" spc="-15" dirty="0">
                <a:solidFill>
                  <a:srgbClr val="7030A0"/>
                </a:solidFill>
                <a:latin typeface="Arial" panose="020B0604020202020204" pitchFamily="34" charset="0"/>
                <a:cs typeface="Arial" panose="020B0604020202020204" pitchFamily="34" charset="0"/>
              </a:rPr>
              <a:t>Popularity</a:t>
            </a:r>
            <a:br>
              <a:rPr lang="en-US" sz="1800" b="1" spc="-15" dirty="0">
                <a:solidFill>
                  <a:srgbClr val="7030A0"/>
                </a:solidFill>
                <a:latin typeface="Arial" panose="020B0604020202020204" pitchFamily="34" charset="0"/>
                <a:cs typeface="Arial" panose="020B0604020202020204" pitchFamily="34" charset="0"/>
              </a:rPr>
            </a:br>
            <a:endParaRPr sz="1800" b="1" spc="-15" dirty="0">
              <a:solidFill>
                <a:srgbClr val="7030A0"/>
              </a:solidFill>
              <a:latin typeface="Arial" panose="020B0604020202020204" pitchFamily="34" charset="0"/>
              <a:cs typeface="Arial" panose="020B0604020202020204" pitchFamily="34" charset="0"/>
            </a:endParaRPr>
          </a:p>
          <a:p>
            <a:pPr marL="12700">
              <a:lnSpc>
                <a:spcPts val="2870"/>
              </a:lnSpc>
              <a:tabLst>
                <a:tab pos="1179195" algn="l"/>
              </a:tabLst>
            </a:pPr>
            <a:r>
              <a:rPr sz="1800" b="1" spc="-25" dirty="0">
                <a:solidFill>
                  <a:srgbClr val="002060"/>
                </a:solidFill>
                <a:latin typeface="Arial" panose="020B0604020202020204" pitchFamily="34" charset="0"/>
                <a:cs typeface="Arial" panose="020B0604020202020204" pitchFamily="34" charset="0"/>
              </a:rPr>
              <a:t>Task-2.1	</a:t>
            </a:r>
            <a:r>
              <a:rPr sz="1800" b="1" spc="-5" dirty="0">
                <a:solidFill>
                  <a:srgbClr val="002060"/>
                </a:solidFill>
                <a:latin typeface="Arial" panose="020B0604020202020204" pitchFamily="34" charset="0"/>
                <a:cs typeface="Arial" panose="020B0604020202020204" pitchFamily="34" charset="0"/>
              </a:rPr>
              <a:t>Identify</a:t>
            </a:r>
            <a:r>
              <a:rPr sz="1800" b="1" spc="-10" dirty="0">
                <a:solidFill>
                  <a:srgbClr val="002060"/>
                </a:solidFill>
                <a:latin typeface="Arial" panose="020B0604020202020204" pitchFamily="34" charset="0"/>
                <a:cs typeface="Arial" panose="020B0604020202020204" pitchFamily="34" charset="0"/>
              </a:rPr>
              <a:t> </a:t>
            </a:r>
            <a:r>
              <a:rPr sz="1800" b="1" spc="5" dirty="0">
                <a:solidFill>
                  <a:srgbClr val="002060"/>
                </a:solidFill>
                <a:latin typeface="Arial" panose="020B0604020202020204" pitchFamily="34" charset="0"/>
                <a:cs typeface="Arial" panose="020B0604020202020204" pitchFamily="34" charset="0"/>
              </a:rPr>
              <a:t>the</a:t>
            </a:r>
            <a:r>
              <a:rPr sz="1800" b="1" spc="-10" dirty="0">
                <a:solidFill>
                  <a:srgbClr val="002060"/>
                </a:solidFill>
                <a:latin typeface="Arial" panose="020B0604020202020204" pitchFamily="34" charset="0"/>
                <a:cs typeface="Arial" panose="020B0604020202020204" pitchFamily="34" charset="0"/>
              </a:rPr>
              <a:t> </a:t>
            </a:r>
            <a:r>
              <a:rPr sz="1800" b="1" spc="5" dirty="0">
                <a:solidFill>
                  <a:srgbClr val="002060"/>
                </a:solidFill>
                <a:latin typeface="Arial" panose="020B0604020202020204" pitchFamily="34" charset="0"/>
                <a:cs typeface="Arial" panose="020B0604020202020204" pitchFamily="34" charset="0"/>
              </a:rPr>
              <a:t>top</a:t>
            </a:r>
            <a:r>
              <a:rPr sz="1800" b="1" spc="-35" dirty="0">
                <a:solidFill>
                  <a:srgbClr val="002060"/>
                </a:solidFill>
                <a:latin typeface="Arial" panose="020B0604020202020204" pitchFamily="34" charset="0"/>
                <a:cs typeface="Arial" panose="020B0604020202020204" pitchFamily="34" charset="0"/>
              </a:rPr>
              <a:t> </a:t>
            </a:r>
            <a:r>
              <a:rPr sz="1800" b="1" spc="-15" dirty="0">
                <a:solidFill>
                  <a:srgbClr val="002060"/>
                </a:solidFill>
                <a:latin typeface="Arial" panose="020B0604020202020204" pitchFamily="34" charset="0"/>
                <a:cs typeface="Arial" panose="020B0604020202020204" pitchFamily="34" charset="0"/>
              </a:rPr>
              <a:t>10</a:t>
            </a:r>
            <a:r>
              <a:rPr sz="1800" b="1" spc="-10" dirty="0">
                <a:solidFill>
                  <a:srgbClr val="002060"/>
                </a:solidFill>
                <a:latin typeface="Arial" panose="020B0604020202020204" pitchFamily="34" charset="0"/>
                <a:cs typeface="Arial" panose="020B0604020202020204" pitchFamily="34" charset="0"/>
              </a:rPr>
              <a:t> </a:t>
            </a:r>
            <a:r>
              <a:rPr sz="1800" b="1" spc="10" dirty="0">
                <a:solidFill>
                  <a:srgbClr val="002060"/>
                </a:solidFill>
                <a:latin typeface="Arial" panose="020B0604020202020204" pitchFamily="34" charset="0"/>
                <a:cs typeface="Arial" panose="020B0604020202020204" pitchFamily="34" charset="0"/>
              </a:rPr>
              <a:t>most</a:t>
            </a:r>
            <a:r>
              <a:rPr sz="1800" b="1" spc="-55" dirty="0">
                <a:solidFill>
                  <a:srgbClr val="002060"/>
                </a:solidFill>
                <a:latin typeface="Arial" panose="020B0604020202020204" pitchFamily="34" charset="0"/>
                <a:cs typeface="Arial" panose="020B0604020202020204" pitchFamily="34" charset="0"/>
              </a:rPr>
              <a:t> </a:t>
            </a:r>
            <a:r>
              <a:rPr sz="1800" b="1" dirty="0">
                <a:solidFill>
                  <a:srgbClr val="002060"/>
                </a:solidFill>
                <a:latin typeface="Arial" panose="020B0604020202020204" pitchFamily="34" charset="0"/>
                <a:cs typeface="Arial" panose="020B0604020202020204" pitchFamily="34" charset="0"/>
              </a:rPr>
              <a:t>rented</a:t>
            </a:r>
            <a:r>
              <a:rPr sz="1800" b="1" spc="-30" dirty="0">
                <a:solidFill>
                  <a:srgbClr val="002060"/>
                </a:solidFill>
                <a:latin typeface="Arial" panose="020B0604020202020204" pitchFamily="34" charset="0"/>
                <a:cs typeface="Arial" panose="020B0604020202020204" pitchFamily="34" charset="0"/>
              </a:rPr>
              <a:t> </a:t>
            </a:r>
            <a:r>
              <a:rPr sz="1800" b="1" dirty="0">
                <a:solidFill>
                  <a:srgbClr val="002060"/>
                </a:solidFill>
                <a:latin typeface="Arial" panose="020B0604020202020204" pitchFamily="34" charset="0"/>
                <a:cs typeface="Arial" panose="020B0604020202020204" pitchFamily="34" charset="0"/>
              </a:rPr>
              <a:t>films.</a:t>
            </a:r>
          </a:p>
        </p:txBody>
      </p:sp>
      <p:grpSp>
        <p:nvGrpSpPr>
          <p:cNvPr id="3" name="object 3"/>
          <p:cNvGrpSpPr/>
          <p:nvPr/>
        </p:nvGrpSpPr>
        <p:grpSpPr>
          <a:xfrm>
            <a:off x="762000" y="1885950"/>
            <a:ext cx="4540553" cy="2238375"/>
            <a:chOff x="629767" y="1504950"/>
            <a:chExt cx="3761258" cy="2238375"/>
          </a:xfrm>
        </p:grpSpPr>
        <p:pic>
          <p:nvPicPr>
            <p:cNvPr id="4" name="object 4"/>
            <p:cNvPicPr/>
            <p:nvPr/>
          </p:nvPicPr>
          <p:blipFill>
            <a:blip r:embed="rId2" cstate="print"/>
            <a:stretch>
              <a:fillRect/>
            </a:stretch>
          </p:blipFill>
          <p:spPr>
            <a:xfrm>
              <a:off x="629767" y="1504950"/>
              <a:ext cx="3438551" cy="2238375"/>
            </a:xfrm>
            <a:prstGeom prst="rect">
              <a:avLst/>
            </a:prstGeom>
          </p:spPr>
        </p:pic>
        <p:sp>
          <p:nvSpPr>
            <p:cNvPr id="5" name="object 5"/>
            <p:cNvSpPr/>
            <p:nvPr/>
          </p:nvSpPr>
          <p:spPr>
            <a:xfrm>
              <a:off x="3543300" y="2990850"/>
              <a:ext cx="847725" cy="133350"/>
            </a:xfrm>
            <a:custGeom>
              <a:avLst/>
              <a:gdLst/>
              <a:ahLst/>
              <a:cxnLst/>
              <a:rect l="l" t="t" r="r" b="b"/>
              <a:pathLst>
                <a:path w="847725" h="133350">
                  <a:moveTo>
                    <a:pt x="781050" y="0"/>
                  </a:moveTo>
                  <a:lnTo>
                    <a:pt x="781050" y="33400"/>
                  </a:lnTo>
                  <a:lnTo>
                    <a:pt x="0" y="33400"/>
                  </a:lnTo>
                  <a:lnTo>
                    <a:pt x="0" y="100075"/>
                  </a:lnTo>
                  <a:lnTo>
                    <a:pt x="781050" y="100075"/>
                  </a:lnTo>
                  <a:lnTo>
                    <a:pt x="781050" y="133350"/>
                  </a:lnTo>
                  <a:lnTo>
                    <a:pt x="847725" y="66675"/>
                  </a:lnTo>
                  <a:lnTo>
                    <a:pt x="781050" y="0"/>
                  </a:lnTo>
                  <a:close/>
                </a:path>
              </a:pathLst>
            </a:custGeom>
            <a:solidFill>
              <a:srgbClr val="00AFEF"/>
            </a:solidFill>
          </p:spPr>
          <p:txBody>
            <a:bodyPr wrap="square" lIns="0" tIns="0" rIns="0" bIns="0" rtlCol="0"/>
            <a:lstStyle/>
            <a:p>
              <a:endParaRPr/>
            </a:p>
          </p:txBody>
        </p:sp>
        <p:sp>
          <p:nvSpPr>
            <p:cNvPr id="6" name="object 6"/>
            <p:cNvSpPr/>
            <p:nvPr/>
          </p:nvSpPr>
          <p:spPr>
            <a:xfrm>
              <a:off x="3543300" y="2990850"/>
              <a:ext cx="847725" cy="133350"/>
            </a:xfrm>
            <a:custGeom>
              <a:avLst/>
              <a:gdLst/>
              <a:ahLst/>
              <a:cxnLst/>
              <a:rect l="l" t="t" r="r" b="b"/>
              <a:pathLst>
                <a:path w="847725" h="133350">
                  <a:moveTo>
                    <a:pt x="0" y="33400"/>
                  </a:moveTo>
                  <a:lnTo>
                    <a:pt x="781050" y="33400"/>
                  </a:lnTo>
                  <a:lnTo>
                    <a:pt x="781050" y="0"/>
                  </a:lnTo>
                  <a:lnTo>
                    <a:pt x="847725" y="66675"/>
                  </a:lnTo>
                  <a:lnTo>
                    <a:pt x="781050" y="133350"/>
                  </a:lnTo>
                  <a:lnTo>
                    <a:pt x="781050" y="100075"/>
                  </a:lnTo>
                  <a:lnTo>
                    <a:pt x="0" y="100075"/>
                  </a:lnTo>
                  <a:lnTo>
                    <a:pt x="0" y="33400"/>
                  </a:lnTo>
                  <a:close/>
                </a:path>
              </a:pathLst>
            </a:custGeom>
            <a:ln/>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a:p>
          </p:txBody>
        </p:sp>
      </p:grpSp>
      <p:pic>
        <p:nvPicPr>
          <p:cNvPr id="7" name="object 7"/>
          <p:cNvPicPr/>
          <p:nvPr/>
        </p:nvPicPr>
        <p:blipFill>
          <a:blip r:embed="rId3" cstate="print"/>
          <a:stretch>
            <a:fillRect/>
          </a:stretch>
        </p:blipFill>
        <p:spPr>
          <a:xfrm>
            <a:off x="5638800" y="1766887"/>
            <a:ext cx="3019425" cy="27146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1027" y="504825"/>
            <a:ext cx="7429500" cy="276225"/>
          </a:xfrm>
          <a:custGeom>
            <a:avLst/>
            <a:gdLst/>
            <a:ahLst/>
            <a:cxnLst/>
            <a:rect l="l" t="t" r="r" b="b"/>
            <a:pathLst>
              <a:path w="7429500" h="276225">
                <a:moveTo>
                  <a:pt x="7429500" y="0"/>
                </a:moveTo>
                <a:lnTo>
                  <a:pt x="0" y="0"/>
                </a:lnTo>
                <a:lnTo>
                  <a:pt x="0" y="276225"/>
                </a:lnTo>
                <a:lnTo>
                  <a:pt x="7429500" y="276225"/>
                </a:lnTo>
                <a:lnTo>
                  <a:pt x="7429500" y="0"/>
                </a:lnTo>
                <a:close/>
              </a:path>
            </a:pathLst>
          </a:custGeom>
          <a:solidFill>
            <a:srgbClr val="FFFFFF"/>
          </a:solidFill>
        </p:spPr>
        <p:txBody>
          <a:bodyPr wrap="square" lIns="0" tIns="0" rIns="0" bIns="0" rtlCol="0"/>
          <a:lstStyle/>
          <a:p>
            <a:endParaRPr/>
          </a:p>
        </p:txBody>
      </p:sp>
      <p:sp>
        <p:nvSpPr>
          <p:cNvPr id="4" name="object 4"/>
          <p:cNvSpPr txBox="1">
            <a:spLocks noGrp="1"/>
          </p:cNvSpPr>
          <p:nvPr>
            <p:ph type="ctrTitle"/>
          </p:nvPr>
        </p:nvSpPr>
        <p:spPr>
          <a:xfrm>
            <a:off x="361950" y="282300"/>
            <a:ext cx="7447280" cy="844462"/>
          </a:xfrm>
          <a:prstGeom prst="rect">
            <a:avLst/>
          </a:prstGeom>
        </p:spPr>
        <p:txBody>
          <a:bodyPr vert="horz" wrap="square" lIns="0" tIns="13335" rIns="0" bIns="0" rtlCol="0">
            <a:spAutoFit/>
          </a:bodyPr>
          <a:lstStyle/>
          <a:p>
            <a:pPr marL="12700">
              <a:lnSpc>
                <a:spcPct val="100000"/>
              </a:lnSpc>
              <a:spcBef>
                <a:spcPts val="105"/>
              </a:spcBef>
            </a:pPr>
            <a:r>
              <a:rPr lang="en-US" sz="1800" b="1" spc="-20" dirty="0">
                <a:solidFill>
                  <a:srgbClr val="00AFEF"/>
                </a:solidFill>
                <a:latin typeface="Arial" panose="020B0604020202020204" pitchFamily="34" charset="0"/>
                <a:cs typeface="Arial" panose="020B0604020202020204" pitchFamily="34" charset="0"/>
              </a:rPr>
              <a:t>TASK-2.2</a:t>
            </a:r>
            <a:br>
              <a:rPr lang="en-US" sz="1800" dirty="0">
                <a:latin typeface="Arial" panose="020B0604020202020204" pitchFamily="34" charset="0"/>
                <a:cs typeface="Arial" panose="020B0604020202020204" pitchFamily="34" charset="0"/>
              </a:rPr>
            </a:br>
            <a:br>
              <a:rPr lang="en-US" spc="-5" dirty="0"/>
            </a:br>
            <a:r>
              <a:rPr spc="-5" dirty="0"/>
              <a:t>Determine </a:t>
            </a:r>
            <a:r>
              <a:rPr spc="-10" dirty="0"/>
              <a:t>which</a:t>
            </a:r>
            <a:r>
              <a:rPr spc="45" dirty="0"/>
              <a:t> </a:t>
            </a:r>
            <a:r>
              <a:rPr spc="-10" dirty="0"/>
              <a:t>film</a:t>
            </a:r>
            <a:r>
              <a:rPr dirty="0"/>
              <a:t> categories</a:t>
            </a:r>
            <a:r>
              <a:rPr spc="-5" dirty="0"/>
              <a:t> </a:t>
            </a:r>
            <a:r>
              <a:rPr spc="-10" dirty="0"/>
              <a:t>have</a:t>
            </a:r>
            <a:r>
              <a:rPr spc="-5" dirty="0"/>
              <a:t> </a:t>
            </a:r>
            <a:r>
              <a:rPr spc="5" dirty="0"/>
              <a:t>the</a:t>
            </a:r>
            <a:r>
              <a:rPr spc="-5" dirty="0"/>
              <a:t> </a:t>
            </a:r>
            <a:r>
              <a:rPr spc="-10" dirty="0"/>
              <a:t>highest</a:t>
            </a:r>
            <a:r>
              <a:rPr spc="25" dirty="0"/>
              <a:t> </a:t>
            </a:r>
            <a:r>
              <a:rPr spc="-15" dirty="0"/>
              <a:t>number</a:t>
            </a:r>
            <a:r>
              <a:rPr dirty="0"/>
              <a:t> </a:t>
            </a:r>
            <a:r>
              <a:rPr spc="10" dirty="0"/>
              <a:t>of</a:t>
            </a:r>
            <a:r>
              <a:rPr spc="25" dirty="0"/>
              <a:t> </a:t>
            </a:r>
            <a:r>
              <a:rPr spc="-10" dirty="0"/>
              <a:t>rentals.</a:t>
            </a:r>
          </a:p>
        </p:txBody>
      </p:sp>
      <p:pic>
        <p:nvPicPr>
          <p:cNvPr id="6" name="object 6"/>
          <p:cNvPicPr/>
          <p:nvPr/>
        </p:nvPicPr>
        <p:blipFill>
          <a:blip r:embed="rId2" cstate="print"/>
          <a:stretch>
            <a:fillRect/>
          </a:stretch>
        </p:blipFill>
        <p:spPr>
          <a:xfrm>
            <a:off x="889027" y="1339837"/>
            <a:ext cx="3709373" cy="3552825"/>
          </a:xfrm>
          <a:prstGeom prst="rect">
            <a:avLst/>
          </a:prstGeom>
        </p:spPr>
      </p:pic>
      <p:pic>
        <p:nvPicPr>
          <p:cNvPr id="7" name="object 7"/>
          <p:cNvPicPr/>
          <p:nvPr/>
        </p:nvPicPr>
        <p:blipFill>
          <a:blip r:embed="rId3" cstate="print"/>
          <a:stretch>
            <a:fillRect/>
          </a:stretch>
        </p:blipFill>
        <p:spPr>
          <a:xfrm>
            <a:off x="5943600" y="1276350"/>
            <a:ext cx="2466975" cy="3476625"/>
          </a:xfrm>
          <a:prstGeom prst="rect">
            <a:avLst/>
          </a:prstGeom>
        </p:spPr>
      </p:pic>
      <p:grpSp>
        <p:nvGrpSpPr>
          <p:cNvPr id="8" name="object 8"/>
          <p:cNvGrpSpPr/>
          <p:nvPr/>
        </p:nvGrpSpPr>
        <p:grpSpPr>
          <a:xfrm>
            <a:off x="4648200" y="2724150"/>
            <a:ext cx="952500" cy="209550"/>
            <a:chOff x="3933825" y="2562225"/>
            <a:chExt cx="952500" cy="209550"/>
          </a:xfrm>
        </p:grpSpPr>
        <p:sp>
          <p:nvSpPr>
            <p:cNvPr id="9" name="object 9"/>
            <p:cNvSpPr/>
            <p:nvPr/>
          </p:nvSpPr>
          <p:spPr>
            <a:xfrm>
              <a:off x="3943350" y="2571750"/>
              <a:ext cx="933450" cy="190500"/>
            </a:xfrm>
            <a:custGeom>
              <a:avLst/>
              <a:gdLst/>
              <a:ahLst/>
              <a:cxnLst/>
              <a:rect l="l" t="t" r="r" b="b"/>
              <a:pathLst>
                <a:path w="933450" h="190500">
                  <a:moveTo>
                    <a:pt x="838200" y="0"/>
                  </a:moveTo>
                  <a:lnTo>
                    <a:pt x="838200" y="47625"/>
                  </a:lnTo>
                  <a:lnTo>
                    <a:pt x="0" y="47625"/>
                  </a:lnTo>
                  <a:lnTo>
                    <a:pt x="0" y="142875"/>
                  </a:lnTo>
                  <a:lnTo>
                    <a:pt x="838200" y="142875"/>
                  </a:lnTo>
                  <a:lnTo>
                    <a:pt x="838200" y="190500"/>
                  </a:lnTo>
                  <a:lnTo>
                    <a:pt x="933450" y="95250"/>
                  </a:lnTo>
                  <a:lnTo>
                    <a:pt x="838200" y="0"/>
                  </a:lnTo>
                  <a:close/>
                </a:path>
              </a:pathLst>
            </a:custGeom>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a:p>
          </p:txBody>
        </p:sp>
        <p:sp>
          <p:nvSpPr>
            <p:cNvPr id="10" name="object 10"/>
            <p:cNvSpPr/>
            <p:nvPr/>
          </p:nvSpPr>
          <p:spPr>
            <a:xfrm>
              <a:off x="3943350" y="2571750"/>
              <a:ext cx="933450" cy="190500"/>
            </a:xfrm>
            <a:custGeom>
              <a:avLst/>
              <a:gdLst/>
              <a:ahLst/>
              <a:cxnLst/>
              <a:rect l="l" t="t" r="r" b="b"/>
              <a:pathLst>
                <a:path w="933450" h="190500">
                  <a:moveTo>
                    <a:pt x="0" y="47625"/>
                  </a:moveTo>
                  <a:lnTo>
                    <a:pt x="838200" y="47625"/>
                  </a:lnTo>
                  <a:lnTo>
                    <a:pt x="838200" y="0"/>
                  </a:lnTo>
                  <a:lnTo>
                    <a:pt x="933450" y="95250"/>
                  </a:lnTo>
                  <a:lnTo>
                    <a:pt x="838200" y="190500"/>
                  </a:lnTo>
                  <a:lnTo>
                    <a:pt x="838200" y="142875"/>
                  </a:lnTo>
                  <a:lnTo>
                    <a:pt x="0" y="142875"/>
                  </a:lnTo>
                  <a:lnTo>
                    <a:pt x="0" y="47625"/>
                  </a:lnTo>
                  <a:close/>
                </a:path>
              </a:pathLst>
            </a:custGeom>
            <a:ln/>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111" y="285750"/>
            <a:ext cx="8086091" cy="856645"/>
          </a:xfrm>
          <a:prstGeom prst="rect">
            <a:avLst/>
          </a:prstGeom>
        </p:spPr>
        <p:txBody>
          <a:bodyPr vert="horz" wrap="square" lIns="0" tIns="12700" rIns="0" bIns="0" rtlCol="0">
            <a:spAutoFit/>
          </a:bodyPr>
          <a:lstStyle/>
          <a:p>
            <a:pPr marL="40640">
              <a:lnSpc>
                <a:spcPct val="100000"/>
              </a:lnSpc>
              <a:spcBef>
                <a:spcPts val="100"/>
              </a:spcBef>
            </a:pPr>
            <a:r>
              <a:rPr sz="1800" b="1" dirty="0">
                <a:solidFill>
                  <a:srgbClr val="7030A0"/>
                </a:solidFill>
                <a:latin typeface="Arial" panose="020B0604020202020204" pitchFamily="34" charset="0"/>
                <a:cs typeface="Arial" panose="020B0604020202020204" pitchFamily="34" charset="0"/>
              </a:rPr>
              <a:t>Store</a:t>
            </a:r>
            <a:r>
              <a:rPr sz="1800" b="1" spc="-90" dirty="0">
                <a:solidFill>
                  <a:srgbClr val="7030A0"/>
                </a:solidFill>
                <a:latin typeface="Arial" panose="020B0604020202020204" pitchFamily="34" charset="0"/>
                <a:cs typeface="Arial" panose="020B0604020202020204" pitchFamily="34" charset="0"/>
              </a:rPr>
              <a:t> </a:t>
            </a:r>
            <a:r>
              <a:rPr sz="1800" b="1" spc="-10" dirty="0">
                <a:solidFill>
                  <a:srgbClr val="7030A0"/>
                </a:solidFill>
                <a:latin typeface="Arial" panose="020B0604020202020204" pitchFamily="34" charset="0"/>
                <a:cs typeface="Arial" panose="020B0604020202020204" pitchFamily="34" charset="0"/>
              </a:rPr>
              <a:t>Performance</a:t>
            </a:r>
            <a:br>
              <a:rPr lang="en-US" sz="1800" b="1" spc="-10" dirty="0">
                <a:solidFill>
                  <a:srgbClr val="7030A0"/>
                </a:solidFill>
                <a:latin typeface="Arial" panose="020B0604020202020204" pitchFamily="34" charset="0"/>
                <a:cs typeface="Arial" panose="020B0604020202020204" pitchFamily="34" charset="0"/>
              </a:rPr>
            </a:br>
            <a:endParaRPr sz="1800" b="1" spc="-10" dirty="0">
              <a:solidFill>
                <a:srgbClr val="7030A0"/>
              </a:solidFill>
              <a:latin typeface="Arial" panose="020B0604020202020204" pitchFamily="34" charset="0"/>
              <a:cs typeface="Arial" panose="020B0604020202020204" pitchFamily="34" charset="0"/>
            </a:endParaRPr>
          </a:p>
          <a:p>
            <a:pPr marL="12700">
              <a:lnSpc>
                <a:spcPct val="100000"/>
              </a:lnSpc>
              <a:spcBef>
                <a:spcPts val="50"/>
              </a:spcBef>
            </a:pPr>
            <a:r>
              <a:rPr sz="1800" b="1" spc="-35" dirty="0">
                <a:solidFill>
                  <a:srgbClr val="002060"/>
                </a:solidFill>
                <a:latin typeface="Arial" panose="020B0604020202020204" pitchFamily="34" charset="0"/>
                <a:cs typeface="Arial" panose="020B0604020202020204" pitchFamily="34" charset="0"/>
              </a:rPr>
              <a:t>TASK-</a:t>
            </a:r>
            <a:r>
              <a:rPr sz="1800" b="1" spc="-5" dirty="0">
                <a:solidFill>
                  <a:srgbClr val="002060"/>
                </a:solidFill>
                <a:latin typeface="Arial" panose="020B0604020202020204" pitchFamily="34" charset="0"/>
                <a:cs typeface="Arial" panose="020B0604020202020204" pitchFamily="34" charset="0"/>
              </a:rPr>
              <a:t> </a:t>
            </a:r>
            <a:r>
              <a:rPr sz="1800" b="1" dirty="0">
                <a:solidFill>
                  <a:srgbClr val="002060"/>
                </a:solidFill>
                <a:latin typeface="Arial" panose="020B0604020202020204" pitchFamily="34" charset="0"/>
                <a:cs typeface="Arial" panose="020B0604020202020204" pitchFamily="34" charset="0"/>
              </a:rPr>
              <a:t>3.1</a:t>
            </a:r>
            <a:r>
              <a:rPr sz="1800" b="1" spc="-20" dirty="0">
                <a:solidFill>
                  <a:srgbClr val="002060"/>
                </a:solidFill>
                <a:latin typeface="Arial" panose="020B0604020202020204" pitchFamily="34" charset="0"/>
                <a:cs typeface="Arial" panose="020B0604020202020204" pitchFamily="34" charset="0"/>
              </a:rPr>
              <a:t> </a:t>
            </a:r>
            <a:r>
              <a:rPr sz="1800" b="1" spc="-5" dirty="0">
                <a:solidFill>
                  <a:srgbClr val="002060"/>
                </a:solidFill>
                <a:latin typeface="Arial" panose="020B0604020202020204" pitchFamily="34" charset="0"/>
                <a:cs typeface="Arial" panose="020B0604020202020204" pitchFamily="34" charset="0"/>
              </a:rPr>
              <a:t>Identify</a:t>
            </a:r>
            <a:r>
              <a:rPr sz="1800" b="1" dirty="0">
                <a:solidFill>
                  <a:srgbClr val="002060"/>
                </a:solidFill>
                <a:latin typeface="Arial" panose="020B0604020202020204" pitchFamily="34" charset="0"/>
                <a:cs typeface="Arial" panose="020B0604020202020204" pitchFamily="34" charset="0"/>
              </a:rPr>
              <a:t> </a:t>
            </a:r>
            <a:r>
              <a:rPr sz="1800" b="1" spc="5" dirty="0">
                <a:solidFill>
                  <a:srgbClr val="002060"/>
                </a:solidFill>
                <a:latin typeface="Arial" panose="020B0604020202020204" pitchFamily="34" charset="0"/>
                <a:cs typeface="Arial" panose="020B0604020202020204" pitchFamily="34" charset="0"/>
              </a:rPr>
              <a:t>the</a:t>
            </a:r>
            <a:r>
              <a:rPr sz="1800" b="1" dirty="0">
                <a:solidFill>
                  <a:srgbClr val="002060"/>
                </a:solidFill>
                <a:latin typeface="Arial" panose="020B0604020202020204" pitchFamily="34" charset="0"/>
                <a:cs typeface="Arial" panose="020B0604020202020204" pitchFamily="34" charset="0"/>
              </a:rPr>
              <a:t> </a:t>
            </a:r>
            <a:r>
              <a:rPr sz="1800" b="1" spc="5" dirty="0">
                <a:solidFill>
                  <a:srgbClr val="002060"/>
                </a:solidFill>
                <a:latin typeface="Arial" panose="020B0604020202020204" pitchFamily="34" charset="0"/>
                <a:cs typeface="Arial" panose="020B0604020202020204" pitchFamily="34" charset="0"/>
              </a:rPr>
              <a:t>Store</a:t>
            </a:r>
            <a:r>
              <a:rPr sz="1800" b="1" dirty="0">
                <a:solidFill>
                  <a:srgbClr val="002060"/>
                </a:solidFill>
                <a:latin typeface="Arial" panose="020B0604020202020204" pitchFamily="34" charset="0"/>
                <a:cs typeface="Arial" panose="020B0604020202020204" pitchFamily="34" charset="0"/>
              </a:rPr>
              <a:t> </a:t>
            </a:r>
            <a:r>
              <a:rPr sz="1800" b="1" spc="-10" dirty="0">
                <a:solidFill>
                  <a:srgbClr val="002060"/>
                </a:solidFill>
                <a:latin typeface="Arial" panose="020B0604020202020204" pitchFamily="34" charset="0"/>
                <a:cs typeface="Arial" panose="020B0604020202020204" pitchFamily="34" charset="0"/>
              </a:rPr>
              <a:t>Generating </a:t>
            </a:r>
            <a:r>
              <a:rPr sz="1800" b="1" spc="5" dirty="0">
                <a:solidFill>
                  <a:srgbClr val="002060"/>
                </a:solidFill>
                <a:latin typeface="Arial" panose="020B0604020202020204" pitchFamily="34" charset="0"/>
                <a:cs typeface="Arial" panose="020B0604020202020204" pitchFamily="34" charset="0"/>
              </a:rPr>
              <a:t>the</a:t>
            </a:r>
            <a:r>
              <a:rPr sz="1800" b="1" dirty="0">
                <a:solidFill>
                  <a:srgbClr val="002060"/>
                </a:solidFill>
                <a:latin typeface="Arial" panose="020B0604020202020204" pitchFamily="34" charset="0"/>
                <a:cs typeface="Arial" panose="020B0604020202020204" pitchFamily="34" charset="0"/>
              </a:rPr>
              <a:t> </a:t>
            </a:r>
            <a:r>
              <a:rPr sz="1800" b="1" spc="-15" dirty="0">
                <a:solidFill>
                  <a:srgbClr val="002060"/>
                </a:solidFill>
                <a:latin typeface="Arial" panose="020B0604020202020204" pitchFamily="34" charset="0"/>
                <a:cs typeface="Arial" panose="020B0604020202020204" pitchFamily="34" charset="0"/>
              </a:rPr>
              <a:t>Highest</a:t>
            </a:r>
            <a:r>
              <a:rPr sz="1800" b="1" spc="25" dirty="0">
                <a:solidFill>
                  <a:srgbClr val="002060"/>
                </a:solidFill>
                <a:latin typeface="Arial" panose="020B0604020202020204" pitchFamily="34" charset="0"/>
                <a:cs typeface="Arial" panose="020B0604020202020204" pitchFamily="34" charset="0"/>
              </a:rPr>
              <a:t> </a:t>
            </a:r>
            <a:r>
              <a:rPr sz="1800" b="1" dirty="0">
                <a:solidFill>
                  <a:srgbClr val="002060"/>
                </a:solidFill>
                <a:latin typeface="Arial" panose="020B0604020202020204" pitchFamily="34" charset="0"/>
                <a:cs typeface="Arial" panose="020B0604020202020204" pitchFamily="34" charset="0"/>
              </a:rPr>
              <a:t>Rental</a:t>
            </a:r>
            <a:r>
              <a:rPr sz="1800" b="1" spc="-20" dirty="0">
                <a:solidFill>
                  <a:srgbClr val="002060"/>
                </a:solidFill>
                <a:latin typeface="Arial" panose="020B0604020202020204" pitchFamily="34" charset="0"/>
                <a:cs typeface="Arial" panose="020B0604020202020204" pitchFamily="34" charset="0"/>
              </a:rPr>
              <a:t> </a:t>
            </a:r>
            <a:r>
              <a:rPr sz="1800" b="1" spc="5" dirty="0">
                <a:solidFill>
                  <a:srgbClr val="002060"/>
                </a:solidFill>
                <a:latin typeface="Arial" panose="020B0604020202020204" pitchFamily="34" charset="0"/>
                <a:cs typeface="Arial" panose="020B0604020202020204" pitchFamily="34" charset="0"/>
              </a:rPr>
              <a:t>Revenue</a:t>
            </a:r>
            <a:endParaRPr sz="1800" b="1" dirty="0">
              <a:solidFill>
                <a:srgbClr val="002060"/>
              </a:solidFill>
              <a:latin typeface="Arial" panose="020B0604020202020204" pitchFamily="34" charset="0"/>
              <a:cs typeface="Arial" panose="020B0604020202020204" pitchFamily="34" charset="0"/>
            </a:endParaRPr>
          </a:p>
        </p:txBody>
      </p:sp>
      <p:pic>
        <p:nvPicPr>
          <p:cNvPr id="3" name="object 3"/>
          <p:cNvPicPr/>
          <p:nvPr/>
        </p:nvPicPr>
        <p:blipFill>
          <a:blip r:embed="rId2" cstate="print"/>
          <a:stretch>
            <a:fillRect/>
          </a:stretch>
        </p:blipFill>
        <p:spPr>
          <a:xfrm>
            <a:off x="5791200" y="2247900"/>
            <a:ext cx="2247900" cy="1123950"/>
          </a:xfrm>
          <a:prstGeom prst="rect">
            <a:avLst/>
          </a:prstGeom>
        </p:spPr>
      </p:pic>
      <p:sp>
        <p:nvSpPr>
          <p:cNvPr id="5" name="object 5"/>
          <p:cNvSpPr/>
          <p:nvPr/>
        </p:nvSpPr>
        <p:spPr>
          <a:xfrm>
            <a:off x="4343157" y="2571750"/>
            <a:ext cx="784293" cy="238125"/>
          </a:xfrm>
          <a:custGeom>
            <a:avLst/>
            <a:gdLst/>
            <a:ahLst/>
            <a:cxnLst/>
            <a:rect l="l" t="t" r="r" b="b"/>
            <a:pathLst>
              <a:path w="428625" h="238125">
                <a:moveTo>
                  <a:pt x="309625" y="0"/>
                </a:moveTo>
                <a:lnTo>
                  <a:pt x="309625" y="59562"/>
                </a:lnTo>
                <a:lnTo>
                  <a:pt x="0" y="59562"/>
                </a:lnTo>
                <a:lnTo>
                  <a:pt x="0" y="178562"/>
                </a:lnTo>
                <a:lnTo>
                  <a:pt x="309625" y="178562"/>
                </a:lnTo>
                <a:lnTo>
                  <a:pt x="309625" y="238125"/>
                </a:lnTo>
                <a:lnTo>
                  <a:pt x="428625" y="118999"/>
                </a:lnTo>
                <a:lnTo>
                  <a:pt x="309625" y="0"/>
                </a:lnTo>
                <a:close/>
              </a:path>
            </a:pathLst>
          </a:custGeom>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a:p>
        </p:txBody>
      </p:sp>
      <p:pic>
        <p:nvPicPr>
          <p:cNvPr id="7" name="object 7"/>
          <p:cNvPicPr/>
          <p:nvPr/>
        </p:nvPicPr>
        <p:blipFill>
          <a:blip r:embed="rId3" cstate="print"/>
          <a:stretch>
            <a:fillRect/>
          </a:stretch>
        </p:blipFill>
        <p:spPr>
          <a:xfrm>
            <a:off x="762000" y="1581150"/>
            <a:ext cx="3222207" cy="3190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6262" y="403800"/>
            <a:ext cx="7946390" cy="566822"/>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2060"/>
                </a:solidFill>
                <a:latin typeface="Arial" panose="020B0604020202020204" pitchFamily="34" charset="0"/>
                <a:cs typeface="Arial" panose="020B0604020202020204" pitchFamily="34" charset="0"/>
              </a:rPr>
              <a:t>Task-3.2</a:t>
            </a:r>
            <a:r>
              <a:rPr sz="1800" b="1" spc="385" dirty="0">
                <a:solidFill>
                  <a:srgbClr val="002060"/>
                </a:solidFill>
                <a:latin typeface="Arial" panose="020B0604020202020204" pitchFamily="34" charset="0"/>
                <a:cs typeface="Arial" panose="020B0604020202020204" pitchFamily="34" charset="0"/>
              </a:rPr>
              <a:t> </a:t>
            </a:r>
            <a:r>
              <a:rPr sz="1800" b="1" spc="-5" dirty="0">
                <a:solidFill>
                  <a:srgbClr val="002060"/>
                </a:solidFill>
                <a:latin typeface="Arial" panose="020B0604020202020204" pitchFamily="34" charset="0"/>
                <a:cs typeface="Arial" panose="020B0604020202020204" pitchFamily="34" charset="0"/>
              </a:rPr>
              <a:t>Determine</a:t>
            </a:r>
            <a:r>
              <a:rPr sz="1800" b="1" dirty="0">
                <a:solidFill>
                  <a:srgbClr val="002060"/>
                </a:solidFill>
                <a:latin typeface="Arial" panose="020B0604020202020204" pitchFamily="34" charset="0"/>
                <a:cs typeface="Arial" panose="020B0604020202020204" pitchFamily="34" charset="0"/>
              </a:rPr>
              <a:t> </a:t>
            </a:r>
            <a:r>
              <a:rPr sz="1800" b="1" spc="5" dirty="0">
                <a:solidFill>
                  <a:srgbClr val="002060"/>
                </a:solidFill>
                <a:latin typeface="Arial" panose="020B0604020202020204" pitchFamily="34" charset="0"/>
                <a:cs typeface="Arial" panose="020B0604020202020204" pitchFamily="34" charset="0"/>
              </a:rPr>
              <a:t>the</a:t>
            </a:r>
            <a:r>
              <a:rPr sz="1800" b="1" dirty="0">
                <a:solidFill>
                  <a:srgbClr val="002060"/>
                </a:solidFill>
                <a:latin typeface="Arial" panose="020B0604020202020204" pitchFamily="34" charset="0"/>
                <a:cs typeface="Arial" panose="020B0604020202020204" pitchFamily="34" charset="0"/>
              </a:rPr>
              <a:t> </a:t>
            </a:r>
            <a:r>
              <a:rPr sz="1800" b="1" spc="-5" dirty="0">
                <a:solidFill>
                  <a:srgbClr val="002060"/>
                </a:solidFill>
                <a:latin typeface="Arial" panose="020B0604020202020204" pitchFamily="34" charset="0"/>
                <a:cs typeface="Arial" panose="020B0604020202020204" pitchFamily="34" charset="0"/>
              </a:rPr>
              <a:t>distribution</a:t>
            </a:r>
            <a:r>
              <a:rPr sz="1800" b="1" spc="-25" dirty="0">
                <a:solidFill>
                  <a:srgbClr val="002060"/>
                </a:solidFill>
                <a:latin typeface="Arial" panose="020B0604020202020204" pitchFamily="34" charset="0"/>
                <a:cs typeface="Arial" panose="020B0604020202020204" pitchFamily="34" charset="0"/>
              </a:rPr>
              <a:t> </a:t>
            </a:r>
            <a:r>
              <a:rPr sz="1800" b="1" spc="10" dirty="0">
                <a:solidFill>
                  <a:srgbClr val="002060"/>
                </a:solidFill>
                <a:latin typeface="Arial" panose="020B0604020202020204" pitchFamily="34" charset="0"/>
                <a:cs typeface="Arial" panose="020B0604020202020204" pitchFamily="34" charset="0"/>
              </a:rPr>
              <a:t>of</a:t>
            </a:r>
            <a:r>
              <a:rPr sz="1800" b="1" spc="25" dirty="0">
                <a:solidFill>
                  <a:srgbClr val="002060"/>
                </a:solidFill>
                <a:latin typeface="Arial" panose="020B0604020202020204" pitchFamily="34" charset="0"/>
                <a:cs typeface="Arial" panose="020B0604020202020204" pitchFamily="34" charset="0"/>
              </a:rPr>
              <a:t> </a:t>
            </a:r>
            <a:r>
              <a:rPr sz="1800" b="1" spc="-10" dirty="0">
                <a:solidFill>
                  <a:srgbClr val="002060"/>
                </a:solidFill>
                <a:latin typeface="Arial" panose="020B0604020202020204" pitchFamily="34" charset="0"/>
                <a:cs typeface="Arial" panose="020B0604020202020204" pitchFamily="34" charset="0"/>
              </a:rPr>
              <a:t>rentals</a:t>
            </a:r>
            <a:r>
              <a:rPr sz="1800" b="1" dirty="0">
                <a:solidFill>
                  <a:srgbClr val="002060"/>
                </a:solidFill>
                <a:latin typeface="Arial" panose="020B0604020202020204" pitchFamily="34" charset="0"/>
                <a:cs typeface="Arial" panose="020B0604020202020204" pitchFamily="34" charset="0"/>
              </a:rPr>
              <a:t> </a:t>
            </a:r>
            <a:r>
              <a:rPr sz="1800" b="1" spc="10" dirty="0">
                <a:solidFill>
                  <a:srgbClr val="002060"/>
                </a:solidFill>
                <a:latin typeface="Arial" panose="020B0604020202020204" pitchFamily="34" charset="0"/>
                <a:cs typeface="Arial" panose="020B0604020202020204" pitchFamily="34" charset="0"/>
              </a:rPr>
              <a:t>by</a:t>
            </a:r>
            <a:r>
              <a:rPr sz="1800" b="1" dirty="0">
                <a:solidFill>
                  <a:srgbClr val="002060"/>
                </a:solidFill>
                <a:latin typeface="Arial" panose="020B0604020202020204" pitchFamily="34" charset="0"/>
                <a:cs typeface="Arial" panose="020B0604020202020204" pitchFamily="34" charset="0"/>
              </a:rPr>
              <a:t> </a:t>
            </a:r>
            <a:r>
              <a:rPr sz="1800" b="1" spc="-15" dirty="0">
                <a:solidFill>
                  <a:srgbClr val="002060"/>
                </a:solidFill>
                <a:latin typeface="Arial" panose="020B0604020202020204" pitchFamily="34" charset="0"/>
                <a:cs typeface="Arial" panose="020B0604020202020204" pitchFamily="34" charset="0"/>
              </a:rPr>
              <a:t>staff</a:t>
            </a:r>
            <a:r>
              <a:rPr sz="1800" b="1" spc="25" dirty="0">
                <a:solidFill>
                  <a:srgbClr val="002060"/>
                </a:solidFill>
                <a:latin typeface="Arial" panose="020B0604020202020204" pitchFamily="34" charset="0"/>
                <a:cs typeface="Arial" panose="020B0604020202020204" pitchFamily="34" charset="0"/>
              </a:rPr>
              <a:t> </a:t>
            </a:r>
            <a:r>
              <a:rPr sz="1800" b="1" spc="-10" dirty="0">
                <a:solidFill>
                  <a:srgbClr val="002060"/>
                </a:solidFill>
                <a:latin typeface="Arial" panose="020B0604020202020204" pitchFamily="34" charset="0"/>
                <a:cs typeface="Arial" panose="020B0604020202020204" pitchFamily="34" charset="0"/>
              </a:rPr>
              <a:t>members</a:t>
            </a:r>
            <a:r>
              <a:rPr sz="1800" b="1" dirty="0">
                <a:solidFill>
                  <a:srgbClr val="002060"/>
                </a:solidFill>
                <a:latin typeface="Arial" panose="020B0604020202020204" pitchFamily="34" charset="0"/>
                <a:cs typeface="Arial" panose="020B0604020202020204" pitchFamily="34" charset="0"/>
              </a:rPr>
              <a:t> to</a:t>
            </a:r>
            <a:r>
              <a:rPr sz="1800" b="1" spc="45" dirty="0">
                <a:solidFill>
                  <a:srgbClr val="002060"/>
                </a:solidFill>
                <a:latin typeface="Arial" panose="020B0604020202020204" pitchFamily="34" charset="0"/>
                <a:cs typeface="Arial" panose="020B0604020202020204" pitchFamily="34" charset="0"/>
              </a:rPr>
              <a:t> </a:t>
            </a:r>
            <a:r>
              <a:rPr sz="1800" b="1" spc="-15" dirty="0">
                <a:solidFill>
                  <a:srgbClr val="002060"/>
                </a:solidFill>
                <a:latin typeface="Arial" panose="020B0604020202020204" pitchFamily="34" charset="0"/>
                <a:cs typeface="Arial" panose="020B0604020202020204" pitchFamily="34" charset="0"/>
              </a:rPr>
              <a:t>assess</a:t>
            </a:r>
            <a:r>
              <a:rPr lang="en-US" sz="1800" b="1" spc="-15" dirty="0">
                <a:solidFill>
                  <a:srgbClr val="002060"/>
                </a:solidFill>
                <a:latin typeface="Arial" panose="020B0604020202020204" pitchFamily="34" charset="0"/>
                <a:cs typeface="Arial" panose="020B0604020202020204" pitchFamily="34" charset="0"/>
              </a:rPr>
              <a:t> </a:t>
            </a:r>
            <a:r>
              <a:rPr lang="en-US" sz="1800" b="1" spc="15" dirty="0">
                <a:solidFill>
                  <a:srgbClr val="002060"/>
                </a:solidFill>
                <a:latin typeface="Arial"/>
                <a:cs typeface="Arial"/>
              </a:rPr>
              <a:t>p</a:t>
            </a:r>
            <a:r>
              <a:rPr lang="en-US" sz="1800" b="1" spc="-30" dirty="0">
                <a:solidFill>
                  <a:srgbClr val="002060"/>
                </a:solidFill>
                <a:latin typeface="Arial"/>
                <a:cs typeface="Arial"/>
              </a:rPr>
              <a:t>er</a:t>
            </a:r>
            <a:r>
              <a:rPr lang="en-US" sz="1800" b="1" dirty="0">
                <a:solidFill>
                  <a:srgbClr val="002060"/>
                </a:solidFill>
                <a:latin typeface="Arial"/>
                <a:cs typeface="Arial"/>
              </a:rPr>
              <a:t>f</a:t>
            </a:r>
            <a:r>
              <a:rPr lang="en-US" sz="1800" b="1" spc="15" dirty="0">
                <a:solidFill>
                  <a:srgbClr val="002060"/>
                </a:solidFill>
                <a:latin typeface="Arial"/>
                <a:cs typeface="Arial"/>
              </a:rPr>
              <a:t>o</a:t>
            </a:r>
            <a:r>
              <a:rPr lang="en-US" sz="1800" b="1" spc="-30" dirty="0">
                <a:solidFill>
                  <a:srgbClr val="002060"/>
                </a:solidFill>
                <a:latin typeface="Arial"/>
                <a:cs typeface="Arial"/>
              </a:rPr>
              <a:t>r</a:t>
            </a:r>
            <a:r>
              <a:rPr lang="en-US" sz="1800" b="1" spc="45" dirty="0">
                <a:solidFill>
                  <a:srgbClr val="002060"/>
                </a:solidFill>
                <a:latin typeface="Arial"/>
                <a:cs typeface="Arial"/>
              </a:rPr>
              <a:t>m</a:t>
            </a:r>
            <a:r>
              <a:rPr lang="en-US" sz="1800" b="1" spc="-30" dirty="0">
                <a:solidFill>
                  <a:srgbClr val="002060"/>
                </a:solidFill>
                <a:latin typeface="Arial"/>
                <a:cs typeface="Arial"/>
              </a:rPr>
              <a:t>a</a:t>
            </a:r>
            <a:r>
              <a:rPr lang="en-US" sz="1800" b="1" spc="15" dirty="0">
                <a:solidFill>
                  <a:srgbClr val="002060"/>
                </a:solidFill>
                <a:latin typeface="Arial"/>
                <a:cs typeface="Arial"/>
              </a:rPr>
              <a:t>n</a:t>
            </a:r>
            <a:r>
              <a:rPr lang="en-US" sz="1800" b="1" spc="-30" dirty="0">
                <a:solidFill>
                  <a:srgbClr val="002060"/>
                </a:solidFill>
                <a:latin typeface="Arial"/>
                <a:cs typeface="Arial"/>
              </a:rPr>
              <a:t>ce</a:t>
            </a:r>
            <a:r>
              <a:rPr lang="en-US" sz="1800" b="1" dirty="0">
                <a:solidFill>
                  <a:srgbClr val="002060"/>
                </a:solidFill>
                <a:latin typeface="Arial"/>
                <a:cs typeface="Arial"/>
              </a:rPr>
              <a:t>.</a:t>
            </a:r>
            <a:endParaRPr sz="1800" b="1" dirty="0">
              <a:solidFill>
                <a:srgbClr val="002060"/>
              </a:solidFill>
              <a:latin typeface="Arial" panose="020B0604020202020204" pitchFamily="34" charset="0"/>
              <a:cs typeface="Arial" panose="020B0604020202020204" pitchFamily="34" charset="0"/>
            </a:endParaRPr>
          </a:p>
        </p:txBody>
      </p:sp>
      <p:sp>
        <p:nvSpPr>
          <p:cNvPr id="6" name="object 6"/>
          <p:cNvSpPr/>
          <p:nvPr/>
        </p:nvSpPr>
        <p:spPr>
          <a:xfrm>
            <a:off x="2649675" y="3792450"/>
            <a:ext cx="1038225" cy="657225"/>
          </a:xfrm>
          <a:custGeom>
            <a:avLst/>
            <a:gdLst/>
            <a:ahLst/>
            <a:cxnLst/>
            <a:rect l="l" t="t" r="r" b="b"/>
            <a:pathLst>
              <a:path w="1038225" h="657225">
                <a:moveTo>
                  <a:pt x="164337" y="0"/>
                </a:moveTo>
                <a:lnTo>
                  <a:pt x="0" y="0"/>
                </a:lnTo>
                <a:lnTo>
                  <a:pt x="0" y="575068"/>
                </a:lnTo>
                <a:lnTo>
                  <a:pt x="873887" y="575068"/>
                </a:lnTo>
                <a:lnTo>
                  <a:pt x="873887" y="657225"/>
                </a:lnTo>
                <a:lnTo>
                  <a:pt x="1038225" y="492912"/>
                </a:lnTo>
                <a:lnTo>
                  <a:pt x="873887" y="328612"/>
                </a:lnTo>
                <a:lnTo>
                  <a:pt x="873887" y="410768"/>
                </a:lnTo>
                <a:lnTo>
                  <a:pt x="164337" y="410768"/>
                </a:lnTo>
                <a:lnTo>
                  <a:pt x="164337" y="0"/>
                </a:lnTo>
                <a:close/>
              </a:path>
            </a:pathLst>
          </a:custGeom>
        </p:spPr>
        <p:style>
          <a:lnRef idx="1">
            <a:schemeClr val="accent3"/>
          </a:lnRef>
          <a:fillRef idx="3">
            <a:schemeClr val="accent3"/>
          </a:fillRef>
          <a:effectRef idx="2">
            <a:schemeClr val="accent3"/>
          </a:effectRef>
          <a:fontRef idx="minor">
            <a:schemeClr val="lt1"/>
          </a:fontRef>
        </p:style>
        <p:txBody>
          <a:bodyPr wrap="square" lIns="0" tIns="0" rIns="0" bIns="0" rtlCol="0"/>
          <a:lstStyle/>
          <a:p>
            <a:endParaRPr/>
          </a:p>
        </p:txBody>
      </p:sp>
      <p:pic>
        <p:nvPicPr>
          <p:cNvPr id="8" name="object 8"/>
          <p:cNvPicPr/>
          <p:nvPr/>
        </p:nvPicPr>
        <p:blipFill>
          <a:blip r:embed="rId2" cstate="print"/>
          <a:stretch>
            <a:fillRect/>
          </a:stretch>
        </p:blipFill>
        <p:spPr>
          <a:xfrm>
            <a:off x="456262" y="1276350"/>
            <a:ext cx="6134100" cy="2495550"/>
          </a:xfrm>
          <a:prstGeom prst="rect">
            <a:avLst/>
          </a:prstGeom>
        </p:spPr>
      </p:pic>
      <p:pic>
        <p:nvPicPr>
          <p:cNvPr id="9" name="object 9"/>
          <p:cNvPicPr/>
          <p:nvPr/>
        </p:nvPicPr>
        <p:blipFill>
          <a:blip r:embed="rId3" cstate="print"/>
          <a:stretch>
            <a:fillRect/>
          </a:stretch>
        </p:blipFill>
        <p:spPr>
          <a:xfrm>
            <a:off x="4579800" y="3771900"/>
            <a:ext cx="3971925" cy="971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78237"/>
            <a:ext cx="5029200" cy="290464"/>
          </a:xfrm>
          <a:prstGeom prst="rect">
            <a:avLst/>
          </a:prstGeom>
        </p:spPr>
        <p:txBody>
          <a:bodyPr vert="horz" wrap="square" lIns="0" tIns="13335" rIns="0" bIns="0" rtlCol="0">
            <a:spAutoFit/>
          </a:bodyPr>
          <a:lstStyle/>
          <a:p>
            <a:pPr marL="12700">
              <a:lnSpc>
                <a:spcPct val="100000"/>
              </a:lnSpc>
              <a:spcBef>
                <a:spcPts val="105"/>
              </a:spcBef>
            </a:pPr>
            <a:r>
              <a:rPr sz="1800" b="1" spc="-220" dirty="0">
                <a:solidFill>
                  <a:srgbClr val="002060"/>
                </a:solidFill>
                <a:latin typeface="Arial" panose="020B0604020202020204" pitchFamily="34" charset="0"/>
                <a:cs typeface="Arial" panose="020B0604020202020204" pitchFamily="34" charset="0"/>
              </a:rPr>
              <a:t>T</a:t>
            </a:r>
            <a:r>
              <a:rPr sz="1800" b="1" dirty="0">
                <a:solidFill>
                  <a:srgbClr val="002060"/>
                </a:solidFill>
                <a:latin typeface="Arial" panose="020B0604020202020204" pitchFamily="34" charset="0"/>
                <a:cs typeface="Arial" panose="020B0604020202020204" pitchFamily="34" charset="0"/>
              </a:rPr>
              <a:t>o</a:t>
            </a:r>
            <a:r>
              <a:rPr sz="1800" b="1" spc="-40" dirty="0">
                <a:solidFill>
                  <a:srgbClr val="002060"/>
                </a:solidFill>
                <a:latin typeface="Arial" panose="020B0604020202020204" pitchFamily="34" charset="0"/>
                <a:cs typeface="Arial" panose="020B0604020202020204" pitchFamily="34" charset="0"/>
              </a:rPr>
              <a:t> </a:t>
            </a:r>
            <a:r>
              <a:rPr sz="1800" b="1" spc="-15" dirty="0">
                <a:solidFill>
                  <a:srgbClr val="002060"/>
                </a:solidFill>
                <a:latin typeface="Arial" panose="020B0604020202020204" pitchFamily="34" charset="0"/>
                <a:cs typeface="Arial" panose="020B0604020202020204" pitchFamily="34" charset="0"/>
              </a:rPr>
              <a:t>e</a:t>
            </a:r>
            <a:r>
              <a:rPr sz="1800" b="1" spc="15" dirty="0">
                <a:solidFill>
                  <a:srgbClr val="002060"/>
                </a:solidFill>
                <a:latin typeface="Arial" panose="020B0604020202020204" pitchFamily="34" charset="0"/>
                <a:cs typeface="Arial" panose="020B0604020202020204" pitchFamily="34" charset="0"/>
              </a:rPr>
              <a:t>x</a:t>
            </a:r>
            <a:r>
              <a:rPr sz="1800" b="1" spc="-20" dirty="0">
                <a:solidFill>
                  <a:srgbClr val="002060"/>
                </a:solidFill>
                <a:latin typeface="Arial" panose="020B0604020202020204" pitchFamily="34" charset="0"/>
                <a:cs typeface="Arial" panose="020B0604020202020204" pitchFamily="34" charset="0"/>
              </a:rPr>
              <a:t>po</a:t>
            </a:r>
            <a:r>
              <a:rPr sz="1800" b="1" spc="-30" dirty="0">
                <a:solidFill>
                  <a:srgbClr val="002060"/>
                </a:solidFill>
                <a:latin typeface="Arial" panose="020B0604020202020204" pitchFamily="34" charset="0"/>
                <a:cs typeface="Arial" panose="020B0604020202020204" pitchFamily="34" charset="0"/>
              </a:rPr>
              <a:t>r</a:t>
            </a:r>
            <a:r>
              <a:rPr sz="1800" b="1" dirty="0">
                <a:solidFill>
                  <a:srgbClr val="002060"/>
                </a:solidFill>
                <a:latin typeface="Arial" panose="020B0604020202020204" pitchFamily="34" charset="0"/>
                <a:cs typeface="Arial" panose="020B0604020202020204" pitchFamily="34" charset="0"/>
              </a:rPr>
              <a:t>t</a:t>
            </a:r>
            <a:r>
              <a:rPr sz="1800" b="1" spc="45" dirty="0">
                <a:solidFill>
                  <a:srgbClr val="002060"/>
                </a:solidFill>
                <a:latin typeface="Arial" panose="020B0604020202020204" pitchFamily="34" charset="0"/>
                <a:cs typeface="Arial" panose="020B0604020202020204" pitchFamily="34" charset="0"/>
              </a:rPr>
              <a:t> </a:t>
            </a:r>
            <a:r>
              <a:rPr sz="1800" b="1" spc="-10" dirty="0">
                <a:solidFill>
                  <a:srgbClr val="002060"/>
                </a:solidFill>
                <a:latin typeface="Arial" panose="020B0604020202020204" pitchFamily="34" charset="0"/>
                <a:cs typeface="Arial" panose="020B0604020202020204" pitchFamily="34" charset="0"/>
              </a:rPr>
              <a:t>t</a:t>
            </a:r>
            <a:r>
              <a:rPr sz="1800" b="1" spc="-20" dirty="0">
                <a:solidFill>
                  <a:srgbClr val="002060"/>
                </a:solidFill>
                <a:latin typeface="Arial" panose="020B0604020202020204" pitchFamily="34" charset="0"/>
                <a:cs typeface="Arial" panose="020B0604020202020204" pitchFamily="34" charset="0"/>
              </a:rPr>
              <a:t>h</a:t>
            </a:r>
            <a:r>
              <a:rPr sz="1800" b="1" dirty="0">
                <a:solidFill>
                  <a:srgbClr val="002060"/>
                </a:solidFill>
                <a:latin typeface="Arial" panose="020B0604020202020204" pitchFamily="34" charset="0"/>
                <a:cs typeface="Arial" panose="020B0604020202020204" pitchFamily="34" charset="0"/>
              </a:rPr>
              <a:t>e</a:t>
            </a:r>
            <a:r>
              <a:rPr sz="1800" b="1" spc="-30" dirty="0">
                <a:solidFill>
                  <a:srgbClr val="002060"/>
                </a:solidFill>
                <a:latin typeface="Arial" panose="020B0604020202020204" pitchFamily="34" charset="0"/>
                <a:cs typeface="Arial" panose="020B0604020202020204" pitchFamily="34" charset="0"/>
              </a:rPr>
              <a:t> r</a:t>
            </a:r>
            <a:r>
              <a:rPr sz="1800" b="1" spc="60" dirty="0">
                <a:solidFill>
                  <a:srgbClr val="002060"/>
                </a:solidFill>
                <a:latin typeface="Arial" panose="020B0604020202020204" pitchFamily="34" charset="0"/>
                <a:cs typeface="Arial" panose="020B0604020202020204" pitchFamily="34" charset="0"/>
              </a:rPr>
              <a:t>e</a:t>
            </a:r>
            <a:r>
              <a:rPr sz="1800" b="1" spc="-60" dirty="0">
                <a:solidFill>
                  <a:srgbClr val="002060"/>
                </a:solidFill>
                <a:latin typeface="Arial" panose="020B0604020202020204" pitchFamily="34" charset="0"/>
                <a:cs typeface="Arial" panose="020B0604020202020204" pitchFamily="34" charset="0"/>
              </a:rPr>
              <a:t>s</a:t>
            </a:r>
            <a:r>
              <a:rPr sz="1800" b="1" spc="55" dirty="0">
                <a:solidFill>
                  <a:srgbClr val="002060"/>
                </a:solidFill>
                <a:latin typeface="Arial" panose="020B0604020202020204" pitchFamily="34" charset="0"/>
                <a:cs typeface="Arial" panose="020B0604020202020204" pitchFamily="34" charset="0"/>
              </a:rPr>
              <a:t>u</a:t>
            </a:r>
            <a:r>
              <a:rPr sz="1800" b="1" spc="-70" dirty="0">
                <a:solidFill>
                  <a:srgbClr val="002060"/>
                </a:solidFill>
                <a:latin typeface="Arial" panose="020B0604020202020204" pitchFamily="34" charset="0"/>
                <a:cs typeface="Arial" panose="020B0604020202020204" pitchFamily="34" charset="0"/>
              </a:rPr>
              <a:t>l</a:t>
            </a:r>
            <a:r>
              <a:rPr sz="1800" b="1" spc="60" dirty="0">
                <a:solidFill>
                  <a:srgbClr val="002060"/>
                </a:solidFill>
                <a:latin typeface="Arial" panose="020B0604020202020204" pitchFamily="34" charset="0"/>
                <a:cs typeface="Arial" panose="020B0604020202020204" pitchFamily="34" charset="0"/>
              </a:rPr>
              <a:t>t</a:t>
            </a:r>
            <a:r>
              <a:rPr sz="1800" b="1" dirty="0">
                <a:solidFill>
                  <a:srgbClr val="002060"/>
                </a:solidFill>
                <a:latin typeface="Arial" panose="020B0604020202020204" pitchFamily="34" charset="0"/>
                <a:cs typeface="Arial" panose="020B0604020202020204" pitchFamily="34" charset="0"/>
              </a:rPr>
              <a:t>s</a:t>
            </a:r>
            <a:r>
              <a:rPr sz="1800" b="1" spc="-10" dirty="0">
                <a:solidFill>
                  <a:srgbClr val="002060"/>
                </a:solidFill>
                <a:latin typeface="Arial" panose="020B0604020202020204" pitchFamily="34" charset="0"/>
                <a:cs typeface="Arial" panose="020B0604020202020204" pitchFamily="34" charset="0"/>
              </a:rPr>
              <a:t> </a:t>
            </a:r>
            <a:r>
              <a:rPr sz="1800" b="1" spc="-20" dirty="0">
                <a:solidFill>
                  <a:srgbClr val="002060"/>
                </a:solidFill>
                <a:latin typeface="Arial" panose="020B0604020202020204" pitchFamily="34" charset="0"/>
                <a:cs typeface="Arial" panose="020B0604020202020204" pitchFamily="34" charset="0"/>
              </a:rPr>
              <a:t>o</a:t>
            </a:r>
            <a:r>
              <a:rPr sz="1800" b="1" dirty="0">
                <a:solidFill>
                  <a:srgbClr val="002060"/>
                </a:solidFill>
                <a:latin typeface="Arial" panose="020B0604020202020204" pitchFamily="34" charset="0"/>
                <a:cs typeface="Arial" panose="020B0604020202020204" pitchFamily="34" charset="0"/>
              </a:rPr>
              <a:t>f</a:t>
            </a:r>
            <a:r>
              <a:rPr sz="1800" b="1" spc="-30" dirty="0">
                <a:solidFill>
                  <a:srgbClr val="002060"/>
                </a:solidFill>
                <a:latin typeface="Arial" panose="020B0604020202020204" pitchFamily="34" charset="0"/>
                <a:cs typeface="Arial" panose="020B0604020202020204" pitchFamily="34" charset="0"/>
              </a:rPr>
              <a:t> </a:t>
            </a:r>
            <a:r>
              <a:rPr sz="1800" b="1" spc="-15" dirty="0">
                <a:solidFill>
                  <a:srgbClr val="002060"/>
                </a:solidFill>
                <a:latin typeface="Arial" panose="020B0604020202020204" pitchFamily="34" charset="0"/>
                <a:cs typeface="Arial" panose="020B0604020202020204" pitchFamily="34" charset="0"/>
              </a:rPr>
              <a:t>S</a:t>
            </a:r>
            <a:r>
              <a:rPr sz="1800" b="1" spc="-5" dirty="0">
                <a:solidFill>
                  <a:srgbClr val="002060"/>
                </a:solidFill>
                <a:latin typeface="Arial" panose="020B0604020202020204" pitchFamily="34" charset="0"/>
                <a:cs typeface="Arial" panose="020B0604020202020204" pitchFamily="34" charset="0"/>
              </a:rPr>
              <a:t>Q</a:t>
            </a:r>
            <a:r>
              <a:rPr sz="1800" b="1" dirty="0">
                <a:solidFill>
                  <a:srgbClr val="002060"/>
                </a:solidFill>
                <a:latin typeface="Arial" panose="020B0604020202020204" pitchFamily="34" charset="0"/>
                <a:cs typeface="Arial" panose="020B0604020202020204" pitchFamily="34" charset="0"/>
              </a:rPr>
              <a:t>L</a:t>
            </a:r>
            <a:r>
              <a:rPr sz="1800" b="1" spc="15" dirty="0">
                <a:solidFill>
                  <a:srgbClr val="002060"/>
                </a:solidFill>
                <a:latin typeface="Arial" panose="020B0604020202020204" pitchFamily="34" charset="0"/>
                <a:cs typeface="Arial" panose="020B0604020202020204" pitchFamily="34" charset="0"/>
              </a:rPr>
              <a:t> </a:t>
            </a:r>
            <a:r>
              <a:rPr sz="1800" b="1" spc="-20" dirty="0">
                <a:solidFill>
                  <a:srgbClr val="002060"/>
                </a:solidFill>
                <a:latin typeface="Arial" panose="020B0604020202020204" pitchFamily="34" charset="0"/>
                <a:cs typeface="Arial" panose="020B0604020202020204" pitchFamily="34" charset="0"/>
              </a:rPr>
              <a:t>qu</a:t>
            </a:r>
            <a:r>
              <a:rPr sz="1800" b="1" spc="-15" dirty="0">
                <a:solidFill>
                  <a:srgbClr val="002060"/>
                </a:solidFill>
                <a:latin typeface="Arial" panose="020B0604020202020204" pitchFamily="34" charset="0"/>
                <a:cs typeface="Arial" panose="020B0604020202020204" pitchFamily="34" charset="0"/>
              </a:rPr>
              <a:t>e</a:t>
            </a:r>
            <a:r>
              <a:rPr sz="1800" b="1" spc="40" dirty="0">
                <a:solidFill>
                  <a:srgbClr val="002060"/>
                </a:solidFill>
                <a:latin typeface="Arial" panose="020B0604020202020204" pitchFamily="34" charset="0"/>
                <a:cs typeface="Arial" panose="020B0604020202020204" pitchFamily="34" charset="0"/>
              </a:rPr>
              <a:t>r</a:t>
            </a:r>
            <a:r>
              <a:rPr sz="1800" b="1" spc="5" dirty="0">
                <a:solidFill>
                  <a:srgbClr val="002060"/>
                </a:solidFill>
                <a:latin typeface="Arial" panose="020B0604020202020204" pitchFamily="34" charset="0"/>
                <a:cs typeface="Arial" panose="020B0604020202020204" pitchFamily="34" charset="0"/>
              </a:rPr>
              <a:t>i</a:t>
            </a:r>
            <a:r>
              <a:rPr sz="1800" b="1" spc="-15" dirty="0">
                <a:solidFill>
                  <a:srgbClr val="002060"/>
                </a:solidFill>
                <a:latin typeface="Arial" panose="020B0604020202020204" pitchFamily="34" charset="0"/>
                <a:cs typeface="Arial" panose="020B0604020202020204" pitchFamily="34" charset="0"/>
              </a:rPr>
              <a:t>e</a:t>
            </a:r>
            <a:r>
              <a:rPr sz="1800" b="1" dirty="0">
                <a:solidFill>
                  <a:srgbClr val="002060"/>
                </a:solidFill>
                <a:latin typeface="Arial" panose="020B0604020202020204" pitchFamily="34" charset="0"/>
                <a:cs typeface="Arial" panose="020B0604020202020204" pitchFamily="34" charset="0"/>
              </a:rPr>
              <a:t>s</a:t>
            </a:r>
            <a:r>
              <a:rPr sz="1800" b="1" spc="-10" dirty="0">
                <a:solidFill>
                  <a:srgbClr val="002060"/>
                </a:solidFill>
                <a:latin typeface="Arial" panose="020B0604020202020204" pitchFamily="34" charset="0"/>
                <a:cs typeface="Arial" panose="020B0604020202020204" pitchFamily="34" charset="0"/>
              </a:rPr>
              <a:t> t</a:t>
            </a:r>
            <a:r>
              <a:rPr sz="1800" b="1" dirty="0">
                <a:solidFill>
                  <a:srgbClr val="002060"/>
                </a:solidFill>
                <a:latin typeface="Arial" panose="020B0604020202020204" pitchFamily="34" charset="0"/>
                <a:cs typeface="Arial" panose="020B0604020202020204" pitchFamily="34" charset="0"/>
              </a:rPr>
              <a:t>o</a:t>
            </a:r>
            <a:r>
              <a:rPr sz="1800" b="1" spc="-40" dirty="0">
                <a:solidFill>
                  <a:srgbClr val="002060"/>
                </a:solidFill>
                <a:latin typeface="Arial" panose="020B0604020202020204" pitchFamily="34" charset="0"/>
                <a:cs typeface="Arial" panose="020B0604020202020204" pitchFamily="34" charset="0"/>
              </a:rPr>
              <a:t> </a:t>
            </a:r>
            <a:r>
              <a:rPr sz="1800" b="1" spc="20" dirty="0">
                <a:solidFill>
                  <a:srgbClr val="002060"/>
                </a:solidFill>
                <a:latin typeface="Arial" panose="020B0604020202020204" pitchFamily="34" charset="0"/>
                <a:cs typeface="Arial" panose="020B0604020202020204" pitchFamily="34" charset="0"/>
              </a:rPr>
              <a:t>E</a:t>
            </a:r>
            <a:r>
              <a:rPr sz="1800" b="1" spc="-135" dirty="0">
                <a:solidFill>
                  <a:srgbClr val="002060"/>
                </a:solidFill>
                <a:latin typeface="Arial" panose="020B0604020202020204" pitchFamily="34" charset="0"/>
                <a:cs typeface="Arial" panose="020B0604020202020204" pitchFamily="34" charset="0"/>
              </a:rPr>
              <a:t>x</a:t>
            </a:r>
            <a:r>
              <a:rPr sz="1800" b="1" spc="40" dirty="0">
                <a:solidFill>
                  <a:srgbClr val="002060"/>
                </a:solidFill>
                <a:latin typeface="Arial" panose="020B0604020202020204" pitchFamily="34" charset="0"/>
                <a:cs typeface="Arial" panose="020B0604020202020204" pitchFamily="34" charset="0"/>
              </a:rPr>
              <a:t>c</a:t>
            </a:r>
            <a:r>
              <a:rPr sz="1800" b="1" spc="-15" dirty="0">
                <a:solidFill>
                  <a:srgbClr val="002060"/>
                </a:solidFill>
                <a:latin typeface="Arial" panose="020B0604020202020204" pitchFamily="34" charset="0"/>
                <a:cs typeface="Arial" panose="020B0604020202020204" pitchFamily="34" charset="0"/>
              </a:rPr>
              <a:t>e</a:t>
            </a:r>
            <a:r>
              <a:rPr sz="1800" b="1" spc="80" dirty="0">
                <a:solidFill>
                  <a:srgbClr val="002060"/>
                </a:solidFill>
                <a:latin typeface="Arial" panose="020B0604020202020204" pitchFamily="34" charset="0"/>
                <a:cs typeface="Arial" panose="020B0604020202020204" pitchFamily="34" charset="0"/>
              </a:rPr>
              <a:t>l</a:t>
            </a:r>
            <a:r>
              <a:rPr sz="1800" b="1" dirty="0">
                <a:solidFill>
                  <a:srgbClr val="002060"/>
                </a:solidFill>
                <a:latin typeface="Arial" panose="020B0604020202020204" pitchFamily="34" charset="0"/>
                <a:cs typeface="Arial" panose="020B0604020202020204" pitchFamily="34" charset="0"/>
              </a:rPr>
              <a:t>:</a:t>
            </a:r>
          </a:p>
        </p:txBody>
      </p:sp>
      <p:sp>
        <p:nvSpPr>
          <p:cNvPr id="3" name="object 3"/>
          <p:cNvSpPr txBox="1">
            <a:spLocks noGrp="1"/>
          </p:cNvSpPr>
          <p:nvPr>
            <p:ph idx="1"/>
          </p:nvPr>
        </p:nvSpPr>
        <p:spPr>
          <a:xfrm>
            <a:off x="609600" y="1200150"/>
            <a:ext cx="7404653" cy="2938881"/>
          </a:xfrm>
          <a:prstGeom prst="rect">
            <a:avLst/>
          </a:prstGeom>
        </p:spPr>
        <p:txBody>
          <a:bodyPr vert="horz" wrap="square" lIns="0" tIns="12700" rIns="0" bIns="0" rtlCol="0">
            <a:spAutoFit/>
          </a:bodyPr>
          <a:lstStyle/>
          <a:p>
            <a:pPr marL="297815" indent="-285750">
              <a:lnSpc>
                <a:spcPct val="100000"/>
              </a:lnSpc>
              <a:spcBef>
                <a:spcPts val="100"/>
              </a:spcBef>
              <a:buClrTx/>
              <a:buFont typeface="Wingdings" panose="05000000000000000000" pitchFamily="2" charset="2"/>
              <a:buChar char="q"/>
              <a:tabLst>
                <a:tab pos="298450" algn="l"/>
                <a:tab pos="299085" algn="l"/>
              </a:tabLst>
            </a:pPr>
            <a:r>
              <a:rPr sz="1600" spc="-10" dirty="0"/>
              <a:t>Run</a:t>
            </a:r>
            <a:r>
              <a:rPr sz="1600" spc="-85" dirty="0"/>
              <a:t> </a:t>
            </a:r>
            <a:r>
              <a:rPr sz="1600" spc="-15" dirty="0"/>
              <a:t>your</a:t>
            </a:r>
            <a:r>
              <a:rPr sz="1600" spc="-65" dirty="0"/>
              <a:t> </a:t>
            </a:r>
            <a:r>
              <a:rPr sz="1600" dirty="0"/>
              <a:t>SQL</a:t>
            </a:r>
            <a:r>
              <a:rPr sz="1600" spc="-55" dirty="0"/>
              <a:t> </a:t>
            </a:r>
            <a:r>
              <a:rPr sz="1600" spc="-40" dirty="0"/>
              <a:t>query.</a:t>
            </a:r>
          </a:p>
          <a:p>
            <a:pPr marL="285750" indent="-285750">
              <a:lnSpc>
                <a:spcPts val="2130"/>
              </a:lnSpc>
              <a:spcBef>
                <a:spcPts val="20"/>
              </a:spcBef>
              <a:buFont typeface="Wingdings" panose="05000000000000000000" pitchFamily="2" charset="2"/>
              <a:buChar char="q"/>
              <a:tabLst>
                <a:tab pos="298450" algn="l"/>
              </a:tabLst>
            </a:pPr>
            <a:r>
              <a:rPr sz="1600" dirty="0"/>
              <a:t>In</a:t>
            </a:r>
            <a:r>
              <a:rPr sz="1600" spc="-70" dirty="0"/>
              <a:t> </a:t>
            </a:r>
            <a:r>
              <a:rPr sz="1600" spc="-15" dirty="0"/>
              <a:t>the</a:t>
            </a:r>
            <a:r>
              <a:rPr sz="1600" spc="-25" dirty="0"/>
              <a:t> </a:t>
            </a:r>
            <a:r>
              <a:rPr sz="1600" spc="-20" dirty="0"/>
              <a:t>query</a:t>
            </a:r>
            <a:r>
              <a:rPr sz="1600" dirty="0"/>
              <a:t> </a:t>
            </a:r>
            <a:r>
              <a:rPr sz="1600" spc="-20" dirty="0"/>
              <a:t>results, click</a:t>
            </a:r>
            <a:r>
              <a:rPr sz="1600" spc="-5" dirty="0"/>
              <a:t> </a:t>
            </a:r>
            <a:r>
              <a:rPr sz="1600" spc="-15" dirty="0"/>
              <a:t>the</a:t>
            </a:r>
            <a:r>
              <a:rPr sz="1600" spc="-25" dirty="0"/>
              <a:t> </a:t>
            </a:r>
            <a:r>
              <a:rPr sz="1600" spc="-15" dirty="0"/>
              <a:t>"Export"</a:t>
            </a:r>
            <a:r>
              <a:rPr sz="1600" spc="-40" dirty="0"/>
              <a:t> </a:t>
            </a:r>
            <a:r>
              <a:rPr sz="1600" spc="-25" dirty="0"/>
              <a:t>button.</a:t>
            </a:r>
            <a:endParaRPr lang="en-US" sz="1600" spc="-25" dirty="0"/>
          </a:p>
          <a:p>
            <a:pPr marL="285750" indent="-285750">
              <a:lnSpc>
                <a:spcPts val="2130"/>
              </a:lnSpc>
              <a:spcBef>
                <a:spcPts val="20"/>
              </a:spcBef>
              <a:buFont typeface="Wingdings" panose="05000000000000000000" pitchFamily="2" charset="2"/>
              <a:buChar char="q"/>
              <a:tabLst>
                <a:tab pos="298450" algn="l"/>
              </a:tabLst>
            </a:pPr>
            <a:r>
              <a:rPr sz="1600" spc="-10" dirty="0"/>
              <a:t>Choose</a:t>
            </a:r>
            <a:r>
              <a:rPr sz="1600" spc="-30" dirty="0"/>
              <a:t> </a:t>
            </a:r>
            <a:r>
              <a:rPr sz="1600" spc="-10" dirty="0"/>
              <a:t>the</a:t>
            </a:r>
            <a:r>
              <a:rPr sz="1600" spc="-30" dirty="0"/>
              <a:t> </a:t>
            </a:r>
            <a:r>
              <a:rPr sz="1600" spc="-20" dirty="0"/>
              <a:t>CSV</a:t>
            </a:r>
            <a:r>
              <a:rPr sz="1600" spc="-60" dirty="0"/>
              <a:t> </a:t>
            </a:r>
            <a:r>
              <a:rPr sz="1600" spc="-20" dirty="0"/>
              <a:t>format</a:t>
            </a:r>
            <a:r>
              <a:rPr sz="1600" spc="-30" dirty="0"/>
              <a:t> </a:t>
            </a:r>
            <a:r>
              <a:rPr sz="1600" spc="-20" dirty="0"/>
              <a:t>and</a:t>
            </a:r>
            <a:r>
              <a:rPr sz="1600" spc="-65" dirty="0"/>
              <a:t> </a:t>
            </a:r>
            <a:r>
              <a:rPr sz="1600" spc="-25" dirty="0"/>
              <a:t>save </a:t>
            </a:r>
            <a:r>
              <a:rPr sz="1600" spc="-15" dirty="0"/>
              <a:t>the</a:t>
            </a:r>
            <a:r>
              <a:rPr sz="1600" spc="-25" dirty="0"/>
              <a:t> </a:t>
            </a:r>
            <a:r>
              <a:rPr sz="1600" dirty="0"/>
              <a:t>file</a:t>
            </a:r>
            <a:r>
              <a:rPr sz="1600" spc="-30" dirty="0"/>
              <a:t> </a:t>
            </a:r>
            <a:r>
              <a:rPr sz="1600" spc="-35" dirty="0"/>
              <a:t>to</a:t>
            </a:r>
            <a:r>
              <a:rPr sz="1600" dirty="0"/>
              <a:t> </a:t>
            </a:r>
            <a:r>
              <a:rPr sz="1600" spc="-35" dirty="0"/>
              <a:t>your</a:t>
            </a:r>
            <a:r>
              <a:rPr sz="1600" spc="20" dirty="0"/>
              <a:t> </a:t>
            </a:r>
            <a:r>
              <a:rPr sz="1600" spc="-25" dirty="0"/>
              <a:t>desired</a:t>
            </a:r>
            <a:r>
              <a:rPr sz="1600" dirty="0"/>
              <a:t> </a:t>
            </a:r>
            <a:r>
              <a:rPr sz="1600" spc="-25" dirty="0"/>
              <a:t>location.</a:t>
            </a:r>
            <a:endParaRPr lang="en-US" sz="1600" spc="-25" dirty="0"/>
          </a:p>
          <a:p>
            <a:pPr marL="285750" indent="-285750">
              <a:lnSpc>
                <a:spcPts val="2130"/>
              </a:lnSpc>
              <a:spcBef>
                <a:spcPts val="20"/>
              </a:spcBef>
              <a:buFont typeface="Wingdings" panose="05000000000000000000" pitchFamily="2" charset="2"/>
              <a:buChar char="q"/>
              <a:tabLst>
                <a:tab pos="298450" algn="l"/>
              </a:tabLst>
            </a:pPr>
            <a:r>
              <a:rPr sz="1600" spc="-25" dirty="0"/>
              <a:t>Open</a:t>
            </a:r>
            <a:r>
              <a:rPr sz="1600" spc="-5" dirty="0"/>
              <a:t> </a:t>
            </a:r>
            <a:r>
              <a:rPr sz="1600" spc="-35" dirty="0"/>
              <a:t>Excel</a:t>
            </a:r>
            <a:r>
              <a:rPr sz="1600" spc="10" dirty="0"/>
              <a:t> </a:t>
            </a:r>
            <a:r>
              <a:rPr sz="1600" spc="-25" dirty="0"/>
              <a:t>and</a:t>
            </a:r>
            <a:r>
              <a:rPr sz="1600" spc="-70" dirty="0"/>
              <a:t> </a:t>
            </a:r>
            <a:r>
              <a:rPr sz="1600" spc="-10" dirty="0"/>
              <a:t>go</a:t>
            </a:r>
            <a:r>
              <a:rPr sz="1600" spc="-5" dirty="0"/>
              <a:t> </a:t>
            </a:r>
            <a:r>
              <a:rPr sz="1600" spc="-35" dirty="0"/>
              <a:t>to</a:t>
            </a:r>
            <a:r>
              <a:rPr sz="1600" dirty="0"/>
              <a:t> </a:t>
            </a:r>
            <a:r>
              <a:rPr sz="1600" spc="-10" dirty="0"/>
              <a:t>"File"</a:t>
            </a:r>
            <a:r>
              <a:rPr sz="1600" spc="-50" dirty="0"/>
              <a:t> </a:t>
            </a:r>
            <a:r>
              <a:rPr sz="1600" dirty="0"/>
              <a:t>&gt;</a:t>
            </a:r>
            <a:r>
              <a:rPr sz="1600" spc="-35" dirty="0"/>
              <a:t> </a:t>
            </a:r>
            <a:r>
              <a:rPr sz="1600" spc="-15" dirty="0"/>
              <a:t>"Open".</a:t>
            </a:r>
            <a:endParaRPr lang="en-US" sz="1600" spc="-15" dirty="0"/>
          </a:p>
          <a:p>
            <a:pPr marL="285750" indent="-285750">
              <a:lnSpc>
                <a:spcPts val="2130"/>
              </a:lnSpc>
              <a:spcBef>
                <a:spcPts val="20"/>
              </a:spcBef>
              <a:buFont typeface="Wingdings" panose="05000000000000000000" pitchFamily="2" charset="2"/>
              <a:buChar char="q"/>
              <a:tabLst>
                <a:tab pos="298450" algn="l"/>
              </a:tabLst>
            </a:pPr>
            <a:r>
              <a:rPr sz="1600" spc="-20" dirty="0"/>
              <a:t>Import</a:t>
            </a:r>
            <a:r>
              <a:rPr sz="1600" spc="-35" dirty="0"/>
              <a:t> </a:t>
            </a:r>
            <a:r>
              <a:rPr sz="1600" spc="-15" dirty="0"/>
              <a:t>the</a:t>
            </a:r>
            <a:r>
              <a:rPr sz="1600" spc="-30" dirty="0"/>
              <a:t> </a:t>
            </a:r>
            <a:r>
              <a:rPr sz="1600" spc="-35" dirty="0"/>
              <a:t>data</a:t>
            </a:r>
            <a:r>
              <a:rPr sz="1600" spc="15" dirty="0"/>
              <a:t> </a:t>
            </a:r>
            <a:r>
              <a:rPr sz="1600" spc="-35" dirty="0"/>
              <a:t>into</a:t>
            </a:r>
            <a:r>
              <a:rPr sz="1600" spc="-5" dirty="0"/>
              <a:t> </a:t>
            </a:r>
            <a:r>
              <a:rPr sz="1600" spc="-35" dirty="0"/>
              <a:t>excel</a:t>
            </a:r>
            <a:r>
              <a:rPr sz="1600" spc="10" dirty="0"/>
              <a:t> </a:t>
            </a:r>
            <a:r>
              <a:rPr sz="1600" spc="-15" dirty="0"/>
              <a:t>file</a:t>
            </a:r>
            <a:r>
              <a:rPr lang="en-US" sz="1600" spc="-15" dirty="0"/>
              <a:t>.</a:t>
            </a:r>
          </a:p>
          <a:p>
            <a:pPr marL="285750" indent="-285750">
              <a:lnSpc>
                <a:spcPts val="2130"/>
              </a:lnSpc>
              <a:spcBef>
                <a:spcPts val="20"/>
              </a:spcBef>
              <a:buFont typeface="Wingdings" panose="05000000000000000000" pitchFamily="2" charset="2"/>
              <a:buChar char="q"/>
              <a:tabLst>
                <a:tab pos="298450" algn="l"/>
              </a:tabLst>
            </a:pPr>
            <a:r>
              <a:rPr sz="1600" spc="-10" dirty="0"/>
              <a:t>Once</a:t>
            </a:r>
            <a:r>
              <a:rPr sz="1600" spc="-30" dirty="0"/>
              <a:t> </a:t>
            </a:r>
            <a:r>
              <a:rPr sz="1600" spc="-40" dirty="0"/>
              <a:t>the</a:t>
            </a:r>
            <a:r>
              <a:rPr sz="1600" spc="-30" dirty="0"/>
              <a:t> </a:t>
            </a:r>
            <a:r>
              <a:rPr sz="1600" spc="-15" dirty="0"/>
              <a:t>data</a:t>
            </a:r>
            <a:r>
              <a:rPr sz="1600" spc="-55" dirty="0"/>
              <a:t> </a:t>
            </a:r>
            <a:r>
              <a:rPr sz="1600" spc="-15" dirty="0"/>
              <a:t>is</a:t>
            </a:r>
            <a:r>
              <a:rPr sz="1600" spc="10" dirty="0"/>
              <a:t> </a:t>
            </a:r>
            <a:r>
              <a:rPr sz="1600" spc="-15" dirty="0"/>
              <a:t>imported</a:t>
            </a:r>
            <a:r>
              <a:rPr sz="1600" spc="-70" dirty="0"/>
              <a:t> </a:t>
            </a:r>
            <a:r>
              <a:rPr sz="1600" dirty="0"/>
              <a:t>,</a:t>
            </a:r>
            <a:r>
              <a:rPr sz="1600" spc="-25" dirty="0"/>
              <a:t> </a:t>
            </a:r>
            <a:r>
              <a:rPr sz="1600" spc="-10" dirty="0"/>
              <a:t>select</a:t>
            </a:r>
            <a:r>
              <a:rPr sz="1600" spc="-30" dirty="0"/>
              <a:t> </a:t>
            </a:r>
            <a:r>
              <a:rPr sz="1600" spc="-15" dirty="0"/>
              <a:t>the</a:t>
            </a:r>
            <a:r>
              <a:rPr sz="1600" spc="-30" dirty="0"/>
              <a:t> </a:t>
            </a:r>
            <a:r>
              <a:rPr sz="1600" spc="-25" dirty="0"/>
              <a:t>entire</a:t>
            </a:r>
            <a:r>
              <a:rPr sz="1600" spc="-30" dirty="0"/>
              <a:t> </a:t>
            </a:r>
            <a:r>
              <a:rPr sz="1600" spc="-35" dirty="0"/>
              <a:t>data</a:t>
            </a:r>
            <a:r>
              <a:rPr sz="1600" spc="15" dirty="0"/>
              <a:t> </a:t>
            </a:r>
            <a:r>
              <a:rPr sz="1600" spc="-25" dirty="0"/>
              <a:t>range</a:t>
            </a:r>
            <a:r>
              <a:rPr lang="en-US" sz="1600" spc="-25" dirty="0"/>
              <a:t>.</a:t>
            </a:r>
          </a:p>
          <a:p>
            <a:pPr marL="285750" indent="-285750">
              <a:lnSpc>
                <a:spcPts val="2130"/>
              </a:lnSpc>
              <a:spcBef>
                <a:spcPts val="20"/>
              </a:spcBef>
              <a:buFont typeface="Wingdings" panose="05000000000000000000" pitchFamily="2" charset="2"/>
              <a:buChar char="q"/>
              <a:tabLst>
                <a:tab pos="298450" algn="l"/>
              </a:tabLst>
            </a:pPr>
            <a:r>
              <a:rPr sz="1600" spc="-5" dirty="0"/>
              <a:t>Go </a:t>
            </a:r>
            <a:r>
              <a:rPr sz="1600" spc="-35" dirty="0"/>
              <a:t>to</a:t>
            </a:r>
            <a:r>
              <a:rPr sz="1600" spc="5" dirty="0"/>
              <a:t> </a:t>
            </a:r>
            <a:r>
              <a:rPr sz="1600" spc="-40" dirty="0"/>
              <a:t>the</a:t>
            </a:r>
            <a:r>
              <a:rPr sz="1600" spc="-25" dirty="0"/>
              <a:t> </a:t>
            </a:r>
            <a:r>
              <a:rPr sz="1600" spc="-5" dirty="0"/>
              <a:t>“insert”</a:t>
            </a:r>
            <a:r>
              <a:rPr sz="1600" spc="365" dirty="0"/>
              <a:t> </a:t>
            </a:r>
            <a:r>
              <a:rPr sz="1600" spc="-10" dirty="0"/>
              <a:t>tab</a:t>
            </a:r>
            <a:r>
              <a:rPr sz="1600" spc="-70" dirty="0"/>
              <a:t> </a:t>
            </a:r>
            <a:r>
              <a:rPr sz="1600" dirty="0"/>
              <a:t>and</a:t>
            </a:r>
            <a:r>
              <a:rPr sz="1600" spc="-65" dirty="0"/>
              <a:t> </a:t>
            </a:r>
            <a:r>
              <a:rPr sz="1600" spc="-5" dirty="0"/>
              <a:t>click</a:t>
            </a:r>
            <a:r>
              <a:rPr sz="1600" spc="-75" dirty="0"/>
              <a:t> </a:t>
            </a:r>
            <a:r>
              <a:rPr sz="1600" spc="-15" dirty="0"/>
              <a:t>pivot</a:t>
            </a:r>
            <a:r>
              <a:rPr sz="1600" spc="-25" dirty="0"/>
              <a:t> </a:t>
            </a:r>
            <a:r>
              <a:rPr sz="1600" spc="-20" dirty="0"/>
              <a:t>table </a:t>
            </a:r>
            <a:r>
              <a:rPr sz="1600" dirty="0"/>
              <a:t>,</a:t>
            </a:r>
            <a:r>
              <a:rPr sz="1600" spc="-20" dirty="0"/>
              <a:t> </a:t>
            </a:r>
            <a:r>
              <a:rPr sz="1600" spc="-15" dirty="0"/>
              <a:t>in</a:t>
            </a:r>
            <a:r>
              <a:rPr sz="1600" spc="5" dirty="0"/>
              <a:t> </a:t>
            </a:r>
            <a:r>
              <a:rPr sz="1600" spc="-40" dirty="0"/>
              <a:t>the</a:t>
            </a:r>
            <a:r>
              <a:rPr sz="1600" spc="-25" dirty="0"/>
              <a:t> </a:t>
            </a:r>
            <a:r>
              <a:rPr sz="1600" spc="-15" dirty="0"/>
              <a:t>pivot</a:t>
            </a:r>
            <a:r>
              <a:rPr sz="1600" spc="-25" dirty="0"/>
              <a:t> </a:t>
            </a:r>
            <a:r>
              <a:rPr sz="1600" spc="-15" dirty="0"/>
              <a:t>field</a:t>
            </a:r>
            <a:r>
              <a:rPr sz="1600" spc="5" dirty="0"/>
              <a:t> </a:t>
            </a:r>
            <a:r>
              <a:rPr sz="1600" spc="-15" dirty="0"/>
              <a:t>list,</a:t>
            </a:r>
            <a:r>
              <a:rPr sz="1600" spc="-20" dirty="0"/>
              <a:t> </a:t>
            </a:r>
            <a:r>
              <a:rPr sz="1600" spc="-25" dirty="0"/>
              <a:t>drag</a:t>
            </a:r>
            <a:r>
              <a:rPr lang="en-US" sz="1600" spc="-25" dirty="0"/>
              <a:t>, </a:t>
            </a:r>
            <a:r>
              <a:rPr sz="1600" spc="-30" dirty="0"/>
              <a:t>drop</a:t>
            </a:r>
            <a:r>
              <a:rPr sz="1600" spc="-5" dirty="0"/>
              <a:t> </a:t>
            </a:r>
            <a:r>
              <a:rPr sz="1600" spc="-15" dirty="0"/>
              <a:t>field</a:t>
            </a:r>
            <a:r>
              <a:rPr sz="1600" spc="-70" dirty="0"/>
              <a:t> </a:t>
            </a:r>
            <a:r>
              <a:rPr sz="1600" dirty="0"/>
              <a:t>to</a:t>
            </a:r>
            <a:r>
              <a:rPr sz="1600" spc="-75" dirty="0"/>
              <a:t> </a:t>
            </a:r>
            <a:r>
              <a:rPr sz="1600" spc="-30" dirty="0"/>
              <a:t>organize</a:t>
            </a:r>
            <a:r>
              <a:rPr sz="1600" spc="-25" dirty="0"/>
              <a:t> </a:t>
            </a:r>
            <a:r>
              <a:rPr sz="1600" spc="-15" dirty="0"/>
              <a:t>your</a:t>
            </a:r>
            <a:r>
              <a:rPr sz="1600" spc="-55" dirty="0"/>
              <a:t> </a:t>
            </a:r>
            <a:r>
              <a:rPr sz="1600" spc="-15" dirty="0"/>
              <a:t>data</a:t>
            </a:r>
            <a:r>
              <a:rPr lang="en-US" sz="1600" spc="-15" dirty="0"/>
              <a:t>.</a:t>
            </a:r>
          </a:p>
          <a:p>
            <a:pPr marL="285750" indent="-285750">
              <a:lnSpc>
                <a:spcPts val="2130"/>
              </a:lnSpc>
              <a:spcBef>
                <a:spcPts val="20"/>
              </a:spcBef>
              <a:buFont typeface="Wingdings" panose="05000000000000000000" pitchFamily="2" charset="2"/>
              <a:buChar char="q"/>
              <a:tabLst>
                <a:tab pos="298450" algn="l"/>
              </a:tabLst>
            </a:pPr>
            <a:r>
              <a:rPr sz="1600" spc="-100" dirty="0"/>
              <a:t>To</a:t>
            </a:r>
            <a:r>
              <a:rPr sz="1600" spc="5" dirty="0"/>
              <a:t> </a:t>
            </a:r>
            <a:r>
              <a:rPr sz="1600" spc="-25" dirty="0"/>
              <a:t>create</a:t>
            </a:r>
            <a:r>
              <a:rPr sz="1600" spc="-20" dirty="0"/>
              <a:t> visualization</a:t>
            </a:r>
            <a:r>
              <a:rPr sz="1600" spc="-65" dirty="0"/>
              <a:t> </a:t>
            </a:r>
            <a:r>
              <a:rPr sz="1600" dirty="0"/>
              <a:t>,</a:t>
            </a:r>
            <a:r>
              <a:rPr sz="1600" spc="50" dirty="0"/>
              <a:t> </a:t>
            </a:r>
            <a:r>
              <a:rPr sz="1600" spc="-10" dirty="0"/>
              <a:t>go</a:t>
            </a:r>
            <a:r>
              <a:rPr sz="1600" spc="-70" dirty="0"/>
              <a:t> </a:t>
            </a:r>
            <a:r>
              <a:rPr sz="1600" spc="-15" dirty="0"/>
              <a:t>the</a:t>
            </a:r>
            <a:r>
              <a:rPr sz="1600" spc="-25" dirty="0"/>
              <a:t> </a:t>
            </a:r>
            <a:r>
              <a:rPr sz="1600" spc="-15" dirty="0"/>
              <a:t>“insert“ </a:t>
            </a:r>
            <a:r>
              <a:rPr sz="1600" spc="-35" dirty="0"/>
              <a:t>tab</a:t>
            </a:r>
            <a:r>
              <a:rPr sz="1600" spc="5" dirty="0"/>
              <a:t> </a:t>
            </a:r>
            <a:r>
              <a:rPr sz="1600" spc="-25" dirty="0"/>
              <a:t>and</a:t>
            </a:r>
            <a:r>
              <a:rPr sz="1600" spc="5" dirty="0"/>
              <a:t> </a:t>
            </a:r>
            <a:r>
              <a:rPr sz="1600" spc="-20" dirty="0"/>
              <a:t>choose various</a:t>
            </a:r>
            <a:r>
              <a:rPr sz="1600" spc="-50" dirty="0"/>
              <a:t> </a:t>
            </a:r>
            <a:r>
              <a:rPr sz="1600" spc="-10" dirty="0"/>
              <a:t>chart</a:t>
            </a:r>
            <a:r>
              <a:rPr lang="en-US" sz="1600" spc="-10" dirty="0"/>
              <a:t> </a:t>
            </a:r>
            <a:r>
              <a:rPr sz="1600" spc="-15" dirty="0"/>
              <a:t>types</a:t>
            </a:r>
            <a:r>
              <a:rPr sz="1600" spc="-60" dirty="0"/>
              <a:t> </a:t>
            </a:r>
            <a:r>
              <a:rPr sz="1600" spc="-5" dirty="0"/>
              <a:t>such</a:t>
            </a:r>
            <a:r>
              <a:rPr sz="1600" spc="-70" dirty="0"/>
              <a:t> </a:t>
            </a:r>
            <a:r>
              <a:rPr sz="1600" spc="-15" dirty="0"/>
              <a:t>as</a:t>
            </a:r>
            <a:r>
              <a:rPr sz="1600" spc="15" dirty="0"/>
              <a:t> </a:t>
            </a:r>
            <a:r>
              <a:rPr sz="1600" spc="-15" dirty="0"/>
              <a:t>pie,</a:t>
            </a:r>
            <a:r>
              <a:rPr sz="1600" spc="-30" dirty="0"/>
              <a:t> </a:t>
            </a:r>
            <a:r>
              <a:rPr sz="1600" spc="-60" dirty="0"/>
              <a:t>bar,</a:t>
            </a:r>
            <a:r>
              <a:rPr sz="1600" spc="-30" dirty="0"/>
              <a:t> </a:t>
            </a:r>
            <a:r>
              <a:rPr sz="1600" spc="-15" dirty="0"/>
              <a:t>column,</a:t>
            </a:r>
            <a:r>
              <a:rPr sz="1600" spc="-30" dirty="0"/>
              <a:t> </a:t>
            </a:r>
            <a:r>
              <a:rPr sz="1600" spc="-25" dirty="0"/>
              <a:t>line </a:t>
            </a:r>
            <a:r>
              <a:rPr sz="1600" spc="15" dirty="0"/>
              <a:t>or</a:t>
            </a:r>
            <a:r>
              <a:rPr sz="1600" spc="-55" dirty="0"/>
              <a:t> </a:t>
            </a:r>
            <a:r>
              <a:rPr sz="1600" spc="-15" dirty="0"/>
              <a:t>othe</a:t>
            </a:r>
            <a:r>
              <a:rPr lang="en-US" sz="1600" spc="-15" dirty="0"/>
              <a:t>rs.</a:t>
            </a:r>
          </a:p>
          <a:p>
            <a:pPr marL="285750" indent="-285750">
              <a:lnSpc>
                <a:spcPts val="2130"/>
              </a:lnSpc>
              <a:spcBef>
                <a:spcPts val="20"/>
              </a:spcBef>
              <a:buFont typeface="Wingdings" panose="05000000000000000000" pitchFamily="2" charset="2"/>
              <a:buChar char="q"/>
              <a:tabLst>
                <a:tab pos="298450" algn="l"/>
              </a:tabLst>
            </a:pPr>
            <a:r>
              <a:rPr sz="1600" spc="-30" dirty="0"/>
              <a:t>Customize</a:t>
            </a:r>
            <a:r>
              <a:rPr sz="1600" spc="-25" dirty="0"/>
              <a:t> </a:t>
            </a:r>
            <a:r>
              <a:rPr sz="1600" spc="-15" dirty="0"/>
              <a:t>your </a:t>
            </a:r>
            <a:r>
              <a:rPr sz="1600" spc="-5" dirty="0"/>
              <a:t>charts </a:t>
            </a:r>
            <a:r>
              <a:rPr sz="1600" spc="-25" dirty="0"/>
              <a:t>and </a:t>
            </a:r>
            <a:r>
              <a:rPr sz="1600" spc="-30" dirty="0"/>
              <a:t>organize </a:t>
            </a:r>
            <a:r>
              <a:rPr sz="1600" spc="-25" dirty="0"/>
              <a:t>them </a:t>
            </a:r>
            <a:r>
              <a:rPr sz="1600" dirty="0"/>
              <a:t>to </a:t>
            </a:r>
            <a:r>
              <a:rPr sz="1600" spc="-25" dirty="0"/>
              <a:t>create </a:t>
            </a:r>
            <a:r>
              <a:rPr sz="1600" dirty="0"/>
              <a:t>a</a:t>
            </a:r>
            <a:r>
              <a:rPr sz="1600" spc="5" dirty="0"/>
              <a:t> </a:t>
            </a:r>
            <a:r>
              <a:rPr sz="1600" spc="-20" dirty="0"/>
              <a:t>dashboard for </a:t>
            </a:r>
            <a:r>
              <a:rPr sz="1600" spc="-395" dirty="0"/>
              <a:t> </a:t>
            </a:r>
            <a:r>
              <a:rPr sz="1600" spc="-30" dirty="0"/>
              <a:t>better</a:t>
            </a:r>
            <a:r>
              <a:rPr sz="1600" spc="15" dirty="0"/>
              <a:t> </a:t>
            </a:r>
            <a:r>
              <a:rPr sz="1600" spc="-20" dirty="0"/>
              <a:t>visualization</a:t>
            </a: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62</TotalTime>
  <Words>1213</Words>
  <Application>Microsoft Office PowerPoint</Application>
  <PresentationFormat>On-screen Show (16:9)</PresentationFormat>
  <Paragraphs>91</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Barlow</vt:lpstr>
      <vt:lpstr>Calibri</vt:lpstr>
      <vt:lpstr>Corbel</vt:lpstr>
      <vt:lpstr>Montserrat</vt:lpstr>
      <vt:lpstr>Trebuchet MS</vt:lpstr>
      <vt:lpstr>Wingdings</vt:lpstr>
      <vt:lpstr>Basis</vt:lpstr>
      <vt:lpstr>Project Title:</vt:lpstr>
      <vt:lpstr>PowerPoint Presentation</vt:lpstr>
      <vt:lpstr>PowerPoint Presentation</vt:lpstr>
      <vt:lpstr>Task:1.2   Determine The Peak Rental Hours In A Day Based On Rental Transactions</vt:lpstr>
      <vt:lpstr>2.Film Popularity  Task-2.1 Identify the top 10 most rented films.</vt:lpstr>
      <vt:lpstr>TASK-2.2  Determine which film categories have the highest number of rentals.</vt:lpstr>
      <vt:lpstr>Store Performance  TASK- 3.1 Identify the Store Generating the Highest Rental Revenue</vt:lpstr>
      <vt:lpstr>Task-3.2 Determine the distribution of rentals by staff members to assess performance.</vt:lpstr>
      <vt:lpstr>To export the results of SQL queries to Excel:</vt:lpstr>
      <vt:lpstr>PowerPoint Presentation</vt:lpstr>
      <vt:lpstr>PowerPoint Presentation</vt:lpstr>
      <vt:lpstr>Task-2.1 Pivot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Kaushal Patil</dc:creator>
  <cp:lastModifiedBy>Kaushal Patil</cp:lastModifiedBy>
  <cp:revision>7</cp:revision>
  <dcterms:created xsi:type="dcterms:W3CDTF">2024-08-16T02:56:31Z</dcterms:created>
  <dcterms:modified xsi:type="dcterms:W3CDTF">2024-08-23T12:25:38Z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2024-08-02T00:00:00Z</vt:filetime>
  </property>
  <property fmtid="{D5CDD505-2E9C-101B-9397-08002B2CF9AE}" pid="3" name="LastSaved">
    <vt:filetime>2024-08-16T00:00:00Z</vt:filetime>
  </property>
</Properties>
</file>