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7" r:id="rId6"/>
    <p:sldId id="304" r:id="rId7"/>
    <p:sldId id="282" r:id="rId8"/>
    <p:sldId id="281" r:id="rId9"/>
    <p:sldId id="314" r:id="rId10"/>
    <p:sldId id="317" r:id="rId11"/>
    <p:sldId id="322" r:id="rId12"/>
    <p:sldId id="323" r:id="rId13"/>
    <p:sldId id="324" r:id="rId14"/>
    <p:sldId id="315" r:id="rId15"/>
    <p:sldId id="319"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65" d="100"/>
          <a:sy n="65" d="100"/>
        </p:scale>
        <p:origin x="724"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SIGN  LANGUGAE  RECOGNITION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B1871A-48F2-2EFD-6E78-CB55A3D8219D}"/>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 name="Picture 6">
            <a:extLst>
              <a:ext uri="{FF2B5EF4-FFF2-40B4-BE49-F238E27FC236}">
                <a16:creationId xmlns:a16="http://schemas.microsoft.com/office/drawing/2014/main" id="{8D8342C1-3B32-2C0E-F188-1FE11DBEA862}"/>
              </a:ext>
            </a:extLst>
          </p:cNvPr>
          <p:cNvPicPr>
            <a:picLocks noChangeAspect="1"/>
          </p:cNvPicPr>
          <p:nvPr/>
        </p:nvPicPr>
        <p:blipFill>
          <a:blip r:embed="rId2"/>
          <a:stretch>
            <a:fillRect/>
          </a:stretch>
        </p:blipFill>
        <p:spPr>
          <a:xfrm>
            <a:off x="4876800" y="368749"/>
            <a:ext cx="5727586" cy="6390467"/>
          </a:xfrm>
          <a:prstGeom prst="rect">
            <a:avLst/>
          </a:prstGeom>
        </p:spPr>
      </p:pic>
      <p:sp>
        <p:nvSpPr>
          <p:cNvPr id="11" name="TextBox 10">
            <a:extLst>
              <a:ext uri="{FF2B5EF4-FFF2-40B4-BE49-F238E27FC236}">
                <a16:creationId xmlns:a16="http://schemas.microsoft.com/office/drawing/2014/main" id="{18B42139-4E4A-84BB-3778-00A271CE73FB}"/>
              </a:ext>
            </a:extLst>
          </p:cNvPr>
          <p:cNvSpPr txBox="1"/>
          <p:nvPr/>
        </p:nvSpPr>
        <p:spPr>
          <a:xfrm>
            <a:off x="392347" y="815616"/>
            <a:ext cx="6096000" cy="954107"/>
          </a:xfrm>
          <a:prstGeom prst="rect">
            <a:avLst/>
          </a:prstGeom>
          <a:noFill/>
        </p:spPr>
        <p:txBody>
          <a:bodyPr wrap="square">
            <a:spAutoFit/>
          </a:bodyPr>
          <a:lstStyle/>
          <a:p>
            <a:r>
              <a:rPr lang="en-IN" sz="2800" b="1" dirty="0">
                <a:solidFill>
                  <a:srgbClr val="0000FF"/>
                </a:solidFill>
                <a:effectLst/>
                <a:highlight>
                  <a:srgbClr val="F7F7F7"/>
                </a:highlight>
                <a:latin typeface="Courier New" panose="02070309020205020404" pitchFamily="49" charset="0"/>
              </a:rPr>
              <a:t>Data Visualization</a:t>
            </a:r>
            <a:endParaRPr lang="en-IN" sz="2800" b="1" dirty="0">
              <a:solidFill>
                <a:srgbClr val="000000"/>
              </a:solidFill>
              <a:effectLst/>
              <a:highlight>
                <a:srgbClr val="F7F7F7"/>
              </a:highlight>
              <a:latin typeface="Courier New" panose="02070309020205020404" pitchFamily="49" charset="0"/>
            </a:endParaRPr>
          </a:p>
          <a:p>
            <a:endParaRPr lang="en-IN" sz="2800" b="1" dirty="0"/>
          </a:p>
        </p:txBody>
      </p:sp>
    </p:spTree>
    <p:extLst>
      <p:ext uri="{BB962C8B-B14F-4D97-AF65-F5344CB8AC3E}">
        <p14:creationId xmlns:p14="http://schemas.microsoft.com/office/powerpoint/2010/main" val="321063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Data Training</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pPr marL="285750" indent="-285750">
              <a:buFont typeface="Arial" panose="020B0604020202020204" pitchFamily="34" charset="0"/>
              <a:buChar char="•"/>
            </a:pPr>
            <a:r>
              <a:rPr lang="en-US" dirty="0"/>
              <a:t>Setting up data loaders</a:t>
            </a:r>
          </a:p>
          <a:p>
            <a:pPr marL="285750" indent="-285750">
              <a:buFont typeface="Arial" panose="020B0604020202020204" pitchFamily="34" charset="0"/>
              <a:buChar char="•"/>
            </a:pPr>
            <a:r>
              <a:rPr lang="en-US" dirty="0"/>
              <a:t>Defining loss functions</a:t>
            </a:r>
          </a:p>
          <a:p>
            <a:pPr marL="285750" indent="-285750">
              <a:buFont typeface="Arial" panose="020B0604020202020204" pitchFamily="34" charset="0"/>
              <a:buChar char="•"/>
            </a:pPr>
            <a:r>
              <a:rPr lang="en-US" dirty="0"/>
              <a:t>Running the training loop</a:t>
            </a:r>
          </a:p>
          <a:p>
            <a:pPr marL="285750" indent="-285750">
              <a:buFont typeface="Arial" panose="020B0604020202020204" pitchFamily="34" charset="0"/>
              <a:buChar char="•"/>
            </a:pPr>
            <a:r>
              <a:rPr lang="en-US" dirty="0"/>
              <a:t>Adjusting model parameters</a:t>
            </a:r>
          </a:p>
          <a:p>
            <a:pPr marL="285750" indent="-285750">
              <a:buFont typeface="Arial" panose="020B0604020202020204" pitchFamily="34" charset="0"/>
              <a:buChar char="•"/>
            </a:pPr>
            <a:r>
              <a:rPr lang="en-US" dirty="0"/>
              <a:t>Learning and recognizing sign language gestures</a:t>
            </a:r>
          </a:p>
        </p:txBody>
      </p:sp>
    </p:spTree>
    <p:extLst>
      <p:ext uri="{BB962C8B-B14F-4D97-AF65-F5344CB8AC3E}">
        <p14:creationId xmlns:p14="http://schemas.microsoft.com/office/powerpoint/2010/main" val="24685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402661"/>
            <a:ext cx="9879437" cy="980844"/>
          </a:xfrm>
        </p:spPr>
        <p:txBody>
          <a:bodyPr/>
          <a:lstStyle/>
          <a:p>
            <a:r>
              <a:rPr lang="en-US" sz="3600" dirty="0"/>
              <a:t>Vision Transformer (</a:t>
            </a:r>
            <a:r>
              <a:rPr lang="en-US" sz="3600" dirty="0" err="1"/>
              <a:t>ViT</a:t>
            </a:r>
            <a:r>
              <a:rPr lang="en-US" sz="3600" dirty="0"/>
              <a:t>) Model</a:t>
            </a:r>
            <a:endParaRPr lang="en-US"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pPr marL="285750" indent="-285750">
              <a:buFont typeface="Arial" panose="020B0604020202020204" pitchFamily="34" charset="0"/>
              <a:buChar char="•"/>
            </a:pPr>
            <a:r>
              <a:rPr lang="en-US" dirty="0"/>
              <a:t>VIT comprises transformer encoder layers with self-attention and feed-forward networks.</a:t>
            </a:r>
          </a:p>
          <a:p>
            <a:pPr marL="285750" indent="-285750">
              <a:buFont typeface="Arial" panose="020B0604020202020204" pitchFamily="34" charset="0"/>
              <a:buChar char="•"/>
            </a:pPr>
            <a:r>
              <a:rPr lang="en-US" dirty="0"/>
              <a:t>It processes images as sequences of patches, allowing it to capture both local and global features effectively.</a:t>
            </a:r>
            <a:endParaRPr lang="en-IN" dirty="0"/>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9" name="Picture 8">
            <a:extLst>
              <a:ext uri="{FF2B5EF4-FFF2-40B4-BE49-F238E27FC236}">
                <a16:creationId xmlns:a16="http://schemas.microsoft.com/office/drawing/2014/main" id="{CAAD3862-CD33-05B0-21EB-CC9433E61323}"/>
              </a:ext>
            </a:extLst>
          </p:cNvPr>
          <p:cNvPicPr>
            <a:picLocks noChangeAspect="1"/>
          </p:cNvPicPr>
          <p:nvPr/>
        </p:nvPicPr>
        <p:blipFill>
          <a:blip r:embed="rId3"/>
          <a:stretch>
            <a:fillRect/>
          </a:stretch>
        </p:blipFill>
        <p:spPr>
          <a:xfrm>
            <a:off x="5191668" y="2113935"/>
            <a:ext cx="6234358" cy="3251251"/>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Evaluation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7819577" cy="3961593"/>
          </a:xfrm>
        </p:spPr>
        <p:txBody>
          <a:bodyPr>
            <a:normAutofit/>
          </a:bodyPr>
          <a:lstStyle/>
          <a:p>
            <a:r>
              <a:rPr lang="en-US" sz="2000" dirty="0"/>
              <a:t>Evaluation: Assessing the performance of the trained VIT model on a separate dataset using metrics like accuracy, precision, recall, and F1-score.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73313" y="393292"/>
            <a:ext cx="4503443" cy="3062748"/>
          </a:xfrm>
        </p:spPr>
        <p:txBody>
          <a:bodyPr/>
          <a:lstStyle/>
          <a:p>
            <a:r>
              <a:rPr lang="en-US" dirty="0"/>
              <a:t>Introduction</a:t>
            </a:r>
          </a:p>
        </p:txBody>
      </p:sp>
      <p:pic>
        <p:nvPicPr>
          <p:cNvPr id="6" name="Picture Placeholder 5">
            <a:extLst>
              <a:ext uri="{FF2B5EF4-FFF2-40B4-BE49-F238E27FC236}">
                <a16:creationId xmlns:a16="http://schemas.microsoft.com/office/drawing/2014/main" id="{0D6D9858-118D-11C2-9ED5-C6CB499395EA}"/>
              </a:ext>
            </a:extLst>
          </p:cNvPr>
          <p:cNvPicPr>
            <a:picLocks noGrp="1" noChangeAspect="1"/>
          </p:cNvPicPr>
          <p:nvPr>
            <p:ph type="pic" sz="quarter" idx="11"/>
          </p:nvPr>
        </p:nvPicPr>
        <p:blipFill>
          <a:blip r:embed="rId3"/>
          <a:srcRect t="1212" b="1212"/>
          <a:stretch>
            <a:fillRect/>
          </a:stretch>
        </p:blipFill>
        <p:spPr>
          <a:xfrm flipH="1">
            <a:off x="462116" y="393291"/>
            <a:ext cx="4404851" cy="6359525"/>
          </a:xfrm>
        </p:spPr>
      </p:pic>
      <p:sp>
        <p:nvSpPr>
          <p:cNvPr id="8" name="TextBox 7">
            <a:extLst>
              <a:ext uri="{FF2B5EF4-FFF2-40B4-BE49-F238E27FC236}">
                <a16:creationId xmlns:a16="http://schemas.microsoft.com/office/drawing/2014/main" id="{9FB09BE4-8ABA-B1DB-C8EE-703224E15BDE}"/>
              </a:ext>
            </a:extLst>
          </p:cNvPr>
          <p:cNvSpPr txBox="1"/>
          <p:nvPr/>
        </p:nvSpPr>
        <p:spPr>
          <a:xfrm>
            <a:off x="5045546" y="2261419"/>
            <a:ext cx="7037376" cy="1754326"/>
          </a:xfrm>
          <a:prstGeom prst="rect">
            <a:avLst/>
          </a:prstGeom>
          <a:noFill/>
        </p:spPr>
        <p:txBody>
          <a:bodyPr wrap="none" rtlCol="0">
            <a:spAutoFit/>
          </a:bodyPr>
          <a:lstStyle/>
          <a:p>
            <a:r>
              <a:rPr lang="en-US" dirty="0">
                <a:solidFill>
                  <a:schemeClr val="accent6">
                    <a:lumMod val="75000"/>
                  </a:schemeClr>
                </a:solidFill>
              </a:rPr>
              <a:t>Sign Language Recognition utilizes machine learning to interpret sign</a:t>
            </a:r>
          </a:p>
          <a:p>
            <a:r>
              <a:rPr lang="en-US" dirty="0">
                <a:solidFill>
                  <a:schemeClr val="accent6">
                    <a:lumMod val="75000"/>
                  </a:schemeClr>
                </a:solidFill>
              </a:rPr>
              <a:t> language gestures, enabling translation into text or speech. It enhances</a:t>
            </a:r>
          </a:p>
          <a:p>
            <a:r>
              <a:rPr lang="en-US" dirty="0">
                <a:solidFill>
                  <a:schemeClr val="accent6">
                    <a:lumMod val="75000"/>
                  </a:schemeClr>
                </a:solidFill>
              </a:rPr>
              <a:t> inclusivity by bridging communication gaps between deaf and dumb</a:t>
            </a:r>
          </a:p>
          <a:p>
            <a:r>
              <a:rPr lang="en-US" dirty="0">
                <a:solidFill>
                  <a:schemeClr val="accent6">
                    <a:lumMod val="75000"/>
                  </a:schemeClr>
                </a:solidFill>
              </a:rPr>
              <a:t>individuals, promoting accessibility and facilitating effective </a:t>
            </a:r>
          </a:p>
          <a:p>
            <a:r>
              <a:rPr lang="en-US" dirty="0">
                <a:solidFill>
                  <a:schemeClr val="accent6">
                    <a:lumMod val="75000"/>
                  </a:schemeClr>
                </a:solidFill>
              </a:rPr>
              <a:t>communication.</a:t>
            </a: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378848"/>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116885"/>
            <a:ext cx="6583680" cy="3207344"/>
          </a:xfrm>
        </p:spPr>
        <p:txBody>
          <a:bodyPr>
            <a:normAutofit fontScale="92500" lnSpcReduction="20000"/>
          </a:bodyPr>
          <a:lstStyle/>
          <a:p>
            <a:r>
              <a:rPr lang="en-US" dirty="0"/>
              <a:t>Motivation </a:t>
            </a:r>
          </a:p>
          <a:p>
            <a:r>
              <a:rPr lang="en-US" dirty="0"/>
              <a:t>Data Resources </a:t>
            </a:r>
          </a:p>
          <a:p>
            <a:r>
              <a:rPr lang="en-US" dirty="0"/>
              <a:t>Data Processing </a:t>
            </a:r>
          </a:p>
          <a:p>
            <a:r>
              <a:rPr lang="en-US" dirty="0"/>
              <a:t>EDA</a:t>
            </a:r>
          </a:p>
          <a:p>
            <a:r>
              <a:rPr lang="en-US" dirty="0"/>
              <a:t>Data training </a:t>
            </a:r>
          </a:p>
          <a:p>
            <a:r>
              <a:rPr lang="en-US" dirty="0"/>
              <a:t>VIT model</a:t>
            </a:r>
          </a:p>
          <a:p>
            <a:r>
              <a:rPr lang="en-US" dirty="0"/>
              <a:t>Evaluation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Motivation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Developing accurate sign language recognition systems aims to empower individuals with hearing impairments, including both deaf and dumb individuals. By bridging communication gaps, these systems enhance accessibility, promote inclusivity across various fields like education, healthcare, and technology.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260247"/>
            <a:ext cx="5259554" cy="2495028"/>
          </a:xfrm>
        </p:spPr>
        <p:txBody>
          <a:bodyPr/>
          <a:lstStyle/>
          <a:p>
            <a:r>
              <a:rPr lang="en-US" dirty="0"/>
              <a:t>Data Resources</a:t>
            </a:r>
            <a:br>
              <a:rPr lang="en-US" dirty="0"/>
            </a:br>
            <a:endParaRPr lang="en-US" sz="1600"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2234781"/>
            <a:ext cx="9448800" cy="2233233"/>
          </a:xfrm>
        </p:spPr>
        <p:txBody>
          <a:bodyPr>
            <a:normAutofit fontScale="92500" lnSpcReduction="10000"/>
          </a:bodyPr>
          <a:lstStyle/>
          <a:p>
            <a:r>
              <a:rPr lang="en-US" dirty="0"/>
              <a:t>Accurate and diverse data is the backbone of machine learning models. It's essential to have reliable resources for training, validating, and testing our models.</a:t>
            </a:r>
          </a:p>
          <a:p>
            <a:endParaRPr lang="en-US" dirty="0"/>
          </a:p>
          <a:p>
            <a:r>
              <a:rPr lang="en-US" dirty="0"/>
              <a:t> In our Dataset:</a:t>
            </a:r>
            <a:br>
              <a:rPr lang="en-US" dirty="0"/>
            </a:br>
            <a:r>
              <a:rPr lang="en-US" dirty="0"/>
              <a:t>60900 rows × 2 columns</a:t>
            </a:r>
            <a:br>
              <a:rPr lang="en-US" dirty="0"/>
            </a:br>
            <a:r>
              <a:rPr lang="en-US" dirty="0"/>
              <a:t>Images: 60900</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Data Processing</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normAutofit/>
          </a:bodyPr>
          <a:lstStyle/>
          <a:p>
            <a:r>
              <a:rPr lang="en-US" sz="2000" b="1" dirty="0"/>
              <a:t>Cleaning: </a:t>
            </a:r>
            <a:r>
              <a:rPr lang="en-US" sz="2000" dirty="0"/>
              <a:t>Handle missing values, remove duplicates</a:t>
            </a:r>
            <a:r>
              <a:rPr lang="en-US" sz="2000" b="1" dirty="0"/>
              <a:t>.</a:t>
            </a:r>
          </a:p>
          <a:p>
            <a:r>
              <a:rPr lang="en-US" sz="2000" b="1" dirty="0"/>
              <a:t>Transformation: </a:t>
            </a:r>
            <a:r>
              <a:rPr lang="en-US" sz="2000" dirty="0"/>
              <a:t>Engineer features, normalize/standardize data,   encode categorical variables.</a:t>
            </a:r>
          </a:p>
          <a:p>
            <a:r>
              <a:rPr lang="en-US" sz="2000" b="1" dirty="0"/>
              <a:t>Enrichment: </a:t>
            </a:r>
            <a:r>
              <a:rPr lang="en-US" sz="2000" dirty="0"/>
              <a:t>Combine datasets, handle outliers.</a:t>
            </a:r>
          </a:p>
          <a:p>
            <a:r>
              <a:rPr lang="en-US" sz="2000" b="1" dirty="0"/>
              <a:t>Splitting: </a:t>
            </a:r>
            <a:r>
              <a:rPr lang="en-US" sz="2000" dirty="0"/>
              <a:t>Divide data into training and testing sets.</a:t>
            </a:r>
          </a:p>
          <a:p>
            <a:r>
              <a:rPr lang="en-US" sz="2000" b="1" dirty="0"/>
              <a:t>Visualization:</a:t>
            </a:r>
            <a:r>
              <a:rPr lang="en-US" sz="2000" dirty="0"/>
              <a:t> Visualize data distribution and patterns.</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Exploratory Data Analysis (EDA)</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fontScale="92500" lnSpcReduction="20000"/>
          </a:bodyPr>
          <a:lstStyle/>
          <a:p>
            <a:r>
              <a:rPr lang="en-US" dirty="0"/>
              <a:t>Checking the shape of the dataset to understand its size and dimensions.</a:t>
            </a:r>
          </a:p>
          <a:p>
            <a:r>
              <a:rPr lang="en-US" dirty="0"/>
              <a:t>Examining data types to ensure they are appropriate for analysis.</a:t>
            </a:r>
          </a:p>
          <a:p>
            <a:r>
              <a:rPr lang="en-US" dirty="0"/>
              <a:t>Identifying and handling missing values to maintain data integrity.</a:t>
            </a:r>
          </a:p>
          <a:p>
            <a:r>
              <a:rPr lang="en-US" dirty="0"/>
              <a:t>Exploring statistical summaries to understand the distribution of numerical features.</a:t>
            </a:r>
          </a:p>
          <a:p>
            <a:r>
              <a:rPr lang="en-US" dirty="0"/>
              <a:t>Visualizing categorical data to analyze their distribution and imbalance.</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EA3FAA-0735-0519-90AC-5464DDD67641}"/>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6" name="Picture 5">
            <a:extLst>
              <a:ext uri="{FF2B5EF4-FFF2-40B4-BE49-F238E27FC236}">
                <a16:creationId xmlns:a16="http://schemas.microsoft.com/office/drawing/2014/main" id="{08876F0C-340B-4E08-2FF5-3085F6B3D980}"/>
              </a:ext>
            </a:extLst>
          </p:cNvPr>
          <p:cNvPicPr>
            <a:picLocks noChangeAspect="1"/>
          </p:cNvPicPr>
          <p:nvPr/>
        </p:nvPicPr>
        <p:blipFill>
          <a:blip r:embed="rId2"/>
          <a:stretch>
            <a:fillRect/>
          </a:stretch>
        </p:blipFill>
        <p:spPr>
          <a:xfrm>
            <a:off x="528682" y="658761"/>
            <a:ext cx="7886788" cy="5436595"/>
          </a:xfrm>
          <a:prstGeom prst="rect">
            <a:avLst/>
          </a:prstGeom>
        </p:spPr>
      </p:pic>
    </p:spTree>
    <p:extLst>
      <p:ext uri="{BB962C8B-B14F-4D97-AF65-F5344CB8AC3E}">
        <p14:creationId xmlns:p14="http://schemas.microsoft.com/office/powerpoint/2010/main" val="107027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3C541B-5279-2F13-CE12-CA98312F5441}"/>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CFF3C320-EC24-9EB0-01B2-2FB383EDB713}"/>
              </a:ext>
            </a:extLst>
          </p:cNvPr>
          <p:cNvPicPr>
            <a:picLocks noChangeAspect="1"/>
          </p:cNvPicPr>
          <p:nvPr/>
        </p:nvPicPr>
        <p:blipFill>
          <a:blip r:embed="rId2"/>
          <a:stretch>
            <a:fillRect/>
          </a:stretch>
        </p:blipFill>
        <p:spPr>
          <a:xfrm>
            <a:off x="1257646" y="1730478"/>
            <a:ext cx="2823249" cy="2253453"/>
          </a:xfrm>
          <a:prstGeom prst="rect">
            <a:avLst/>
          </a:prstGeom>
        </p:spPr>
      </p:pic>
      <p:sp>
        <p:nvSpPr>
          <p:cNvPr id="9" name="TextBox 8">
            <a:extLst>
              <a:ext uri="{FF2B5EF4-FFF2-40B4-BE49-F238E27FC236}">
                <a16:creationId xmlns:a16="http://schemas.microsoft.com/office/drawing/2014/main" id="{9CB67D13-6B01-377B-9409-CDCD848FE51D}"/>
              </a:ext>
            </a:extLst>
          </p:cNvPr>
          <p:cNvSpPr txBox="1"/>
          <p:nvPr/>
        </p:nvSpPr>
        <p:spPr>
          <a:xfrm>
            <a:off x="580103" y="1061885"/>
            <a:ext cx="7606570" cy="369332"/>
          </a:xfrm>
          <a:prstGeom prst="rect">
            <a:avLst/>
          </a:prstGeom>
          <a:noFill/>
        </p:spPr>
        <p:txBody>
          <a:bodyPr wrap="none" rtlCol="0">
            <a:spAutoFit/>
          </a:bodyPr>
          <a:lstStyle/>
          <a:p>
            <a:r>
              <a:rPr lang="en-US" b="1" dirty="0">
                <a:solidFill>
                  <a:schemeClr val="accent6">
                    <a:lumMod val="75000"/>
                  </a:schemeClr>
                </a:solidFill>
              </a:rPr>
              <a:t>Displaying  distribution and most common colors in the random images</a:t>
            </a:r>
            <a:endParaRPr lang="en-IN" b="1" dirty="0">
              <a:solidFill>
                <a:schemeClr val="accent6">
                  <a:lumMod val="75000"/>
                </a:schemeClr>
              </a:solidFill>
            </a:endParaRPr>
          </a:p>
        </p:txBody>
      </p:sp>
      <p:pic>
        <p:nvPicPr>
          <p:cNvPr id="13" name="Picture 12">
            <a:extLst>
              <a:ext uri="{FF2B5EF4-FFF2-40B4-BE49-F238E27FC236}">
                <a16:creationId xmlns:a16="http://schemas.microsoft.com/office/drawing/2014/main" id="{C9209C8D-C25B-4FE4-CC23-20C86C803CB6}"/>
              </a:ext>
            </a:extLst>
          </p:cNvPr>
          <p:cNvPicPr>
            <a:picLocks noChangeAspect="1"/>
          </p:cNvPicPr>
          <p:nvPr/>
        </p:nvPicPr>
        <p:blipFill>
          <a:blip r:embed="rId3"/>
          <a:stretch>
            <a:fillRect/>
          </a:stretch>
        </p:blipFill>
        <p:spPr>
          <a:xfrm>
            <a:off x="4972569" y="1828800"/>
            <a:ext cx="2938493" cy="2155131"/>
          </a:xfrm>
          <a:prstGeom prst="rect">
            <a:avLst/>
          </a:prstGeom>
        </p:spPr>
      </p:pic>
      <p:pic>
        <p:nvPicPr>
          <p:cNvPr id="15" name="Picture 14">
            <a:extLst>
              <a:ext uri="{FF2B5EF4-FFF2-40B4-BE49-F238E27FC236}">
                <a16:creationId xmlns:a16="http://schemas.microsoft.com/office/drawing/2014/main" id="{61B229A2-D178-A40E-0251-11F2D1D9DF1F}"/>
              </a:ext>
            </a:extLst>
          </p:cNvPr>
          <p:cNvPicPr>
            <a:picLocks noChangeAspect="1"/>
          </p:cNvPicPr>
          <p:nvPr/>
        </p:nvPicPr>
        <p:blipFill>
          <a:blip r:embed="rId4"/>
          <a:stretch>
            <a:fillRect/>
          </a:stretch>
        </p:blipFill>
        <p:spPr>
          <a:xfrm>
            <a:off x="3165986" y="4381514"/>
            <a:ext cx="2703463" cy="2172550"/>
          </a:xfrm>
          <a:prstGeom prst="rect">
            <a:avLst/>
          </a:prstGeom>
        </p:spPr>
      </p:pic>
    </p:spTree>
    <p:extLst>
      <p:ext uri="{BB962C8B-B14F-4D97-AF65-F5344CB8AC3E}">
        <p14:creationId xmlns:p14="http://schemas.microsoft.com/office/powerpoint/2010/main" val="87474796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{B144C3F7-969C-42DC-BA20-2A84D49E4634}tf78438558_win32</Template>
  <TotalTime>339</TotalTime>
  <Words>370</Words>
  <Application>Microsoft Office PowerPoint</Application>
  <PresentationFormat>Widescreen</PresentationFormat>
  <Paragraphs>57</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Sabon Next LT</vt:lpstr>
      <vt:lpstr>Custom</vt:lpstr>
      <vt:lpstr>SIGN  LANGUGAE  RECOGNITION</vt:lpstr>
      <vt:lpstr>Introduction</vt:lpstr>
      <vt:lpstr>agenda</vt:lpstr>
      <vt:lpstr>Motivation</vt:lpstr>
      <vt:lpstr>Data Resources </vt:lpstr>
      <vt:lpstr>Data Processing</vt:lpstr>
      <vt:lpstr>Exploratory Data Analysis (EDA)</vt:lpstr>
      <vt:lpstr>PowerPoint Presentation</vt:lpstr>
      <vt:lpstr>PowerPoint Presentation</vt:lpstr>
      <vt:lpstr>PowerPoint Presentation</vt:lpstr>
      <vt:lpstr>Data Training</vt:lpstr>
      <vt:lpstr>Vision Transformer (ViT) Model</vt:lpstr>
      <vt:lpstr>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LANGUGAE  RECOGNITION</dc:title>
  <dc:subject/>
  <dc:creator>Raman Kaushal'z</dc:creator>
  <cp:lastModifiedBy>Raman Kaushal'z</cp:lastModifiedBy>
  <cp:revision>4</cp:revision>
  <dcterms:created xsi:type="dcterms:W3CDTF">2024-04-16T23:19:38Z</dcterms:created>
  <dcterms:modified xsi:type="dcterms:W3CDTF">2024-04-17T05:14:46Z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