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11" roundtripDataSignature="AMtx7mhJd6T7I15QfLITSlgnGnL7A9f3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5E5B81-2803-4E90-AC11-D09A20411D6D}">
  <a:tblStyle styleId="{0F5E5B81-2803-4E90-AC11-D09A20411D6D}"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customschemas.google.com/relationships/presentationmetadata" Target="metadata"/><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d03d1d920_0_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19d03d1d920_0_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3" name="Shape 13"/>
        <p:cNvGrpSpPr/>
        <p:nvPr/>
      </p:nvGrpSpPr>
      <p:grpSpPr>
        <a:xfrm>
          <a:off x="0" y="0"/>
          <a:ext cx="0" cy="0"/>
          <a:chOff x="0" y="0"/>
          <a:chExt cx="0" cy="0"/>
        </a:xfrm>
      </p:grpSpPr>
      <p:sp>
        <p:nvSpPr>
          <p:cNvPr id="14" name="Google Shape;14;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
          <p:cNvSpPr txBox="1"/>
          <p:nvPr>
            <p:ph idx="12" type="sldNum"/>
          </p:nvPr>
        </p:nvSpPr>
        <p:spPr>
          <a:xfrm>
            <a:off x="11020597" y="6557264"/>
            <a:ext cx="142240" cy="182879"/>
          </a:xfrm>
          <a:prstGeom prst="rect">
            <a:avLst/>
          </a:prstGeom>
          <a:noFill/>
          <a:ln>
            <a:noFill/>
          </a:ln>
        </p:spPr>
        <p:txBody>
          <a:bodyPr anchorCtr="0" anchor="t" bIns="0" lIns="0" spcFirstLastPara="1" rIns="0" wrap="square" tIns="0">
            <a:spAutoFit/>
          </a:bodyPr>
          <a:lstStyle>
            <a:lvl1pPr indent="0" lvl="0"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1pPr>
            <a:lvl2pPr indent="0" lvl="1"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2pPr>
            <a:lvl3pPr indent="0" lvl="2"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3pPr>
            <a:lvl4pPr indent="0" lvl="3"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4pPr>
            <a:lvl5pPr indent="0" lvl="4"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5pPr>
            <a:lvl6pPr indent="0" lvl="5"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6pPr>
            <a:lvl7pPr indent="0" lvl="6"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7pPr>
            <a:lvl8pPr indent="0" lvl="7"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8pPr>
            <a:lvl9pPr indent="0" lvl="8"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6"/>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2" type="sldNum"/>
          </p:nvPr>
        </p:nvSpPr>
        <p:spPr>
          <a:xfrm>
            <a:off x="11020597" y="6557264"/>
            <a:ext cx="142240" cy="182879"/>
          </a:xfrm>
          <a:prstGeom prst="rect">
            <a:avLst/>
          </a:prstGeom>
          <a:noFill/>
          <a:ln>
            <a:noFill/>
          </a:ln>
        </p:spPr>
        <p:txBody>
          <a:bodyPr anchorCtr="0" anchor="t" bIns="0" lIns="0" spcFirstLastPara="1" rIns="0" wrap="square" tIns="0">
            <a:spAutoFit/>
          </a:bodyPr>
          <a:lstStyle>
            <a:lvl1pPr indent="0" lvl="0"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1pPr>
            <a:lvl2pPr indent="0" lvl="1"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2pPr>
            <a:lvl3pPr indent="0" lvl="2"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3pPr>
            <a:lvl4pPr indent="0" lvl="3"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4pPr>
            <a:lvl5pPr indent="0" lvl="4"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5pPr>
            <a:lvl6pPr indent="0" lvl="5"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6pPr>
            <a:lvl7pPr indent="0" lvl="6"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7pPr>
            <a:lvl8pPr indent="0" lvl="7"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8pPr>
            <a:lvl9pPr indent="0" lvl="8"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23" name="Shape 23"/>
        <p:cNvGrpSpPr/>
        <p:nvPr/>
      </p:nvGrpSpPr>
      <p:grpSpPr>
        <a:xfrm>
          <a:off x="0" y="0"/>
          <a:ext cx="0" cy="0"/>
          <a:chOff x="0" y="0"/>
          <a:chExt cx="0" cy="0"/>
        </a:xfrm>
      </p:grpSpPr>
      <p:sp>
        <p:nvSpPr>
          <p:cNvPr id="24" name="Google Shape;24;p7"/>
          <p:cNvSpPr/>
          <p:nvPr/>
        </p:nvSpPr>
        <p:spPr>
          <a:xfrm>
            <a:off x="1" y="6400799"/>
            <a:ext cx="12192000" cy="457200"/>
          </a:xfrm>
          <a:custGeom>
            <a:rect b="b" l="l" r="r" t="t"/>
            <a:pathLst>
              <a:path extrusionOk="0" h="457200" w="12192000">
                <a:moveTo>
                  <a:pt x="12192000" y="0"/>
                </a:moveTo>
                <a:lnTo>
                  <a:pt x="0" y="0"/>
                </a:lnTo>
                <a:lnTo>
                  <a:pt x="0" y="457199"/>
                </a:lnTo>
                <a:lnTo>
                  <a:pt x="12192000" y="457199"/>
                </a:lnTo>
                <a:lnTo>
                  <a:pt x="12192000" y="0"/>
                </a:lnTo>
                <a:close/>
              </a:path>
            </a:pathLst>
          </a:custGeom>
          <a:solidFill>
            <a:srgbClr val="BD58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7"/>
          <p:cNvSpPr/>
          <p:nvPr/>
        </p:nvSpPr>
        <p:spPr>
          <a:xfrm>
            <a:off x="0" y="6334316"/>
            <a:ext cx="12192000" cy="66040"/>
          </a:xfrm>
          <a:custGeom>
            <a:rect b="b" l="l" r="r" t="t"/>
            <a:pathLst>
              <a:path extrusionOk="0" h="66039" w="12192000">
                <a:moveTo>
                  <a:pt x="12192001" y="0"/>
                </a:moveTo>
                <a:lnTo>
                  <a:pt x="0" y="0"/>
                </a:lnTo>
                <a:lnTo>
                  <a:pt x="0" y="65998"/>
                </a:lnTo>
                <a:lnTo>
                  <a:pt x="12192001" y="65998"/>
                </a:lnTo>
                <a:lnTo>
                  <a:pt x="12192001" y="0"/>
                </a:lnTo>
                <a:close/>
              </a:path>
            </a:pathLst>
          </a:custGeom>
          <a:solidFill>
            <a:srgbClr val="E4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 name="Google Shape;26;p7"/>
          <p:cNvPicPr preferRelativeResize="0"/>
          <p:nvPr/>
        </p:nvPicPr>
        <p:blipFill rotWithShape="1">
          <a:blip r:embed="rId2">
            <a:alphaModFix/>
          </a:blip>
          <a:srcRect b="0" l="0" r="0" t="0"/>
          <a:stretch/>
        </p:blipFill>
        <p:spPr>
          <a:xfrm>
            <a:off x="11155680" y="33089"/>
            <a:ext cx="933597" cy="1273850"/>
          </a:xfrm>
          <a:prstGeom prst="rect">
            <a:avLst/>
          </a:prstGeom>
          <a:noFill/>
          <a:ln>
            <a:noFill/>
          </a:ln>
        </p:spPr>
      </p:pic>
      <p:sp>
        <p:nvSpPr>
          <p:cNvPr id="27" name="Google Shape;27;p7"/>
          <p:cNvSpPr txBox="1"/>
          <p:nvPr>
            <p:ph type="title"/>
          </p:nvPr>
        </p:nvSpPr>
        <p:spPr>
          <a:xfrm>
            <a:off x="1018540" y="901700"/>
            <a:ext cx="10154919"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u="sng">
                <a:solidFill>
                  <a:srgbClr val="40404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7"/>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txBox="1"/>
          <p:nvPr>
            <p:ph idx="12" type="sldNum"/>
          </p:nvPr>
        </p:nvSpPr>
        <p:spPr>
          <a:xfrm>
            <a:off x="11020597" y="6557264"/>
            <a:ext cx="142240" cy="182879"/>
          </a:xfrm>
          <a:prstGeom prst="rect">
            <a:avLst/>
          </a:prstGeom>
          <a:noFill/>
          <a:ln>
            <a:noFill/>
          </a:ln>
        </p:spPr>
        <p:txBody>
          <a:bodyPr anchorCtr="0" anchor="t" bIns="0" lIns="0" spcFirstLastPara="1" rIns="0" wrap="square" tIns="0">
            <a:spAutoFit/>
          </a:bodyPr>
          <a:lstStyle>
            <a:lvl1pPr indent="0" lvl="0"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1pPr>
            <a:lvl2pPr indent="0" lvl="1"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2pPr>
            <a:lvl3pPr indent="0" lvl="2"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3pPr>
            <a:lvl4pPr indent="0" lvl="3"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4pPr>
            <a:lvl5pPr indent="0" lvl="4"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5pPr>
            <a:lvl6pPr indent="0" lvl="5"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6pPr>
            <a:lvl7pPr indent="0" lvl="6"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7pPr>
            <a:lvl8pPr indent="0" lvl="7"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8pPr>
            <a:lvl9pPr indent="0" lvl="8"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8"/>
          <p:cNvSpPr txBox="1"/>
          <p:nvPr>
            <p:ph type="title"/>
          </p:nvPr>
        </p:nvSpPr>
        <p:spPr>
          <a:xfrm>
            <a:off x="1018540" y="901700"/>
            <a:ext cx="10154919"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u="sng">
                <a:solidFill>
                  <a:srgbClr val="40404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8"/>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
          <p:cNvSpPr txBox="1"/>
          <p:nvPr>
            <p:ph idx="12" type="sldNum"/>
          </p:nvPr>
        </p:nvSpPr>
        <p:spPr>
          <a:xfrm>
            <a:off x="11020597" y="6557264"/>
            <a:ext cx="142240" cy="182879"/>
          </a:xfrm>
          <a:prstGeom prst="rect">
            <a:avLst/>
          </a:prstGeom>
          <a:noFill/>
          <a:ln>
            <a:noFill/>
          </a:ln>
        </p:spPr>
        <p:txBody>
          <a:bodyPr anchorCtr="0" anchor="t" bIns="0" lIns="0" spcFirstLastPara="1" rIns="0" wrap="square" tIns="0">
            <a:spAutoFit/>
          </a:bodyPr>
          <a:lstStyle>
            <a:lvl1pPr indent="0" lvl="0"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1pPr>
            <a:lvl2pPr indent="0" lvl="1"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2pPr>
            <a:lvl3pPr indent="0" lvl="2"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3pPr>
            <a:lvl4pPr indent="0" lvl="3"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4pPr>
            <a:lvl5pPr indent="0" lvl="4"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5pPr>
            <a:lvl6pPr indent="0" lvl="5"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6pPr>
            <a:lvl7pPr indent="0" lvl="6"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7pPr>
            <a:lvl8pPr indent="0" lvl="7"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8pPr>
            <a:lvl9pPr indent="0" lvl="8"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9"/>
          <p:cNvSpPr txBox="1"/>
          <p:nvPr>
            <p:ph type="title"/>
          </p:nvPr>
        </p:nvSpPr>
        <p:spPr>
          <a:xfrm>
            <a:off x="1018540" y="901700"/>
            <a:ext cx="10154919"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u="sng">
                <a:solidFill>
                  <a:srgbClr val="40404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2" type="sldNum"/>
          </p:nvPr>
        </p:nvSpPr>
        <p:spPr>
          <a:xfrm>
            <a:off x="11020597" y="6557264"/>
            <a:ext cx="142240" cy="182879"/>
          </a:xfrm>
          <a:prstGeom prst="rect">
            <a:avLst/>
          </a:prstGeom>
          <a:noFill/>
          <a:ln>
            <a:noFill/>
          </a:ln>
        </p:spPr>
        <p:txBody>
          <a:bodyPr anchorCtr="0" anchor="t" bIns="0" lIns="0" spcFirstLastPara="1" rIns="0" wrap="square" tIns="0">
            <a:spAutoFit/>
          </a:bodyPr>
          <a:lstStyle>
            <a:lvl1pPr indent="0" lvl="0"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1pPr>
            <a:lvl2pPr indent="0" lvl="1"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2pPr>
            <a:lvl3pPr indent="0" lvl="2"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3pPr>
            <a:lvl4pPr indent="0" lvl="3"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4pPr>
            <a:lvl5pPr indent="0" lvl="4"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5pPr>
            <a:lvl6pPr indent="0" lvl="5"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6pPr>
            <a:lvl7pPr indent="0" lvl="6"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7pPr>
            <a:lvl8pPr indent="0" lvl="7"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8pPr>
            <a:lvl9pPr indent="0" lvl="8" marL="38100" marR="0" algn="l">
              <a:lnSpc>
                <a:spcPct val="115454"/>
              </a:lnSpc>
              <a:spcBef>
                <a:spcPts val="0"/>
              </a:spcBef>
              <a:buNone/>
              <a:defRPr b="0" i="0" sz="1100">
                <a:solidFill>
                  <a:schemeClr val="lt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p:nvPr/>
        </p:nvSpPr>
        <p:spPr>
          <a:xfrm>
            <a:off x="3175" y="6400799"/>
            <a:ext cx="12188825" cy="457200"/>
          </a:xfrm>
          <a:custGeom>
            <a:rect b="b" l="l" r="r" t="t"/>
            <a:pathLst>
              <a:path extrusionOk="0" h="457200" w="12188825">
                <a:moveTo>
                  <a:pt x="12188825" y="0"/>
                </a:moveTo>
                <a:lnTo>
                  <a:pt x="0" y="0"/>
                </a:lnTo>
                <a:lnTo>
                  <a:pt x="0" y="457199"/>
                </a:lnTo>
                <a:lnTo>
                  <a:pt x="12188825" y="457199"/>
                </a:lnTo>
                <a:lnTo>
                  <a:pt x="12188825" y="0"/>
                </a:lnTo>
                <a:close/>
              </a:path>
            </a:pathLst>
          </a:custGeom>
          <a:solidFill>
            <a:srgbClr val="BD58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4"/>
          <p:cNvSpPr/>
          <p:nvPr/>
        </p:nvSpPr>
        <p:spPr>
          <a:xfrm>
            <a:off x="14" y="6334316"/>
            <a:ext cx="12188825" cy="64135"/>
          </a:xfrm>
          <a:custGeom>
            <a:rect b="b" l="l" r="r" t="t"/>
            <a:pathLst>
              <a:path extrusionOk="0" h="64135" w="12188825">
                <a:moveTo>
                  <a:pt x="12188825" y="0"/>
                </a:moveTo>
                <a:lnTo>
                  <a:pt x="0" y="0"/>
                </a:lnTo>
                <a:lnTo>
                  <a:pt x="0" y="64008"/>
                </a:lnTo>
                <a:lnTo>
                  <a:pt x="12188825" y="64008"/>
                </a:lnTo>
                <a:lnTo>
                  <a:pt x="12188825" y="0"/>
                </a:lnTo>
                <a:close/>
              </a:path>
            </a:pathLst>
          </a:custGeom>
          <a:solidFill>
            <a:srgbClr val="E4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4"/>
          <p:cNvSpPr txBox="1"/>
          <p:nvPr>
            <p:ph type="title"/>
          </p:nvPr>
        </p:nvSpPr>
        <p:spPr>
          <a:xfrm>
            <a:off x="1018540" y="901700"/>
            <a:ext cx="10154919" cy="75691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800" u="sng" cap="none" strike="noStrike">
                <a:solidFill>
                  <a:srgbClr val="40404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2" type="sldNum"/>
          </p:nvPr>
        </p:nvSpPr>
        <p:spPr>
          <a:xfrm>
            <a:off x="11020597" y="6557264"/>
            <a:ext cx="142240" cy="182879"/>
          </a:xfrm>
          <a:prstGeom prst="rect">
            <a:avLst/>
          </a:prstGeom>
          <a:noFill/>
          <a:ln>
            <a:noFill/>
          </a:ln>
        </p:spPr>
        <p:txBody>
          <a:bodyPr anchorCtr="0" anchor="t" bIns="0" lIns="0" spcFirstLastPara="1" rIns="0" wrap="square" tIns="0">
            <a:spAutoFit/>
          </a:bodyPr>
          <a:lstStyle>
            <a:lvl1pPr indent="0" lvl="0" marL="38100" marR="0" rtl="0" algn="l">
              <a:lnSpc>
                <a:spcPct val="115454"/>
              </a:lnSpc>
              <a:spcBef>
                <a:spcPts val="0"/>
              </a:spcBef>
              <a:buNone/>
              <a:defRPr b="0" i="0" sz="1100" u="none">
                <a:solidFill>
                  <a:schemeClr val="lt1"/>
                </a:solidFill>
                <a:latin typeface="Times New Roman"/>
                <a:ea typeface="Times New Roman"/>
                <a:cs typeface="Times New Roman"/>
                <a:sym typeface="Times New Roman"/>
              </a:defRPr>
            </a:lvl1pPr>
            <a:lvl2pPr indent="0" lvl="1" marL="38100" marR="0" rtl="0" algn="l">
              <a:lnSpc>
                <a:spcPct val="115454"/>
              </a:lnSpc>
              <a:spcBef>
                <a:spcPts val="0"/>
              </a:spcBef>
              <a:buNone/>
              <a:defRPr b="0" i="0" sz="1100" u="none">
                <a:solidFill>
                  <a:schemeClr val="lt1"/>
                </a:solidFill>
                <a:latin typeface="Times New Roman"/>
                <a:ea typeface="Times New Roman"/>
                <a:cs typeface="Times New Roman"/>
                <a:sym typeface="Times New Roman"/>
              </a:defRPr>
            </a:lvl2pPr>
            <a:lvl3pPr indent="0" lvl="2" marL="38100" marR="0" rtl="0" algn="l">
              <a:lnSpc>
                <a:spcPct val="115454"/>
              </a:lnSpc>
              <a:spcBef>
                <a:spcPts val="0"/>
              </a:spcBef>
              <a:buNone/>
              <a:defRPr b="0" i="0" sz="1100" u="none">
                <a:solidFill>
                  <a:schemeClr val="lt1"/>
                </a:solidFill>
                <a:latin typeface="Times New Roman"/>
                <a:ea typeface="Times New Roman"/>
                <a:cs typeface="Times New Roman"/>
                <a:sym typeface="Times New Roman"/>
              </a:defRPr>
            </a:lvl3pPr>
            <a:lvl4pPr indent="0" lvl="3" marL="38100" marR="0" rtl="0" algn="l">
              <a:lnSpc>
                <a:spcPct val="115454"/>
              </a:lnSpc>
              <a:spcBef>
                <a:spcPts val="0"/>
              </a:spcBef>
              <a:buNone/>
              <a:defRPr b="0" i="0" sz="1100" u="none">
                <a:solidFill>
                  <a:schemeClr val="lt1"/>
                </a:solidFill>
                <a:latin typeface="Times New Roman"/>
                <a:ea typeface="Times New Roman"/>
                <a:cs typeface="Times New Roman"/>
                <a:sym typeface="Times New Roman"/>
              </a:defRPr>
            </a:lvl4pPr>
            <a:lvl5pPr indent="0" lvl="4" marL="38100" marR="0" rtl="0" algn="l">
              <a:lnSpc>
                <a:spcPct val="115454"/>
              </a:lnSpc>
              <a:spcBef>
                <a:spcPts val="0"/>
              </a:spcBef>
              <a:buNone/>
              <a:defRPr b="0" i="0" sz="1100" u="none">
                <a:solidFill>
                  <a:schemeClr val="lt1"/>
                </a:solidFill>
                <a:latin typeface="Times New Roman"/>
                <a:ea typeface="Times New Roman"/>
                <a:cs typeface="Times New Roman"/>
                <a:sym typeface="Times New Roman"/>
              </a:defRPr>
            </a:lvl5pPr>
            <a:lvl6pPr indent="0" lvl="5" marL="38100" marR="0" rtl="0" algn="l">
              <a:lnSpc>
                <a:spcPct val="115454"/>
              </a:lnSpc>
              <a:spcBef>
                <a:spcPts val="0"/>
              </a:spcBef>
              <a:buNone/>
              <a:defRPr b="0" i="0" sz="1100" u="none">
                <a:solidFill>
                  <a:schemeClr val="lt1"/>
                </a:solidFill>
                <a:latin typeface="Times New Roman"/>
                <a:ea typeface="Times New Roman"/>
                <a:cs typeface="Times New Roman"/>
                <a:sym typeface="Times New Roman"/>
              </a:defRPr>
            </a:lvl6pPr>
            <a:lvl7pPr indent="0" lvl="6" marL="38100" marR="0" rtl="0" algn="l">
              <a:lnSpc>
                <a:spcPct val="115454"/>
              </a:lnSpc>
              <a:spcBef>
                <a:spcPts val="0"/>
              </a:spcBef>
              <a:buNone/>
              <a:defRPr b="0" i="0" sz="1100" u="none">
                <a:solidFill>
                  <a:schemeClr val="lt1"/>
                </a:solidFill>
                <a:latin typeface="Times New Roman"/>
                <a:ea typeface="Times New Roman"/>
                <a:cs typeface="Times New Roman"/>
                <a:sym typeface="Times New Roman"/>
              </a:defRPr>
            </a:lvl7pPr>
            <a:lvl8pPr indent="0" lvl="7" marL="38100" marR="0" rtl="0" algn="l">
              <a:lnSpc>
                <a:spcPct val="115454"/>
              </a:lnSpc>
              <a:spcBef>
                <a:spcPts val="0"/>
              </a:spcBef>
              <a:buNone/>
              <a:defRPr b="0" i="0" sz="1100" u="none">
                <a:solidFill>
                  <a:schemeClr val="lt1"/>
                </a:solidFill>
                <a:latin typeface="Times New Roman"/>
                <a:ea typeface="Times New Roman"/>
                <a:cs typeface="Times New Roman"/>
                <a:sym typeface="Times New Roman"/>
              </a:defRPr>
            </a:lvl8pPr>
            <a:lvl9pPr indent="0" lvl="8" marL="38100" marR="0" rtl="0" algn="l">
              <a:lnSpc>
                <a:spcPct val="115454"/>
              </a:lnSpc>
              <a:spcBef>
                <a:spcPts val="0"/>
              </a:spcBef>
              <a:buNone/>
              <a:defRPr b="0" i="0" sz="1100" u="none">
                <a:solidFill>
                  <a:schemeClr val="lt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p:nvPr/>
        </p:nvSpPr>
        <p:spPr>
          <a:xfrm>
            <a:off x="1207657" y="4343400"/>
            <a:ext cx="9875520" cy="0"/>
          </a:xfrm>
          <a:custGeom>
            <a:rect b="b" l="l" r="r" t="t"/>
            <a:pathLst>
              <a:path extrusionOk="0" h="120000" w="9875520">
                <a:moveTo>
                  <a:pt x="0" y="0"/>
                </a:moveTo>
                <a:lnTo>
                  <a:pt x="987552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9" name="Google Shape;49;p1"/>
          <p:cNvPicPr preferRelativeResize="0"/>
          <p:nvPr/>
        </p:nvPicPr>
        <p:blipFill rotWithShape="1">
          <a:blip r:embed="rId3">
            <a:alphaModFix/>
          </a:blip>
          <a:srcRect b="0" l="0" r="0" t="0"/>
          <a:stretch/>
        </p:blipFill>
        <p:spPr>
          <a:xfrm>
            <a:off x="11155680" y="67163"/>
            <a:ext cx="933597" cy="1273850"/>
          </a:xfrm>
          <a:prstGeom prst="rect">
            <a:avLst/>
          </a:prstGeom>
          <a:noFill/>
          <a:ln>
            <a:noFill/>
          </a:ln>
        </p:spPr>
      </p:pic>
      <p:sp>
        <p:nvSpPr>
          <p:cNvPr id="50" name="Google Shape;50;p1"/>
          <p:cNvSpPr txBox="1"/>
          <p:nvPr/>
        </p:nvSpPr>
        <p:spPr>
          <a:xfrm>
            <a:off x="1207656" y="1894909"/>
            <a:ext cx="10222343" cy="271612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0">
                <a:solidFill>
                  <a:srgbClr val="262626"/>
                </a:solidFill>
                <a:latin typeface="Times New Roman"/>
                <a:ea typeface="Times New Roman"/>
                <a:cs typeface="Times New Roman"/>
                <a:sym typeface="Times New Roman"/>
              </a:rPr>
              <a:t>Literature Review</a:t>
            </a:r>
            <a:endParaRPr sz="8000">
              <a:solidFill>
                <a:srgbClr val="262626"/>
              </a:solidFill>
              <a:latin typeface="Times New Roman"/>
              <a:ea typeface="Times New Roman"/>
              <a:cs typeface="Times New Roman"/>
              <a:sym typeface="Times New Roman"/>
            </a:endParaRPr>
          </a:p>
          <a:p>
            <a:pPr indent="0" lvl="0" marL="12700" marR="0" rtl="0" algn="l">
              <a:spcBef>
                <a:spcPts val="100"/>
              </a:spcBef>
              <a:spcAft>
                <a:spcPts val="0"/>
              </a:spcAft>
              <a:buNone/>
            </a:pPr>
            <a:r>
              <a:rPr b="1" lang="en-US" sz="3000">
                <a:solidFill>
                  <a:schemeClr val="dk1"/>
                </a:solidFill>
                <a:latin typeface="Times New Roman"/>
                <a:ea typeface="Times New Roman"/>
                <a:cs typeface="Times New Roman"/>
                <a:sym typeface="Times New Roman"/>
              </a:rPr>
              <a:t>Project Title: </a:t>
            </a:r>
            <a:r>
              <a:rPr lang="en-US" sz="3000">
                <a:solidFill>
                  <a:schemeClr val="dk1"/>
                </a:solidFill>
                <a:latin typeface="Times New Roman"/>
                <a:ea typeface="Times New Roman"/>
                <a:cs typeface="Times New Roman"/>
                <a:sym typeface="Times New Roman"/>
              </a:rPr>
              <a:t>Customer Segmentation in the Banking Sector using clustering algorithms</a:t>
            </a:r>
            <a:endParaRPr sz="3000">
              <a:solidFill>
                <a:schemeClr val="dk1"/>
              </a:solidFill>
              <a:latin typeface="Times New Roman"/>
              <a:ea typeface="Times New Roman"/>
              <a:cs typeface="Times New Roman"/>
              <a:sym typeface="Times New Roman"/>
            </a:endParaRPr>
          </a:p>
          <a:p>
            <a:pPr indent="0" lvl="0" marL="12700" marR="0" rtl="0" algn="l">
              <a:spcBef>
                <a:spcPts val="100"/>
              </a:spcBef>
              <a:spcAft>
                <a:spcPts val="0"/>
              </a:spcAft>
              <a:buNone/>
            </a:pPr>
            <a:r>
              <a:t/>
            </a:r>
            <a:endParaRPr b="1" i="0" sz="3200">
              <a:solidFill>
                <a:srgbClr val="202124"/>
              </a:solidFill>
              <a:latin typeface="Arial"/>
              <a:ea typeface="Arial"/>
              <a:cs typeface="Arial"/>
              <a:sym typeface="Arial"/>
            </a:endParaRPr>
          </a:p>
        </p:txBody>
      </p:sp>
      <p:sp>
        <p:nvSpPr>
          <p:cNvPr id="51" name="Google Shape;51;p1"/>
          <p:cNvSpPr txBox="1"/>
          <p:nvPr>
            <p:ph idx="12" type="sldNum"/>
          </p:nvPr>
        </p:nvSpPr>
        <p:spPr>
          <a:xfrm>
            <a:off x="11020597" y="6557264"/>
            <a:ext cx="142240" cy="182879"/>
          </a:xfrm>
          <a:prstGeom prst="rect">
            <a:avLst/>
          </a:prstGeom>
          <a:noFill/>
          <a:ln>
            <a:noFill/>
          </a:ln>
        </p:spPr>
        <p:txBody>
          <a:bodyPr anchorCtr="0" anchor="t" bIns="0" lIns="0" spcFirstLastPara="1" rIns="0" wrap="square" tIns="0">
            <a:spAutoFit/>
          </a:bodyPr>
          <a:lstStyle/>
          <a:p>
            <a:pPr indent="0" lvl="0" marL="38100" rtl="0" algn="l">
              <a:lnSpc>
                <a:spcPct val="115454"/>
              </a:lnSpc>
              <a:spcBef>
                <a:spcPts val="0"/>
              </a:spcBef>
              <a:spcAft>
                <a:spcPts val="0"/>
              </a:spcAft>
              <a:buNone/>
            </a:pPr>
            <a:fld id="{00000000-1234-1234-1234-123412341234}" type="slidenum">
              <a:rPr lang="en-US"/>
              <a:t>‹#›</a:t>
            </a:fld>
            <a:endParaRPr/>
          </a:p>
        </p:txBody>
      </p:sp>
      <p:sp>
        <p:nvSpPr>
          <p:cNvPr id="52" name="Google Shape;52;p1"/>
          <p:cNvSpPr txBox="1"/>
          <p:nvPr/>
        </p:nvSpPr>
        <p:spPr>
          <a:xfrm>
            <a:off x="1176019" y="4422140"/>
            <a:ext cx="8926830" cy="1157368"/>
          </a:xfrm>
          <a:prstGeom prst="rect">
            <a:avLst/>
          </a:prstGeom>
          <a:noFill/>
          <a:ln>
            <a:noFill/>
          </a:ln>
        </p:spPr>
        <p:txBody>
          <a:bodyPr anchorCtr="0" anchor="t" bIns="0" lIns="0" spcFirstLastPara="1" rIns="0" wrap="square" tIns="53975">
            <a:spAutoFit/>
          </a:bodyPr>
          <a:lstStyle/>
          <a:p>
            <a:pPr indent="0" lvl="0" marL="12700" marR="5080" rtl="0" algn="l">
              <a:lnSpc>
                <a:spcPct val="107916"/>
              </a:lnSpc>
              <a:spcBef>
                <a:spcPts val="0"/>
              </a:spcBef>
              <a:spcAft>
                <a:spcPts val="0"/>
              </a:spcAft>
              <a:buNone/>
            </a:pPr>
            <a:r>
              <a:rPr lang="en-US" sz="2400">
                <a:solidFill>
                  <a:schemeClr val="dk1"/>
                </a:solidFill>
                <a:latin typeface="Times New Roman"/>
                <a:ea typeface="Times New Roman"/>
                <a:cs typeface="Times New Roman"/>
                <a:sym typeface="Times New Roman"/>
              </a:rPr>
              <a:t>PES1UG20CS201 – Kaushal Suresh</a:t>
            </a:r>
            <a:endParaRPr/>
          </a:p>
          <a:p>
            <a:pPr indent="0" lvl="0" marL="12700" marR="5080" rtl="0" algn="l">
              <a:lnSpc>
                <a:spcPct val="107916"/>
              </a:lnSpc>
              <a:spcBef>
                <a:spcPts val="425"/>
              </a:spcBef>
              <a:spcAft>
                <a:spcPts val="0"/>
              </a:spcAft>
              <a:buNone/>
            </a:pPr>
            <a:r>
              <a:rPr lang="en-US" sz="2400">
                <a:solidFill>
                  <a:schemeClr val="dk1"/>
                </a:solidFill>
                <a:latin typeface="Times New Roman"/>
                <a:ea typeface="Times New Roman"/>
                <a:cs typeface="Times New Roman"/>
                <a:sym typeface="Times New Roman"/>
              </a:rPr>
              <a:t>PES1UG20CS207 – Keshav MN</a:t>
            </a:r>
            <a:endParaRPr/>
          </a:p>
          <a:p>
            <a:pPr indent="0" lvl="0" marL="12700" marR="5080" rtl="0" algn="l">
              <a:lnSpc>
                <a:spcPct val="107916"/>
              </a:lnSpc>
              <a:spcBef>
                <a:spcPts val="425"/>
              </a:spcBef>
              <a:spcAft>
                <a:spcPts val="0"/>
              </a:spcAft>
              <a:buNone/>
            </a:pPr>
            <a:r>
              <a:rPr lang="en-US" sz="2400">
                <a:solidFill>
                  <a:schemeClr val="dk1"/>
                </a:solidFill>
                <a:latin typeface="Times New Roman"/>
                <a:ea typeface="Times New Roman"/>
                <a:cs typeface="Times New Roman"/>
                <a:sym typeface="Times New Roman"/>
              </a:rPr>
              <a:t>PES1UG20CS212 – Kiran SS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pic>
        <p:nvPicPr>
          <p:cNvPr id="57" name="Google Shape;57;p2"/>
          <p:cNvPicPr preferRelativeResize="0"/>
          <p:nvPr/>
        </p:nvPicPr>
        <p:blipFill rotWithShape="1">
          <a:blip r:embed="rId3">
            <a:alphaModFix/>
          </a:blip>
          <a:srcRect b="0" l="0" r="0" t="0"/>
          <a:stretch/>
        </p:blipFill>
        <p:spPr>
          <a:xfrm>
            <a:off x="10985194" y="414089"/>
            <a:ext cx="933597" cy="1273850"/>
          </a:xfrm>
          <a:prstGeom prst="rect">
            <a:avLst/>
          </a:prstGeom>
          <a:noFill/>
          <a:ln>
            <a:noFill/>
          </a:ln>
        </p:spPr>
      </p:pic>
      <p:graphicFrame>
        <p:nvGraphicFramePr>
          <p:cNvPr id="58" name="Google Shape;58;p2"/>
          <p:cNvGraphicFramePr/>
          <p:nvPr/>
        </p:nvGraphicFramePr>
        <p:xfrm>
          <a:off x="0" y="685800"/>
          <a:ext cx="3000000" cy="3000000"/>
        </p:xfrm>
        <a:graphic>
          <a:graphicData uri="http://schemas.openxmlformats.org/drawingml/2006/table">
            <a:tbl>
              <a:tblPr bandRow="1" firstRow="1">
                <a:noFill/>
                <a:tableStyleId>{0F5E5B81-2803-4E90-AC11-D09A20411D6D}</a:tableStyleId>
              </a:tblPr>
              <a:tblGrid>
                <a:gridCol w="1657950"/>
                <a:gridCol w="9282475"/>
              </a:tblGrid>
              <a:tr h="728150">
                <a:tc gridSpan="2">
                  <a:txBody>
                    <a:bodyPr/>
                    <a:lstStyle/>
                    <a:p>
                      <a:pPr indent="0" lvl="0" marL="1711325"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23500" marB="0" marR="0" marL="0">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D582C"/>
                    </a:solidFill>
                  </a:tcPr>
                </a:tc>
                <a:tc hMerge="1"/>
              </a:tr>
              <a:tr h="725575">
                <a:tc rowSpan="6">
                  <a:txBody>
                    <a:bodyPr/>
                    <a:lstStyle/>
                    <a:p>
                      <a:pPr indent="0" lvl="0" marL="75565" marR="0" rtl="0" algn="l">
                        <a:lnSpc>
                          <a:spcPct val="100000"/>
                        </a:lnSpc>
                        <a:spcBef>
                          <a:spcPts val="0"/>
                        </a:spcBef>
                        <a:spcAft>
                          <a:spcPts val="0"/>
                        </a:spcAft>
                        <a:buNone/>
                      </a:pPr>
                      <a:r>
                        <a:rPr b="1" lang="en-US" sz="1400" u="none" cap="none" strike="noStrike">
                          <a:solidFill>
                            <a:srgbClr val="FFFFFF"/>
                          </a:solidFill>
                          <a:latin typeface="Times New Roman"/>
                          <a:ea typeface="Times New Roman"/>
                          <a:cs typeface="Times New Roman"/>
                          <a:sym typeface="Times New Roman"/>
                        </a:rPr>
                        <a:t>Aim</a:t>
                      </a:r>
                      <a:endParaRPr b="1" sz="1400" u="none" cap="none" strike="noStrike">
                        <a:solidFill>
                          <a:srgbClr val="FFFFFF"/>
                        </a:solidFill>
                        <a:latin typeface="Times New Roman"/>
                        <a:ea typeface="Times New Roman"/>
                        <a:cs typeface="Times New Roman"/>
                        <a:sym typeface="Times New Roman"/>
                      </a:endParaRPr>
                    </a:p>
                    <a:p>
                      <a:pPr indent="0" lvl="0" marL="75565" marR="0" rtl="0" algn="l">
                        <a:lnSpc>
                          <a:spcPct val="100000"/>
                        </a:lnSpc>
                        <a:spcBef>
                          <a:spcPts val="0"/>
                        </a:spcBef>
                        <a:spcAft>
                          <a:spcPts val="0"/>
                        </a:spcAft>
                        <a:buNone/>
                      </a:pPr>
                      <a:r>
                        <a:t/>
                      </a:r>
                      <a:endParaRPr b="1">
                        <a:solidFill>
                          <a:srgbClr val="FFFFFF"/>
                        </a:solidFill>
                        <a:latin typeface="Times New Roman"/>
                        <a:ea typeface="Times New Roman"/>
                        <a:cs typeface="Times New Roman"/>
                        <a:sym typeface="Times New Roman"/>
                      </a:endParaRPr>
                    </a:p>
                    <a:p>
                      <a:pPr indent="0" lvl="0" marL="75565" marR="0" rtl="0" algn="l">
                        <a:lnSpc>
                          <a:spcPct val="100000"/>
                        </a:lnSpc>
                        <a:spcBef>
                          <a:spcPts val="0"/>
                        </a:spcBef>
                        <a:spcAft>
                          <a:spcPts val="0"/>
                        </a:spcAft>
                        <a:buNone/>
                      </a:pPr>
                      <a:r>
                        <a:t/>
                      </a:r>
                      <a:endParaRPr b="1">
                        <a:solidFill>
                          <a:srgbClr val="FFFFFF"/>
                        </a:solidFill>
                        <a:latin typeface="Times New Roman"/>
                        <a:ea typeface="Times New Roman"/>
                        <a:cs typeface="Times New Roman"/>
                        <a:sym typeface="Times New Roman"/>
                      </a:endParaRPr>
                    </a:p>
                    <a:p>
                      <a:pPr indent="0" lvl="0" marL="75565" marR="631825" rtl="0" algn="l">
                        <a:lnSpc>
                          <a:spcPct val="100000"/>
                        </a:lnSpc>
                        <a:spcBef>
                          <a:spcPts val="745"/>
                        </a:spcBef>
                        <a:spcAft>
                          <a:spcPts val="0"/>
                        </a:spcAft>
                        <a:buNone/>
                      </a:pPr>
                      <a:r>
                        <a:rPr b="1" lang="en-US" sz="1400" u="none" cap="none" strike="noStrike">
                          <a:solidFill>
                            <a:srgbClr val="FFFFFF"/>
                          </a:solidFill>
                          <a:latin typeface="Times New Roman"/>
                          <a:ea typeface="Times New Roman"/>
                          <a:cs typeface="Times New Roman"/>
                          <a:sym typeface="Times New Roman"/>
                        </a:rPr>
                        <a:t>Dataset  </a:t>
                      </a:r>
                      <a:endParaRPr b="1" sz="1400" u="none" cap="none" strike="noStrike">
                        <a:solidFill>
                          <a:srgbClr val="FFFFFF"/>
                        </a:solidFill>
                        <a:latin typeface="Times New Roman"/>
                        <a:ea typeface="Times New Roman"/>
                        <a:cs typeface="Times New Roman"/>
                        <a:sym typeface="Times New Roman"/>
                      </a:endParaRPr>
                    </a:p>
                    <a:p>
                      <a:pPr indent="0" lvl="0" marL="75565" marR="631825" rtl="0" algn="l">
                        <a:lnSpc>
                          <a:spcPct val="100000"/>
                        </a:lnSpc>
                        <a:spcBef>
                          <a:spcPts val="745"/>
                        </a:spcBef>
                        <a:spcAft>
                          <a:spcPts val="0"/>
                        </a:spcAft>
                        <a:buNone/>
                      </a:pPr>
                      <a:r>
                        <a:t/>
                      </a:r>
                      <a:endParaRPr b="1">
                        <a:solidFill>
                          <a:srgbClr val="FFFFFF"/>
                        </a:solidFill>
                        <a:latin typeface="Times New Roman"/>
                        <a:ea typeface="Times New Roman"/>
                        <a:cs typeface="Times New Roman"/>
                        <a:sym typeface="Times New Roman"/>
                      </a:endParaRPr>
                    </a:p>
                    <a:p>
                      <a:pPr indent="0" lvl="0" marL="75565" marR="631825" rtl="0" algn="l">
                        <a:lnSpc>
                          <a:spcPct val="100000"/>
                        </a:lnSpc>
                        <a:spcBef>
                          <a:spcPts val="745"/>
                        </a:spcBef>
                        <a:spcAft>
                          <a:spcPts val="0"/>
                        </a:spcAft>
                        <a:buNone/>
                      </a:pPr>
                      <a:r>
                        <a:t/>
                      </a:r>
                      <a:endParaRPr b="1">
                        <a:solidFill>
                          <a:srgbClr val="FFFFFF"/>
                        </a:solidFill>
                        <a:latin typeface="Times New Roman"/>
                        <a:ea typeface="Times New Roman"/>
                        <a:cs typeface="Times New Roman"/>
                        <a:sym typeface="Times New Roman"/>
                      </a:endParaRPr>
                    </a:p>
                    <a:p>
                      <a:pPr indent="0" lvl="0" marL="75565" marR="631825" rtl="0" algn="l">
                        <a:lnSpc>
                          <a:spcPct val="100000"/>
                        </a:lnSpc>
                        <a:spcBef>
                          <a:spcPts val="745"/>
                        </a:spcBef>
                        <a:spcAft>
                          <a:spcPts val="0"/>
                        </a:spcAft>
                        <a:buNone/>
                      </a:pPr>
                      <a:r>
                        <a:rPr b="1" lang="en-US" sz="1400" u="none" cap="none" strike="noStrike">
                          <a:solidFill>
                            <a:srgbClr val="FFFFFF"/>
                          </a:solidFill>
                          <a:latin typeface="Times New Roman"/>
                          <a:ea typeface="Times New Roman"/>
                          <a:cs typeface="Times New Roman"/>
                          <a:sym typeface="Times New Roman"/>
                        </a:rPr>
                        <a:t>Feature</a:t>
                      </a:r>
                      <a:endParaRPr b="1">
                        <a:solidFill>
                          <a:srgbClr val="FFFFFF"/>
                        </a:solidFill>
                        <a:latin typeface="Times New Roman"/>
                        <a:ea typeface="Times New Roman"/>
                        <a:cs typeface="Times New Roman"/>
                        <a:sym typeface="Times New Roman"/>
                      </a:endParaRPr>
                    </a:p>
                    <a:p>
                      <a:pPr indent="0" lvl="0" marL="0" marR="631825" rtl="0" algn="l">
                        <a:lnSpc>
                          <a:spcPct val="100000"/>
                        </a:lnSpc>
                        <a:spcBef>
                          <a:spcPts val="20"/>
                        </a:spcBef>
                        <a:spcAft>
                          <a:spcPts val="0"/>
                        </a:spcAft>
                        <a:buNone/>
                      </a:pPr>
                      <a:r>
                        <a:rPr b="1" lang="en-US">
                          <a:solidFill>
                            <a:srgbClr val="FFFFFF"/>
                          </a:solidFill>
                          <a:latin typeface="Times New Roman"/>
                          <a:ea typeface="Times New Roman"/>
                          <a:cs typeface="Times New Roman"/>
                          <a:sym typeface="Times New Roman"/>
                        </a:rPr>
                        <a:t>  </a:t>
                      </a:r>
                      <a:endParaRPr b="1">
                        <a:solidFill>
                          <a:srgbClr val="FFFFFF"/>
                        </a:solidFill>
                        <a:latin typeface="Times New Roman"/>
                        <a:ea typeface="Times New Roman"/>
                        <a:cs typeface="Times New Roman"/>
                        <a:sym typeface="Times New Roman"/>
                      </a:endParaRPr>
                    </a:p>
                    <a:p>
                      <a:pPr indent="0" lvl="0" marL="0" marR="631825" rtl="0" algn="l">
                        <a:lnSpc>
                          <a:spcPct val="100000"/>
                        </a:lnSpc>
                        <a:spcBef>
                          <a:spcPts val="20"/>
                        </a:spcBef>
                        <a:spcAft>
                          <a:spcPts val="0"/>
                        </a:spcAft>
                        <a:buNone/>
                      </a:pPr>
                      <a:r>
                        <a:t/>
                      </a:r>
                      <a:endParaRPr b="1">
                        <a:solidFill>
                          <a:srgbClr val="FFFFFF"/>
                        </a:solidFill>
                        <a:latin typeface="Times New Roman"/>
                        <a:ea typeface="Times New Roman"/>
                        <a:cs typeface="Times New Roman"/>
                        <a:sym typeface="Times New Roman"/>
                      </a:endParaRPr>
                    </a:p>
                    <a:p>
                      <a:pPr indent="0" lvl="0" marL="0" marR="631825" rtl="0" algn="l">
                        <a:lnSpc>
                          <a:spcPct val="100000"/>
                        </a:lnSpc>
                        <a:spcBef>
                          <a:spcPts val="20"/>
                        </a:spcBef>
                        <a:spcAft>
                          <a:spcPts val="0"/>
                        </a:spcAft>
                        <a:buNone/>
                      </a:pPr>
                      <a:r>
                        <a:t/>
                      </a:r>
                      <a:endParaRPr b="1">
                        <a:solidFill>
                          <a:srgbClr val="FFFFFF"/>
                        </a:solidFill>
                        <a:latin typeface="Times New Roman"/>
                        <a:ea typeface="Times New Roman"/>
                        <a:cs typeface="Times New Roman"/>
                        <a:sym typeface="Times New Roman"/>
                      </a:endParaRPr>
                    </a:p>
                    <a:p>
                      <a:pPr indent="0" lvl="0" marL="0" marR="631825" rtl="0" algn="l">
                        <a:lnSpc>
                          <a:spcPct val="100000"/>
                        </a:lnSpc>
                        <a:spcBef>
                          <a:spcPts val="20"/>
                        </a:spcBef>
                        <a:spcAft>
                          <a:spcPts val="0"/>
                        </a:spcAft>
                        <a:buNone/>
                      </a:pPr>
                      <a:r>
                        <a:t/>
                      </a:r>
                      <a:endParaRPr b="1">
                        <a:solidFill>
                          <a:srgbClr val="FFFFFF"/>
                        </a:solidFill>
                        <a:latin typeface="Times New Roman"/>
                        <a:ea typeface="Times New Roman"/>
                        <a:cs typeface="Times New Roman"/>
                        <a:sym typeface="Times New Roman"/>
                      </a:endParaRPr>
                    </a:p>
                    <a:p>
                      <a:pPr indent="0" lvl="0" marL="0" marR="631825" rtl="0" algn="l">
                        <a:lnSpc>
                          <a:spcPct val="100000"/>
                        </a:lnSpc>
                        <a:spcBef>
                          <a:spcPts val="20"/>
                        </a:spcBef>
                        <a:spcAft>
                          <a:spcPts val="0"/>
                        </a:spcAft>
                        <a:buNone/>
                      </a:pPr>
                      <a:r>
                        <a:rPr b="1" lang="en-US">
                          <a:solidFill>
                            <a:srgbClr val="FFFFFF"/>
                          </a:solidFill>
                          <a:latin typeface="Times New Roman"/>
                          <a:ea typeface="Times New Roman"/>
                          <a:cs typeface="Times New Roman"/>
                          <a:sym typeface="Times New Roman"/>
                        </a:rPr>
                        <a:t>  </a:t>
                      </a:r>
                      <a:r>
                        <a:rPr b="1" lang="en-US" sz="1400" u="none" cap="none" strike="noStrike">
                          <a:solidFill>
                            <a:srgbClr val="FFFFFF"/>
                          </a:solidFill>
                          <a:latin typeface="Times New Roman"/>
                          <a:ea typeface="Times New Roman"/>
                          <a:cs typeface="Times New Roman"/>
                          <a:sym typeface="Times New Roman"/>
                        </a:rPr>
                        <a:t>Model Used  </a:t>
                      </a:r>
                      <a:endParaRPr b="1">
                        <a:solidFill>
                          <a:srgbClr val="FFFFFF"/>
                        </a:solidFill>
                        <a:latin typeface="Times New Roman"/>
                        <a:ea typeface="Times New Roman"/>
                        <a:cs typeface="Times New Roman"/>
                        <a:sym typeface="Times New Roman"/>
                      </a:endParaRPr>
                    </a:p>
                    <a:p>
                      <a:pPr indent="0" lvl="0" marL="0" marR="631825" rtl="0" algn="l">
                        <a:lnSpc>
                          <a:spcPct val="100000"/>
                        </a:lnSpc>
                        <a:spcBef>
                          <a:spcPts val="20"/>
                        </a:spcBef>
                        <a:spcAft>
                          <a:spcPts val="0"/>
                        </a:spcAft>
                        <a:buNone/>
                      </a:pPr>
                      <a:r>
                        <a:rPr b="1" lang="en-US">
                          <a:solidFill>
                            <a:srgbClr val="FFFFFF"/>
                          </a:solidFill>
                          <a:latin typeface="Times New Roman"/>
                          <a:ea typeface="Times New Roman"/>
                          <a:cs typeface="Times New Roman"/>
                          <a:sym typeface="Times New Roman"/>
                        </a:rPr>
                        <a:t>  </a:t>
                      </a:r>
                      <a:endParaRPr b="1">
                        <a:solidFill>
                          <a:srgbClr val="FFFFFF"/>
                        </a:solidFill>
                        <a:latin typeface="Times New Roman"/>
                        <a:ea typeface="Times New Roman"/>
                        <a:cs typeface="Times New Roman"/>
                        <a:sym typeface="Times New Roman"/>
                      </a:endParaRPr>
                    </a:p>
                    <a:p>
                      <a:pPr indent="0" lvl="0" marL="0" marR="631825" rtl="0" algn="l">
                        <a:lnSpc>
                          <a:spcPct val="100000"/>
                        </a:lnSpc>
                        <a:spcBef>
                          <a:spcPts val="20"/>
                        </a:spcBef>
                        <a:spcAft>
                          <a:spcPts val="0"/>
                        </a:spcAft>
                        <a:buNone/>
                      </a:pPr>
                      <a:r>
                        <a:t/>
                      </a:r>
                      <a:endParaRPr b="1">
                        <a:solidFill>
                          <a:srgbClr val="FFFFFF"/>
                        </a:solidFill>
                        <a:latin typeface="Times New Roman"/>
                        <a:ea typeface="Times New Roman"/>
                        <a:cs typeface="Times New Roman"/>
                        <a:sym typeface="Times New Roman"/>
                      </a:endParaRPr>
                    </a:p>
                    <a:p>
                      <a:pPr indent="0" lvl="0" marL="0" marR="631825" rtl="0" algn="l">
                        <a:lnSpc>
                          <a:spcPct val="100000"/>
                        </a:lnSpc>
                        <a:spcBef>
                          <a:spcPts val="20"/>
                        </a:spcBef>
                        <a:spcAft>
                          <a:spcPts val="0"/>
                        </a:spcAft>
                        <a:buNone/>
                      </a:pPr>
                      <a:r>
                        <a:rPr b="1" lang="en-US">
                          <a:solidFill>
                            <a:srgbClr val="FFFFFF"/>
                          </a:solidFill>
                          <a:latin typeface="Times New Roman"/>
                          <a:ea typeface="Times New Roman"/>
                          <a:cs typeface="Times New Roman"/>
                          <a:sym typeface="Times New Roman"/>
                        </a:rPr>
                        <a:t>  </a:t>
                      </a:r>
                      <a:r>
                        <a:rPr b="1" lang="en-US" sz="1400" u="none" cap="none" strike="noStrike">
                          <a:solidFill>
                            <a:srgbClr val="FFFFFF"/>
                          </a:solidFill>
                          <a:latin typeface="Times New Roman"/>
                          <a:ea typeface="Times New Roman"/>
                          <a:cs typeface="Times New Roman"/>
                          <a:sym typeface="Times New Roman"/>
                        </a:rPr>
                        <a:t>Gap</a:t>
                      </a:r>
                      <a:endParaRPr sz="1400" u="none" cap="none" strike="noStrike">
                        <a:latin typeface="Times New Roman"/>
                        <a:ea typeface="Times New Roman"/>
                        <a:cs typeface="Times New Roman"/>
                        <a:sym typeface="Times New Roman"/>
                      </a:endParaRPr>
                    </a:p>
                  </a:txBody>
                  <a:tcPr marT="24775" marB="0" marR="0" marL="0">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D582C"/>
                    </a:solidFill>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T cap="flat" cmpd="sng" w="28575">
                      <a:solidFill>
                        <a:srgbClr val="000000"/>
                      </a:solidFill>
                      <a:prstDash val="solid"/>
                      <a:round/>
                      <a:headEnd len="sm" w="sm" type="none"/>
                      <a:tailEnd len="sm" w="sm" type="none"/>
                    </a:lnT>
                    <a:solidFill>
                      <a:srgbClr val="E7E7E7"/>
                    </a:solidFill>
                  </a:tcPr>
                </a:tc>
              </a:tr>
              <a:tr h="725575">
                <a:tc vMerge="1"/>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tc>
              </a:tr>
              <a:tr h="1173525">
                <a:tc vMerge="1"/>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solidFill>
                      <a:srgbClr val="E7E7E7"/>
                    </a:solidFill>
                  </a:tcPr>
                </a:tc>
              </a:tr>
              <a:tr h="725575">
                <a:tc vMerge="1"/>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tc>
              </a:tr>
              <a:tr h="1179425">
                <a:tc vMerge="1"/>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solidFill>
                      <a:srgbClr val="E7E7E7"/>
                    </a:solidFill>
                  </a:tcPr>
                </a:tc>
              </a:tr>
              <a:tr h="457200">
                <a:tc vMerge="1"/>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tcPr>
                </a:tc>
              </a:tr>
            </a:tbl>
          </a:graphicData>
        </a:graphic>
      </p:graphicFrame>
      <p:sp>
        <p:nvSpPr>
          <p:cNvPr id="59" name="Google Shape;59;p2"/>
          <p:cNvSpPr txBox="1"/>
          <p:nvPr>
            <p:ph idx="12" type="sldNum"/>
          </p:nvPr>
        </p:nvSpPr>
        <p:spPr>
          <a:xfrm>
            <a:off x="10798175" y="6938264"/>
            <a:ext cx="142240" cy="182879"/>
          </a:xfrm>
          <a:prstGeom prst="rect">
            <a:avLst/>
          </a:prstGeom>
          <a:noFill/>
          <a:ln>
            <a:noFill/>
          </a:ln>
        </p:spPr>
        <p:txBody>
          <a:bodyPr anchorCtr="0" anchor="t" bIns="0" lIns="0" spcFirstLastPara="1" rIns="0" wrap="square" tIns="0">
            <a:spAutoFit/>
          </a:bodyPr>
          <a:lstStyle/>
          <a:p>
            <a:pPr indent="0" lvl="0" marL="38100" rtl="0" algn="l">
              <a:lnSpc>
                <a:spcPct val="115454"/>
              </a:lnSpc>
              <a:spcBef>
                <a:spcPts val="0"/>
              </a:spcBef>
              <a:spcAft>
                <a:spcPts val="0"/>
              </a:spcAft>
              <a:buNone/>
            </a:pPr>
            <a:fld id="{00000000-1234-1234-1234-123412341234}" type="slidenum">
              <a:rPr lang="en-US"/>
              <a:t>‹#›</a:t>
            </a:fld>
            <a:endParaRPr/>
          </a:p>
        </p:txBody>
      </p:sp>
      <p:sp>
        <p:nvSpPr>
          <p:cNvPr id="60" name="Google Shape;60;p2"/>
          <p:cNvSpPr txBox="1"/>
          <p:nvPr/>
        </p:nvSpPr>
        <p:spPr>
          <a:xfrm>
            <a:off x="1758778" y="685800"/>
            <a:ext cx="2590800"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lt1"/>
                </a:solidFill>
                <a:latin typeface="Times New Roman"/>
                <a:ea typeface="Times New Roman"/>
                <a:cs typeface="Times New Roman"/>
                <a:sym typeface="Times New Roman"/>
              </a:rPr>
              <a:t>A Review of Customer Segmentation Methods: The Case of Investment Sector, July 2022</a:t>
            </a:r>
            <a:endParaRPr b="1" sz="1300">
              <a:solidFill>
                <a:schemeClr val="lt1"/>
              </a:solidFill>
              <a:latin typeface="Times New Roman"/>
              <a:ea typeface="Times New Roman"/>
              <a:cs typeface="Times New Roman"/>
              <a:sym typeface="Times New Roman"/>
            </a:endParaRPr>
          </a:p>
        </p:txBody>
      </p:sp>
      <p:sp>
        <p:nvSpPr>
          <p:cNvPr id="61" name="Google Shape;61;p2"/>
          <p:cNvSpPr txBox="1"/>
          <p:nvPr/>
        </p:nvSpPr>
        <p:spPr>
          <a:xfrm>
            <a:off x="1758778" y="1447800"/>
            <a:ext cx="2743200"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To compare clustering algorithms in order to choose the best fits for segmenting individual investors</a:t>
            </a:r>
            <a:endParaRPr sz="1300">
              <a:solidFill>
                <a:schemeClr val="dk1"/>
              </a:solidFill>
              <a:latin typeface="Calibri"/>
              <a:ea typeface="Calibri"/>
              <a:cs typeface="Calibri"/>
              <a:sym typeface="Calibri"/>
            </a:endParaRPr>
          </a:p>
        </p:txBody>
      </p:sp>
      <p:sp>
        <p:nvSpPr>
          <p:cNvPr id="62" name="Google Shape;62;p2"/>
          <p:cNvSpPr txBox="1"/>
          <p:nvPr/>
        </p:nvSpPr>
        <p:spPr>
          <a:xfrm>
            <a:off x="1758778" y="2140297"/>
            <a:ext cx="2590800"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Records of their stock trading application (2.3M rows of transactions by 5,600 unique users)</a:t>
            </a:r>
            <a:endParaRPr sz="1300">
              <a:solidFill>
                <a:schemeClr val="dk1"/>
              </a:solidFill>
              <a:latin typeface="Calibri"/>
              <a:ea typeface="Calibri"/>
              <a:cs typeface="Calibri"/>
              <a:sym typeface="Calibri"/>
            </a:endParaRPr>
          </a:p>
        </p:txBody>
      </p:sp>
      <p:sp>
        <p:nvSpPr>
          <p:cNvPr id="63" name="Google Shape;63;p2"/>
          <p:cNvSpPr txBox="1"/>
          <p:nvPr/>
        </p:nvSpPr>
        <p:spPr>
          <a:xfrm>
            <a:off x="1758778" y="2822138"/>
            <a:ext cx="2743200" cy="1292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(i) number of transactions by the user, (ii) average transaction frequency, (iii) min and max days between transactions, (iv) number of the days between the last day in the data and (v) the user's last activity</a:t>
            </a:r>
            <a:endParaRPr sz="1300">
              <a:solidFill>
                <a:schemeClr val="dk1"/>
              </a:solidFill>
              <a:latin typeface="Calibri"/>
              <a:ea typeface="Calibri"/>
              <a:cs typeface="Calibri"/>
              <a:sym typeface="Calibri"/>
            </a:endParaRPr>
          </a:p>
        </p:txBody>
      </p:sp>
      <p:sp>
        <p:nvSpPr>
          <p:cNvPr id="64" name="Google Shape;64;p2"/>
          <p:cNvSpPr txBox="1"/>
          <p:nvPr/>
        </p:nvSpPr>
        <p:spPr>
          <a:xfrm>
            <a:off x="1758778" y="4038601"/>
            <a:ext cx="29718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K-means, PAM, CLARA, Ward, BIRCH, Spectral Clustering, Affinity Propagation, DBSCAN, OPTICS, GMM</a:t>
            </a:r>
            <a:endParaRPr sz="1300">
              <a:solidFill>
                <a:schemeClr val="dk1"/>
              </a:solidFill>
              <a:latin typeface="Calibri"/>
              <a:ea typeface="Calibri"/>
              <a:cs typeface="Calibri"/>
              <a:sym typeface="Calibri"/>
            </a:endParaRPr>
          </a:p>
        </p:txBody>
      </p:sp>
      <p:sp>
        <p:nvSpPr>
          <p:cNvPr id="65" name="Google Shape;65;p2"/>
          <p:cNvSpPr txBox="1"/>
          <p:nvPr/>
        </p:nvSpPr>
        <p:spPr>
          <a:xfrm>
            <a:off x="1758778" y="4777265"/>
            <a:ext cx="27432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Have not compared the performance of the  selected algorithms and state their advantages /disadvantages</a:t>
            </a:r>
            <a:endParaRPr sz="1400">
              <a:solidFill>
                <a:schemeClr val="dk1"/>
              </a:solidFill>
              <a:latin typeface="Calibri"/>
              <a:ea typeface="Calibri"/>
              <a:cs typeface="Calibri"/>
              <a:sym typeface="Calibri"/>
            </a:endParaRPr>
          </a:p>
        </p:txBody>
      </p:sp>
      <p:sp>
        <p:nvSpPr>
          <p:cNvPr id="66" name="Google Shape;66;p2"/>
          <p:cNvSpPr txBox="1"/>
          <p:nvPr/>
        </p:nvSpPr>
        <p:spPr>
          <a:xfrm>
            <a:off x="4654378" y="685800"/>
            <a:ext cx="2819400"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lt1"/>
                </a:solidFill>
                <a:latin typeface="Times New Roman"/>
                <a:ea typeface="Times New Roman"/>
                <a:cs typeface="Times New Roman"/>
                <a:sym typeface="Times New Roman"/>
              </a:rPr>
              <a:t>A Systematic Approach to Customer Segmentation and Buyer Targeting for Profit Maximization, 2018</a:t>
            </a:r>
            <a:endParaRPr b="1" sz="1300">
              <a:solidFill>
                <a:schemeClr val="lt1"/>
              </a:solidFill>
              <a:latin typeface="Times New Roman"/>
              <a:ea typeface="Times New Roman"/>
              <a:cs typeface="Times New Roman"/>
              <a:sym typeface="Times New Roman"/>
            </a:endParaRPr>
          </a:p>
        </p:txBody>
      </p:sp>
      <p:sp>
        <p:nvSpPr>
          <p:cNvPr id="67" name="Google Shape;67;p2"/>
          <p:cNvSpPr txBox="1"/>
          <p:nvPr/>
        </p:nvSpPr>
        <p:spPr>
          <a:xfrm>
            <a:off x="4730578" y="1447800"/>
            <a:ext cx="2743200"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To propose a Systematic Approach to Customer Segmentation and Buyer Targeting for Profit Maximization</a:t>
            </a:r>
            <a:endParaRPr sz="1300">
              <a:solidFill>
                <a:schemeClr val="dk1"/>
              </a:solidFill>
              <a:latin typeface="Calibri"/>
              <a:ea typeface="Calibri"/>
              <a:cs typeface="Calibri"/>
              <a:sym typeface="Calibri"/>
            </a:endParaRPr>
          </a:p>
        </p:txBody>
      </p:sp>
      <p:sp>
        <p:nvSpPr>
          <p:cNvPr id="68" name="Google Shape;68;p2"/>
          <p:cNvSpPr txBox="1"/>
          <p:nvPr/>
        </p:nvSpPr>
        <p:spPr>
          <a:xfrm>
            <a:off x="4730578" y="2209800"/>
            <a:ext cx="2743200"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The Instacart Grocery Shopping Dataset 2017 (anonymized)	</a:t>
            </a:r>
            <a:endParaRPr sz="1300">
              <a:solidFill>
                <a:schemeClr val="dk1"/>
              </a:solidFill>
              <a:latin typeface="Calibri"/>
              <a:ea typeface="Calibri"/>
              <a:cs typeface="Calibri"/>
              <a:sym typeface="Calibri"/>
            </a:endParaRPr>
          </a:p>
        </p:txBody>
      </p:sp>
      <p:sp>
        <p:nvSpPr>
          <p:cNvPr id="69" name="Google Shape;69;p2"/>
          <p:cNvSpPr txBox="1"/>
          <p:nvPr/>
        </p:nvSpPr>
        <p:spPr>
          <a:xfrm>
            <a:off x="4730578" y="2902297"/>
            <a:ext cx="2514602"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All features in the relationships Aisles, departments, products, orders, users</a:t>
            </a:r>
            <a:endParaRPr sz="1300">
              <a:solidFill>
                <a:schemeClr val="dk1"/>
              </a:solidFill>
              <a:latin typeface="Calibri"/>
              <a:ea typeface="Calibri"/>
              <a:cs typeface="Calibri"/>
              <a:sym typeface="Calibri"/>
            </a:endParaRPr>
          </a:p>
        </p:txBody>
      </p:sp>
      <p:sp>
        <p:nvSpPr>
          <p:cNvPr id="70" name="Google Shape;70;p2"/>
          <p:cNvSpPr txBox="1"/>
          <p:nvPr/>
        </p:nvSpPr>
        <p:spPr>
          <a:xfrm>
            <a:off x="4763235" y="4038601"/>
            <a:ext cx="2133602"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K means algorithm</a:t>
            </a:r>
            <a:endParaRPr/>
          </a:p>
        </p:txBody>
      </p:sp>
      <p:sp>
        <p:nvSpPr>
          <p:cNvPr id="71" name="Google Shape;71;p2"/>
          <p:cNvSpPr txBox="1"/>
          <p:nvPr/>
        </p:nvSpPr>
        <p:spPr>
          <a:xfrm>
            <a:off x="4730578" y="4777265"/>
            <a:ext cx="2514602"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The method used for data collection is manual. The required information needs to be gathered directly from customer billing details, which may be erroneous</a:t>
            </a:r>
            <a:endParaRPr sz="1300">
              <a:solidFill>
                <a:schemeClr val="dk1"/>
              </a:solidFill>
              <a:latin typeface="Calibri"/>
              <a:ea typeface="Calibri"/>
              <a:cs typeface="Calibri"/>
              <a:sym typeface="Calibri"/>
            </a:endParaRPr>
          </a:p>
        </p:txBody>
      </p:sp>
      <p:sp>
        <p:nvSpPr>
          <p:cNvPr id="72" name="Google Shape;72;p2"/>
          <p:cNvSpPr txBox="1"/>
          <p:nvPr/>
        </p:nvSpPr>
        <p:spPr>
          <a:xfrm>
            <a:off x="7518557" y="685800"/>
            <a:ext cx="3079421"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lt1"/>
                </a:solidFill>
                <a:latin typeface="Times New Roman"/>
                <a:ea typeface="Times New Roman"/>
                <a:cs typeface="Times New Roman"/>
                <a:sym typeface="Times New Roman"/>
              </a:rPr>
              <a:t>Clustering Algorithms and RFM Analysis Performed on Retail Transactions, 2020</a:t>
            </a:r>
            <a:endParaRPr b="1" sz="1300">
              <a:solidFill>
                <a:schemeClr val="lt1"/>
              </a:solidFill>
              <a:latin typeface="Times New Roman"/>
              <a:ea typeface="Times New Roman"/>
              <a:cs typeface="Times New Roman"/>
              <a:sym typeface="Times New Roman"/>
            </a:endParaRPr>
          </a:p>
        </p:txBody>
      </p:sp>
      <p:sp>
        <p:nvSpPr>
          <p:cNvPr id="73" name="Google Shape;73;p2"/>
          <p:cNvSpPr txBox="1"/>
          <p:nvPr/>
        </p:nvSpPr>
        <p:spPr>
          <a:xfrm>
            <a:off x="7518556" y="1447800"/>
            <a:ext cx="3466637"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To check how clustering algorithms and RFM analysis can be performed on online transactions to understand purchasing behaviors</a:t>
            </a:r>
            <a:endParaRPr sz="1300">
              <a:solidFill>
                <a:schemeClr val="dk1"/>
              </a:solidFill>
              <a:latin typeface="Calibri"/>
              <a:ea typeface="Calibri"/>
              <a:cs typeface="Calibri"/>
              <a:sym typeface="Calibri"/>
            </a:endParaRPr>
          </a:p>
        </p:txBody>
      </p:sp>
      <p:sp>
        <p:nvSpPr>
          <p:cNvPr id="74" name="Google Shape;74;p2"/>
          <p:cNvSpPr txBox="1"/>
          <p:nvPr/>
        </p:nvSpPr>
        <p:spPr>
          <a:xfrm>
            <a:off x="7518556" y="2140297"/>
            <a:ext cx="3421859"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a transnational dataset, that occurs over a span of more than a year, at a UK- based online retail store. The dataset includes 541,909 instances</a:t>
            </a:r>
            <a:endParaRPr sz="1300">
              <a:solidFill>
                <a:schemeClr val="dk1"/>
              </a:solidFill>
              <a:latin typeface="Calibri"/>
              <a:ea typeface="Calibri"/>
              <a:cs typeface="Calibri"/>
              <a:sym typeface="Calibri"/>
            </a:endParaRPr>
          </a:p>
        </p:txBody>
      </p:sp>
      <p:sp>
        <p:nvSpPr>
          <p:cNvPr id="75" name="Google Shape;75;p2"/>
          <p:cNvSpPr txBox="1"/>
          <p:nvPr/>
        </p:nvSpPr>
        <p:spPr>
          <a:xfrm>
            <a:off x="7518557" y="2902297"/>
            <a:ext cx="3079422"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InvoiceNo, StockCode, Description, Quantity, InvoiceDate, UnitPrice, CustomerID, Country</a:t>
            </a:r>
            <a:endParaRPr/>
          </a:p>
        </p:txBody>
      </p:sp>
      <p:sp>
        <p:nvSpPr>
          <p:cNvPr id="76" name="Google Shape;76;p2"/>
          <p:cNvSpPr txBox="1"/>
          <p:nvPr/>
        </p:nvSpPr>
        <p:spPr>
          <a:xfrm>
            <a:off x="7626178" y="4038601"/>
            <a:ext cx="2819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K-Means, DBSCAN</a:t>
            </a:r>
            <a:r>
              <a:rPr lang="en-US" sz="1400">
                <a:solidFill>
                  <a:schemeClr val="dk1"/>
                </a:solidFill>
                <a:latin typeface="Calibri"/>
                <a:ea typeface="Calibri"/>
                <a:cs typeface="Calibri"/>
                <a:sym typeface="Calibri"/>
              </a:rPr>
              <a:t>, Agglomerative Clustering</a:t>
            </a:r>
            <a:endParaRPr sz="1300">
              <a:solidFill>
                <a:schemeClr val="dk1"/>
              </a:solidFill>
              <a:latin typeface="Calibri"/>
              <a:ea typeface="Calibri"/>
              <a:cs typeface="Calibri"/>
              <a:sym typeface="Calibri"/>
            </a:endParaRPr>
          </a:p>
        </p:txBody>
      </p:sp>
      <p:sp>
        <p:nvSpPr>
          <p:cNvPr id="77" name="Google Shape;77;p2"/>
          <p:cNvSpPr txBox="1"/>
          <p:nvPr/>
        </p:nvSpPr>
        <p:spPr>
          <a:xfrm>
            <a:off x="7604407" y="4787207"/>
            <a:ext cx="3095797"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Haven’t checked for  algorithms like OPTICS, CLARA, GMM</a:t>
            </a:r>
            <a:endParaRPr sz="13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3"/>
          <p:cNvPicPr preferRelativeResize="0"/>
          <p:nvPr/>
        </p:nvPicPr>
        <p:blipFill rotWithShape="1">
          <a:blip r:embed="rId3">
            <a:alphaModFix/>
          </a:blip>
          <a:srcRect b="0" l="0" r="0" t="0"/>
          <a:stretch/>
        </p:blipFill>
        <p:spPr>
          <a:xfrm>
            <a:off x="10985194" y="414089"/>
            <a:ext cx="933597" cy="1273850"/>
          </a:xfrm>
          <a:prstGeom prst="rect">
            <a:avLst/>
          </a:prstGeom>
          <a:noFill/>
          <a:ln>
            <a:noFill/>
          </a:ln>
        </p:spPr>
      </p:pic>
      <p:graphicFrame>
        <p:nvGraphicFramePr>
          <p:cNvPr id="83" name="Google Shape;83;p3"/>
          <p:cNvGraphicFramePr/>
          <p:nvPr/>
        </p:nvGraphicFramePr>
        <p:xfrm>
          <a:off x="0" y="685800"/>
          <a:ext cx="3000000" cy="3000000"/>
        </p:xfrm>
        <a:graphic>
          <a:graphicData uri="http://schemas.openxmlformats.org/drawingml/2006/table">
            <a:tbl>
              <a:tblPr bandRow="1" firstRow="1">
                <a:noFill/>
                <a:tableStyleId>{0F5E5B81-2803-4E90-AC11-D09A20411D6D}</a:tableStyleId>
              </a:tblPr>
              <a:tblGrid>
                <a:gridCol w="1657950"/>
                <a:gridCol w="9282475"/>
              </a:tblGrid>
              <a:tr h="728150">
                <a:tc gridSpan="2">
                  <a:txBody>
                    <a:bodyPr/>
                    <a:lstStyle/>
                    <a:p>
                      <a:pPr indent="0" lvl="0" marL="1711325"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23500" marB="0" marR="0" marL="0">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D582C"/>
                    </a:solidFill>
                  </a:tcPr>
                </a:tc>
                <a:tc hMerge="1"/>
              </a:tr>
              <a:tr h="725575">
                <a:tc rowSpan="6">
                  <a:txBody>
                    <a:bodyPr/>
                    <a:lstStyle/>
                    <a:p>
                      <a:pPr indent="0" lvl="0" marL="75565" rtl="0" algn="l">
                        <a:spcBef>
                          <a:spcPts val="0"/>
                        </a:spcBef>
                        <a:spcAft>
                          <a:spcPts val="0"/>
                        </a:spcAft>
                        <a:buClr>
                          <a:schemeClr val="dk1"/>
                        </a:buClr>
                        <a:buFont typeface="Arial"/>
                        <a:buNone/>
                      </a:pPr>
                      <a:r>
                        <a:rPr b="1" lang="en-US">
                          <a:solidFill>
                            <a:schemeClr val="lt1"/>
                          </a:solidFill>
                          <a:latin typeface="Times New Roman"/>
                          <a:ea typeface="Times New Roman"/>
                          <a:cs typeface="Times New Roman"/>
                          <a:sym typeface="Times New Roman"/>
                        </a:rPr>
                        <a:t>Aim</a:t>
                      </a:r>
                      <a:endParaRPr b="1">
                        <a:solidFill>
                          <a:schemeClr val="lt1"/>
                        </a:solidFill>
                        <a:latin typeface="Times New Roman"/>
                        <a:ea typeface="Times New Roman"/>
                        <a:cs typeface="Times New Roman"/>
                        <a:sym typeface="Times New Roman"/>
                      </a:endParaRPr>
                    </a:p>
                    <a:p>
                      <a:pPr indent="0" lvl="0" marL="75565" rtl="0" algn="l">
                        <a:spcBef>
                          <a:spcPts val="0"/>
                        </a:spcBef>
                        <a:spcAft>
                          <a:spcPts val="0"/>
                        </a:spcAft>
                        <a:buClr>
                          <a:schemeClr val="dk1"/>
                        </a:buClr>
                        <a:buFont typeface="Arial"/>
                        <a:buNone/>
                      </a:pPr>
                      <a:r>
                        <a:t/>
                      </a:r>
                      <a:endParaRPr b="1">
                        <a:solidFill>
                          <a:schemeClr val="lt1"/>
                        </a:solidFill>
                        <a:latin typeface="Times New Roman"/>
                        <a:ea typeface="Times New Roman"/>
                        <a:cs typeface="Times New Roman"/>
                        <a:sym typeface="Times New Roman"/>
                      </a:endParaRPr>
                    </a:p>
                    <a:p>
                      <a:pPr indent="0" lvl="0" marL="75565" rtl="0" algn="l">
                        <a:spcBef>
                          <a:spcPts val="0"/>
                        </a:spcBef>
                        <a:spcAft>
                          <a:spcPts val="0"/>
                        </a:spcAft>
                        <a:buClr>
                          <a:schemeClr val="dk1"/>
                        </a:buClr>
                        <a:buFont typeface="Arial"/>
                        <a:buNone/>
                      </a:pPr>
                      <a:r>
                        <a:t/>
                      </a:r>
                      <a:endParaRPr b="1">
                        <a:solidFill>
                          <a:schemeClr val="lt1"/>
                        </a:solidFill>
                        <a:latin typeface="Times New Roman"/>
                        <a:ea typeface="Times New Roman"/>
                        <a:cs typeface="Times New Roman"/>
                        <a:sym typeface="Times New Roman"/>
                      </a:endParaRPr>
                    </a:p>
                    <a:p>
                      <a:pPr indent="0" lvl="0" marL="75565" marR="631825" rtl="0" algn="l">
                        <a:spcBef>
                          <a:spcPts val="745"/>
                        </a:spcBef>
                        <a:spcAft>
                          <a:spcPts val="0"/>
                        </a:spcAft>
                        <a:buClr>
                          <a:schemeClr val="dk1"/>
                        </a:buClr>
                        <a:buFont typeface="Arial"/>
                        <a:buNone/>
                      </a:pPr>
                      <a:r>
                        <a:rPr b="1" lang="en-US">
                          <a:solidFill>
                            <a:schemeClr val="lt1"/>
                          </a:solidFill>
                          <a:latin typeface="Times New Roman"/>
                          <a:ea typeface="Times New Roman"/>
                          <a:cs typeface="Times New Roman"/>
                          <a:sym typeface="Times New Roman"/>
                        </a:rPr>
                        <a:t>Dataset  </a:t>
                      </a:r>
                      <a:endParaRPr b="1">
                        <a:solidFill>
                          <a:schemeClr val="lt1"/>
                        </a:solidFill>
                        <a:latin typeface="Times New Roman"/>
                        <a:ea typeface="Times New Roman"/>
                        <a:cs typeface="Times New Roman"/>
                        <a:sym typeface="Times New Roman"/>
                      </a:endParaRPr>
                    </a:p>
                    <a:p>
                      <a:pPr indent="0" lvl="0" marL="75565" marR="631825" rtl="0" algn="l">
                        <a:spcBef>
                          <a:spcPts val="745"/>
                        </a:spcBef>
                        <a:spcAft>
                          <a:spcPts val="0"/>
                        </a:spcAft>
                        <a:buClr>
                          <a:schemeClr val="dk1"/>
                        </a:buClr>
                        <a:buFont typeface="Arial"/>
                        <a:buNone/>
                      </a:pPr>
                      <a:r>
                        <a:t/>
                      </a:r>
                      <a:endParaRPr b="1">
                        <a:solidFill>
                          <a:schemeClr val="lt1"/>
                        </a:solidFill>
                        <a:latin typeface="Times New Roman"/>
                        <a:ea typeface="Times New Roman"/>
                        <a:cs typeface="Times New Roman"/>
                        <a:sym typeface="Times New Roman"/>
                      </a:endParaRPr>
                    </a:p>
                    <a:p>
                      <a:pPr indent="0" lvl="0" marL="75565" marR="631825" rtl="0" algn="l">
                        <a:spcBef>
                          <a:spcPts val="745"/>
                        </a:spcBef>
                        <a:spcAft>
                          <a:spcPts val="0"/>
                        </a:spcAft>
                        <a:buClr>
                          <a:schemeClr val="dk1"/>
                        </a:buClr>
                        <a:buFont typeface="Arial"/>
                        <a:buNone/>
                      </a:pPr>
                      <a:r>
                        <a:t/>
                      </a:r>
                      <a:endParaRPr b="1">
                        <a:solidFill>
                          <a:schemeClr val="lt1"/>
                        </a:solidFill>
                        <a:latin typeface="Times New Roman"/>
                        <a:ea typeface="Times New Roman"/>
                        <a:cs typeface="Times New Roman"/>
                        <a:sym typeface="Times New Roman"/>
                      </a:endParaRPr>
                    </a:p>
                    <a:p>
                      <a:pPr indent="0" lvl="0" marL="75565" marR="631825" rtl="0" algn="l">
                        <a:spcBef>
                          <a:spcPts val="745"/>
                        </a:spcBef>
                        <a:spcAft>
                          <a:spcPts val="0"/>
                        </a:spcAft>
                        <a:buClr>
                          <a:schemeClr val="dk1"/>
                        </a:buClr>
                        <a:buFont typeface="Arial"/>
                        <a:buNone/>
                      </a:pPr>
                      <a:r>
                        <a:rPr b="1" lang="en-US">
                          <a:solidFill>
                            <a:schemeClr val="lt1"/>
                          </a:solidFill>
                          <a:latin typeface="Times New Roman"/>
                          <a:ea typeface="Times New Roman"/>
                          <a:cs typeface="Times New Roman"/>
                          <a:sym typeface="Times New Roman"/>
                        </a:rPr>
                        <a:t>Feature</a:t>
                      </a:r>
                      <a:endParaRPr b="1">
                        <a:solidFill>
                          <a:schemeClr val="lt1"/>
                        </a:solidFill>
                        <a:latin typeface="Times New Roman"/>
                        <a:ea typeface="Times New Roman"/>
                        <a:cs typeface="Times New Roman"/>
                        <a:sym typeface="Times New Roman"/>
                      </a:endParaRPr>
                    </a:p>
                    <a:p>
                      <a:pPr indent="0" lvl="0" marL="0" marR="631825" rtl="0" algn="l">
                        <a:spcBef>
                          <a:spcPts val="20"/>
                        </a:spcBef>
                        <a:spcAft>
                          <a:spcPts val="0"/>
                        </a:spcAft>
                        <a:buClr>
                          <a:schemeClr val="dk1"/>
                        </a:buClr>
                        <a:buFont typeface="Arial"/>
                        <a:buNone/>
                      </a:pPr>
                      <a:r>
                        <a:rPr b="1" lang="en-US">
                          <a:solidFill>
                            <a:schemeClr val="lt1"/>
                          </a:solidFill>
                          <a:latin typeface="Times New Roman"/>
                          <a:ea typeface="Times New Roman"/>
                          <a:cs typeface="Times New Roman"/>
                          <a:sym typeface="Times New Roman"/>
                        </a:rPr>
                        <a:t>  </a:t>
                      </a:r>
                      <a:endParaRPr b="1">
                        <a:solidFill>
                          <a:schemeClr val="lt1"/>
                        </a:solidFill>
                        <a:latin typeface="Times New Roman"/>
                        <a:ea typeface="Times New Roman"/>
                        <a:cs typeface="Times New Roman"/>
                        <a:sym typeface="Times New Roman"/>
                      </a:endParaRPr>
                    </a:p>
                    <a:p>
                      <a:pPr indent="0" lvl="0" marL="0" marR="631825" rtl="0" algn="l">
                        <a:spcBef>
                          <a:spcPts val="20"/>
                        </a:spcBef>
                        <a:spcAft>
                          <a:spcPts val="0"/>
                        </a:spcAft>
                        <a:buClr>
                          <a:schemeClr val="dk1"/>
                        </a:buClr>
                        <a:buFont typeface="Arial"/>
                        <a:buNone/>
                      </a:pPr>
                      <a:r>
                        <a:t/>
                      </a:r>
                      <a:endParaRPr b="1">
                        <a:solidFill>
                          <a:schemeClr val="lt1"/>
                        </a:solidFill>
                        <a:latin typeface="Times New Roman"/>
                        <a:ea typeface="Times New Roman"/>
                        <a:cs typeface="Times New Roman"/>
                        <a:sym typeface="Times New Roman"/>
                      </a:endParaRPr>
                    </a:p>
                    <a:p>
                      <a:pPr indent="0" lvl="0" marL="0" marR="631825" rtl="0" algn="l">
                        <a:spcBef>
                          <a:spcPts val="20"/>
                        </a:spcBef>
                        <a:spcAft>
                          <a:spcPts val="0"/>
                        </a:spcAft>
                        <a:buClr>
                          <a:schemeClr val="dk1"/>
                        </a:buClr>
                        <a:buFont typeface="Arial"/>
                        <a:buNone/>
                      </a:pPr>
                      <a:r>
                        <a:t/>
                      </a:r>
                      <a:endParaRPr b="1">
                        <a:solidFill>
                          <a:schemeClr val="lt1"/>
                        </a:solidFill>
                        <a:latin typeface="Times New Roman"/>
                        <a:ea typeface="Times New Roman"/>
                        <a:cs typeface="Times New Roman"/>
                        <a:sym typeface="Times New Roman"/>
                      </a:endParaRPr>
                    </a:p>
                    <a:p>
                      <a:pPr indent="0" lvl="0" marL="0" marR="631825" rtl="0" algn="l">
                        <a:spcBef>
                          <a:spcPts val="20"/>
                        </a:spcBef>
                        <a:spcAft>
                          <a:spcPts val="0"/>
                        </a:spcAft>
                        <a:buClr>
                          <a:schemeClr val="dk1"/>
                        </a:buClr>
                        <a:buFont typeface="Arial"/>
                        <a:buNone/>
                      </a:pPr>
                      <a:r>
                        <a:t/>
                      </a:r>
                      <a:endParaRPr b="1">
                        <a:solidFill>
                          <a:schemeClr val="lt1"/>
                        </a:solidFill>
                        <a:latin typeface="Times New Roman"/>
                        <a:ea typeface="Times New Roman"/>
                        <a:cs typeface="Times New Roman"/>
                        <a:sym typeface="Times New Roman"/>
                      </a:endParaRPr>
                    </a:p>
                    <a:p>
                      <a:pPr indent="0" lvl="0" marL="0" marR="631825" rtl="0" algn="l">
                        <a:spcBef>
                          <a:spcPts val="20"/>
                        </a:spcBef>
                        <a:spcAft>
                          <a:spcPts val="0"/>
                        </a:spcAft>
                        <a:buClr>
                          <a:schemeClr val="dk1"/>
                        </a:buClr>
                        <a:buFont typeface="Arial"/>
                        <a:buNone/>
                      </a:pPr>
                      <a:r>
                        <a:rPr b="1" lang="en-US">
                          <a:solidFill>
                            <a:schemeClr val="lt1"/>
                          </a:solidFill>
                          <a:latin typeface="Times New Roman"/>
                          <a:ea typeface="Times New Roman"/>
                          <a:cs typeface="Times New Roman"/>
                          <a:sym typeface="Times New Roman"/>
                        </a:rPr>
                        <a:t>  Model Used  </a:t>
                      </a:r>
                      <a:endParaRPr b="1">
                        <a:solidFill>
                          <a:schemeClr val="lt1"/>
                        </a:solidFill>
                        <a:latin typeface="Times New Roman"/>
                        <a:ea typeface="Times New Roman"/>
                        <a:cs typeface="Times New Roman"/>
                        <a:sym typeface="Times New Roman"/>
                      </a:endParaRPr>
                    </a:p>
                    <a:p>
                      <a:pPr indent="0" lvl="0" marL="0" marR="631825" rtl="0" algn="l">
                        <a:spcBef>
                          <a:spcPts val="20"/>
                        </a:spcBef>
                        <a:spcAft>
                          <a:spcPts val="0"/>
                        </a:spcAft>
                        <a:buClr>
                          <a:schemeClr val="dk1"/>
                        </a:buClr>
                        <a:buFont typeface="Arial"/>
                        <a:buNone/>
                      </a:pPr>
                      <a:r>
                        <a:rPr b="1" lang="en-US">
                          <a:solidFill>
                            <a:schemeClr val="lt1"/>
                          </a:solidFill>
                          <a:latin typeface="Times New Roman"/>
                          <a:ea typeface="Times New Roman"/>
                          <a:cs typeface="Times New Roman"/>
                          <a:sym typeface="Times New Roman"/>
                        </a:rPr>
                        <a:t>  </a:t>
                      </a:r>
                      <a:endParaRPr b="1">
                        <a:solidFill>
                          <a:schemeClr val="lt1"/>
                        </a:solidFill>
                        <a:latin typeface="Times New Roman"/>
                        <a:ea typeface="Times New Roman"/>
                        <a:cs typeface="Times New Roman"/>
                        <a:sym typeface="Times New Roman"/>
                      </a:endParaRPr>
                    </a:p>
                    <a:p>
                      <a:pPr indent="0" lvl="0" marL="0" marR="631825" rtl="0" algn="l">
                        <a:spcBef>
                          <a:spcPts val="20"/>
                        </a:spcBef>
                        <a:spcAft>
                          <a:spcPts val="0"/>
                        </a:spcAft>
                        <a:buClr>
                          <a:schemeClr val="dk1"/>
                        </a:buClr>
                        <a:buFont typeface="Arial"/>
                        <a:buNone/>
                      </a:pPr>
                      <a:r>
                        <a:t/>
                      </a:r>
                      <a:endParaRPr b="1">
                        <a:solidFill>
                          <a:schemeClr val="lt1"/>
                        </a:solidFill>
                        <a:latin typeface="Times New Roman"/>
                        <a:ea typeface="Times New Roman"/>
                        <a:cs typeface="Times New Roman"/>
                        <a:sym typeface="Times New Roman"/>
                      </a:endParaRPr>
                    </a:p>
                    <a:p>
                      <a:pPr indent="0" lvl="0" marL="0" marR="631825" rtl="0" algn="l">
                        <a:spcBef>
                          <a:spcPts val="20"/>
                        </a:spcBef>
                        <a:spcAft>
                          <a:spcPts val="0"/>
                        </a:spcAft>
                        <a:buClr>
                          <a:schemeClr val="dk1"/>
                        </a:buClr>
                        <a:buFont typeface="Arial"/>
                        <a:buNone/>
                      </a:pPr>
                      <a:r>
                        <a:rPr b="1" lang="en-US">
                          <a:solidFill>
                            <a:schemeClr val="lt1"/>
                          </a:solidFill>
                          <a:latin typeface="Times New Roman"/>
                          <a:ea typeface="Times New Roman"/>
                          <a:cs typeface="Times New Roman"/>
                          <a:sym typeface="Times New Roman"/>
                        </a:rPr>
                        <a:t>  Gap</a:t>
                      </a:r>
                      <a:endParaRPr b="1">
                        <a:solidFill>
                          <a:srgbClr val="FFFFFF"/>
                        </a:solidFill>
                        <a:latin typeface="Times New Roman"/>
                        <a:ea typeface="Times New Roman"/>
                        <a:cs typeface="Times New Roman"/>
                        <a:sym typeface="Times New Roman"/>
                      </a:endParaRPr>
                    </a:p>
                  </a:txBody>
                  <a:tcPr marT="24775" marB="0" marR="0" marL="0">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D582C"/>
                    </a:solidFill>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T cap="flat" cmpd="sng" w="28575">
                      <a:solidFill>
                        <a:srgbClr val="000000"/>
                      </a:solidFill>
                      <a:prstDash val="solid"/>
                      <a:round/>
                      <a:headEnd len="sm" w="sm" type="none"/>
                      <a:tailEnd len="sm" w="sm" type="none"/>
                    </a:lnT>
                    <a:solidFill>
                      <a:srgbClr val="E7E7E7"/>
                    </a:solidFill>
                  </a:tcPr>
                </a:tc>
              </a:tr>
              <a:tr h="725575">
                <a:tc vMerge="1"/>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tc>
              </a:tr>
              <a:tr h="1173525">
                <a:tc vMerge="1"/>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solidFill>
                      <a:srgbClr val="E7E7E7"/>
                    </a:solidFill>
                  </a:tcPr>
                </a:tc>
              </a:tr>
              <a:tr h="725575">
                <a:tc vMerge="1"/>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tc>
              </a:tr>
              <a:tr h="1179425">
                <a:tc vMerge="1"/>
                <a:tc>
                  <a:txBody>
                    <a:bodyPr/>
                    <a:lstStyle/>
                    <a:p>
                      <a:pPr indent="0" lvl="0" marL="0" marR="0" rtl="0" algn="l">
                        <a:lnSpc>
                          <a:spcPct val="100000"/>
                        </a:lnSpc>
                        <a:spcBef>
                          <a:spcPts val="0"/>
                        </a:spcBef>
                        <a:spcAft>
                          <a:spcPts val="0"/>
                        </a:spcAft>
                        <a:buNone/>
                      </a:pPr>
                      <a:r>
                        <a:rPr lang="en-US" sz="1300"/>
                        <a:t>Customers who cancel/return the sold product </a:t>
                      </a:r>
                      <a:endParaRPr sz="1300"/>
                    </a:p>
                    <a:p>
                      <a:pPr indent="0" lvl="0" marL="0" marR="0" rtl="0" algn="l">
                        <a:lnSpc>
                          <a:spcPct val="100000"/>
                        </a:lnSpc>
                        <a:spcBef>
                          <a:spcPts val="0"/>
                        </a:spcBef>
                        <a:spcAft>
                          <a:spcPts val="0"/>
                        </a:spcAft>
                        <a:buNone/>
                      </a:pPr>
                      <a:r>
                        <a:rPr lang="en-US" sz="1300"/>
                        <a:t>express dissatisfaction. It is essential to solve </a:t>
                      </a:r>
                      <a:endParaRPr sz="1300"/>
                    </a:p>
                    <a:p>
                      <a:pPr indent="0" lvl="0" marL="0" marR="0" rtl="0" algn="l">
                        <a:lnSpc>
                          <a:spcPct val="100000"/>
                        </a:lnSpc>
                        <a:spcBef>
                          <a:spcPts val="0"/>
                        </a:spcBef>
                        <a:spcAft>
                          <a:spcPts val="0"/>
                        </a:spcAft>
                        <a:buNone/>
                      </a:pPr>
                      <a:r>
                        <a:rPr lang="en-US" sz="1300"/>
                        <a:t>this problem because all companies in the </a:t>
                      </a:r>
                      <a:endParaRPr sz="1300"/>
                    </a:p>
                    <a:p>
                      <a:pPr indent="0" lvl="0" marL="0" marR="0" rtl="0" algn="l">
                        <a:lnSpc>
                          <a:spcPct val="100000"/>
                        </a:lnSpc>
                        <a:spcBef>
                          <a:spcPts val="0"/>
                        </a:spcBef>
                        <a:spcAft>
                          <a:spcPts val="0"/>
                        </a:spcAft>
                        <a:buNone/>
                      </a:pPr>
                      <a:r>
                        <a:rPr lang="en-US" sz="1300"/>
                        <a:t>sector with dissatisfied customers will decline</a:t>
                      </a:r>
                      <a:endParaRPr sz="1300" u="none" cap="none" strike="noStrike">
                        <a:latin typeface="Times New Roman"/>
                        <a:ea typeface="Times New Roman"/>
                        <a:cs typeface="Times New Roman"/>
                        <a:sym typeface="Times New Roman"/>
                      </a:endParaRPr>
                    </a:p>
                  </a:txBody>
                  <a:tcPr marT="0" marB="0" marR="0" marL="0"/>
                </a:tc>
              </a:tr>
              <a:tr h="426425">
                <a:tc vMerge="1"/>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tcPr>
                </a:tc>
              </a:tr>
            </a:tbl>
          </a:graphicData>
        </a:graphic>
      </p:graphicFrame>
      <p:sp>
        <p:nvSpPr>
          <p:cNvPr id="84" name="Google Shape;84;p3"/>
          <p:cNvSpPr txBox="1"/>
          <p:nvPr>
            <p:ph idx="12" type="sldNum"/>
          </p:nvPr>
        </p:nvSpPr>
        <p:spPr>
          <a:xfrm>
            <a:off x="10798175" y="6938264"/>
            <a:ext cx="142240" cy="182879"/>
          </a:xfrm>
          <a:prstGeom prst="rect">
            <a:avLst/>
          </a:prstGeom>
          <a:noFill/>
          <a:ln>
            <a:noFill/>
          </a:ln>
        </p:spPr>
        <p:txBody>
          <a:bodyPr anchorCtr="0" anchor="t" bIns="0" lIns="0" spcFirstLastPara="1" rIns="0" wrap="square" tIns="0">
            <a:spAutoFit/>
          </a:bodyPr>
          <a:lstStyle/>
          <a:p>
            <a:pPr indent="0" lvl="0" marL="38100" rtl="0" algn="l">
              <a:lnSpc>
                <a:spcPct val="115454"/>
              </a:lnSpc>
              <a:spcBef>
                <a:spcPts val="0"/>
              </a:spcBef>
              <a:spcAft>
                <a:spcPts val="0"/>
              </a:spcAft>
              <a:buNone/>
            </a:pPr>
            <a:fld id="{00000000-1234-1234-1234-123412341234}" type="slidenum">
              <a:rPr lang="en-US"/>
              <a:t>‹#›</a:t>
            </a:fld>
            <a:endParaRPr/>
          </a:p>
        </p:txBody>
      </p:sp>
      <p:sp>
        <p:nvSpPr>
          <p:cNvPr id="85" name="Google Shape;85;p3"/>
          <p:cNvSpPr txBox="1"/>
          <p:nvPr/>
        </p:nvSpPr>
        <p:spPr>
          <a:xfrm>
            <a:off x="1758778" y="685800"/>
            <a:ext cx="2590800"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lt1"/>
                </a:solidFill>
                <a:latin typeface="Times New Roman"/>
                <a:ea typeface="Times New Roman"/>
                <a:cs typeface="Times New Roman"/>
                <a:sym typeface="Times New Roman"/>
              </a:rPr>
              <a:t>Customer Segmentation in the Retail Sector: A Data Analytics Approach, 2022</a:t>
            </a:r>
            <a:endParaRPr b="1" sz="1300">
              <a:solidFill>
                <a:schemeClr val="lt1"/>
              </a:solidFill>
              <a:latin typeface="Times New Roman"/>
              <a:ea typeface="Times New Roman"/>
              <a:cs typeface="Times New Roman"/>
              <a:sym typeface="Times New Roman"/>
            </a:endParaRPr>
          </a:p>
        </p:txBody>
      </p:sp>
      <p:sp>
        <p:nvSpPr>
          <p:cNvPr id="86" name="Google Shape;86;p3"/>
          <p:cNvSpPr txBox="1"/>
          <p:nvPr/>
        </p:nvSpPr>
        <p:spPr>
          <a:xfrm>
            <a:off x="1758777" y="1447800"/>
            <a:ext cx="3004457"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To analyse the behavior of customers in the retail sector using customer segmentation data mining methods</a:t>
            </a:r>
            <a:endParaRPr sz="1300">
              <a:solidFill>
                <a:schemeClr val="dk1"/>
              </a:solidFill>
              <a:latin typeface="Calibri"/>
              <a:ea typeface="Calibri"/>
              <a:cs typeface="Calibri"/>
              <a:sym typeface="Calibri"/>
            </a:endParaRPr>
          </a:p>
        </p:txBody>
      </p:sp>
      <p:sp>
        <p:nvSpPr>
          <p:cNvPr id="87" name="Google Shape;87;p3"/>
          <p:cNvSpPr txBox="1"/>
          <p:nvPr/>
        </p:nvSpPr>
        <p:spPr>
          <a:xfrm>
            <a:off x="1758778" y="2140297"/>
            <a:ext cx="25908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Taken from the database of a private textile and retail company, a total of 67,892 rows</a:t>
            </a:r>
            <a:endParaRPr sz="1300">
              <a:solidFill>
                <a:schemeClr val="dk1"/>
              </a:solidFill>
              <a:latin typeface="Calibri"/>
              <a:ea typeface="Calibri"/>
              <a:cs typeface="Calibri"/>
              <a:sym typeface="Calibri"/>
            </a:endParaRPr>
          </a:p>
        </p:txBody>
      </p:sp>
      <p:sp>
        <p:nvSpPr>
          <p:cNvPr id="88" name="Google Shape;88;p3"/>
          <p:cNvSpPr txBox="1"/>
          <p:nvPr/>
        </p:nvSpPr>
        <p:spPr>
          <a:xfrm>
            <a:off x="1758778" y="2822138"/>
            <a:ext cx="2819400"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Man Order Quantity, Women Order Quantity, Total Quantity, Platform, City, Region, Date, Day, Time (HH:MM:SS), Time2(night, etc.), Price, Campaign, Member, Type</a:t>
            </a:r>
            <a:endParaRPr sz="1300">
              <a:solidFill>
                <a:schemeClr val="dk1"/>
              </a:solidFill>
              <a:latin typeface="Calibri"/>
              <a:ea typeface="Calibri"/>
              <a:cs typeface="Calibri"/>
              <a:sym typeface="Calibri"/>
            </a:endParaRPr>
          </a:p>
        </p:txBody>
      </p:sp>
      <p:sp>
        <p:nvSpPr>
          <p:cNvPr id="89" name="Google Shape;89;p3"/>
          <p:cNvSpPr txBox="1"/>
          <p:nvPr/>
        </p:nvSpPr>
        <p:spPr>
          <a:xfrm>
            <a:off x="1758778" y="4038601"/>
            <a:ext cx="2971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OPTICS, BIRCH, Agglomerative Clustering, K-Means, DBSCAN</a:t>
            </a:r>
            <a:endParaRPr sz="1300">
              <a:solidFill>
                <a:schemeClr val="dk1"/>
              </a:solidFill>
              <a:latin typeface="Calibri"/>
              <a:ea typeface="Calibri"/>
              <a:cs typeface="Calibri"/>
              <a:sym typeface="Calibri"/>
            </a:endParaRPr>
          </a:p>
        </p:txBody>
      </p:sp>
      <p:sp>
        <p:nvSpPr>
          <p:cNvPr id="90" name="Google Shape;90;p3"/>
          <p:cNvSpPr txBox="1"/>
          <p:nvPr/>
        </p:nvSpPr>
        <p:spPr>
          <a:xfrm>
            <a:off x="4654378" y="685800"/>
            <a:ext cx="2819400"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lt1"/>
                </a:solidFill>
                <a:latin typeface="Times New Roman"/>
                <a:ea typeface="Times New Roman"/>
                <a:cs typeface="Times New Roman"/>
                <a:sym typeface="Times New Roman"/>
              </a:rPr>
              <a:t>Customer Segmentation Techniques on E-Commerce, 2021 ICACITE	</a:t>
            </a:r>
            <a:endParaRPr b="1" sz="1300">
              <a:solidFill>
                <a:schemeClr val="lt1"/>
              </a:solidFill>
              <a:latin typeface="Times New Roman"/>
              <a:ea typeface="Times New Roman"/>
              <a:cs typeface="Times New Roman"/>
              <a:sym typeface="Times New Roman"/>
            </a:endParaRPr>
          </a:p>
        </p:txBody>
      </p:sp>
      <p:sp>
        <p:nvSpPr>
          <p:cNvPr id="91" name="Google Shape;91;p3"/>
          <p:cNvSpPr txBox="1"/>
          <p:nvPr/>
        </p:nvSpPr>
        <p:spPr>
          <a:xfrm>
            <a:off x="4730578" y="1447800"/>
            <a:ext cx="2743200"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To discuss various segments and present different techniques for customer segmentation </a:t>
            </a:r>
            <a:endParaRPr sz="1300">
              <a:solidFill>
                <a:schemeClr val="dk1"/>
              </a:solidFill>
              <a:latin typeface="Calibri"/>
              <a:ea typeface="Calibri"/>
              <a:cs typeface="Calibri"/>
              <a:sym typeface="Calibri"/>
            </a:endParaRPr>
          </a:p>
        </p:txBody>
      </p:sp>
      <p:sp>
        <p:nvSpPr>
          <p:cNvPr id="92" name="Google Shape;92;p3"/>
          <p:cNvSpPr txBox="1"/>
          <p:nvPr/>
        </p:nvSpPr>
        <p:spPr>
          <a:xfrm>
            <a:off x="4730578" y="2209800"/>
            <a:ext cx="2743200"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Different datasets for different clustering models (illustrative)</a:t>
            </a:r>
            <a:endParaRPr sz="1300">
              <a:solidFill>
                <a:schemeClr val="dk1"/>
              </a:solidFill>
              <a:latin typeface="Calibri"/>
              <a:ea typeface="Calibri"/>
              <a:cs typeface="Calibri"/>
              <a:sym typeface="Calibri"/>
            </a:endParaRPr>
          </a:p>
        </p:txBody>
      </p:sp>
      <p:sp>
        <p:nvSpPr>
          <p:cNvPr id="93" name="Google Shape;93;p3"/>
          <p:cNvSpPr txBox="1"/>
          <p:nvPr/>
        </p:nvSpPr>
        <p:spPr>
          <a:xfrm>
            <a:off x="4730578" y="2902297"/>
            <a:ext cx="2514602"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Different important features for different datasets (illustrative)</a:t>
            </a:r>
            <a:endParaRPr sz="1300">
              <a:solidFill>
                <a:schemeClr val="dk1"/>
              </a:solidFill>
              <a:latin typeface="Calibri"/>
              <a:ea typeface="Calibri"/>
              <a:cs typeface="Calibri"/>
              <a:sym typeface="Calibri"/>
            </a:endParaRPr>
          </a:p>
        </p:txBody>
      </p:sp>
      <p:sp>
        <p:nvSpPr>
          <p:cNvPr id="94" name="Google Shape;94;p3"/>
          <p:cNvSpPr txBox="1"/>
          <p:nvPr/>
        </p:nvSpPr>
        <p:spPr>
          <a:xfrm>
            <a:off x="4763235" y="4038601"/>
            <a:ext cx="2133602"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K means, Hierarchical, Density-Based, Affinity Propagation Clustering</a:t>
            </a:r>
            <a:endParaRPr/>
          </a:p>
        </p:txBody>
      </p:sp>
      <p:sp>
        <p:nvSpPr>
          <p:cNvPr id="95" name="Google Shape;95;p3"/>
          <p:cNvSpPr txBox="1"/>
          <p:nvPr/>
        </p:nvSpPr>
        <p:spPr>
          <a:xfrm>
            <a:off x="4730578" y="4777265"/>
            <a:ext cx="2514600" cy="892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300">
                <a:solidFill>
                  <a:schemeClr val="dk1"/>
                </a:solidFill>
                <a:latin typeface="Calibri"/>
                <a:ea typeface="Calibri"/>
                <a:cs typeface="Calibri"/>
                <a:sym typeface="Calibri"/>
              </a:rPr>
              <a:t>Haven’t given in-depth analysis of the </a:t>
            </a:r>
            <a:r>
              <a:rPr lang="en-US" sz="1300">
                <a:solidFill>
                  <a:schemeClr val="dk1"/>
                </a:solidFill>
                <a:latin typeface="Calibri"/>
                <a:ea typeface="Calibri"/>
                <a:cs typeface="Calibri"/>
                <a:sym typeface="Calibri"/>
              </a:rPr>
              <a:t>datasets</a:t>
            </a:r>
            <a:r>
              <a:rPr lang="en-US" sz="1300">
                <a:solidFill>
                  <a:schemeClr val="dk1"/>
                </a:solidFill>
                <a:latin typeface="Calibri"/>
                <a:ea typeface="Calibri"/>
                <a:cs typeface="Calibri"/>
                <a:sym typeface="Calibri"/>
              </a:rPr>
              <a:t> used and the feature extraction; comparison of the models done in general</a:t>
            </a:r>
            <a:endParaRPr sz="1300">
              <a:solidFill>
                <a:schemeClr val="dk1"/>
              </a:solidFill>
              <a:latin typeface="Calibri"/>
              <a:ea typeface="Calibri"/>
              <a:cs typeface="Calibri"/>
              <a:sym typeface="Calibri"/>
            </a:endParaRPr>
          </a:p>
        </p:txBody>
      </p:sp>
      <p:sp>
        <p:nvSpPr>
          <p:cNvPr id="96" name="Google Shape;96;p3"/>
          <p:cNvSpPr txBox="1"/>
          <p:nvPr/>
        </p:nvSpPr>
        <p:spPr>
          <a:xfrm>
            <a:off x="7518557" y="685800"/>
            <a:ext cx="3079421"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lt1"/>
                </a:solidFill>
                <a:latin typeface="Times New Roman"/>
                <a:ea typeface="Times New Roman"/>
                <a:cs typeface="Times New Roman"/>
                <a:sym typeface="Times New Roman"/>
              </a:rPr>
              <a:t>Customer Segmentation using Centroid Based and Density Based Clustering Algorithms, 2017</a:t>
            </a:r>
            <a:endParaRPr b="1" sz="1300">
              <a:solidFill>
                <a:schemeClr val="lt1"/>
              </a:solidFill>
              <a:latin typeface="Times New Roman"/>
              <a:ea typeface="Times New Roman"/>
              <a:cs typeface="Times New Roman"/>
              <a:sym typeface="Times New Roman"/>
            </a:endParaRPr>
          </a:p>
        </p:txBody>
      </p:sp>
      <p:sp>
        <p:nvSpPr>
          <p:cNvPr id="97" name="Google Shape;97;p3"/>
          <p:cNvSpPr txBox="1"/>
          <p:nvPr/>
        </p:nvSpPr>
        <p:spPr>
          <a:xfrm>
            <a:off x="7518556" y="1447800"/>
            <a:ext cx="3466637"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To illustrate the idea of applying density based algorithms for customer segmentation beside using centroid based algorithms like k-means</a:t>
            </a:r>
            <a:endParaRPr sz="1300">
              <a:solidFill>
                <a:schemeClr val="dk1"/>
              </a:solidFill>
              <a:latin typeface="Calibri"/>
              <a:ea typeface="Calibri"/>
              <a:cs typeface="Calibri"/>
              <a:sym typeface="Calibri"/>
            </a:endParaRPr>
          </a:p>
        </p:txBody>
      </p:sp>
      <p:sp>
        <p:nvSpPr>
          <p:cNvPr id="98" name="Google Shape;98;p3"/>
          <p:cNvSpPr txBox="1"/>
          <p:nvPr/>
        </p:nvSpPr>
        <p:spPr>
          <a:xfrm>
            <a:off x="7518556" y="2140297"/>
            <a:ext cx="3279619"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Wholesale customers dataset UCI ML repository; has 440 instances and 8 attributes in total</a:t>
            </a:r>
            <a:endParaRPr sz="1300">
              <a:solidFill>
                <a:schemeClr val="dk1"/>
              </a:solidFill>
              <a:latin typeface="Calibri"/>
              <a:ea typeface="Calibri"/>
              <a:cs typeface="Calibri"/>
              <a:sym typeface="Calibri"/>
            </a:endParaRPr>
          </a:p>
        </p:txBody>
      </p:sp>
      <p:sp>
        <p:nvSpPr>
          <p:cNvPr id="99" name="Google Shape;99;p3"/>
          <p:cNvSpPr txBox="1"/>
          <p:nvPr/>
        </p:nvSpPr>
        <p:spPr>
          <a:xfrm>
            <a:off x="7518557" y="2902297"/>
            <a:ext cx="3079422"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All attributes except for ‘Channel’ and ‘Region’, which are excluded since they are not that much related to the spending habits of customers</a:t>
            </a:r>
            <a:endParaRPr sz="1300">
              <a:solidFill>
                <a:schemeClr val="dk1"/>
              </a:solidFill>
              <a:latin typeface="Calibri"/>
              <a:ea typeface="Calibri"/>
              <a:cs typeface="Calibri"/>
              <a:sym typeface="Calibri"/>
            </a:endParaRPr>
          </a:p>
        </p:txBody>
      </p:sp>
      <p:sp>
        <p:nvSpPr>
          <p:cNvPr id="100" name="Google Shape;100;p3"/>
          <p:cNvSpPr txBox="1"/>
          <p:nvPr/>
        </p:nvSpPr>
        <p:spPr>
          <a:xfrm>
            <a:off x="7626178" y="4038601"/>
            <a:ext cx="28194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K-Means, DBSCAN</a:t>
            </a:r>
            <a:r>
              <a:rPr lang="en-US" sz="1400">
                <a:solidFill>
                  <a:schemeClr val="dk1"/>
                </a:solidFill>
                <a:latin typeface="Calibri"/>
                <a:ea typeface="Calibri"/>
                <a:cs typeface="Calibri"/>
                <a:sym typeface="Calibri"/>
              </a:rPr>
              <a:t>, OPTICS</a:t>
            </a:r>
            <a:endParaRPr sz="1300">
              <a:solidFill>
                <a:schemeClr val="dk1"/>
              </a:solidFill>
              <a:latin typeface="Calibri"/>
              <a:ea typeface="Calibri"/>
              <a:cs typeface="Calibri"/>
              <a:sym typeface="Calibri"/>
            </a:endParaRPr>
          </a:p>
        </p:txBody>
      </p:sp>
      <p:sp>
        <p:nvSpPr>
          <p:cNvPr id="101" name="Google Shape;101;p3"/>
          <p:cNvSpPr txBox="1"/>
          <p:nvPr/>
        </p:nvSpPr>
        <p:spPr>
          <a:xfrm>
            <a:off x="7604407" y="4787207"/>
            <a:ext cx="3095797"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Got unsatisfactory results for OPTICS have not implemented other types of clustering algorithms</a:t>
            </a:r>
            <a:endParaRPr sz="13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g19d03d1d920_0_3"/>
          <p:cNvPicPr preferRelativeResize="0"/>
          <p:nvPr/>
        </p:nvPicPr>
        <p:blipFill rotWithShape="1">
          <a:blip r:embed="rId3">
            <a:alphaModFix/>
          </a:blip>
          <a:srcRect b="0" l="0" r="0" t="0"/>
          <a:stretch/>
        </p:blipFill>
        <p:spPr>
          <a:xfrm>
            <a:off x="10985194" y="414089"/>
            <a:ext cx="933597" cy="1273850"/>
          </a:xfrm>
          <a:prstGeom prst="rect">
            <a:avLst/>
          </a:prstGeom>
          <a:noFill/>
          <a:ln>
            <a:noFill/>
          </a:ln>
        </p:spPr>
      </p:pic>
      <p:graphicFrame>
        <p:nvGraphicFramePr>
          <p:cNvPr id="107" name="Google Shape;107;g19d03d1d920_0_3"/>
          <p:cNvGraphicFramePr/>
          <p:nvPr/>
        </p:nvGraphicFramePr>
        <p:xfrm>
          <a:off x="0" y="685800"/>
          <a:ext cx="3000000" cy="3000000"/>
        </p:xfrm>
        <a:graphic>
          <a:graphicData uri="http://schemas.openxmlformats.org/drawingml/2006/table">
            <a:tbl>
              <a:tblPr bandRow="1" firstRow="1">
                <a:noFill/>
                <a:tableStyleId>{0F5E5B81-2803-4E90-AC11-D09A20411D6D}</a:tableStyleId>
              </a:tblPr>
              <a:tblGrid>
                <a:gridCol w="1657950"/>
                <a:gridCol w="9282475"/>
              </a:tblGrid>
              <a:tr h="728150">
                <a:tc gridSpan="2">
                  <a:txBody>
                    <a:bodyPr/>
                    <a:lstStyle/>
                    <a:p>
                      <a:pPr indent="0" lvl="0" marL="1711325"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23500" marB="0" marR="0" marL="0">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D582C"/>
                    </a:solidFill>
                  </a:tcPr>
                </a:tc>
                <a:tc hMerge="1"/>
              </a:tr>
              <a:tr h="725575">
                <a:tc rowSpan="6">
                  <a:txBody>
                    <a:bodyPr/>
                    <a:lstStyle/>
                    <a:p>
                      <a:pPr indent="0" lvl="0" marL="75565" rtl="0" algn="l">
                        <a:spcBef>
                          <a:spcPts val="0"/>
                        </a:spcBef>
                        <a:spcAft>
                          <a:spcPts val="0"/>
                        </a:spcAft>
                        <a:buClr>
                          <a:schemeClr val="dk1"/>
                        </a:buClr>
                        <a:buFont typeface="Arial"/>
                        <a:buNone/>
                      </a:pPr>
                      <a:r>
                        <a:rPr b="1" lang="en-US">
                          <a:solidFill>
                            <a:schemeClr val="lt1"/>
                          </a:solidFill>
                          <a:latin typeface="Times New Roman"/>
                          <a:ea typeface="Times New Roman"/>
                          <a:cs typeface="Times New Roman"/>
                          <a:sym typeface="Times New Roman"/>
                        </a:rPr>
                        <a:t>Aim</a:t>
                      </a:r>
                      <a:endParaRPr b="1">
                        <a:solidFill>
                          <a:schemeClr val="lt1"/>
                        </a:solidFill>
                        <a:latin typeface="Times New Roman"/>
                        <a:ea typeface="Times New Roman"/>
                        <a:cs typeface="Times New Roman"/>
                        <a:sym typeface="Times New Roman"/>
                      </a:endParaRPr>
                    </a:p>
                    <a:p>
                      <a:pPr indent="0" lvl="0" marL="75565" rtl="0" algn="l">
                        <a:spcBef>
                          <a:spcPts val="0"/>
                        </a:spcBef>
                        <a:spcAft>
                          <a:spcPts val="0"/>
                        </a:spcAft>
                        <a:buClr>
                          <a:schemeClr val="dk1"/>
                        </a:buClr>
                        <a:buFont typeface="Arial"/>
                        <a:buNone/>
                      </a:pPr>
                      <a:r>
                        <a:t/>
                      </a:r>
                      <a:endParaRPr b="1">
                        <a:solidFill>
                          <a:schemeClr val="lt1"/>
                        </a:solidFill>
                        <a:latin typeface="Times New Roman"/>
                        <a:ea typeface="Times New Roman"/>
                        <a:cs typeface="Times New Roman"/>
                        <a:sym typeface="Times New Roman"/>
                      </a:endParaRPr>
                    </a:p>
                    <a:p>
                      <a:pPr indent="0" lvl="0" marL="75565" rtl="0" algn="l">
                        <a:spcBef>
                          <a:spcPts val="0"/>
                        </a:spcBef>
                        <a:spcAft>
                          <a:spcPts val="0"/>
                        </a:spcAft>
                        <a:buClr>
                          <a:schemeClr val="dk1"/>
                        </a:buClr>
                        <a:buFont typeface="Arial"/>
                        <a:buNone/>
                      </a:pPr>
                      <a:r>
                        <a:t/>
                      </a:r>
                      <a:endParaRPr b="1">
                        <a:solidFill>
                          <a:schemeClr val="lt1"/>
                        </a:solidFill>
                        <a:latin typeface="Times New Roman"/>
                        <a:ea typeface="Times New Roman"/>
                        <a:cs typeface="Times New Roman"/>
                        <a:sym typeface="Times New Roman"/>
                      </a:endParaRPr>
                    </a:p>
                    <a:p>
                      <a:pPr indent="0" lvl="0" marL="75565" marR="631825" rtl="0" algn="l">
                        <a:spcBef>
                          <a:spcPts val="745"/>
                        </a:spcBef>
                        <a:spcAft>
                          <a:spcPts val="0"/>
                        </a:spcAft>
                        <a:buClr>
                          <a:schemeClr val="dk1"/>
                        </a:buClr>
                        <a:buFont typeface="Arial"/>
                        <a:buNone/>
                      </a:pPr>
                      <a:r>
                        <a:rPr b="1" lang="en-US">
                          <a:solidFill>
                            <a:schemeClr val="lt1"/>
                          </a:solidFill>
                          <a:latin typeface="Times New Roman"/>
                          <a:ea typeface="Times New Roman"/>
                          <a:cs typeface="Times New Roman"/>
                          <a:sym typeface="Times New Roman"/>
                        </a:rPr>
                        <a:t>Dataset  </a:t>
                      </a:r>
                      <a:endParaRPr b="1">
                        <a:solidFill>
                          <a:schemeClr val="lt1"/>
                        </a:solidFill>
                        <a:latin typeface="Times New Roman"/>
                        <a:ea typeface="Times New Roman"/>
                        <a:cs typeface="Times New Roman"/>
                        <a:sym typeface="Times New Roman"/>
                      </a:endParaRPr>
                    </a:p>
                    <a:p>
                      <a:pPr indent="0" lvl="0" marL="75565" marR="631825" rtl="0" algn="l">
                        <a:spcBef>
                          <a:spcPts val="745"/>
                        </a:spcBef>
                        <a:spcAft>
                          <a:spcPts val="0"/>
                        </a:spcAft>
                        <a:buClr>
                          <a:schemeClr val="dk1"/>
                        </a:buClr>
                        <a:buFont typeface="Arial"/>
                        <a:buNone/>
                      </a:pPr>
                      <a:r>
                        <a:t/>
                      </a:r>
                      <a:endParaRPr b="1">
                        <a:solidFill>
                          <a:schemeClr val="lt1"/>
                        </a:solidFill>
                        <a:latin typeface="Times New Roman"/>
                        <a:ea typeface="Times New Roman"/>
                        <a:cs typeface="Times New Roman"/>
                        <a:sym typeface="Times New Roman"/>
                      </a:endParaRPr>
                    </a:p>
                    <a:p>
                      <a:pPr indent="0" lvl="0" marL="75565" marR="631825" rtl="0" algn="l">
                        <a:spcBef>
                          <a:spcPts val="745"/>
                        </a:spcBef>
                        <a:spcAft>
                          <a:spcPts val="0"/>
                        </a:spcAft>
                        <a:buClr>
                          <a:schemeClr val="dk1"/>
                        </a:buClr>
                        <a:buFont typeface="Arial"/>
                        <a:buNone/>
                      </a:pPr>
                      <a:r>
                        <a:t/>
                      </a:r>
                      <a:endParaRPr b="1">
                        <a:solidFill>
                          <a:schemeClr val="lt1"/>
                        </a:solidFill>
                        <a:latin typeface="Times New Roman"/>
                        <a:ea typeface="Times New Roman"/>
                        <a:cs typeface="Times New Roman"/>
                        <a:sym typeface="Times New Roman"/>
                      </a:endParaRPr>
                    </a:p>
                    <a:p>
                      <a:pPr indent="0" lvl="0" marL="75565" marR="631825" rtl="0" algn="l">
                        <a:spcBef>
                          <a:spcPts val="745"/>
                        </a:spcBef>
                        <a:spcAft>
                          <a:spcPts val="0"/>
                        </a:spcAft>
                        <a:buClr>
                          <a:schemeClr val="dk1"/>
                        </a:buClr>
                        <a:buFont typeface="Arial"/>
                        <a:buNone/>
                      </a:pPr>
                      <a:r>
                        <a:rPr b="1" lang="en-US">
                          <a:solidFill>
                            <a:schemeClr val="lt1"/>
                          </a:solidFill>
                          <a:latin typeface="Times New Roman"/>
                          <a:ea typeface="Times New Roman"/>
                          <a:cs typeface="Times New Roman"/>
                          <a:sym typeface="Times New Roman"/>
                        </a:rPr>
                        <a:t>Feature</a:t>
                      </a:r>
                      <a:endParaRPr b="1">
                        <a:solidFill>
                          <a:schemeClr val="lt1"/>
                        </a:solidFill>
                        <a:latin typeface="Times New Roman"/>
                        <a:ea typeface="Times New Roman"/>
                        <a:cs typeface="Times New Roman"/>
                        <a:sym typeface="Times New Roman"/>
                      </a:endParaRPr>
                    </a:p>
                    <a:p>
                      <a:pPr indent="0" lvl="0" marL="0" marR="631825" rtl="0" algn="l">
                        <a:spcBef>
                          <a:spcPts val="20"/>
                        </a:spcBef>
                        <a:spcAft>
                          <a:spcPts val="0"/>
                        </a:spcAft>
                        <a:buClr>
                          <a:schemeClr val="dk1"/>
                        </a:buClr>
                        <a:buFont typeface="Arial"/>
                        <a:buNone/>
                      </a:pPr>
                      <a:r>
                        <a:rPr b="1" lang="en-US">
                          <a:solidFill>
                            <a:schemeClr val="lt1"/>
                          </a:solidFill>
                          <a:latin typeface="Times New Roman"/>
                          <a:ea typeface="Times New Roman"/>
                          <a:cs typeface="Times New Roman"/>
                          <a:sym typeface="Times New Roman"/>
                        </a:rPr>
                        <a:t>  </a:t>
                      </a:r>
                      <a:endParaRPr b="1">
                        <a:solidFill>
                          <a:schemeClr val="lt1"/>
                        </a:solidFill>
                        <a:latin typeface="Times New Roman"/>
                        <a:ea typeface="Times New Roman"/>
                        <a:cs typeface="Times New Roman"/>
                        <a:sym typeface="Times New Roman"/>
                      </a:endParaRPr>
                    </a:p>
                    <a:p>
                      <a:pPr indent="0" lvl="0" marL="0" marR="631825" rtl="0" algn="l">
                        <a:spcBef>
                          <a:spcPts val="20"/>
                        </a:spcBef>
                        <a:spcAft>
                          <a:spcPts val="0"/>
                        </a:spcAft>
                        <a:buClr>
                          <a:schemeClr val="dk1"/>
                        </a:buClr>
                        <a:buFont typeface="Arial"/>
                        <a:buNone/>
                      </a:pPr>
                      <a:r>
                        <a:t/>
                      </a:r>
                      <a:endParaRPr b="1">
                        <a:solidFill>
                          <a:schemeClr val="lt1"/>
                        </a:solidFill>
                        <a:latin typeface="Times New Roman"/>
                        <a:ea typeface="Times New Roman"/>
                        <a:cs typeface="Times New Roman"/>
                        <a:sym typeface="Times New Roman"/>
                      </a:endParaRPr>
                    </a:p>
                    <a:p>
                      <a:pPr indent="0" lvl="0" marL="0" marR="631825" rtl="0" algn="l">
                        <a:spcBef>
                          <a:spcPts val="20"/>
                        </a:spcBef>
                        <a:spcAft>
                          <a:spcPts val="0"/>
                        </a:spcAft>
                        <a:buClr>
                          <a:schemeClr val="dk1"/>
                        </a:buClr>
                        <a:buFont typeface="Arial"/>
                        <a:buNone/>
                      </a:pPr>
                      <a:r>
                        <a:t/>
                      </a:r>
                      <a:endParaRPr b="1">
                        <a:solidFill>
                          <a:schemeClr val="lt1"/>
                        </a:solidFill>
                        <a:latin typeface="Times New Roman"/>
                        <a:ea typeface="Times New Roman"/>
                        <a:cs typeface="Times New Roman"/>
                        <a:sym typeface="Times New Roman"/>
                      </a:endParaRPr>
                    </a:p>
                    <a:p>
                      <a:pPr indent="0" lvl="0" marL="0" marR="631825" rtl="0" algn="l">
                        <a:spcBef>
                          <a:spcPts val="20"/>
                        </a:spcBef>
                        <a:spcAft>
                          <a:spcPts val="0"/>
                        </a:spcAft>
                        <a:buClr>
                          <a:schemeClr val="dk1"/>
                        </a:buClr>
                        <a:buFont typeface="Arial"/>
                        <a:buNone/>
                      </a:pPr>
                      <a:r>
                        <a:t/>
                      </a:r>
                      <a:endParaRPr b="1">
                        <a:solidFill>
                          <a:schemeClr val="lt1"/>
                        </a:solidFill>
                        <a:latin typeface="Times New Roman"/>
                        <a:ea typeface="Times New Roman"/>
                        <a:cs typeface="Times New Roman"/>
                        <a:sym typeface="Times New Roman"/>
                      </a:endParaRPr>
                    </a:p>
                    <a:p>
                      <a:pPr indent="0" lvl="0" marL="0" marR="631825" rtl="0" algn="l">
                        <a:spcBef>
                          <a:spcPts val="20"/>
                        </a:spcBef>
                        <a:spcAft>
                          <a:spcPts val="0"/>
                        </a:spcAft>
                        <a:buClr>
                          <a:schemeClr val="dk1"/>
                        </a:buClr>
                        <a:buFont typeface="Arial"/>
                        <a:buNone/>
                      </a:pPr>
                      <a:r>
                        <a:rPr b="1" lang="en-US">
                          <a:solidFill>
                            <a:schemeClr val="lt1"/>
                          </a:solidFill>
                          <a:latin typeface="Times New Roman"/>
                          <a:ea typeface="Times New Roman"/>
                          <a:cs typeface="Times New Roman"/>
                          <a:sym typeface="Times New Roman"/>
                        </a:rPr>
                        <a:t>  Model Used  </a:t>
                      </a:r>
                      <a:endParaRPr b="1">
                        <a:solidFill>
                          <a:schemeClr val="lt1"/>
                        </a:solidFill>
                        <a:latin typeface="Times New Roman"/>
                        <a:ea typeface="Times New Roman"/>
                        <a:cs typeface="Times New Roman"/>
                        <a:sym typeface="Times New Roman"/>
                      </a:endParaRPr>
                    </a:p>
                    <a:p>
                      <a:pPr indent="0" lvl="0" marL="0" marR="631825" rtl="0" algn="l">
                        <a:spcBef>
                          <a:spcPts val="20"/>
                        </a:spcBef>
                        <a:spcAft>
                          <a:spcPts val="0"/>
                        </a:spcAft>
                        <a:buClr>
                          <a:schemeClr val="dk1"/>
                        </a:buClr>
                        <a:buFont typeface="Arial"/>
                        <a:buNone/>
                      </a:pPr>
                      <a:r>
                        <a:rPr b="1" lang="en-US">
                          <a:solidFill>
                            <a:schemeClr val="lt1"/>
                          </a:solidFill>
                          <a:latin typeface="Times New Roman"/>
                          <a:ea typeface="Times New Roman"/>
                          <a:cs typeface="Times New Roman"/>
                          <a:sym typeface="Times New Roman"/>
                        </a:rPr>
                        <a:t>  </a:t>
                      </a:r>
                      <a:endParaRPr b="1">
                        <a:solidFill>
                          <a:schemeClr val="lt1"/>
                        </a:solidFill>
                        <a:latin typeface="Times New Roman"/>
                        <a:ea typeface="Times New Roman"/>
                        <a:cs typeface="Times New Roman"/>
                        <a:sym typeface="Times New Roman"/>
                      </a:endParaRPr>
                    </a:p>
                    <a:p>
                      <a:pPr indent="0" lvl="0" marL="0" marR="631825" rtl="0" algn="l">
                        <a:spcBef>
                          <a:spcPts val="20"/>
                        </a:spcBef>
                        <a:spcAft>
                          <a:spcPts val="0"/>
                        </a:spcAft>
                        <a:buClr>
                          <a:schemeClr val="dk1"/>
                        </a:buClr>
                        <a:buFont typeface="Arial"/>
                        <a:buNone/>
                      </a:pPr>
                      <a:r>
                        <a:t/>
                      </a:r>
                      <a:endParaRPr b="1">
                        <a:solidFill>
                          <a:schemeClr val="lt1"/>
                        </a:solidFill>
                        <a:latin typeface="Times New Roman"/>
                        <a:ea typeface="Times New Roman"/>
                        <a:cs typeface="Times New Roman"/>
                        <a:sym typeface="Times New Roman"/>
                      </a:endParaRPr>
                    </a:p>
                    <a:p>
                      <a:pPr indent="0" lvl="0" marL="0" marR="631825" rtl="0" algn="l">
                        <a:spcBef>
                          <a:spcPts val="20"/>
                        </a:spcBef>
                        <a:spcAft>
                          <a:spcPts val="0"/>
                        </a:spcAft>
                        <a:buClr>
                          <a:schemeClr val="dk1"/>
                        </a:buClr>
                        <a:buFont typeface="Arial"/>
                        <a:buNone/>
                      </a:pPr>
                      <a:r>
                        <a:rPr b="1" lang="en-US">
                          <a:solidFill>
                            <a:schemeClr val="lt1"/>
                          </a:solidFill>
                          <a:latin typeface="Times New Roman"/>
                          <a:ea typeface="Times New Roman"/>
                          <a:cs typeface="Times New Roman"/>
                          <a:sym typeface="Times New Roman"/>
                        </a:rPr>
                        <a:t>  Gap</a:t>
                      </a:r>
                      <a:endParaRPr b="1">
                        <a:solidFill>
                          <a:srgbClr val="FFFFFF"/>
                        </a:solidFill>
                        <a:latin typeface="Times New Roman"/>
                        <a:ea typeface="Times New Roman"/>
                        <a:cs typeface="Times New Roman"/>
                        <a:sym typeface="Times New Roman"/>
                      </a:endParaRPr>
                    </a:p>
                  </a:txBody>
                  <a:tcPr marT="24775" marB="0" marR="0" marL="0">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D582C"/>
                    </a:solidFill>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T cap="flat" cmpd="sng" w="28575">
                      <a:solidFill>
                        <a:srgbClr val="000000"/>
                      </a:solidFill>
                      <a:prstDash val="solid"/>
                      <a:round/>
                      <a:headEnd len="sm" w="sm" type="none"/>
                      <a:tailEnd len="sm" w="sm" type="none"/>
                    </a:lnT>
                    <a:solidFill>
                      <a:srgbClr val="E7E7E7"/>
                    </a:solidFill>
                  </a:tcPr>
                </a:tc>
              </a:tr>
              <a:tr h="725575">
                <a:tc vMerge="1"/>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tc>
              </a:tr>
              <a:tr h="1173525">
                <a:tc vMerge="1"/>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solidFill>
                      <a:srgbClr val="E7E7E7"/>
                    </a:solidFill>
                  </a:tcPr>
                </a:tc>
              </a:tr>
              <a:tr h="725575">
                <a:tc vMerge="1"/>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tc>
              </a:tr>
              <a:tr h="1179425">
                <a:tc vMerge="1"/>
                <a:tc>
                  <a:txBody>
                    <a:bodyPr/>
                    <a:lstStyle/>
                    <a:p>
                      <a:pPr indent="0" lvl="0" marL="0" marR="0" rtl="0" algn="l">
                        <a:lnSpc>
                          <a:spcPct val="100000"/>
                        </a:lnSpc>
                        <a:spcBef>
                          <a:spcPts val="0"/>
                        </a:spcBef>
                        <a:spcAft>
                          <a:spcPts val="0"/>
                        </a:spcAft>
                        <a:buNone/>
                      </a:pPr>
                      <a:r>
                        <a:rPr lang="en-US" sz="1300">
                          <a:latin typeface="Times New Roman"/>
                          <a:ea typeface="Times New Roman"/>
                          <a:cs typeface="Times New Roman"/>
                          <a:sym typeface="Times New Roman"/>
                        </a:rPr>
                        <a:t>    </a:t>
                      </a:r>
                      <a:r>
                        <a:rPr lang="en-US"/>
                        <a:t>I</a:t>
                      </a:r>
                      <a:r>
                        <a:rPr lang="en-US" sz="1300"/>
                        <a:t>mproper implementation of algorithms;</a:t>
                      </a:r>
                      <a:endParaRPr sz="1300"/>
                    </a:p>
                    <a:p>
                      <a:pPr indent="0" lvl="0" marL="0" marR="0" rtl="0" algn="l">
                        <a:lnSpc>
                          <a:spcPct val="100000"/>
                        </a:lnSpc>
                        <a:spcBef>
                          <a:spcPts val="0"/>
                        </a:spcBef>
                        <a:spcAft>
                          <a:spcPts val="0"/>
                        </a:spcAft>
                        <a:buNone/>
                      </a:pPr>
                      <a:r>
                        <a:rPr lang="en-US" sz="1300"/>
                        <a:t>    there is still some defects in this clustering</a:t>
                      </a:r>
                      <a:endParaRPr sz="1300"/>
                    </a:p>
                    <a:p>
                      <a:pPr indent="0" lvl="0" marL="0" marR="0" rtl="0" algn="l">
                        <a:lnSpc>
                          <a:spcPct val="100000"/>
                        </a:lnSpc>
                        <a:spcBef>
                          <a:spcPts val="0"/>
                        </a:spcBef>
                        <a:spcAft>
                          <a:spcPts val="0"/>
                        </a:spcAft>
                        <a:buNone/>
                      </a:pPr>
                      <a:r>
                        <a:rPr lang="en-US" sz="1300"/>
                        <a:t>    algorithm. Some of these samples are </a:t>
                      </a:r>
                      <a:endParaRPr sz="1300"/>
                    </a:p>
                    <a:p>
                      <a:pPr indent="0" lvl="0" marL="0" marR="0" rtl="0" algn="l">
                        <a:lnSpc>
                          <a:spcPct val="100000"/>
                        </a:lnSpc>
                        <a:spcBef>
                          <a:spcPts val="0"/>
                        </a:spcBef>
                        <a:spcAft>
                          <a:spcPts val="0"/>
                        </a:spcAft>
                        <a:buNone/>
                      </a:pPr>
                      <a:r>
                        <a:rPr lang="en-US" sz="1300"/>
                        <a:t>    actually   similar to the features of a certain </a:t>
                      </a:r>
                      <a:endParaRPr sz="1300"/>
                    </a:p>
                    <a:p>
                      <a:pPr indent="0" lvl="0" marL="0" marR="0" rtl="0" algn="l">
                        <a:lnSpc>
                          <a:spcPct val="100000"/>
                        </a:lnSpc>
                        <a:spcBef>
                          <a:spcPts val="0"/>
                        </a:spcBef>
                        <a:spcAft>
                          <a:spcPts val="0"/>
                        </a:spcAft>
                        <a:buNone/>
                      </a:pPr>
                      <a:r>
                        <a:rPr lang="en-US" sz="1300"/>
                        <a:t>    category,  but are classified to be outliers </a:t>
                      </a:r>
                      <a:endParaRPr sz="1300"/>
                    </a:p>
                    <a:p>
                      <a:pPr indent="0" lvl="0" marL="0" marR="0" rtl="0" algn="l">
                        <a:lnSpc>
                          <a:spcPct val="100000"/>
                        </a:lnSpc>
                        <a:spcBef>
                          <a:spcPts val="0"/>
                        </a:spcBef>
                        <a:spcAft>
                          <a:spcPts val="0"/>
                        </a:spcAft>
                        <a:buNone/>
                      </a:pPr>
                      <a:r>
                        <a:rPr lang="en-US" sz="1300"/>
                        <a:t>    because of the distance</a:t>
                      </a:r>
                      <a:endParaRPr sz="1300"/>
                    </a:p>
                    <a:p>
                      <a:pPr indent="0" lvl="0" marL="0" marR="0" rtl="0" algn="l">
                        <a:lnSpc>
                          <a:spcPct val="100000"/>
                        </a:lnSpc>
                        <a:spcBef>
                          <a:spcPts val="0"/>
                        </a:spcBef>
                        <a:spcAft>
                          <a:spcPts val="0"/>
                        </a:spcAft>
                        <a:buNone/>
                      </a:pPr>
                      <a:r>
                        <a:rPr lang="en-US" sz="1300"/>
                        <a:t>    </a:t>
                      </a:r>
                      <a:endParaRPr sz="1300"/>
                    </a:p>
                  </a:txBody>
                  <a:tcPr marT="0" marB="0" marR="0" marL="0"/>
                </a:tc>
              </a:tr>
              <a:tr h="426425">
                <a:tc vMerge="1"/>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tcPr>
                </a:tc>
              </a:tr>
            </a:tbl>
          </a:graphicData>
        </a:graphic>
      </p:graphicFrame>
      <p:sp>
        <p:nvSpPr>
          <p:cNvPr id="108" name="Google Shape;108;g19d03d1d920_0_3"/>
          <p:cNvSpPr txBox="1"/>
          <p:nvPr>
            <p:ph idx="12" type="sldNum"/>
          </p:nvPr>
        </p:nvSpPr>
        <p:spPr>
          <a:xfrm>
            <a:off x="10798175" y="6938264"/>
            <a:ext cx="142200" cy="169200"/>
          </a:xfrm>
          <a:prstGeom prst="rect">
            <a:avLst/>
          </a:prstGeom>
          <a:noFill/>
          <a:ln>
            <a:noFill/>
          </a:ln>
        </p:spPr>
        <p:txBody>
          <a:bodyPr anchorCtr="0" anchor="t" bIns="0" lIns="0" spcFirstLastPara="1" rIns="0" wrap="square" tIns="0">
            <a:spAutoFit/>
          </a:bodyPr>
          <a:lstStyle/>
          <a:p>
            <a:pPr indent="0" lvl="0" marL="38100" rtl="0" algn="l">
              <a:lnSpc>
                <a:spcPct val="115454"/>
              </a:lnSpc>
              <a:spcBef>
                <a:spcPts val="0"/>
              </a:spcBef>
              <a:spcAft>
                <a:spcPts val="0"/>
              </a:spcAft>
              <a:buNone/>
            </a:pPr>
            <a:fld id="{00000000-1234-1234-1234-123412341234}" type="slidenum">
              <a:rPr lang="en-US"/>
              <a:t>‹#›</a:t>
            </a:fld>
            <a:endParaRPr/>
          </a:p>
        </p:txBody>
      </p:sp>
      <p:sp>
        <p:nvSpPr>
          <p:cNvPr id="109" name="Google Shape;109;g19d03d1d920_0_3"/>
          <p:cNvSpPr txBox="1"/>
          <p:nvPr/>
        </p:nvSpPr>
        <p:spPr>
          <a:xfrm>
            <a:off x="1758778" y="685800"/>
            <a:ext cx="2590800" cy="69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lt1"/>
                </a:solidFill>
                <a:latin typeface="Times New Roman"/>
                <a:ea typeface="Times New Roman"/>
                <a:cs typeface="Times New Roman"/>
                <a:sym typeface="Times New Roman"/>
              </a:rPr>
              <a:t>Electricity Market Customer Segmentation Based on DBSCAN and k-Means, 2020</a:t>
            </a:r>
            <a:endParaRPr b="1" sz="1300">
              <a:solidFill>
                <a:schemeClr val="lt1"/>
              </a:solidFill>
              <a:latin typeface="Times New Roman"/>
              <a:ea typeface="Times New Roman"/>
              <a:cs typeface="Times New Roman"/>
              <a:sym typeface="Times New Roman"/>
            </a:endParaRPr>
          </a:p>
        </p:txBody>
      </p:sp>
      <p:sp>
        <p:nvSpPr>
          <p:cNvPr id="110" name="Google Shape;110;g19d03d1d920_0_3"/>
          <p:cNvSpPr txBox="1"/>
          <p:nvPr/>
        </p:nvSpPr>
        <p:spPr>
          <a:xfrm>
            <a:off x="1758777" y="1447800"/>
            <a:ext cx="30045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To case analyse the requirements in Yunnan Electricity Market using DBSCAN</a:t>
            </a:r>
            <a:endParaRPr sz="1300">
              <a:solidFill>
                <a:schemeClr val="dk1"/>
              </a:solidFill>
              <a:latin typeface="Calibri"/>
              <a:ea typeface="Calibri"/>
              <a:cs typeface="Calibri"/>
              <a:sym typeface="Calibri"/>
            </a:endParaRPr>
          </a:p>
        </p:txBody>
      </p:sp>
      <p:sp>
        <p:nvSpPr>
          <p:cNvPr id="111" name="Google Shape;111;g19d03d1d920_0_3"/>
          <p:cNvSpPr txBox="1"/>
          <p:nvPr/>
        </p:nvSpPr>
        <p:spPr>
          <a:xfrm>
            <a:off x="1758778" y="2140297"/>
            <a:ext cx="25908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Yunnan Electricity Market dataset</a:t>
            </a:r>
            <a:endParaRPr sz="1300">
              <a:solidFill>
                <a:schemeClr val="dk1"/>
              </a:solidFill>
              <a:latin typeface="Calibri"/>
              <a:ea typeface="Calibri"/>
              <a:cs typeface="Calibri"/>
              <a:sym typeface="Calibri"/>
            </a:endParaRPr>
          </a:p>
        </p:txBody>
      </p:sp>
      <p:sp>
        <p:nvSpPr>
          <p:cNvPr id="112" name="Google Shape;112;g19d03d1d920_0_3"/>
          <p:cNvSpPr txBox="1"/>
          <p:nvPr/>
        </p:nvSpPr>
        <p:spPr>
          <a:xfrm>
            <a:off x="1758778" y="2822138"/>
            <a:ext cx="2819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Customer transaction features</a:t>
            </a:r>
            <a:endParaRPr sz="1300">
              <a:solidFill>
                <a:schemeClr val="dk1"/>
              </a:solidFill>
              <a:latin typeface="Calibri"/>
              <a:ea typeface="Calibri"/>
              <a:cs typeface="Calibri"/>
              <a:sym typeface="Calibri"/>
            </a:endParaRPr>
          </a:p>
        </p:txBody>
      </p:sp>
      <p:sp>
        <p:nvSpPr>
          <p:cNvPr id="113" name="Google Shape;113;g19d03d1d920_0_3"/>
          <p:cNvSpPr txBox="1"/>
          <p:nvPr/>
        </p:nvSpPr>
        <p:spPr>
          <a:xfrm>
            <a:off x="1758778" y="4038601"/>
            <a:ext cx="2971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K</a:t>
            </a:r>
            <a:r>
              <a:rPr lang="en-US" sz="1400">
                <a:solidFill>
                  <a:schemeClr val="dk1"/>
                </a:solidFill>
                <a:latin typeface="Calibri"/>
                <a:ea typeface="Calibri"/>
                <a:cs typeface="Calibri"/>
                <a:sym typeface="Calibri"/>
              </a:rPr>
              <a:t>-Means, DBSCAN</a:t>
            </a:r>
            <a:endParaRPr sz="1300">
              <a:solidFill>
                <a:schemeClr val="dk1"/>
              </a:solidFill>
              <a:latin typeface="Calibri"/>
              <a:ea typeface="Calibri"/>
              <a:cs typeface="Calibri"/>
              <a:sym typeface="Calibri"/>
            </a:endParaRPr>
          </a:p>
        </p:txBody>
      </p:sp>
      <p:sp>
        <p:nvSpPr>
          <p:cNvPr id="114" name="Google Shape;114;g19d03d1d920_0_3"/>
          <p:cNvSpPr txBox="1"/>
          <p:nvPr/>
        </p:nvSpPr>
        <p:spPr>
          <a:xfrm>
            <a:off x="4654378" y="685800"/>
            <a:ext cx="2819400" cy="69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lt1"/>
                </a:solidFill>
                <a:latin typeface="Times New Roman"/>
                <a:ea typeface="Times New Roman"/>
                <a:cs typeface="Times New Roman"/>
                <a:sym typeface="Times New Roman"/>
              </a:rPr>
              <a:t>Large-scale Data-driven Segmentation of Banking Customers, 2020</a:t>
            </a:r>
            <a:endParaRPr b="1" sz="1300">
              <a:solidFill>
                <a:schemeClr val="lt1"/>
              </a:solidFill>
              <a:latin typeface="Times New Roman"/>
              <a:ea typeface="Times New Roman"/>
              <a:cs typeface="Times New Roman"/>
              <a:sym typeface="Times New Roman"/>
            </a:endParaRPr>
          </a:p>
        </p:txBody>
      </p:sp>
      <p:sp>
        <p:nvSpPr>
          <p:cNvPr id="115" name="Google Shape;115;g19d03d1d920_0_3"/>
          <p:cNvSpPr txBox="1"/>
          <p:nvPr/>
        </p:nvSpPr>
        <p:spPr>
          <a:xfrm>
            <a:off x="4730575" y="1447800"/>
            <a:ext cx="2819400" cy="69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To </a:t>
            </a:r>
            <a:r>
              <a:rPr lang="en-US" sz="1300">
                <a:solidFill>
                  <a:schemeClr val="dk1"/>
                </a:solidFill>
                <a:latin typeface="Calibri"/>
                <a:ea typeface="Calibri"/>
                <a:cs typeface="Calibri"/>
                <a:sym typeface="Calibri"/>
              </a:rPr>
              <a:t>presents a novel big data analytics framework for explaining personas for retail and business bankers</a:t>
            </a:r>
            <a:endParaRPr sz="1300">
              <a:solidFill>
                <a:schemeClr val="dk1"/>
              </a:solidFill>
              <a:latin typeface="Calibri"/>
              <a:ea typeface="Calibri"/>
              <a:cs typeface="Calibri"/>
              <a:sym typeface="Calibri"/>
            </a:endParaRPr>
          </a:p>
        </p:txBody>
      </p:sp>
      <p:sp>
        <p:nvSpPr>
          <p:cNvPr id="116" name="Google Shape;116;g19d03d1d920_0_3"/>
          <p:cNvSpPr txBox="1"/>
          <p:nvPr/>
        </p:nvSpPr>
        <p:spPr>
          <a:xfrm>
            <a:off x="4730575" y="2133600"/>
            <a:ext cx="2971800" cy="69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Transaction data and metadata for app. 300,000 retail customers and 90,000 business customers for 2 years</a:t>
            </a:r>
            <a:endParaRPr sz="1300">
              <a:solidFill>
                <a:schemeClr val="dk1"/>
              </a:solidFill>
              <a:latin typeface="Calibri"/>
              <a:ea typeface="Calibri"/>
              <a:cs typeface="Calibri"/>
              <a:sym typeface="Calibri"/>
            </a:endParaRPr>
          </a:p>
        </p:txBody>
      </p:sp>
      <p:sp>
        <p:nvSpPr>
          <p:cNvPr id="117" name="Google Shape;117;g19d03d1d920_0_3"/>
          <p:cNvSpPr txBox="1"/>
          <p:nvPr/>
        </p:nvSpPr>
        <p:spPr>
          <a:xfrm>
            <a:off x="4730575" y="2902300"/>
            <a:ext cx="28194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RETAIL: Age, Gender, Post Tax Income, FSA, Has Joint Partner?, Product Count, Book Value</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BUSINESS: NAICS Code, FSA, Book Value, Post Tax Income, Product Count</a:t>
            </a:r>
            <a:endParaRPr sz="1300">
              <a:solidFill>
                <a:schemeClr val="dk1"/>
              </a:solidFill>
              <a:latin typeface="Calibri"/>
              <a:ea typeface="Calibri"/>
              <a:cs typeface="Calibri"/>
              <a:sym typeface="Calibri"/>
            </a:endParaRPr>
          </a:p>
        </p:txBody>
      </p:sp>
      <p:sp>
        <p:nvSpPr>
          <p:cNvPr id="118" name="Google Shape;118;g19d03d1d920_0_3"/>
          <p:cNvSpPr txBox="1"/>
          <p:nvPr/>
        </p:nvSpPr>
        <p:spPr>
          <a:xfrm>
            <a:off x="4763235" y="4038601"/>
            <a:ext cx="21336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k-means, k-medoids, k-shape, SOM</a:t>
            </a:r>
            <a:endParaRPr/>
          </a:p>
        </p:txBody>
      </p:sp>
      <p:sp>
        <p:nvSpPr>
          <p:cNvPr id="119" name="Google Shape;119;g19d03d1d920_0_3"/>
          <p:cNvSpPr txBox="1"/>
          <p:nvPr/>
        </p:nvSpPr>
        <p:spPr>
          <a:xfrm>
            <a:off x="4730575" y="4777275"/>
            <a:ext cx="29718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The incorporation of windowed anomaly detection and streaming data clustering, and studying the effect of stability on a granular level for the movement of individuals across clusters</a:t>
            </a:r>
            <a:endParaRPr sz="1300">
              <a:solidFill>
                <a:schemeClr val="dk1"/>
              </a:solidFill>
              <a:latin typeface="Calibri"/>
              <a:ea typeface="Calibri"/>
              <a:cs typeface="Calibri"/>
              <a:sym typeface="Calibri"/>
            </a:endParaRPr>
          </a:p>
        </p:txBody>
      </p:sp>
      <p:sp>
        <p:nvSpPr>
          <p:cNvPr id="120" name="Google Shape;120;g19d03d1d920_0_3"/>
          <p:cNvSpPr txBox="1"/>
          <p:nvPr/>
        </p:nvSpPr>
        <p:spPr>
          <a:xfrm>
            <a:off x="7518549" y="685800"/>
            <a:ext cx="3466500" cy="69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lt1"/>
                </a:solidFill>
                <a:latin typeface="Times New Roman"/>
                <a:ea typeface="Times New Roman"/>
                <a:cs typeface="Times New Roman"/>
                <a:sym typeface="Times New Roman"/>
              </a:rPr>
              <a:t>PurTreeClust: A Clustering Algorithm for Customer Segmentation from Massive Customer Transaction Data, 2017</a:t>
            </a:r>
            <a:endParaRPr b="1" sz="1300">
              <a:solidFill>
                <a:schemeClr val="lt1"/>
              </a:solidFill>
              <a:latin typeface="Times New Roman"/>
              <a:ea typeface="Times New Roman"/>
              <a:cs typeface="Times New Roman"/>
              <a:sym typeface="Times New Roman"/>
            </a:endParaRPr>
          </a:p>
        </p:txBody>
      </p:sp>
      <p:sp>
        <p:nvSpPr>
          <p:cNvPr id="121" name="Google Shape;121;g19d03d1d920_0_3"/>
          <p:cNvSpPr txBox="1"/>
          <p:nvPr/>
        </p:nvSpPr>
        <p:spPr>
          <a:xfrm>
            <a:off x="7518556" y="1447800"/>
            <a:ext cx="3466500" cy="69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To represent a customer’s transaction records using a “personalized product tree”, named purchase tree</a:t>
            </a:r>
            <a:endParaRPr sz="1300">
              <a:solidFill>
                <a:schemeClr val="dk1"/>
              </a:solidFill>
              <a:latin typeface="Calibri"/>
              <a:ea typeface="Calibri"/>
              <a:cs typeface="Calibri"/>
              <a:sym typeface="Calibri"/>
            </a:endParaRPr>
          </a:p>
        </p:txBody>
      </p:sp>
      <p:sp>
        <p:nvSpPr>
          <p:cNvPr id="122" name="Google Shape;122;g19d03d1d920_0_3"/>
          <p:cNvSpPr txBox="1"/>
          <p:nvPr/>
        </p:nvSpPr>
        <p:spPr>
          <a:xfrm>
            <a:off x="7518556" y="2140297"/>
            <a:ext cx="3279600" cy="29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Customer transaction data</a:t>
            </a:r>
            <a:endParaRPr sz="1300">
              <a:solidFill>
                <a:schemeClr val="dk1"/>
              </a:solidFill>
              <a:latin typeface="Calibri"/>
              <a:ea typeface="Calibri"/>
              <a:cs typeface="Calibri"/>
              <a:sym typeface="Calibri"/>
            </a:endParaRPr>
          </a:p>
        </p:txBody>
      </p:sp>
      <p:sp>
        <p:nvSpPr>
          <p:cNvPr id="123" name="Google Shape;123;g19d03d1d920_0_3"/>
          <p:cNvSpPr txBox="1"/>
          <p:nvPr/>
        </p:nvSpPr>
        <p:spPr>
          <a:xfrm>
            <a:off x="7518557" y="2902297"/>
            <a:ext cx="30795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Customer features, product features, transaction features</a:t>
            </a:r>
            <a:endParaRPr sz="1300">
              <a:solidFill>
                <a:schemeClr val="dk1"/>
              </a:solidFill>
              <a:latin typeface="Calibri"/>
              <a:ea typeface="Calibri"/>
              <a:cs typeface="Calibri"/>
              <a:sym typeface="Calibri"/>
            </a:endParaRPr>
          </a:p>
        </p:txBody>
      </p:sp>
      <p:sp>
        <p:nvSpPr>
          <p:cNvPr id="124" name="Google Shape;124;g19d03d1d920_0_3"/>
          <p:cNvSpPr txBox="1"/>
          <p:nvPr/>
        </p:nvSpPr>
        <p:spPr>
          <a:xfrm>
            <a:off x="7626178" y="4038601"/>
            <a:ext cx="28194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DBSCAN, RCut, NCut, HAC-S, HAC-M, HAC-C</a:t>
            </a:r>
            <a:endParaRPr sz="1300">
              <a:solidFill>
                <a:schemeClr val="dk1"/>
              </a:solidFill>
              <a:latin typeface="Calibri"/>
              <a:ea typeface="Calibri"/>
              <a:cs typeface="Calibri"/>
              <a:sym typeface="Calibri"/>
            </a:endParaRPr>
          </a:p>
        </p:txBody>
      </p:sp>
      <p:sp>
        <p:nvSpPr>
          <p:cNvPr id="125" name="Google Shape;125;g19d03d1d920_0_3"/>
          <p:cNvSpPr txBox="1"/>
          <p:nvPr/>
        </p:nvSpPr>
        <p:spPr>
          <a:xfrm>
            <a:off x="7604407" y="4787207"/>
            <a:ext cx="30957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to incorporate more features into the purchase tree, such as monetary expense, amount, etc. Furthermore, we will study clustering of mixture data, e.g., purchase tree and general variables.</a:t>
            </a:r>
            <a:endParaRPr sz="1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2022-11-28T03:30:39Z</dcterms:created>
</cp:coreProperties>
</file>