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0649-B1FD-2A4A-B9E7-EE2BFC7E98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57739C-0D4C-4740-8C45-DE97107FF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51E3CD-9F35-9B47-93A0-3A553964162E}"/>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DC210270-81C1-F749-B891-A6A78C623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7BCB6-CB98-C343-8E9C-7D6CEFEABB4D}"/>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2324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6AE3-283E-1440-926D-F2A205F1CC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CB6E5-5775-F544-B714-FC44C4BB1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68923-ECBB-7D47-8AA0-C3514E0BEF93}"/>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A611BF07-8E66-AE40-AE85-5117834BCD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822AE-26AD-DE49-9C08-CCCD8C8AA796}"/>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3370228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4046B0-6899-D249-87DD-668CF07894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52210D-45A5-4B46-A813-C33D9090C9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853D6-3E61-1541-801A-6B30318705AE}"/>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972B9860-39CB-204F-A30F-44914BED4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4CE3-C1EE-B04F-B0BF-43093AD634A2}"/>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342391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1836-9D25-504B-8764-B85E2FC806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14DB3C-EC31-AD45-B435-2BBDD807E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C5818-C447-6642-8637-F834D655E423}"/>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91B9C797-D8E4-9A4B-B82A-C6E6BB6B7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5321A-4011-124E-BBE5-3D0794E50231}"/>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164970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D2C33-DEB5-D147-80EB-19B691305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72698-E348-FF49-8823-A302CDEF6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76CBF0-1BF5-F048-8258-A76A90F24646}"/>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A0E731B4-7E21-4D40-B9E4-0F236F660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FD534-0B17-4A43-B917-9724451B8774}"/>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150117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2C556-9610-9B4E-909B-892543C09B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CB440-DE46-5843-9B95-47AF996AD5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66C167-8F7C-DF47-BB9B-7C17CA7F4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486DDA-C1D5-C44A-92B0-48753A422C9B}"/>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6" name="Footer Placeholder 5">
            <a:extLst>
              <a:ext uri="{FF2B5EF4-FFF2-40B4-BE49-F238E27FC236}">
                <a16:creationId xmlns:a16="http://schemas.microsoft.com/office/drawing/2014/main" id="{DDFA95FD-FC83-C849-A422-481932B95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23D132-D751-DE4A-9158-0C707C44A0F9}"/>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4178178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E4971-6317-4E4E-BFBB-E0B2B455DE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AACD1B-2AA5-EE4A-A7DD-A50E0F6955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763D5A-2D5B-A240-A68F-6DC7DA5D1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FED3C-135C-FE44-8884-2FEAF6E24E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AC2BA-8C32-374C-92AA-0D73C75D1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C07176-7A64-F143-A6F2-89BC1ACFC323}"/>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8" name="Footer Placeholder 7">
            <a:extLst>
              <a:ext uri="{FF2B5EF4-FFF2-40B4-BE49-F238E27FC236}">
                <a16:creationId xmlns:a16="http://schemas.microsoft.com/office/drawing/2014/main" id="{78312861-4E02-1D4C-A3F8-BE1E3EF409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12C53-EED7-6541-BFD0-C7F85F6B334A}"/>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65957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14A8-983B-1C44-9536-4E4D42F654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A1660-D975-0D4A-A124-E0FE80512C73}"/>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4" name="Footer Placeholder 3">
            <a:extLst>
              <a:ext uri="{FF2B5EF4-FFF2-40B4-BE49-F238E27FC236}">
                <a16:creationId xmlns:a16="http://schemas.microsoft.com/office/drawing/2014/main" id="{6F8569B5-447D-894B-859F-FEC2228F1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68CD40-E916-1F47-B63F-56C35A2D4188}"/>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168994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2CD099-0285-8949-808B-26170E563397}"/>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3" name="Footer Placeholder 2">
            <a:extLst>
              <a:ext uri="{FF2B5EF4-FFF2-40B4-BE49-F238E27FC236}">
                <a16:creationId xmlns:a16="http://schemas.microsoft.com/office/drawing/2014/main" id="{48FCF2D0-337F-984E-9285-10A48D7DDE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AC9223-305F-9E4F-A061-755D1D47F0B3}"/>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1793988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5033-C259-914A-B153-C4A45E8CE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916DF-33E4-3540-9BB3-AEE70AC38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AC5DF1-F0B0-2644-BCA2-42FE9C2C5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A43BC-C3C7-8B42-9560-7902E01BB348}"/>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6" name="Footer Placeholder 5">
            <a:extLst>
              <a:ext uri="{FF2B5EF4-FFF2-40B4-BE49-F238E27FC236}">
                <a16:creationId xmlns:a16="http://schemas.microsoft.com/office/drawing/2014/main" id="{AC5EE60E-3E3C-F749-8C9C-D5415C654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8D45E3-5AB9-7E44-B81B-1BB6CB0FA66B}"/>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408334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C68-3AF3-E34B-99D1-BA41E7513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E3B867-FFC5-7946-B5FA-07833BE35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83AB3B-D495-B740-BCE0-E9DB01B07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89A2C-F6EB-A846-81E6-121539174893}"/>
              </a:ext>
            </a:extLst>
          </p:cNvPr>
          <p:cNvSpPr>
            <a:spLocks noGrp="1"/>
          </p:cNvSpPr>
          <p:nvPr>
            <p:ph type="dt" sz="half" idx="10"/>
          </p:nvPr>
        </p:nvSpPr>
        <p:spPr/>
        <p:txBody>
          <a:bodyPr/>
          <a:lstStyle/>
          <a:p>
            <a:fld id="{DD3AA0F2-FA11-0243-8DED-224C9BF747F3}" type="datetimeFigureOut">
              <a:rPr lang="en-US" smtClean="0"/>
              <a:t>11/8/2021</a:t>
            </a:fld>
            <a:endParaRPr lang="en-US"/>
          </a:p>
        </p:txBody>
      </p:sp>
      <p:sp>
        <p:nvSpPr>
          <p:cNvPr id="6" name="Footer Placeholder 5">
            <a:extLst>
              <a:ext uri="{FF2B5EF4-FFF2-40B4-BE49-F238E27FC236}">
                <a16:creationId xmlns:a16="http://schemas.microsoft.com/office/drawing/2014/main" id="{F4695F4A-3E26-4C4F-A093-54E84EA66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18C68-BC10-FF4B-92DC-BC16C4B54A0A}"/>
              </a:ext>
            </a:extLst>
          </p:cNvPr>
          <p:cNvSpPr>
            <a:spLocks noGrp="1"/>
          </p:cNvSpPr>
          <p:nvPr>
            <p:ph type="sldNum" sz="quarter" idx="12"/>
          </p:nvPr>
        </p:nvSpPr>
        <p:spPr/>
        <p:txBody>
          <a:bodyPr/>
          <a:lstStyle/>
          <a:p>
            <a:fld id="{4844D3FF-0863-0341-BE3D-1B9B94215325}" type="slidenum">
              <a:rPr lang="en-US" smtClean="0"/>
              <a:t>‹#›</a:t>
            </a:fld>
            <a:endParaRPr lang="en-US"/>
          </a:p>
        </p:txBody>
      </p:sp>
    </p:spTree>
    <p:extLst>
      <p:ext uri="{BB962C8B-B14F-4D97-AF65-F5344CB8AC3E}">
        <p14:creationId xmlns:p14="http://schemas.microsoft.com/office/powerpoint/2010/main" val="203313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0A725-D96A-F447-B1DF-E6E1C69140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4C8168-9F9F-FB4A-9727-40648BB0D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E0734-BD16-A441-8A38-DD4D4BA7F3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AA0F2-FA11-0243-8DED-224C9BF747F3}" type="datetimeFigureOut">
              <a:rPr lang="en-US" smtClean="0"/>
              <a:t>11/8/2021</a:t>
            </a:fld>
            <a:endParaRPr lang="en-US"/>
          </a:p>
        </p:txBody>
      </p:sp>
      <p:sp>
        <p:nvSpPr>
          <p:cNvPr id="5" name="Footer Placeholder 4">
            <a:extLst>
              <a:ext uri="{FF2B5EF4-FFF2-40B4-BE49-F238E27FC236}">
                <a16:creationId xmlns:a16="http://schemas.microsoft.com/office/drawing/2014/main" id="{2D6A949B-F345-4D48-B5F9-8A9B2C3ADE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F6540-FA5E-334D-B49B-CD8E397B1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4D3FF-0863-0341-BE3D-1B9B94215325}" type="slidenum">
              <a:rPr lang="en-US" smtClean="0"/>
              <a:t>‹#›</a:t>
            </a:fld>
            <a:endParaRPr lang="en-US"/>
          </a:p>
        </p:txBody>
      </p:sp>
    </p:spTree>
    <p:extLst>
      <p:ext uri="{BB962C8B-B14F-4D97-AF65-F5344CB8AC3E}">
        <p14:creationId xmlns:p14="http://schemas.microsoft.com/office/powerpoint/2010/main" val="418900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5D117-0958-E341-A978-F5E64389DF99}"/>
              </a:ext>
            </a:extLst>
          </p:cNvPr>
          <p:cNvSpPr>
            <a:spLocks noGrp="1"/>
          </p:cNvSpPr>
          <p:nvPr>
            <p:ph type="ctrTitle"/>
          </p:nvPr>
        </p:nvSpPr>
        <p:spPr>
          <a:xfrm>
            <a:off x="309563" y="381000"/>
            <a:ext cx="11608593" cy="3048000"/>
          </a:xfrm>
        </p:spPr>
        <p:txBody>
          <a:bodyPr anchor="t">
            <a:noAutofit/>
          </a:bodyPr>
          <a:lstStyle/>
          <a:p>
            <a:r>
              <a:rPr lang="en-US" sz="5400" b="1">
                <a:solidFill>
                  <a:schemeClr val="accent1">
                    <a:lumMod val="75000"/>
                  </a:schemeClr>
                </a:solidFill>
              </a:rPr>
              <a:t>International institute of professional studies,DAVV INDORE</a:t>
            </a:r>
          </a:p>
        </p:txBody>
      </p:sp>
      <p:sp>
        <p:nvSpPr>
          <p:cNvPr id="3" name="Subtitle 2">
            <a:extLst>
              <a:ext uri="{FF2B5EF4-FFF2-40B4-BE49-F238E27FC236}">
                <a16:creationId xmlns:a16="http://schemas.microsoft.com/office/drawing/2014/main" id="{9772771C-7FA7-BE44-BA31-971517796E20}"/>
              </a:ext>
            </a:extLst>
          </p:cNvPr>
          <p:cNvSpPr>
            <a:spLocks noGrp="1"/>
          </p:cNvSpPr>
          <p:nvPr>
            <p:ph type="subTitle" idx="1"/>
          </p:nvPr>
        </p:nvSpPr>
        <p:spPr>
          <a:xfrm>
            <a:off x="1393031" y="4071938"/>
            <a:ext cx="9144000" cy="2786062"/>
          </a:xfrm>
        </p:spPr>
        <p:txBody>
          <a:bodyPr>
            <a:normAutofit lnSpcReduction="10000"/>
          </a:bodyPr>
          <a:lstStyle/>
          <a:p>
            <a:r>
              <a:rPr lang="en-US" sz="4000" b="1" u="sng"/>
              <a:t>SRS Of Online Student Registration System</a:t>
            </a:r>
          </a:p>
          <a:p>
            <a:endParaRPr lang="en-US" b="1"/>
          </a:p>
          <a:p>
            <a:r>
              <a:rPr lang="en-US" b="1"/>
              <a:t>Submitted by :-</a:t>
            </a:r>
          </a:p>
          <a:p>
            <a:r>
              <a:rPr lang="en-US" b="1"/>
              <a:t>Vikas Kaushal</a:t>
            </a:r>
          </a:p>
          <a:p>
            <a:r>
              <a:rPr lang="en-US" b="1"/>
              <a:t>Roll_No.: IT-2K19-71</a:t>
            </a:r>
          </a:p>
          <a:p>
            <a:r>
              <a:rPr lang="en-US" b="1"/>
              <a:t>MTECH-IT</a:t>
            </a:r>
          </a:p>
        </p:txBody>
      </p:sp>
      <p:pic>
        <p:nvPicPr>
          <p:cNvPr id="4" name="Picture 4">
            <a:extLst>
              <a:ext uri="{FF2B5EF4-FFF2-40B4-BE49-F238E27FC236}">
                <a16:creationId xmlns:a16="http://schemas.microsoft.com/office/drawing/2014/main" id="{765CFE4C-E0F7-D645-B44A-511B51B2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107" y="1755317"/>
            <a:ext cx="7048579" cy="2166602"/>
          </a:xfrm>
          <a:prstGeom prst="rect">
            <a:avLst/>
          </a:prstGeom>
        </p:spPr>
      </p:pic>
    </p:spTree>
    <p:extLst>
      <p:ext uri="{BB962C8B-B14F-4D97-AF65-F5344CB8AC3E}">
        <p14:creationId xmlns:p14="http://schemas.microsoft.com/office/powerpoint/2010/main" val="11959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F30C9B-06EF-9A42-ACA3-5F9C4F510C13}"/>
              </a:ext>
            </a:extLst>
          </p:cNvPr>
          <p:cNvSpPr>
            <a:spLocks noGrp="1"/>
          </p:cNvSpPr>
          <p:nvPr>
            <p:ph type="subTitle" idx="1"/>
          </p:nvPr>
        </p:nvSpPr>
        <p:spPr>
          <a:xfrm>
            <a:off x="0" y="0"/>
            <a:ext cx="12192000" cy="6858001"/>
          </a:xfrm>
        </p:spPr>
        <p:txBody>
          <a:bodyPr>
            <a:normAutofit/>
          </a:bodyPr>
          <a:lstStyle/>
          <a:p>
            <a:r>
              <a:rPr lang="en-US" sz="3600" b="1" u="sng"/>
              <a:t>System Requirements Specifications For Online Student Registration System</a:t>
            </a:r>
          </a:p>
          <a:p>
            <a:pPr algn="l"/>
            <a:r>
              <a:rPr lang="en-US" sz="2800">
                <a:solidFill>
                  <a:schemeClr val="accent1"/>
                </a:solidFill>
              </a:rPr>
              <a:t>A documents use to describe the behaviour of the software System,functional, non-functional requirements of the software system.</a:t>
            </a:r>
          </a:p>
          <a:p>
            <a:pPr algn="l"/>
            <a:endParaRPr lang="en-US" sz="2800" b="1"/>
          </a:p>
          <a:p>
            <a:r>
              <a:rPr lang="en-US" sz="3200" b="1"/>
              <a:t>Contents of SRS of online Student Registration System:</a:t>
            </a:r>
          </a:p>
          <a:p>
            <a:pPr algn="l"/>
            <a:endParaRPr lang="en-US" sz="2800" b="1" u="sng">
              <a:solidFill>
                <a:srgbClr val="FF0000"/>
              </a:solidFill>
            </a:endParaRPr>
          </a:p>
          <a:p>
            <a:pPr algn="l"/>
            <a:r>
              <a:rPr lang="en-US" sz="2800" b="1" u="sng">
                <a:solidFill>
                  <a:srgbClr val="FF0000"/>
                </a:solidFill>
              </a:rPr>
              <a:t>1. Category:</a:t>
            </a:r>
          </a:p>
          <a:p>
            <a:pPr algn="l"/>
            <a:endParaRPr lang="en-US" sz="2800" b="1" u="sng">
              <a:solidFill>
                <a:srgbClr val="FF0000"/>
              </a:solidFill>
            </a:endParaRPr>
          </a:p>
          <a:p>
            <a:pPr algn="l"/>
            <a:r>
              <a:rPr lang="en-US" sz="2800" b="1"/>
              <a:t>•The online student registration system web application will operate with the following Web Browsers: Microsoft Internet Explorer version 5.0, 6.0. 7.0 and also shall operate on a server running the latest versions of IIS (Internet Information Server).</a:t>
            </a:r>
          </a:p>
          <a:p>
            <a:pPr algn="l"/>
            <a:endParaRPr lang="en-US" sz="2800" b="1"/>
          </a:p>
          <a:p>
            <a:pPr algn="l"/>
            <a:endParaRPr lang="en-US" sz="2800" b="1"/>
          </a:p>
        </p:txBody>
      </p:sp>
    </p:spTree>
    <p:extLst>
      <p:ext uri="{BB962C8B-B14F-4D97-AF65-F5344CB8AC3E}">
        <p14:creationId xmlns:p14="http://schemas.microsoft.com/office/powerpoint/2010/main" val="255372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9ADE4-545B-E148-8A06-17D4B26FDBD1}"/>
              </a:ext>
            </a:extLst>
          </p:cNvPr>
          <p:cNvSpPr>
            <a:spLocks noGrp="1"/>
          </p:cNvSpPr>
          <p:nvPr>
            <p:ph idx="1"/>
          </p:nvPr>
        </p:nvSpPr>
        <p:spPr>
          <a:xfrm>
            <a:off x="0" y="0"/>
            <a:ext cx="12192000" cy="6858000"/>
          </a:xfrm>
        </p:spPr>
        <p:txBody>
          <a:bodyPr>
            <a:normAutofit lnSpcReduction="10000"/>
          </a:bodyPr>
          <a:lstStyle/>
          <a:p>
            <a:pPr marL="0" indent="0">
              <a:buNone/>
            </a:pPr>
            <a:r>
              <a:rPr lang="en-US" b="1" u="sng">
                <a:solidFill>
                  <a:srgbClr val="FF0000"/>
                </a:solidFill>
              </a:rPr>
              <a:t>2. Purpose:</a:t>
            </a:r>
          </a:p>
          <a:p>
            <a:pPr marL="0" indent="0">
              <a:buNone/>
            </a:pPr>
            <a:r>
              <a:rPr lang="en-US" b="1"/>
              <a:t>Today internet become reality and usage of internet become very much popular and there is tremendous increase of internet in all over the world for education purpose. The Online Student Registration System is easy to use, full-featured and flexible Student Registration, Testing and Assessment web portal.</a:t>
            </a:r>
          </a:p>
          <a:p>
            <a:pPr marL="0" indent="0">
              <a:buNone/>
            </a:pPr>
            <a:r>
              <a:rPr lang="en-US" b="1" u="sng">
                <a:solidFill>
                  <a:srgbClr val="FF0000"/>
                </a:solidFill>
              </a:rPr>
              <a:t>3.Scope:</a:t>
            </a:r>
          </a:p>
          <a:p>
            <a:pPr marL="0" indent="0">
              <a:buNone/>
            </a:pPr>
            <a:r>
              <a:rPr lang="en-US" b="1"/>
              <a:t>From an end-user perspective, the Online Student Registration System Project consists of following functional elements: enhanced student registration module, giving examination, manage password</a:t>
            </a:r>
          </a:p>
          <a:p>
            <a:pPr marL="0" indent="0">
              <a:buNone/>
            </a:pPr>
            <a:endParaRPr lang="en-US" b="1"/>
          </a:p>
          <a:p>
            <a:pPr marL="0" indent="0">
              <a:buNone/>
            </a:pPr>
            <a:r>
              <a:rPr lang="en-US" b="1" u="sng">
                <a:solidFill>
                  <a:schemeClr val="accent2"/>
                </a:solidFill>
              </a:rPr>
              <a:t>3.1: Home </a:t>
            </a:r>
            <a:r>
              <a:rPr lang="en-US" b="1"/>
              <a:t>– It is the default page for the site. All links are available in this page.</a:t>
            </a:r>
          </a:p>
          <a:p>
            <a:pPr marL="0" indent="0">
              <a:buNone/>
            </a:pPr>
            <a:r>
              <a:rPr lang="en-US" b="1" u="sng">
                <a:solidFill>
                  <a:schemeClr val="accent2"/>
                </a:solidFill>
              </a:rPr>
              <a:t>3.2: Login </a:t>
            </a:r>
            <a:r>
              <a:rPr lang="en-US" b="1"/>
              <a:t>– Student need to login to view his old test result information and to give new test.</a:t>
            </a:r>
          </a:p>
          <a:p>
            <a:pPr marL="0" indent="0">
              <a:buNone/>
            </a:pPr>
            <a:r>
              <a:rPr lang="en-US" b="1" u="sng">
                <a:solidFill>
                  <a:schemeClr val="accent2"/>
                </a:solidFill>
              </a:rPr>
              <a:t>3.3:Register</a:t>
            </a:r>
            <a:r>
              <a:rPr lang="en-US" b="1"/>
              <a:t> – New Student need to register to give examination. Type all the details of the student like email id, name, address, contact details, course name and submit. System generates unique user id for each student and. Students need this user id to login into</a:t>
            </a:r>
          </a:p>
        </p:txBody>
      </p:sp>
    </p:spTree>
    <p:extLst>
      <p:ext uri="{BB962C8B-B14F-4D97-AF65-F5344CB8AC3E}">
        <p14:creationId xmlns:p14="http://schemas.microsoft.com/office/powerpoint/2010/main" val="331225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4B12D-35AC-2348-8EF4-2354CBBC5048}"/>
              </a:ext>
            </a:extLst>
          </p:cNvPr>
          <p:cNvSpPr>
            <a:spLocks noGrp="1"/>
          </p:cNvSpPr>
          <p:nvPr>
            <p:ph idx="1"/>
          </p:nvPr>
        </p:nvSpPr>
        <p:spPr>
          <a:xfrm>
            <a:off x="130969" y="148828"/>
            <a:ext cx="12192000" cy="6560343"/>
          </a:xfrm>
        </p:spPr>
        <p:txBody>
          <a:bodyPr/>
          <a:lstStyle/>
          <a:p>
            <a:pPr marL="0" indent="0">
              <a:buNone/>
            </a:pPr>
            <a:r>
              <a:rPr lang="en-US" b="1" u="sng">
                <a:solidFill>
                  <a:schemeClr val="accent2"/>
                </a:solidFill>
              </a:rPr>
              <a:t>3.4: My Page </a:t>
            </a:r>
            <a:r>
              <a:rPr lang="en-US"/>
              <a:t>– </a:t>
            </a:r>
            <a:r>
              <a:rPr lang="en-US" b="1"/>
              <a:t>It shows the details of currently logged student details, previously saved test results can be viewed here and other links like New Test, Logout, and Change Password.</a:t>
            </a:r>
          </a:p>
          <a:p>
            <a:pPr marL="0" indent="0">
              <a:buNone/>
            </a:pPr>
            <a:r>
              <a:rPr lang="en-US" b="1" u="sng">
                <a:solidFill>
                  <a:schemeClr val="accent2"/>
                </a:solidFill>
              </a:rPr>
              <a:t>3.5: Change Password</a:t>
            </a:r>
            <a:r>
              <a:rPr lang="en-US" b="1"/>
              <a:t> – Student can change his password from this link. Student must type his old password to change the password with new password.</a:t>
            </a:r>
          </a:p>
          <a:p>
            <a:pPr marL="0" indent="0">
              <a:buNone/>
            </a:pPr>
            <a:r>
              <a:rPr lang="en-US" b="1" u="sng">
                <a:solidFill>
                  <a:schemeClr val="accent2"/>
                </a:solidFill>
              </a:rPr>
              <a:t>3.6: Logout </a:t>
            </a:r>
            <a:r>
              <a:rPr lang="en-US" b="1"/>
              <a:t>– By clicking this link user logged out from this site all user session reset to default value.</a:t>
            </a:r>
          </a:p>
          <a:p>
            <a:pPr marL="0" indent="0">
              <a:buNone/>
            </a:pPr>
            <a:r>
              <a:rPr lang="en-US" b="1" u="sng">
                <a:solidFill>
                  <a:schemeClr val="accent2"/>
                </a:solidFill>
              </a:rPr>
              <a:t>3.7: Test</a:t>
            </a:r>
            <a:r>
              <a:rPr lang="en-US" b="1"/>
              <a:t> – It display the test page, system randomly select questions from question bank and display one by one to the student. Student navigate the questions and select the right answer from available options, after complete the examination system display the results instantly and save the test details in system for future reference.</a:t>
            </a:r>
          </a:p>
        </p:txBody>
      </p:sp>
    </p:spTree>
    <p:extLst>
      <p:ext uri="{BB962C8B-B14F-4D97-AF65-F5344CB8AC3E}">
        <p14:creationId xmlns:p14="http://schemas.microsoft.com/office/powerpoint/2010/main" val="787907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C54E7-6CF6-0744-AF0E-40E9B2FF877A}"/>
              </a:ext>
            </a:extLst>
          </p:cNvPr>
          <p:cNvSpPr>
            <a:spLocks noGrp="1"/>
          </p:cNvSpPr>
          <p:nvPr>
            <p:ph idx="1"/>
          </p:nvPr>
        </p:nvSpPr>
        <p:spPr>
          <a:xfrm>
            <a:off x="838200" y="154781"/>
            <a:ext cx="10515600" cy="6022182"/>
          </a:xfrm>
        </p:spPr>
        <p:txBody>
          <a:bodyPr/>
          <a:lstStyle/>
          <a:p>
            <a:pPr marL="0" indent="0">
              <a:buNone/>
            </a:pPr>
            <a:r>
              <a:rPr lang="en-US" b="1" u="sng">
                <a:solidFill>
                  <a:srgbClr val="FF0000"/>
                </a:solidFill>
              </a:rPr>
              <a:t>4.Software Tools:</a:t>
            </a:r>
            <a:r>
              <a:rPr lang="en-US" b="1" u="sng">
                <a:solidFill>
                  <a:schemeClr val="accent2"/>
                </a:solidFill>
              </a:rPr>
              <a:t> </a:t>
            </a:r>
            <a:r>
              <a:rPr lang="en-US" b="1"/>
              <a:t>MS Access ,ASP.</a:t>
            </a:r>
          </a:p>
          <a:p>
            <a:pPr marL="0" indent="0">
              <a:buNone/>
            </a:pPr>
            <a:endParaRPr lang="en-US" b="1" u="sng">
              <a:solidFill>
                <a:schemeClr val="accent2"/>
              </a:solidFill>
            </a:endParaRPr>
          </a:p>
          <a:p>
            <a:pPr marL="0" indent="0">
              <a:buNone/>
            </a:pPr>
            <a:r>
              <a:rPr lang="en-US" b="1" u="sng">
                <a:solidFill>
                  <a:srgbClr val="FF0000"/>
                </a:solidFill>
              </a:rPr>
              <a:t>5.Operating system:</a:t>
            </a:r>
            <a:r>
              <a:rPr lang="en-US" b="1" u="sng">
                <a:solidFill>
                  <a:schemeClr val="accent2"/>
                </a:solidFill>
              </a:rPr>
              <a:t> </a:t>
            </a:r>
            <a:r>
              <a:rPr lang="en-US" b="1"/>
              <a:t>windows 2000.XP</a:t>
            </a:r>
          </a:p>
          <a:p>
            <a:pPr marL="0" indent="0">
              <a:buNone/>
            </a:pPr>
            <a:endParaRPr lang="en-US" b="1" u="sng">
              <a:solidFill>
                <a:schemeClr val="accent2"/>
              </a:solidFill>
            </a:endParaRPr>
          </a:p>
          <a:p>
            <a:pPr marL="0" indent="0">
              <a:buNone/>
            </a:pPr>
            <a:r>
              <a:rPr lang="en-US" b="1" u="sng">
                <a:solidFill>
                  <a:srgbClr val="FF0000"/>
                </a:solidFill>
              </a:rPr>
              <a:t>6.Hardware Requirements:</a:t>
            </a:r>
            <a:r>
              <a:rPr lang="en-US" b="1" u="sng">
                <a:solidFill>
                  <a:schemeClr val="accent2"/>
                </a:solidFill>
              </a:rPr>
              <a:t> </a:t>
            </a:r>
            <a:r>
              <a:rPr lang="en-US" b="1"/>
              <a:t>256(minimum)/512(recommended) MB RAM and Hard disc- nGB depending upon the requirement to store data minimum of 25GB.</a:t>
            </a:r>
          </a:p>
          <a:p>
            <a:pPr marL="0" indent="0">
              <a:buNone/>
            </a:pPr>
            <a:endParaRPr lang="en-US" b="1" u="sng">
              <a:solidFill>
                <a:schemeClr val="accent2"/>
              </a:solidFill>
            </a:endParaRPr>
          </a:p>
          <a:p>
            <a:pPr marL="0" indent="0">
              <a:buNone/>
            </a:pPr>
            <a:r>
              <a:rPr lang="en-US" b="1" u="sng">
                <a:solidFill>
                  <a:srgbClr val="FF0000"/>
                </a:solidFill>
              </a:rPr>
              <a:t>7.Languages: </a:t>
            </a:r>
            <a:r>
              <a:rPr lang="en-US" b="1"/>
              <a:t>Languages used ASP Script and scripting is done using Javascript.</a:t>
            </a:r>
          </a:p>
        </p:txBody>
      </p:sp>
    </p:spTree>
    <p:extLst>
      <p:ext uri="{BB962C8B-B14F-4D97-AF65-F5344CB8AC3E}">
        <p14:creationId xmlns:p14="http://schemas.microsoft.com/office/powerpoint/2010/main" val="155794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7841C-B80F-B34C-9C8F-0361F4B9000B}"/>
              </a:ext>
            </a:extLst>
          </p:cNvPr>
          <p:cNvSpPr>
            <a:spLocks noGrp="1"/>
          </p:cNvSpPr>
          <p:nvPr>
            <p:ph idx="1"/>
          </p:nvPr>
        </p:nvSpPr>
        <p:spPr>
          <a:xfrm>
            <a:off x="838200" y="381000"/>
            <a:ext cx="10515600" cy="6477000"/>
          </a:xfrm>
        </p:spPr>
        <p:txBody>
          <a:bodyPr>
            <a:normAutofit lnSpcReduction="10000"/>
          </a:bodyPr>
          <a:lstStyle/>
          <a:p>
            <a:pPr marL="0" indent="0">
              <a:buNone/>
            </a:pPr>
            <a:r>
              <a:rPr lang="en-US" b="1" u="sng">
                <a:solidFill>
                  <a:srgbClr val="FF0000"/>
                </a:solidFill>
              </a:rPr>
              <a:t>8.Deployment: </a:t>
            </a:r>
          </a:p>
          <a:p>
            <a:pPr marL="0" indent="0">
              <a:buNone/>
            </a:pPr>
            <a:r>
              <a:rPr lang="en-US" b="1" u="sng">
                <a:solidFill>
                  <a:schemeClr val="accent2"/>
                </a:solidFill>
              </a:rPr>
              <a:t>8.1 Database Server-</a:t>
            </a:r>
          </a:p>
          <a:p>
            <a:pPr marL="0" indent="0">
              <a:buNone/>
            </a:pPr>
            <a:r>
              <a:rPr lang="en-US" b="1"/>
              <a:t>OS- Win 2003 Enterprise Server</a:t>
            </a:r>
          </a:p>
          <a:p>
            <a:pPr marL="0" indent="0">
              <a:buNone/>
            </a:pPr>
            <a:r>
              <a:rPr lang="en-US" b="1"/>
              <a:t>SQL- Server 2005</a:t>
            </a:r>
          </a:p>
          <a:p>
            <a:pPr marL="0" indent="0">
              <a:buNone/>
            </a:pPr>
            <a:r>
              <a:rPr lang="en-US" b="1"/>
              <a:t>HDD- Min 10 GB, Recommended 25 GB</a:t>
            </a:r>
          </a:p>
          <a:p>
            <a:pPr marL="0" indent="0">
              <a:buNone/>
            </a:pPr>
            <a:r>
              <a:rPr lang="en-US" b="1"/>
              <a:t>RAM- Min 2 GB, Recommended 4 GB</a:t>
            </a:r>
          </a:p>
          <a:p>
            <a:pPr marL="0" indent="0">
              <a:buNone/>
            </a:pPr>
            <a:r>
              <a:rPr lang="en-US" b="1"/>
              <a:t>Processor- Pentium Dual Xenon Processor</a:t>
            </a:r>
          </a:p>
          <a:p>
            <a:pPr marL="0" indent="0">
              <a:buNone/>
            </a:pPr>
            <a:r>
              <a:rPr lang="en-US" b="1" u="sng">
                <a:solidFill>
                  <a:schemeClr val="accent2"/>
                </a:solidFill>
              </a:rPr>
              <a:t>8.2 Application Server- </a:t>
            </a:r>
            <a:endParaRPr lang="en-US" b="1">
              <a:solidFill>
                <a:schemeClr val="tx1">
                  <a:lumMod val="10000"/>
                  <a:lumOff val="90000"/>
                </a:schemeClr>
              </a:solidFill>
            </a:endParaRPr>
          </a:p>
          <a:p>
            <a:pPr marL="0" indent="0">
              <a:buNone/>
            </a:pPr>
            <a:r>
              <a:rPr lang="en-US" b="1"/>
              <a:t>OS- Win 2003 Enterprise Server</a:t>
            </a:r>
          </a:p>
          <a:p>
            <a:pPr marL="0" indent="0">
              <a:buNone/>
            </a:pPr>
            <a:r>
              <a:rPr lang="en-US" b="1"/>
              <a:t>IIS- Internet Information Server</a:t>
            </a:r>
          </a:p>
          <a:p>
            <a:pPr marL="0" indent="0">
              <a:buNone/>
            </a:pPr>
            <a:r>
              <a:rPr lang="en-US" b="1"/>
              <a:t>HDD- Min 5 GB , Recommended 10 GB</a:t>
            </a:r>
          </a:p>
          <a:p>
            <a:pPr marL="0" indent="0">
              <a:buNone/>
            </a:pPr>
            <a:r>
              <a:rPr lang="en-US" b="1"/>
              <a:t>RAM- Min 2 GB, Recommended 4 GB</a:t>
            </a:r>
          </a:p>
          <a:p>
            <a:pPr marL="0" indent="0">
              <a:buNone/>
            </a:pPr>
            <a:r>
              <a:rPr lang="en-US" b="1"/>
              <a:t>Processor-Pentium Dual Xenon Processor</a:t>
            </a:r>
          </a:p>
        </p:txBody>
      </p:sp>
    </p:spTree>
    <p:extLst>
      <p:ext uri="{BB962C8B-B14F-4D97-AF65-F5344CB8AC3E}">
        <p14:creationId xmlns:p14="http://schemas.microsoft.com/office/powerpoint/2010/main" val="748813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International institute of professional studies,DAVV INDORE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Vilas Kaushal</dc:creator>
  <cp:lastModifiedBy>Vilas Kaushal</cp:lastModifiedBy>
  <cp:revision>3</cp:revision>
  <dcterms:created xsi:type="dcterms:W3CDTF">2021-11-08T06:47:50Z</dcterms:created>
  <dcterms:modified xsi:type="dcterms:W3CDTF">2021-11-08T07:41:03Z</dcterms:modified>
</cp:coreProperties>
</file>