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0E4-B96E-0A48-B61E-7FEDF34F2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AEA318-5BCD-0F43-B257-BE8EE12B9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A50EAE-57D9-594E-8F72-0C87D73D3794}"/>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1CB1149B-41C0-C645-B95E-BBC27CFD8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98933-41ED-4D44-ADD2-C948E48E3083}"/>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80595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14BB-5663-E448-879C-E7920F796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FEE1F-69CE-184C-A471-1D855C001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90992-49AB-184C-8553-D617CAE40862}"/>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55118AE4-A082-AD49-9BE2-A37433B7B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39702-494A-6C43-865C-BEE725B0DC2A}"/>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127147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2DF8C-6071-F947-B015-10C18708C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673C1D-35FF-074A-A183-74BE5CFFD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DD744-A606-A54B-8EE9-AAA230888E52}"/>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5BCCF39A-0377-9648-862E-139C949AC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7C757-9CC0-8744-AB14-CE81673C8470}"/>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429166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7B1B-FCD9-FF40-9FB4-411D19886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75A5A-9EF1-3748-8902-285F274A6E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5F596-A491-A540-9981-E7027A11E638}"/>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9D6DDD15-FA18-BB4D-8AD2-1D4FF42F3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99C49-5438-8E47-8F7C-D70E5BAE6BDD}"/>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23097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200E-4B80-8542-8477-1253C9B06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52917-2230-6843-86D9-3A0E2DEE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E9A63-8D71-004B-A5BC-9EB401307C19}"/>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7ECCCE90-6D2F-8E48-8703-AC5F5C3B1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34577-BC99-E84D-B30D-00DC190767AF}"/>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241768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E3C9-5EBB-DE4A-9B90-A9DDEB1B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2EF0B-BBA8-BC47-A41C-9C6D92C8A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F43F6-739D-C346-B597-DDE29A623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B1E488-B5E1-694F-9EA2-E79B1B2F8D29}"/>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6" name="Footer Placeholder 5">
            <a:extLst>
              <a:ext uri="{FF2B5EF4-FFF2-40B4-BE49-F238E27FC236}">
                <a16:creationId xmlns:a16="http://schemas.microsoft.com/office/drawing/2014/main" id="{19C75842-08F7-7E49-8C48-9893E8D35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06ACC-1DBC-D549-951D-A8B85C6826DD}"/>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391687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6A8-6B37-C64B-9BB9-6BA034312B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39CBD-95B8-5041-96BC-59EAF293E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3ABAF-2D29-904B-A5F6-629BD347F6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E3A09-40CF-C947-8AAC-2EBDD50F7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AD471-A273-EB42-A5E2-8868C128F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D9334D-067F-A349-9FBD-B31B5F2B0A96}"/>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8" name="Footer Placeholder 7">
            <a:extLst>
              <a:ext uri="{FF2B5EF4-FFF2-40B4-BE49-F238E27FC236}">
                <a16:creationId xmlns:a16="http://schemas.microsoft.com/office/drawing/2014/main" id="{A3578E86-ED1C-C24B-BED7-8F491A991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66A218-C029-B94D-92AE-39CE77A9AE24}"/>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65273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FC28-F622-CF42-990D-91F36FE53F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A175B-9B35-8F4D-8789-B451D8F93C0A}"/>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4" name="Footer Placeholder 3">
            <a:extLst>
              <a:ext uri="{FF2B5EF4-FFF2-40B4-BE49-F238E27FC236}">
                <a16:creationId xmlns:a16="http://schemas.microsoft.com/office/drawing/2014/main" id="{C45CA077-78C3-6742-A119-FC773FB162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44496A-40CE-6D4C-A722-CD4BF6C6051C}"/>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201325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D5D0B-DE2F-EC4B-93AC-561B588EEB94}"/>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3" name="Footer Placeholder 2">
            <a:extLst>
              <a:ext uri="{FF2B5EF4-FFF2-40B4-BE49-F238E27FC236}">
                <a16:creationId xmlns:a16="http://schemas.microsoft.com/office/drawing/2014/main" id="{D2B32222-ACC9-8B44-9092-0D904097AA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2D732-7A85-7C46-A77F-1605FC5DC46C}"/>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41382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737-BCBF-844E-8A5D-614CBFF14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F0097-1456-F04B-8232-364121701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A0ED8E-214E-6943-9A8C-BB352BF50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6FD1F2-D35D-E848-B8E1-0DC35AF0F67B}"/>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6" name="Footer Placeholder 5">
            <a:extLst>
              <a:ext uri="{FF2B5EF4-FFF2-40B4-BE49-F238E27FC236}">
                <a16:creationId xmlns:a16="http://schemas.microsoft.com/office/drawing/2014/main" id="{91CCAB3C-5456-614F-8118-F3321FED5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7C2C9-5FDC-1148-9EC3-8F0E9D81F45A}"/>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396745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73D8-14D7-514E-8A40-56CA1AF83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23D3BA-02A9-B345-B0ED-F8063168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6F2E8-825B-7A4A-964A-65AB0A11F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23D3D-7117-DC44-A77A-345320A5A13D}"/>
              </a:ext>
            </a:extLst>
          </p:cNvPr>
          <p:cNvSpPr>
            <a:spLocks noGrp="1"/>
          </p:cNvSpPr>
          <p:nvPr>
            <p:ph type="dt" sz="half" idx="10"/>
          </p:nvPr>
        </p:nvSpPr>
        <p:spPr/>
        <p:txBody>
          <a:bodyPr/>
          <a:lstStyle/>
          <a:p>
            <a:fld id="{1F891F7F-05A4-8449-8041-66EE2BC9FADD}" type="datetimeFigureOut">
              <a:rPr lang="en-US" smtClean="0"/>
              <a:t>11/8/2021</a:t>
            </a:fld>
            <a:endParaRPr lang="en-US"/>
          </a:p>
        </p:txBody>
      </p:sp>
      <p:sp>
        <p:nvSpPr>
          <p:cNvPr id="6" name="Footer Placeholder 5">
            <a:extLst>
              <a:ext uri="{FF2B5EF4-FFF2-40B4-BE49-F238E27FC236}">
                <a16:creationId xmlns:a16="http://schemas.microsoft.com/office/drawing/2014/main" id="{22171E20-0B55-0D4D-937C-111002F23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A2152-5608-C847-AD65-2F615A07F46D}"/>
              </a:ext>
            </a:extLst>
          </p:cNvPr>
          <p:cNvSpPr>
            <a:spLocks noGrp="1"/>
          </p:cNvSpPr>
          <p:nvPr>
            <p:ph type="sldNum" sz="quarter" idx="12"/>
          </p:nvPr>
        </p:nvSpPr>
        <p:spPr/>
        <p:txBody>
          <a:bodyPr/>
          <a:lstStyle/>
          <a:p>
            <a:fld id="{16510C52-43B9-874C-88DA-C8BE3C86F4BE}" type="slidenum">
              <a:rPr lang="en-US" smtClean="0"/>
              <a:t>‹#›</a:t>
            </a:fld>
            <a:endParaRPr lang="en-US"/>
          </a:p>
        </p:txBody>
      </p:sp>
    </p:spTree>
    <p:extLst>
      <p:ext uri="{BB962C8B-B14F-4D97-AF65-F5344CB8AC3E}">
        <p14:creationId xmlns:p14="http://schemas.microsoft.com/office/powerpoint/2010/main" val="377444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D38CE6-B818-FF48-BB10-E1960385B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D67019-ADFC-DE4E-B597-1FB00A941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6C7E4-7B9F-B941-BF97-A1BD9C73F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91F7F-05A4-8449-8041-66EE2BC9FADD}" type="datetimeFigureOut">
              <a:rPr lang="en-US" smtClean="0"/>
              <a:t>11/8/2021</a:t>
            </a:fld>
            <a:endParaRPr lang="en-US"/>
          </a:p>
        </p:txBody>
      </p:sp>
      <p:sp>
        <p:nvSpPr>
          <p:cNvPr id="5" name="Footer Placeholder 4">
            <a:extLst>
              <a:ext uri="{FF2B5EF4-FFF2-40B4-BE49-F238E27FC236}">
                <a16:creationId xmlns:a16="http://schemas.microsoft.com/office/drawing/2014/main" id="{AF8B91DE-A2CE-354E-BC08-F6E674910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E47CE9-95EB-364C-9DD7-8A8CA7F52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10C52-43B9-874C-88DA-C8BE3C86F4BE}" type="slidenum">
              <a:rPr lang="en-US" smtClean="0"/>
              <a:t>‹#›</a:t>
            </a:fld>
            <a:endParaRPr lang="en-US"/>
          </a:p>
        </p:txBody>
      </p:sp>
    </p:spTree>
    <p:extLst>
      <p:ext uri="{BB962C8B-B14F-4D97-AF65-F5344CB8AC3E}">
        <p14:creationId xmlns:p14="http://schemas.microsoft.com/office/powerpoint/2010/main" val="297418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117-0958-E341-A978-F5E64389DF99}"/>
              </a:ext>
            </a:extLst>
          </p:cNvPr>
          <p:cNvSpPr>
            <a:spLocks noGrp="1"/>
          </p:cNvSpPr>
          <p:nvPr>
            <p:ph type="ctrTitle"/>
          </p:nvPr>
        </p:nvSpPr>
        <p:spPr>
          <a:xfrm>
            <a:off x="309563" y="381000"/>
            <a:ext cx="11608593" cy="3048000"/>
          </a:xfrm>
        </p:spPr>
        <p:txBody>
          <a:bodyPr anchor="t">
            <a:noAutofit/>
          </a:bodyPr>
          <a:lstStyle/>
          <a:p>
            <a:r>
              <a:rPr lang="en-US" sz="5400" b="1">
                <a:solidFill>
                  <a:schemeClr val="accent1">
                    <a:lumMod val="75000"/>
                  </a:schemeClr>
                </a:solidFill>
              </a:rPr>
              <a:t>International institute of professional studies,DAVV INDORE</a:t>
            </a:r>
          </a:p>
        </p:txBody>
      </p:sp>
      <p:sp>
        <p:nvSpPr>
          <p:cNvPr id="3" name="Subtitle 2">
            <a:extLst>
              <a:ext uri="{FF2B5EF4-FFF2-40B4-BE49-F238E27FC236}">
                <a16:creationId xmlns:a16="http://schemas.microsoft.com/office/drawing/2014/main" id="{9772771C-7FA7-BE44-BA31-971517796E20}"/>
              </a:ext>
            </a:extLst>
          </p:cNvPr>
          <p:cNvSpPr>
            <a:spLocks noGrp="1"/>
          </p:cNvSpPr>
          <p:nvPr>
            <p:ph type="subTitle" idx="1"/>
          </p:nvPr>
        </p:nvSpPr>
        <p:spPr>
          <a:xfrm>
            <a:off x="1393031" y="4071938"/>
            <a:ext cx="9144000" cy="2786062"/>
          </a:xfrm>
        </p:spPr>
        <p:txBody>
          <a:bodyPr>
            <a:normAutofit lnSpcReduction="10000"/>
          </a:bodyPr>
          <a:lstStyle/>
          <a:p>
            <a:r>
              <a:rPr lang="en-US" sz="4000" b="1"/>
              <a:t>Online Student Registration System</a:t>
            </a:r>
          </a:p>
          <a:p>
            <a:endParaRPr lang="en-US" b="1"/>
          </a:p>
          <a:p>
            <a:r>
              <a:rPr lang="en-US" b="1"/>
              <a:t>Submitted by :-</a:t>
            </a:r>
          </a:p>
          <a:p>
            <a:r>
              <a:rPr lang="en-US" b="1"/>
              <a:t>Vikas Kaushal</a:t>
            </a:r>
          </a:p>
          <a:p>
            <a:r>
              <a:rPr lang="en-US" b="1"/>
              <a:t>Roll_No.: IT-2K19-71</a:t>
            </a:r>
          </a:p>
          <a:p>
            <a:r>
              <a:rPr lang="en-US" b="1"/>
              <a:t>MTECH-IT</a:t>
            </a:r>
          </a:p>
        </p:txBody>
      </p:sp>
      <p:pic>
        <p:nvPicPr>
          <p:cNvPr id="4" name="Picture 4">
            <a:extLst>
              <a:ext uri="{FF2B5EF4-FFF2-40B4-BE49-F238E27FC236}">
                <a16:creationId xmlns:a16="http://schemas.microsoft.com/office/drawing/2014/main" id="{765CFE4C-E0F7-D645-B44A-511B51B2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07" y="1755317"/>
            <a:ext cx="7048579" cy="2166602"/>
          </a:xfrm>
          <a:prstGeom prst="rect">
            <a:avLst/>
          </a:prstGeom>
        </p:spPr>
      </p:pic>
    </p:spTree>
    <p:extLst>
      <p:ext uri="{BB962C8B-B14F-4D97-AF65-F5344CB8AC3E}">
        <p14:creationId xmlns:p14="http://schemas.microsoft.com/office/powerpoint/2010/main" val="119594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9EF6-A995-374B-ADC9-BBF505D0619F}"/>
              </a:ext>
            </a:extLst>
          </p:cNvPr>
          <p:cNvSpPr>
            <a:spLocks noGrp="1"/>
          </p:cNvSpPr>
          <p:nvPr>
            <p:ph type="title"/>
          </p:nvPr>
        </p:nvSpPr>
        <p:spPr>
          <a:xfrm>
            <a:off x="838200" y="365125"/>
            <a:ext cx="10515600" cy="861219"/>
          </a:xfrm>
        </p:spPr>
        <p:txBody>
          <a:bodyPr/>
          <a:lstStyle/>
          <a:p>
            <a:r>
              <a:rPr lang="en-US" b="1"/>
              <a:t>Data Flow Diagram DFD</a:t>
            </a:r>
          </a:p>
        </p:txBody>
      </p:sp>
      <p:sp>
        <p:nvSpPr>
          <p:cNvPr id="3" name="Content Placeholder 2">
            <a:extLst>
              <a:ext uri="{FF2B5EF4-FFF2-40B4-BE49-F238E27FC236}">
                <a16:creationId xmlns:a16="http://schemas.microsoft.com/office/drawing/2014/main" id="{9BB18B10-5DB5-9245-998A-F5F7410B0201}"/>
              </a:ext>
            </a:extLst>
          </p:cNvPr>
          <p:cNvSpPr>
            <a:spLocks noGrp="1"/>
          </p:cNvSpPr>
          <p:nvPr>
            <p:ph idx="1"/>
          </p:nvPr>
        </p:nvSpPr>
        <p:spPr>
          <a:xfrm>
            <a:off x="838200" y="1654969"/>
            <a:ext cx="10515600" cy="4521994"/>
          </a:xfrm>
        </p:spPr>
        <p:txBody>
          <a:bodyPr/>
          <a:lstStyle/>
          <a:p>
            <a:pPr marL="0" indent="0">
              <a:buNone/>
            </a:pPr>
            <a:r>
              <a:rPr lang="en-US" sz="3200" b="1"/>
              <a:t>A data-flow diagram (DFD) is a graphical representation of the "flow" of data through an information system. DFDs can also be used for the visualization of data processing (structured design). On a DFD, data items flow from an external data source or an internal data store to an internal data store or an external data sink, via an internal process</a:t>
            </a:r>
            <a:r>
              <a:rPr lang="en-US"/>
              <a:t>.</a:t>
            </a:r>
          </a:p>
        </p:txBody>
      </p:sp>
    </p:spTree>
    <p:extLst>
      <p:ext uri="{BB962C8B-B14F-4D97-AF65-F5344CB8AC3E}">
        <p14:creationId xmlns:p14="http://schemas.microsoft.com/office/powerpoint/2010/main" val="311998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ED85-8EEE-F94C-A990-A0053E366F13}"/>
              </a:ext>
            </a:extLst>
          </p:cNvPr>
          <p:cNvSpPr>
            <a:spLocks noGrp="1"/>
          </p:cNvSpPr>
          <p:nvPr>
            <p:ph type="title"/>
          </p:nvPr>
        </p:nvSpPr>
        <p:spPr/>
        <p:txBody>
          <a:bodyPr/>
          <a:lstStyle/>
          <a:p>
            <a:r>
              <a:rPr lang="en-US" b="1"/>
              <a:t>Context Level</a:t>
            </a:r>
          </a:p>
        </p:txBody>
      </p:sp>
      <p:pic>
        <p:nvPicPr>
          <p:cNvPr id="4" name="Picture 4">
            <a:extLst>
              <a:ext uri="{FF2B5EF4-FFF2-40B4-BE49-F238E27FC236}">
                <a16:creationId xmlns:a16="http://schemas.microsoft.com/office/drawing/2014/main" id="{82983124-6174-9448-B067-BFE695150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979" y="1464470"/>
            <a:ext cx="10377365" cy="4452936"/>
          </a:xfrm>
        </p:spPr>
      </p:pic>
    </p:spTree>
    <p:extLst>
      <p:ext uri="{BB962C8B-B14F-4D97-AF65-F5344CB8AC3E}">
        <p14:creationId xmlns:p14="http://schemas.microsoft.com/office/powerpoint/2010/main" val="33883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9252-87F9-A44D-AC71-21B3AA09A926}"/>
              </a:ext>
            </a:extLst>
          </p:cNvPr>
          <p:cNvSpPr>
            <a:spLocks noGrp="1"/>
          </p:cNvSpPr>
          <p:nvPr>
            <p:ph type="title"/>
          </p:nvPr>
        </p:nvSpPr>
        <p:spPr/>
        <p:txBody>
          <a:bodyPr/>
          <a:lstStyle/>
          <a:p>
            <a:r>
              <a:rPr lang="en-US" b="1"/>
              <a:t>Explanation of Context level</a:t>
            </a:r>
          </a:p>
        </p:txBody>
      </p:sp>
      <p:sp>
        <p:nvSpPr>
          <p:cNvPr id="3" name="Content Placeholder 2">
            <a:extLst>
              <a:ext uri="{FF2B5EF4-FFF2-40B4-BE49-F238E27FC236}">
                <a16:creationId xmlns:a16="http://schemas.microsoft.com/office/drawing/2014/main" id="{0F3D3F83-8AEE-7D4A-B9E8-77FFC57BE1D7}"/>
              </a:ext>
            </a:extLst>
          </p:cNvPr>
          <p:cNvSpPr>
            <a:spLocks noGrp="1"/>
          </p:cNvSpPr>
          <p:nvPr>
            <p:ph idx="1"/>
          </p:nvPr>
        </p:nvSpPr>
        <p:spPr>
          <a:xfrm>
            <a:off x="838200" y="1825625"/>
            <a:ext cx="10515600" cy="4351338"/>
          </a:xfrm>
        </p:spPr>
        <p:txBody>
          <a:bodyPr/>
          <a:lstStyle/>
          <a:p>
            <a:pPr marL="0" indent="0">
              <a:buNone/>
            </a:pPr>
            <a:r>
              <a:rPr lang="en-US" b="1"/>
              <a:t>This context-level data flow diagram first, which shows the interaction between the system and external agents which act as data sources and data sinks. On the context diagram (also known as the Level 0 DFD) the system's interactions with the outside world are modelled purely in terms of data flows across the system boundary. This context diagram shows the entire Online Student Registration System as a single process.</a:t>
            </a:r>
          </a:p>
        </p:txBody>
      </p:sp>
    </p:spTree>
    <p:extLst>
      <p:ext uri="{BB962C8B-B14F-4D97-AF65-F5344CB8AC3E}">
        <p14:creationId xmlns:p14="http://schemas.microsoft.com/office/powerpoint/2010/main" val="333365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B1BF-2802-9B45-B58E-99BBF9EA2B17}"/>
              </a:ext>
            </a:extLst>
          </p:cNvPr>
          <p:cNvSpPr>
            <a:spLocks noGrp="1"/>
          </p:cNvSpPr>
          <p:nvPr>
            <p:ph type="title"/>
          </p:nvPr>
        </p:nvSpPr>
        <p:spPr/>
        <p:txBody>
          <a:bodyPr/>
          <a:lstStyle/>
          <a:p>
            <a:r>
              <a:rPr lang="en-US" b="1"/>
              <a:t>High Level Diagram</a:t>
            </a:r>
          </a:p>
        </p:txBody>
      </p:sp>
      <p:pic>
        <p:nvPicPr>
          <p:cNvPr id="4" name="Picture 4">
            <a:extLst>
              <a:ext uri="{FF2B5EF4-FFF2-40B4-BE49-F238E27FC236}">
                <a16:creationId xmlns:a16="http://schemas.microsoft.com/office/drawing/2014/main" id="{3445FA12-4F33-7043-B294-0541A4DA7A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87" y="1476376"/>
            <a:ext cx="9191625" cy="2771775"/>
          </a:xfrm>
        </p:spPr>
      </p:pic>
      <p:pic>
        <p:nvPicPr>
          <p:cNvPr id="5" name="Picture 5">
            <a:extLst>
              <a:ext uri="{FF2B5EF4-FFF2-40B4-BE49-F238E27FC236}">
                <a16:creationId xmlns:a16="http://schemas.microsoft.com/office/drawing/2014/main" id="{3C95E7CA-E568-3943-AC50-5EF6E456D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999" y="4000500"/>
            <a:ext cx="8128000" cy="2492375"/>
          </a:xfrm>
          <a:prstGeom prst="rect">
            <a:avLst/>
          </a:prstGeom>
        </p:spPr>
      </p:pic>
    </p:spTree>
    <p:extLst>
      <p:ext uri="{BB962C8B-B14F-4D97-AF65-F5344CB8AC3E}">
        <p14:creationId xmlns:p14="http://schemas.microsoft.com/office/powerpoint/2010/main" val="98425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DDF6-1D76-F74C-97E1-10C7C0E62C55}"/>
              </a:ext>
            </a:extLst>
          </p:cNvPr>
          <p:cNvSpPr>
            <a:spLocks noGrp="1"/>
          </p:cNvSpPr>
          <p:nvPr>
            <p:ph type="title"/>
          </p:nvPr>
        </p:nvSpPr>
        <p:spPr/>
        <p:txBody>
          <a:bodyPr/>
          <a:lstStyle/>
          <a:p>
            <a:r>
              <a:rPr lang="en-US" b="1"/>
              <a:t>Explanation of High Level Diagram</a:t>
            </a:r>
          </a:p>
        </p:txBody>
      </p:sp>
      <p:sp>
        <p:nvSpPr>
          <p:cNvPr id="3" name="Content Placeholder 2">
            <a:extLst>
              <a:ext uri="{FF2B5EF4-FFF2-40B4-BE49-F238E27FC236}">
                <a16:creationId xmlns:a16="http://schemas.microsoft.com/office/drawing/2014/main" id="{A84D2300-A67D-F145-84E0-95034CA2B417}"/>
              </a:ext>
            </a:extLst>
          </p:cNvPr>
          <p:cNvSpPr>
            <a:spLocks noGrp="1"/>
          </p:cNvSpPr>
          <p:nvPr>
            <p:ph idx="1"/>
          </p:nvPr>
        </p:nvSpPr>
        <p:spPr>
          <a:xfrm>
            <a:off x="838200" y="1825625"/>
            <a:ext cx="10515600" cy="4351338"/>
          </a:xfrm>
        </p:spPr>
        <p:txBody>
          <a:bodyPr/>
          <a:lstStyle/>
          <a:p>
            <a:pPr marL="0" indent="0">
              <a:buNone/>
            </a:pPr>
            <a:r>
              <a:rPr lang="en-US" b="1" i="1"/>
              <a:t>This level shows all processes at the first level of numbering, data stores, external entities and the data flows between them. The purpose of this level is to show the major high-level processes of the Online Student Registration System and their interrelation. A level-1 diagram must be balanced with its parent context level diagram, i.e. there must be the same external entities and the same data flows, these can be broken down to more detail in the level 1, e.g. the "Select Examination" data flow could be spilt into "View Details" and "View Results" and still be valid.</a:t>
            </a:r>
          </a:p>
        </p:txBody>
      </p:sp>
    </p:spTree>
    <p:extLst>
      <p:ext uri="{BB962C8B-B14F-4D97-AF65-F5344CB8AC3E}">
        <p14:creationId xmlns:p14="http://schemas.microsoft.com/office/powerpoint/2010/main" val="206765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D4F6-2127-1840-937D-D7A7BBB32DFE}"/>
              </a:ext>
            </a:extLst>
          </p:cNvPr>
          <p:cNvSpPr>
            <a:spLocks noGrp="1"/>
          </p:cNvSpPr>
          <p:nvPr>
            <p:ph type="title"/>
          </p:nvPr>
        </p:nvSpPr>
        <p:spPr>
          <a:xfrm>
            <a:off x="838200" y="365125"/>
            <a:ext cx="10515600" cy="1325563"/>
          </a:xfrm>
        </p:spPr>
        <p:txBody>
          <a:bodyPr/>
          <a:lstStyle/>
          <a:p>
            <a:pPr algn="ctr"/>
            <a:r>
              <a:rPr lang="en-US" b="1"/>
              <a:t>A PROJECT REPORT ON ONLINE STUDENT REGISTRATION SYSTEM</a:t>
            </a:r>
          </a:p>
        </p:txBody>
      </p:sp>
      <p:sp>
        <p:nvSpPr>
          <p:cNvPr id="3" name="Content Placeholder 2">
            <a:extLst>
              <a:ext uri="{FF2B5EF4-FFF2-40B4-BE49-F238E27FC236}">
                <a16:creationId xmlns:a16="http://schemas.microsoft.com/office/drawing/2014/main" id="{E649353D-652D-FD4C-A2BE-028BC89646C4}"/>
              </a:ext>
            </a:extLst>
          </p:cNvPr>
          <p:cNvSpPr>
            <a:spLocks noGrp="1"/>
          </p:cNvSpPr>
          <p:nvPr>
            <p:ph idx="1"/>
          </p:nvPr>
        </p:nvSpPr>
        <p:spPr>
          <a:xfrm>
            <a:off x="838200" y="1825625"/>
            <a:ext cx="10515600" cy="4351338"/>
          </a:xfrm>
        </p:spPr>
        <p:txBody>
          <a:bodyPr>
            <a:normAutofit/>
          </a:bodyPr>
          <a:lstStyle/>
          <a:p>
            <a:pPr algn="ctr"/>
            <a:r>
              <a:rPr lang="en-US" sz="3600" b="1" i="1"/>
              <a:t>Software Project Management Plan</a:t>
            </a:r>
          </a:p>
          <a:p>
            <a:r>
              <a:rPr lang="en-US" sz="3600" b="1" i="1"/>
              <a:t>1. Purpose</a:t>
            </a:r>
          </a:p>
          <a:p>
            <a:r>
              <a:rPr lang="en-US" sz="3600" b="1" i="1"/>
              <a:t>2. Objective</a:t>
            </a:r>
          </a:p>
          <a:p>
            <a:r>
              <a:rPr lang="en-US" sz="3600" b="1" i="1"/>
              <a:t>3. Project scope</a:t>
            </a:r>
          </a:p>
          <a:p>
            <a:r>
              <a:rPr lang="en-US" sz="3600" b="1" i="1"/>
              <a:t>4. Technologies</a:t>
            </a:r>
          </a:p>
        </p:txBody>
      </p:sp>
    </p:spTree>
    <p:extLst>
      <p:ext uri="{BB962C8B-B14F-4D97-AF65-F5344CB8AC3E}">
        <p14:creationId xmlns:p14="http://schemas.microsoft.com/office/powerpoint/2010/main" val="291251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5D00-8385-CF4C-A57F-B1BC230A2A7B}"/>
              </a:ext>
            </a:extLst>
          </p:cNvPr>
          <p:cNvSpPr>
            <a:spLocks noGrp="1"/>
          </p:cNvSpPr>
          <p:nvPr>
            <p:ph type="title"/>
          </p:nvPr>
        </p:nvSpPr>
        <p:spPr>
          <a:xfrm>
            <a:off x="838200" y="365125"/>
            <a:ext cx="10515600" cy="1325563"/>
          </a:xfrm>
        </p:spPr>
        <p:txBody>
          <a:bodyPr/>
          <a:lstStyle/>
          <a:p>
            <a:r>
              <a:rPr lang="en-US" b="1"/>
              <a:t>1. Pupose</a:t>
            </a:r>
          </a:p>
        </p:txBody>
      </p:sp>
      <p:sp>
        <p:nvSpPr>
          <p:cNvPr id="3" name="Content Placeholder 2">
            <a:extLst>
              <a:ext uri="{FF2B5EF4-FFF2-40B4-BE49-F238E27FC236}">
                <a16:creationId xmlns:a16="http://schemas.microsoft.com/office/drawing/2014/main" id="{955C3CC7-B238-FF4E-B7A2-089E7A0125D6}"/>
              </a:ext>
            </a:extLst>
          </p:cNvPr>
          <p:cNvSpPr>
            <a:spLocks noGrp="1"/>
          </p:cNvSpPr>
          <p:nvPr>
            <p:ph idx="1"/>
          </p:nvPr>
        </p:nvSpPr>
        <p:spPr/>
        <p:txBody>
          <a:bodyPr/>
          <a:lstStyle/>
          <a:p>
            <a:pPr marL="0" indent="0">
              <a:buNone/>
            </a:pPr>
            <a:r>
              <a:rPr lang="en-US" b="1" i="1"/>
              <a:t>We can see now a days during covid-19 the student is not able to register and filled application form to the college offline. Proposed online student registration system will eliminate all the manual intervention and increase the speed of whole process. System will allow student to fill the form online, system has inbuilt validation system to validate the entered data. After successful submission, system will give unique registration no for each student. Student can login into system by using registration no and give online test. System will show the result after instantly and stored the results for further use.</a:t>
            </a:r>
          </a:p>
        </p:txBody>
      </p:sp>
    </p:spTree>
    <p:extLst>
      <p:ext uri="{BB962C8B-B14F-4D97-AF65-F5344CB8AC3E}">
        <p14:creationId xmlns:p14="http://schemas.microsoft.com/office/powerpoint/2010/main" val="80472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9145-FA8C-C140-9494-8FF69CF160C8}"/>
              </a:ext>
            </a:extLst>
          </p:cNvPr>
          <p:cNvSpPr>
            <a:spLocks noGrp="1"/>
          </p:cNvSpPr>
          <p:nvPr>
            <p:ph type="title"/>
          </p:nvPr>
        </p:nvSpPr>
        <p:spPr/>
        <p:txBody>
          <a:bodyPr/>
          <a:lstStyle/>
          <a:p>
            <a:r>
              <a:rPr lang="en-US" b="1"/>
              <a:t>2. Objective</a:t>
            </a:r>
          </a:p>
        </p:txBody>
      </p:sp>
      <p:sp>
        <p:nvSpPr>
          <p:cNvPr id="3" name="Content Placeholder 2">
            <a:extLst>
              <a:ext uri="{FF2B5EF4-FFF2-40B4-BE49-F238E27FC236}">
                <a16:creationId xmlns:a16="http://schemas.microsoft.com/office/drawing/2014/main" id="{6AEB41D1-3944-DF40-BBDF-BEA4A62BF44B}"/>
              </a:ext>
            </a:extLst>
          </p:cNvPr>
          <p:cNvSpPr>
            <a:spLocks noGrp="1"/>
          </p:cNvSpPr>
          <p:nvPr>
            <p:ph idx="1"/>
          </p:nvPr>
        </p:nvSpPr>
        <p:spPr>
          <a:xfrm>
            <a:off x="333375" y="1333500"/>
            <a:ext cx="11537156" cy="5393531"/>
          </a:xfrm>
        </p:spPr>
        <p:txBody>
          <a:bodyPr>
            <a:noAutofit/>
          </a:bodyPr>
          <a:lstStyle/>
          <a:p>
            <a:pPr marL="0" indent="0">
              <a:buNone/>
            </a:pPr>
            <a:r>
              <a:rPr lang="en-US" sz="1400" b="1" i="1"/>
              <a:t>Online Student Registration System –is complete end to end solution to cover all aspects of online student registration process.</a:t>
            </a:r>
          </a:p>
          <a:p>
            <a:pPr marL="0" indent="0">
              <a:buNone/>
            </a:pPr>
            <a:r>
              <a:rPr lang="en-US" sz="1400" b="1" i="1"/>
              <a:t>The basic objective of developing this project is:</a:t>
            </a:r>
          </a:p>
          <a:p>
            <a:pPr marL="0" indent="0">
              <a:buNone/>
            </a:pPr>
            <a:r>
              <a:rPr lang="en-US" sz="1400" b="1" i="1"/>
              <a:t>•Provides complete web site solution, including student registration, giving tests, storing of results. Complete web based administration.</a:t>
            </a:r>
          </a:p>
          <a:p>
            <a:pPr marL="0" indent="0">
              <a:buNone/>
            </a:pPr>
            <a:r>
              <a:rPr lang="en-US" sz="1400" b="1" i="1"/>
              <a:t>•The online examination system can automatically add the marks allocated in each question to determine the total mark for the test.</a:t>
            </a:r>
          </a:p>
          <a:p>
            <a:pPr marL="0" indent="0">
              <a:buNone/>
            </a:pPr>
            <a:r>
              <a:rPr lang="en-US" sz="1400" b="1" i="1"/>
              <a:t>•Using this feature the questions can be selected from the question Bank, and also the appearance of questions in the Random Order.</a:t>
            </a:r>
          </a:p>
          <a:p>
            <a:pPr marL="0" indent="0">
              <a:buNone/>
            </a:pPr>
            <a:r>
              <a:rPr lang="en-US" sz="1400" b="1" i="1"/>
              <a:t>•Student can registered and login into the system. </a:t>
            </a:r>
          </a:p>
          <a:p>
            <a:pPr marL="0" indent="0">
              <a:buNone/>
            </a:pPr>
            <a:r>
              <a:rPr lang="en-US" sz="1400" b="1" i="1"/>
              <a:t>•Can view test result and give online test.</a:t>
            </a:r>
          </a:p>
          <a:p>
            <a:pPr marL="0" indent="0">
              <a:buNone/>
            </a:pPr>
            <a:r>
              <a:rPr lang="en-US" sz="1400" b="1" i="1"/>
              <a:t>•Student must able to change his/ her own password.</a:t>
            </a:r>
          </a:p>
          <a:p>
            <a:pPr marL="0" indent="0">
              <a:buNone/>
            </a:pPr>
            <a:r>
              <a:rPr lang="en-US" sz="1400" b="1" i="1"/>
              <a:t>•Complete web based system no installation required to run the application in client system.</a:t>
            </a:r>
          </a:p>
          <a:p>
            <a:pPr marL="0" indent="0">
              <a:buNone/>
            </a:pPr>
            <a:r>
              <a:rPr lang="en-US" sz="1400" b="1" i="1"/>
              <a:t>•student result must save and can be retrieving later on.</a:t>
            </a:r>
          </a:p>
          <a:p>
            <a:pPr marL="0" indent="0">
              <a:buNone/>
            </a:pPr>
            <a:r>
              <a:rPr lang="en-US" sz="1400" b="1" i="1"/>
              <a:t>•Question must provide answer type like multiple right answer selection and one right answer selection. Test screen must provide options accordingly.</a:t>
            </a:r>
          </a:p>
          <a:p>
            <a:pPr marL="0" indent="0">
              <a:buNone/>
            </a:pPr>
            <a:r>
              <a:rPr lang="en-US" sz="1400" b="1" i="1"/>
              <a:t>•System must able to evaluate the examination and display the result instantly, student must view the correct answer after complete the test.</a:t>
            </a:r>
          </a:p>
          <a:p>
            <a:pPr marL="0" indent="0">
              <a:buNone/>
            </a:pPr>
            <a:r>
              <a:rPr lang="en-US" sz="1400" b="1" i="1"/>
              <a:t>•System has powerful logical access management in place, each user must be identified by login id and strict password policy is applied to secure the system.</a:t>
            </a:r>
          </a:p>
          <a:p>
            <a:pPr marL="0" indent="0">
              <a:buNone/>
            </a:pPr>
            <a:r>
              <a:rPr lang="en-US" sz="1400" b="1" i="1"/>
              <a:t>•Generate various reports for administration like, Total students/members registered for examination, no of available examination, test given by the student.</a:t>
            </a:r>
          </a:p>
        </p:txBody>
      </p:sp>
    </p:spTree>
    <p:extLst>
      <p:ext uri="{BB962C8B-B14F-4D97-AF65-F5344CB8AC3E}">
        <p14:creationId xmlns:p14="http://schemas.microsoft.com/office/powerpoint/2010/main" val="320215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863C-4FE5-B54F-A499-52E7C5DC839A}"/>
              </a:ext>
            </a:extLst>
          </p:cNvPr>
          <p:cNvSpPr>
            <a:spLocks noGrp="1"/>
          </p:cNvSpPr>
          <p:nvPr>
            <p:ph type="title"/>
          </p:nvPr>
        </p:nvSpPr>
        <p:spPr/>
        <p:txBody>
          <a:bodyPr/>
          <a:lstStyle/>
          <a:p>
            <a:r>
              <a:rPr lang="en-US" b="1"/>
              <a:t>3.Project Scope</a:t>
            </a:r>
          </a:p>
        </p:txBody>
      </p:sp>
      <p:sp>
        <p:nvSpPr>
          <p:cNvPr id="3" name="Content Placeholder 2">
            <a:extLst>
              <a:ext uri="{FF2B5EF4-FFF2-40B4-BE49-F238E27FC236}">
                <a16:creationId xmlns:a16="http://schemas.microsoft.com/office/drawing/2014/main" id="{D54ECD05-26C4-9740-9488-B0C50BFA5C9F}"/>
              </a:ext>
            </a:extLst>
          </p:cNvPr>
          <p:cNvSpPr>
            <a:spLocks noGrp="1"/>
          </p:cNvSpPr>
          <p:nvPr>
            <p:ph idx="1"/>
          </p:nvPr>
        </p:nvSpPr>
        <p:spPr>
          <a:xfrm>
            <a:off x="838200" y="1825625"/>
            <a:ext cx="10515600" cy="4351338"/>
          </a:xfrm>
        </p:spPr>
        <p:txBody>
          <a:bodyPr>
            <a:normAutofit/>
          </a:bodyPr>
          <a:lstStyle/>
          <a:p>
            <a:pPr marL="0" indent="0">
              <a:buNone/>
            </a:pPr>
            <a:r>
              <a:rPr lang="en-US" sz="3200" b="1" i="1"/>
              <a:t>Online Student Registration System will permit to register and take online examination and maintaining master information and generating various reports of test. The main users of the project are Student or Member and system Administrator.From an end-user perspective, the Online Student Registration System Project consists of following functional elements: enhanced student registration module, giving examination, manage password.</a:t>
            </a:r>
          </a:p>
        </p:txBody>
      </p:sp>
    </p:spTree>
    <p:extLst>
      <p:ext uri="{BB962C8B-B14F-4D97-AF65-F5344CB8AC3E}">
        <p14:creationId xmlns:p14="http://schemas.microsoft.com/office/powerpoint/2010/main" val="305932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25F8-664F-3A42-B7ED-0E6D021248D6}"/>
              </a:ext>
            </a:extLst>
          </p:cNvPr>
          <p:cNvSpPr>
            <a:spLocks noGrp="1"/>
          </p:cNvSpPr>
          <p:nvPr>
            <p:ph type="title"/>
          </p:nvPr>
        </p:nvSpPr>
        <p:spPr/>
        <p:txBody>
          <a:bodyPr/>
          <a:lstStyle/>
          <a:p>
            <a:r>
              <a:rPr lang="en-US" b="1"/>
              <a:t>4.Technologies</a:t>
            </a:r>
          </a:p>
        </p:txBody>
      </p:sp>
      <p:sp>
        <p:nvSpPr>
          <p:cNvPr id="3" name="Content Placeholder 2">
            <a:extLst>
              <a:ext uri="{FF2B5EF4-FFF2-40B4-BE49-F238E27FC236}">
                <a16:creationId xmlns:a16="http://schemas.microsoft.com/office/drawing/2014/main" id="{5C674E77-2BDD-8947-B79F-589D794C41A9}"/>
              </a:ext>
            </a:extLst>
          </p:cNvPr>
          <p:cNvSpPr>
            <a:spLocks noGrp="1"/>
          </p:cNvSpPr>
          <p:nvPr>
            <p:ph idx="1"/>
          </p:nvPr>
        </p:nvSpPr>
        <p:spPr>
          <a:xfrm>
            <a:off x="838200" y="1690688"/>
            <a:ext cx="10515600" cy="4351338"/>
          </a:xfrm>
        </p:spPr>
        <p:txBody>
          <a:bodyPr>
            <a:normAutofit fontScale="92500"/>
          </a:bodyPr>
          <a:lstStyle/>
          <a:p>
            <a:r>
              <a:rPr lang="en-US" b="1" i="1"/>
              <a:t>The online student registration system web application will operate with the following Web Browsers: Microsoft Internet Explorer version 5.0, 6.0. 7.0</a:t>
            </a:r>
          </a:p>
          <a:p>
            <a:r>
              <a:rPr lang="en-US" b="1" i="1"/>
              <a:t>Software requirements: MS Access, ASP.</a:t>
            </a:r>
          </a:p>
          <a:p>
            <a:r>
              <a:rPr lang="en-US" b="1" i="1"/>
              <a:t>Hard disc- nGB depending upon the requirement to store data minimum of 25GB.</a:t>
            </a:r>
          </a:p>
          <a:p>
            <a:r>
              <a:rPr lang="en-US" b="1" i="1"/>
              <a:t>Hardware equirements: 256(minimum)/512(recommended) MB RAM</a:t>
            </a:r>
          </a:p>
          <a:p>
            <a:r>
              <a:rPr lang="en-US" b="1" i="1"/>
              <a:t>The online student registration system web application shall operate on a server running the latest versions of IIS (Internet Information Server).</a:t>
            </a:r>
          </a:p>
        </p:txBody>
      </p:sp>
    </p:spTree>
    <p:extLst>
      <p:ext uri="{BB962C8B-B14F-4D97-AF65-F5344CB8AC3E}">
        <p14:creationId xmlns:p14="http://schemas.microsoft.com/office/powerpoint/2010/main" val="65041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E458-C6DA-0F4B-AFB9-08D5CB525B57}"/>
              </a:ext>
            </a:extLst>
          </p:cNvPr>
          <p:cNvSpPr>
            <a:spLocks noGrp="1"/>
          </p:cNvSpPr>
          <p:nvPr>
            <p:ph type="title"/>
          </p:nvPr>
        </p:nvSpPr>
        <p:spPr/>
        <p:txBody>
          <a:bodyPr/>
          <a:lstStyle/>
          <a:p>
            <a:r>
              <a:rPr lang="en-US" b="1" i="1"/>
              <a:t>PROCESS FLOW CHART</a:t>
            </a:r>
          </a:p>
        </p:txBody>
      </p:sp>
      <p:pic>
        <p:nvPicPr>
          <p:cNvPr id="57" name="Picture 57">
            <a:extLst>
              <a:ext uri="{FF2B5EF4-FFF2-40B4-BE49-F238E27FC236}">
                <a16:creationId xmlns:a16="http://schemas.microsoft.com/office/drawing/2014/main" id="{6A239566-4C75-554A-8F9D-BD93BB7D5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1300161"/>
            <a:ext cx="7839075" cy="2971800"/>
          </a:xfrm>
          <a:prstGeom prst="rect">
            <a:avLst/>
          </a:prstGeom>
        </p:spPr>
      </p:pic>
      <p:pic>
        <p:nvPicPr>
          <p:cNvPr id="58" name="Picture 58">
            <a:extLst>
              <a:ext uri="{FF2B5EF4-FFF2-40B4-BE49-F238E27FC236}">
                <a16:creationId xmlns:a16="http://schemas.microsoft.com/office/drawing/2014/main" id="{4CDE37E7-C07C-3644-8A4F-81B246D47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91" y="3600980"/>
            <a:ext cx="7406630" cy="3257020"/>
          </a:xfrm>
          <a:prstGeom prst="rect">
            <a:avLst/>
          </a:prstGeom>
        </p:spPr>
      </p:pic>
    </p:spTree>
    <p:extLst>
      <p:ext uri="{BB962C8B-B14F-4D97-AF65-F5344CB8AC3E}">
        <p14:creationId xmlns:p14="http://schemas.microsoft.com/office/powerpoint/2010/main" val="246363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5E411CB-D10E-764B-93DF-25ABB23BA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50" y="674688"/>
            <a:ext cx="8648700" cy="5172075"/>
          </a:xfrm>
        </p:spPr>
      </p:pic>
    </p:spTree>
    <p:extLst>
      <p:ext uri="{BB962C8B-B14F-4D97-AF65-F5344CB8AC3E}">
        <p14:creationId xmlns:p14="http://schemas.microsoft.com/office/powerpoint/2010/main" val="115243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1359-723B-794B-958C-DCD020A63168}"/>
              </a:ext>
            </a:extLst>
          </p:cNvPr>
          <p:cNvSpPr>
            <a:spLocks noGrp="1"/>
          </p:cNvSpPr>
          <p:nvPr>
            <p:ph type="title"/>
          </p:nvPr>
        </p:nvSpPr>
        <p:spPr>
          <a:xfrm>
            <a:off x="933450" y="103187"/>
            <a:ext cx="10515600" cy="1325563"/>
          </a:xfrm>
        </p:spPr>
        <p:txBody>
          <a:bodyPr/>
          <a:lstStyle/>
          <a:p>
            <a:r>
              <a:rPr lang="en-US" b="1"/>
              <a:t>Data Dictionary</a:t>
            </a:r>
          </a:p>
        </p:txBody>
      </p:sp>
      <p:sp>
        <p:nvSpPr>
          <p:cNvPr id="3" name="Content Placeholder 2">
            <a:extLst>
              <a:ext uri="{FF2B5EF4-FFF2-40B4-BE49-F238E27FC236}">
                <a16:creationId xmlns:a16="http://schemas.microsoft.com/office/drawing/2014/main" id="{C714D7DC-2928-CA40-BA87-7921A2046E54}"/>
              </a:ext>
            </a:extLst>
          </p:cNvPr>
          <p:cNvSpPr>
            <a:spLocks noGrp="1"/>
          </p:cNvSpPr>
          <p:nvPr>
            <p:ph idx="1"/>
          </p:nvPr>
        </p:nvSpPr>
        <p:spPr>
          <a:xfrm>
            <a:off x="0" y="1202530"/>
            <a:ext cx="12192000" cy="5655469"/>
          </a:xfrm>
        </p:spPr>
        <p:txBody>
          <a:bodyPr/>
          <a:lstStyle/>
          <a:p>
            <a:r>
              <a:rPr lang="en-US" b="1"/>
              <a:t>Table: </a:t>
            </a:r>
            <a:r>
              <a:rPr lang="en-US"/>
              <a:t>answer_master</a:t>
            </a:r>
          </a:p>
          <a:p>
            <a:pPr marL="0" indent="0">
              <a:buNone/>
            </a:pPr>
            <a:r>
              <a:rPr lang="en-US"/>
              <a:t>[</a:t>
            </a:r>
            <a:r>
              <a:rPr lang="en-US" i="1"/>
              <a:t>answer_master table is used to store multiple answers for every questions</a:t>
            </a:r>
            <a:r>
              <a:rPr lang="en-US"/>
              <a:t>]</a:t>
            </a:r>
          </a:p>
          <a:p>
            <a:pPr marL="0" indent="0">
              <a:buNone/>
            </a:pPr>
            <a:r>
              <a:rPr lang="en-US"/>
              <a:t>•</a:t>
            </a:r>
            <a:r>
              <a:rPr lang="en-US" b="1"/>
              <a:t>Table</a:t>
            </a:r>
            <a:r>
              <a:rPr lang="en-US"/>
              <a:t>: test_master</a:t>
            </a:r>
          </a:p>
          <a:p>
            <a:pPr marL="0" indent="0">
              <a:buNone/>
            </a:pPr>
            <a:r>
              <a:rPr lang="en-US"/>
              <a:t>[</a:t>
            </a:r>
            <a:r>
              <a:rPr lang="en-US" i="1"/>
              <a:t>test_master table is used to store test details</a:t>
            </a:r>
            <a:r>
              <a:rPr lang="en-US"/>
              <a:t>]</a:t>
            </a:r>
          </a:p>
          <a:p>
            <a:pPr marL="0" indent="0">
              <a:buNone/>
            </a:pPr>
            <a:r>
              <a:rPr lang="en-US"/>
              <a:t>•</a:t>
            </a:r>
            <a:r>
              <a:rPr lang="en-US" b="1"/>
              <a:t>Table</a:t>
            </a:r>
            <a:r>
              <a:rPr lang="en-US"/>
              <a:t>: registration</a:t>
            </a:r>
          </a:p>
          <a:p>
            <a:pPr marL="0" indent="0">
              <a:buNone/>
            </a:pPr>
            <a:r>
              <a:rPr lang="en-US"/>
              <a:t>[registration table is used to stores student  registration details]</a:t>
            </a:r>
          </a:p>
          <a:p>
            <a:pPr marL="0" indent="0">
              <a:buNone/>
            </a:pPr>
            <a:r>
              <a:rPr lang="en-US"/>
              <a:t>•</a:t>
            </a:r>
            <a:r>
              <a:rPr lang="en-US" b="1"/>
              <a:t>Table</a:t>
            </a:r>
            <a:r>
              <a:rPr lang="en-US"/>
              <a:t>: question_master</a:t>
            </a:r>
          </a:p>
          <a:p>
            <a:pPr marL="0" indent="0">
              <a:buNone/>
            </a:pPr>
            <a:r>
              <a:rPr lang="en-US"/>
              <a:t>[</a:t>
            </a:r>
            <a:r>
              <a:rPr lang="en-US" i="1"/>
              <a:t>Table question_master is used to store question details</a:t>
            </a:r>
            <a:r>
              <a:rPr lang="en-US"/>
              <a:t>]</a:t>
            </a:r>
          </a:p>
          <a:p>
            <a:pPr marL="0" indent="0">
              <a:buNone/>
            </a:pPr>
            <a:endParaRPr lang="en-US"/>
          </a:p>
        </p:txBody>
      </p:sp>
    </p:spTree>
    <p:extLst>
      <p:ext uri="{BB962C8B-B14F-4D97-AF65-F5344CB8AC3E}">
        <p14:creationId xmlns:p14="http://schemas.microsoft.com/office/powerpoint/2010/main" val="1567356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International institute of professional studies,DAVV INDORE</vt:lpstr>
      <vt:lpstr>A PROJECT REPORT ON ONLINE STUDENT REGISTRATION SYSTEM</vt:lpstr>
      <vt:lpstr>1. Pupose</vt:lpstr>
      <vt:lpstr>2. Objective</vt:lpstr>
      <vt:lpstr>3.Project Scope</vt:lpstr>
      <vt:lpstr>4.Technologies</vt:lpstr>
      <vt:lpstr>PROCESS FLOW CHART</vt:lpstr>
      <vt:lpstr>PowerPoint Presentation</vt:lpstr>
      <vt:lpstr>Data Dictionary</vt:lpstr>
      <vt:lpstr>Data Flow Diagram DFD</vt:lpstr>
      <vt:lpstr>Context Level</vt:lpstr>
      <vt:lpstr>Explanation of Context level</vt:lpstr>
      <vt:lpstr>High Level Diagram</vt:lpstr>
      <vt:lpstr>Explanation of High Level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professional studies,DAVV INDORE</dc:title>
  <dc:creator>Vilas Kaushal</dc:creator>
  <cp:lastModifiedBy>Vilas Kaushal</cp:lastModifiedBy>
  <cp:revision>9</cp:revision>
  <dcterms:created xsi:type="dcterms:W3CDTF">2021-11-08T03:08:48Z</dcterms:created>
  <dcterms:modified xsi:type="dcterms:W3CDTF">2021-11-08T08:34:24Z</dcterms:modified>
</cp:coreProperties>
</file>