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27" autoAdjust="0"/>
  </p:normalViewPr>
  <p:slideViewPr>
    <p:cSldViewPr showGuides="1">
      <p:cViewPr varScale="1">
        <p:scale>
          <a:sx n="68" d="100"/>
          <a:sy n="68" d="100"/>
        </p:scale>
        <p:origin x="-141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B49213-FF3C-4EC0-97CE-5A1ED0C0C072}"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F5A3E-FCA9-4E65-8B69-1B595D7990A8}" type="slidenum">
              <a:rPr lang="en-US" smtClean="0"/>
              <a:t>‹#›</a:t>
            </a:fld>
            <a:endParaRPr lang="en-US"/>
          </a:p>
        </p:txBody>
      </p:sp>
    </p:spTree>
    <p:extLst>
      <p:ext uri="{BB962C8B-B14F-4D97-AF65-F5344CB8AC3E}">
        <p14:creationId xmlns:p14="http://schemas.microsoft.com/office/powerpoint/2010/main" val="155587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B49213-FF3C-4EC0-97CE-5A1ED0C0C072}"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F5A3E-FCA9-4E65-8B69-1B595D7990A8}" type="slidenum">
              <a:rPr lang="en-US" smtClean="0"/>
              <a:t>‹#›</a:t>
            </a:fld>
            <a:endParaRPr lang="en-US"/>
          </a:p>
        </p:txBody>
      </p:sp>
    </p:spTree>
    <p:extLst>
      <p:ext uri="{BB962C8B-B14F-4D97-AF65-F5344CB8AC3E}">
        <p14:creationId xmlns:p14="http://schemas.microsoft.com/office/powerpoint/2010/main" val="22137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B49213-FF3C-4EC0-97CE-5A1ED0C0C072}"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F5A3E-FCA9-4E65-8B69-1B595D7990A8}" type="slidenum">
              <a:rPr lang="en-US" smtClean="0"/>
              <a:t>‹#›</a:t>
            </a:fld>
            <a:endParaRPr lang="en-US"/>
          </a:p>
        </p:txBody>
      </p:sp>
    </p:spTree>
    <p:extLst>
      <p:ext uri="{BB962C8B-B14F-4D97-AF65-F5344CB8AC3E}">
        <p14:creationId xmlns:p14="http://schemas.microsoft.com/office/powerpoint/2010/main" val="361188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B49213-FF3C-4EC0-97CE-5A1ED0C0C072}"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F5A3E-FCA9-4E65-8B69-1B595D7990A8}" type="slidenum">
              <a:rPr lang="en-US" smtClean="0"/>
              <a:t>‹#›</a:t>
            </a:fld>
            <a:endParaRPr lang="en-US"/>
          </a:p>
        </p:txBody>
      </p:sp>
    </p:spTree>
    <p:extLst>
      <p:ext uri="{BB962C8B-B14F-4D97-AF65-F5344CB8AC3E}">
        <p14:creationId xmlns:p14="http://schemas.microsoft.com/office/powerpoint/2010/main" val="1570831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B49213-FF3C-4EC0-97CE-5A1ED0C0C072}"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F5A3E-FCA9-4E65-8B69-1B595D7990A8}" type="slidenum">
              <a:rPr lang="en-US" smtClean="0"/>
              <a:t>‹#›</a:t>
            </a:fld>
            <a:endParaRPr lang="en-US"/>
          </a:p>
        </p:txBody>
      </p:sp>
    </p:spTree>
    <p:extLst>
      <p:ext uri="{BB962C8B-B14F-4D97-AF65-F5344CB8AC3E}">
        <p14:creationId xmlns:p14="http://schemas.microsoft.com/office/powerpoint/2010/main" val="64072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B49213-FF3C-4EC0-97CE-5A1ED0C0C072}"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F5A3E-FCA9-4E65-8B69-1B595D7990A8}" type="slidenum">
              <a:rPr lang="en-US" smtClean="0"/>
              <a:t>‹#›</a:t>
            </a:fld>
            <a:endParaRPr lang="en-US"/>
          </a:p>
        </p:txBody>
      </p:sp>
    </p:spTree>
    <p:extLst>
      <p:ext uri="{BB962C8B-B14F-4D97-AF65-F5344CB8AC3E}">
        <p14:creationId xmlns:p14="http://schemas.microsoft.com/office/powerpoint/2010/main" val="139523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B49213-FF3C-4EC0-97CE-5A1ED0C0C072}" type="datetimeFigureOut">
              <a:rPr lang="en-US" smtClean="0"/>
              <a:t>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F5A3E-FCA9-4E65-8B69-1B595D7990A8}" type="slidenum">
              <a:rPr lang="en-US" smtClean="0"/>
              <a:t>‹#›</a:t>
            </a:fld>
            <a:endParaRPr lang="en-US"/>
          </a:p>
        </p:txBody>
      </p:sp>
    </p:spTree>
    <p:extLst>
      <p:ext uri="{BB962C8B-B14F-4D97-AF65-F5344CB8AC3E}">
        <p14:creationId xmlns:p14="http://schemas.microsoft.com/office/powerpoint/2010/main" val="160176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B49213-FF3C-4EC0-97CE-5A1ED0C0C072}" type="datetimeFigureOut">
              <a:rPr lang="en-US" smtClean="0"/>
              <a:t>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F5A3E-FCA9-4E65-8B69-1B595D7990A8}" type="slidenum">
              <a:rPr lang="en-US" smtClean="0"/>
              <a:t>‹#›</a:t>
            </a:fld>
            <a:endParaRPr lang="en-US"/>
          </a:p>
        </p:txBody>
      </p:sp>
    </p:spTree>
    <p:extLst>
      <p:ext uri="{BB962C8B-B14F-4D97-AF65-F5344CB8AC3E}">
        <p14:creationId xmlns:p14="http://schemas.microsoft.com/office/powerpoint/2010/main" val="5596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49213-FF3C-4EC0-97CE-5A1ED0C0C072}" type="datetimeFigureOut">
              <a:rPr lang="en-US" smtClean="0"/>
              <a:t>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F5A3E-FCA9-4E65-8B69-1B595D7990A8}" type="slidenum">
              <a:rPr lang="en-US" smtClean="0"/>
              <a:t>‹#›</a:t>
            </a:fld>
            <a:endParaRPr lang="en-US"/>
          </a:p>
        </p:txBody>
      </p:sp>
    </p:spTree>
    <p:extLst>
      <p:ext uri="{BB962C8B-B14F-4D97-AF65-F5344CB8AC3E}">
        <p14:creationId xmlns:p14="http://schemas.microsoft.com/office/powerpoint/2010/main" val="1023480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B49213-FF3C-4EC0-97CE-5A1ED0C0C072}"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F5A3E-FCA9-4E65-8B69-1B595D7990A8}" type="slidenum">
              <a:rPr lang="en-US" smtClean="0"/>
              <a:t>‹#›</a:t>
            </a:fld>
            <a:endParaRPr lang="en-US"/>
          </a:p>
        </p:txBody>
      </p:sp>
    </p:spTree>
    <p:extLst>
      <p:ext uri="{BB962C8B-B14F-4D97-AF65-F5344CB8AC3E}">
        <p14:creationId xmlns:p14="http://schemas.microsoft.com/office/powerpoint/2010/main" val="78743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B49213-FF3C-4EC0-97CE-5A1ED0C0C072}"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F5A3E-FCA9-4E65-8B69-1B595D7990A8}" type="slidenum">
              <a:rPr lang="en-US" smtClean="0"/>
              <a:t>‹#›</a:t>
            </a:fld>
            <a:endParaRPr lang="en-US"/>
          </a:p>
        </p:txBody>
      </p:sp>
    </p:spTree>
    <p:extLst>
      <p:ext uri="{BB962C8B-B14F-4D97-AF65-F5344CB8AC3E}">
        <p14:creationId xmlns:p14="http://schemas.microsoft.com/office/powerpoint/2010/main" val="3688903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49213-FF3C-4EC0-97CE-5A1ED0C0C072}" type="datetimeFigureOut">
              <a:rPr lang="en-US" smtClean="0"/>
              <a:t>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F5A3E-FCA9-4E65-8B69-1B595D7990A8}" type="slidenum">
              <a:rPr lang="en-US" smtClean="0"/>
              <a:t>‹#›</a:t>
            </a:fld>
            <a:endParaRPr lang="en-US"/>
          </a:p>
        </p:txBody>
      </p:sp>
    </p:spTree>
    <p:extLst>
      <p:ext uri="{BB962C8B-B14F-4D97-AF65-F5344CB8AC3E}">
        <p14:creationId xmlns:p14="http://schemas.microsoft.com/office/powerpoint/2010/main" val="2739315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omputer_programming"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Object-oriented" TargetMode="External"/><Relationship Id="rId4" Type="http://schemas.openxmlformats.org/officeDocument/2006/relationships/hyperlink" Target="https://en.wikipedia.org/wiki/Type_syste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ependency_theory_(database_theory)" TargetMode="External"/><Relationship Id="rId2" Type="http://schemas.openxmlformats.org/officeDocument/2006/relationships/hyperlink" Target="https://en.wikipedia.org/wiki/Relation_(databa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1447800"/>
          </a:xfrm>
        </p:spPr>
        <p:txBody>
          <a:bodyPr/>
          <a:lstStyle/>
          <a:p>
            <a:r>
              <a:rPr lang="en-US" b="1" dirty="0" smtClean="0">
                <a:solidFill>
                  <a:srgbClr val="FF0000"/>
                </a:solidFill>
              </a:rPr>
              <a:t>ISAD253SL DATABASES</a:t>
            </a:r>
            <a:endParaRPr lang="en-US" b="1" dirty="0">
              <a:solidFill>
                <a:srgbClr val="FF0000"/>
              </a:solidFill>
            </a:endParaRPr>
          </a:p>
        </p:txBody>
      </p:sp>
      <p:sp>
        <p:nvSpPr>
          <p:cNvPr id="3" name="Subtitle 2"/>
          <p:cNvSpPr>
            <a:spLocks noGrp="1"/>
          </p:cNvSpPr>
          <p:nvPr>
            <p:ph type="subTitle" idx="1"/>
          </p:nvPr>
        </p:nvSpPr>
        <p:spPr>
          <a:xfrm>
            <a:off x="800100" y="2362200"/>
            <a:ext cx="7543800" cy="3962400"/>
          </a:xfrm>
        </p:spPr>
        <p:txBody>
          <a:bodyPr>
            <a:normAutofit fontScale="92500"/>
          </a:bodyPr>
          <a:lstStyle/>
          <a:p>
            <a:r>
              <a:rPr lang="en-US" b="1" i="1" dirty="0" smtClean="0">
                <a:solidFill>
                  <a:schemeClr val="tx1"/>
                </a:solidFill>
              </a:rPr>
              <a:t>Lanka Tours Database</a:t>
            </a:r>
          </a:p>
          <a:p>
            <a:endParaRPr lang="en-US" b="1" i="1" dirty="0">
              <a:solidFill>
                <a:schemeClr val="tx1"/>
              </a:solidFill>
            </a:endParaRPr>
          </a:p>
          <a:p>
            <a:pPr algn="r"/>
            <a:r>
              <a:rPr lang="en-US" b="1" i="1" dirty="0" smtClean="0">
                <a:solidFill>
                  <a:schemeClr val="tx1"/>
                </a:solidFill>
              </a:rPr>
              <a:t>              </a:t>
            </a:r>
            <a:r>
              <a:rPr lang="en-US" b="1" dirty="0" smtClean="0">
                <a:solidFill>
                  <a:schemeClr val="tx1"/>
                </a:solidFill>
              </a:rPr>
              <a:t>Group Members :-                   10602218  </a:t>
            </a:r>
          </a:p>
          <a:p>
            <a:pPr algn="r"/>
            <a:r>
              <a:rPr lang="en-US" b="1" dirty="0" smtClean="0">
                <a:solidFill>
                  <a:schemeClr val="tx1"/>
                </a:solidFill>
              </a:rPr>
              <a:t>10602194</a:t>
            </a:r>
          </a:p>
          <a:p>
            <a:pPr algn="r"/>
            <a:r>
              <a:rPr lang="en-US" b="1" dirty="0" smtClean="0">
                <a:solidFill>
                  <a:schemeClr val="tx1"/>
                </a:solidFill>
              </a:rPr>
              <a:t>10601949</a:t>
            </a:r>
          </a:p>
          <a:p>
            <a:pPr algn="r"/>
            <a:r>
              <a:rPr lang="en-US" b="1" dirty="0" smtClean="0">
                <a:solidFill>
                  <a:schemeClr val="tx1"/>
                </a:solidFill>
              </a:rPr>
              <a:t>10601950</a:t>
            </a:r>
          </a:p>
          <a:p>
            <a:pPr algn="r"/>
            <a:r>
              <a:rPr lang="en-US" b="1" dirty="0" smtClean="0">
                <a:solidFill>
                  <a:schemeClr val="tx1"/>
                </a:solidFill>
              </a:rPr>
              <a:t>10602203</a:t>
            </a:r>
            <a:endParaRPr lang="en-US" b="1" dirty="0">
              <a:solidFill>
                <a:schemeClr val="tx1"/>
              </a:solidFill>
            </a:endParaRPr>
          </a:p>
        </p:txBody>
      </p:sp>
    </p:spTree>
    <p:extLst>
      <p:ext uri="{BB962C8B-B14F-4D97-AF65-F5344CB8AC3E}">
        <p14:creationId xmlns:p14="http://schemas.microsoft.com/office/powerpoint/2010/main" val="4199774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914400"/>
            <a:ext cx="7086600" cy="523220"/>
          </a:xfrm>
          <a:prstGeom prst="rect">
            <a:avLst/>
          </a:prstGeom>
          <a:noFill/>
        </p:spPr>
        <p:txBody>
          <a:bodyPr wrap="square" rtlCol="0">
            <a:spAutoFit/>
          </a:bodyPr>
          <a:lstStyle/>
          <a:p>
            <a:pPr algn="ctr"/>
            <a:r>
              <a:rPr lang="en-US" sz="2800" b="1" u="sng" dirty="0"/>
              <a:t>View Statements</a:t>
            </a:r>
            <a:endParaRPr lang="en-US" sz="2800" dirty="0"/>
          </a:p>
        </p:txBody>
      </p:sp>
      <p:sp>
        <p:nvSpPr>
          <p:cNvPr id="3" name="TextBox 2"/>
          <p:cNvSpPr txBox="1"/>
          <p:nvPr/>
        </p:nvSpPr>
        <p:spPr>
          <a:xfrm>
            <a:off x="990600" y="1752600"/>
            <a:ext cx="7543800" cy="4154984"/>
          </a:xfrm>
          <a:prstGeom prst="rect">
            <a:avLst/>
          </a:prstGeom>
          <a:noFill/>
        </p:spPr>
        <p:txBody>
          <a:bodyPr wrap="square" rtlCol="0">
            <a:spAutoFit/>
          </a:bodyPr>
          <a:lstStyle/>
          <a:p>
            <a:pPr marL="285750" indent="-285750">
              <a:buFont typeface="Arial" pitchFamily="34" charset="0"/>
              <a:buChar char="•"/>
            </a:pPr>
            <a:r>
              <a:rPr lang="en-US" sz="2400" dirty="0"/>
              <a:t>A virtual table which contains data derived from other tables based on a result-set of an SQL statement.</a:t>
            </a:r>
          </a:p>
          <a:p>
            <a:pPr marL="285750" indent="-285750">
              <a:buFont typeface="Arial" pitchFamily="34" charset="0"/>
              <a:buChar char="•"/>
            </a:pPr>
            <a:r>
              <a:rPr lang="en-US" sz="2400" dirty="0"/>
              <a:t>A way of specifying a table that is referred frequently, even though it may not exist physically. </a:t>
            </a:r>
          </a:p>
          <a:p>
            <a:pPr marL="285750" indent="-285750">
              <a:buFont typeface="Arial" pitchFamily="34" charset="0"/>
              <a:buChar char="•"/>
            </a:pPr>
            <a:r>
              <a:rPr lang="en-US" sz="2400" dirty="0"/>
              <a:t>Can join multiple tables together and use the view to present the data as if the data is coming from a single table.</a:t>
            </a:r>
          </a:p>
          <a:p>
            <a:pPr marL="285750" indent="-285750">
              <a:buFont typeface="Arial" pitchFamily="34" charset="0"/>
              <a:buChar char="•"/>
            </a:pPr>
            <a:r>
              <a:rPr lang="en-US" sz="2400" dirty="0"/>
              <a:t>views simplify complex queries.</a:t>
            </a:r>
          </a:p>
          <a:p>
            <a:r>
              <a:rPr lang="en-US" sz="2400" dirty="0"/>
              <a:t>            –Hide the complexity of SQL statements with many</a:t>
            </a:r>
          </a:p>
          <a:p>
            <a:r>
              <a:rPr lang="en-US" sz="2400" dirty="0"/>
              <a:t>joins. </a:t>
            </a:r>
          </a:p>
          <a:p>
            <a:endParaRPr lang="en-US" sz="2400" dirty="0"/>
          </a:p>
        </p:txBody>
      </p:sp>
    </p:spTree>
    <p:extLst>
      <p:ext uri="{BB962C8B-B14F-4D97-AF65-F5344CB8AC3E}">
        <p14:creationId xmlns:p14="http://schemas.microsoft.com/office/powerpoint/2010/main" val="99886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0" y="612844"/>
            <a:ext cx="7391400" cy="523220"/>
          </a:xfrm>
          <a:prstGeom prst="rect">
            <a:avLst/>
          </a:prstGeom>
          <a:noFill/>
        </p:spPr>
        <p:txBody>
          <a:bodyPr wrap="square" rtlCol="0">
            <a:spAutoFit/>
          </a:bodyPr>
          <a:lstStyle/>
          <a:p>
            <a:r>
              <a:rPr lang="en-US" sz="2800" b="1" u="sng" dirty="0" smtClean="0"/>
              <a:t>Stored Procedure </a:t>
            </a:r>
            <a:r>
              <a:rPr lang="en-US" sz="2800" b="1" u="sng" dirty="0"/>
              <a:t>Statements</a:t>
            </a:r>
            <a:endParaRPr lang="en-US" sz="2800" dirty="0"/>
          </a:p>
        </p:txBody>
      </p:sp>
      <p:sp>
        <p:nvSpPr>
          <p:cNvPr id="4" name="TextBox 3"/>
          <p:cNvSpPr txBox="1"/>
          <p:nvPr/>
        </p:nvSpPr>
        <p:spPr>
          <a:xfrm>
            <a:off x="1143000" y="1524000"/>
            <a:ext cx="7391400" cy="4339650"/>
          </a:xfrm>
          <a:prstGeom prst="rect">
            <a:avLst/>
          </a:prstGeom>
          <a:noFill/>
        </p:spPr>
        <p:txBody>
          <a:bodyPr wrap="square" rtlCol="0">
            <a:spAutoFit/>
          </a:bodyPr>
          <a:lstStyle/>
          <a:p>
            <a:endParaRPr lang="en-US" dirty="0"/>
          </a:p>
          <a:p>
            <a:pPr marL="342900" indent="-342900">
              <a:buFont typeface="Arial" pitchFamily="34" charset="0"/>
              <a:buChar char="•"/>
            </a:pPr>
            <a:r>
              <a:rPr lang="en-US" sz="2400" dirty="0"/>
              <a:t>A database program module that are stored and executed by the DBMS at the database server. </a:t>
            </a:r>
          </a:p>
          <a:p>
            <a:pPr marL="342900" indent="-342900">
              <a:buFont typeface="Arial" pitchFamily="34" charset="0"/>
              <a:buChar char="•"/>
            </a:pPr>
            <a:r>
              <a:rPr lang="en-US" sz="2400" dirty="0" smtClean="0"/>
              <a:t>A </a:t>
            </a:r>
            <a:r>
              <a:rPr lang="en-US" sz="2400" dirty="0"/>
              <a:t>segment of SQL codes that can save and reuse over and over again instead of writing that query each time.</a:t>
            </a:r>
          </a:p>
          <a:p>
            <a:pPr marL="342900" indent="-342900">
              <a:buFont typeface="Arial" pitchFamily="34" charset="0"/>
              <a:buChar char="•"/>
            </a:pPr>
            <a:r>
              <a:rPr lang="en-US" sz="2400" dirty="0" smtClean="0"/>
              <a:t>Help </a:t>
            </a:r>
            <a:r>
              <a:rPr lang="en-US" sz="2400" dirty="0"/>
              <a:t>to save a SQL query which is frequently executed as a prepared SQL code and just execute it when needed.</a:t>
            </a:r>
          </a:p>
          <a:p>
            <a:pPr marL="342900" indent="-342900">
              <a:buFont typeface="Arial" pitchFamily="34" charset="0"/>
              <a:buChar char="•"/>
            </a:pPr>
            <a:r>
              <a:rPr lang="en-US" sz="2400" dirty="0" smtClean="0"/>
              <a:t>Once </a:t>
            </a:r>
            <a:r>
              <a:rPr lang="en-US" sz="2400" dirty="0"/>
              <a:t>created, stored procedures are compiled and stored in the database. </a:t>
            </a:r>
          </a:p>
          <a:p>
            <a:pPr marL="342900" indent="-342900">
              <a:buFont typeface="Arial" pitchFamily="34" charset="0"/>
              <a:buChar char="•"/>
            </a:pPr>
            <a:endParaRPr lang="en-US" sz="2400" dirty="0"/>
          </a:p>
          <a:p>
            <a:endParaRPr lang="en-US" dirty="0"/>
          </a:p>
        </p:txBody>
      </p:sp>
    </p:spTree>
    <p:extLst>
      <p:ext uri="{BB962C8B-B14F-4D97-AF65-F5344CB8AC3E}">
        <p14:creationId xmlns:p14="http://schemas.microsoft.com/office/powerpoint/2010/main" val="3750177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990600"/>
            <a:ext cx="5638800" cy="646331"/>
          </a:xfrm>
          <a:prstGeom prst="rect">
            <a:avLst/>
          </a:prstGeom>
          <a:noFill/>
        </p:spPr>
        <p:txBody>
          <a:bodyPr wrap="square" rtlCol="0">
            <a:spAutoFit/>
          </a:bodyPr>
          <a:lstStyle/>
          <a:p>
            <a:pPr algn="ctr"/>
            <a:r>
              <a:rPr lang="en-US" sz="3600" b="1" u="sng" dirty="0" smtClean="0"/>
              <a:t>Conclusion</a:t>
            </a:r>
            <a:endParaRPr lang="en-US" sz="3600" b="1" u="sng" dirty="0"/>
          </a:p>
        </p:txBody>
      </p:sp>
      <p:sp>
        <p:nvSpPr>
          <p:cNvPr id="3" name="TextBox 2"/>
          <p:cNvSpPr txBox="1"/>
          <p:nvPr/>
        </p:nvSpPr>
        <p:spPr>
          <a:xfrm>
            <a:off x="914400" y="2057400"/>
            <a:ext cx="7772400" cy="2308324"/>
          </a:xfrm>
          <a:prstGeom prst="rect">
            <a:avLst/>
          </a:prstGeom>
          <a:noFill/>
        </p:spPr>
        <p:txBody>
          <a:bodyPr wrap="square" rtlCol="0">
            <a:spAutoFit/>
          </a:bodyPr>
          <a:lstStyle/>
          <a:p>
            <a:pPr marL="285750" indent="-285750">
              <a:lnSpc>
                <a:spcPct val="150000"/>
              </a:lnSpc>
              <a:buFont typeface="Arial" pitchFamily="34" charset="0"/>
              <a:buChar char="•"/>
            </a:pPr>
            <a:r>
              <a:rPr lang="en-US" sz="2400" b="1" dirty="0" smtClean="0"/>
              <a:t>Lanka Tours management system simplifies  the management process in tour and travelling.</a:t>
            </a:r>
          </a:p>
          <a:p>
            <a:pPr marL="285750" indent="-285750">
              <a:lnSpc>
                <a:spcPct val="150000"/>
              </a:lnSpc>
              <a:buFont typeface="Arial" pitchFamily="34" charset="0"/>
              <a:buChar char="•"/>
            </a:pPr>
            <a:r>
              <a:rPr lang="en-US" sz="2400" b="1" dirty="0" smtClean="0"/>
              <a:t>Fast  processing and immediate results with high security.</a:t>
            </a:r>
          </a:p>
          <a:p>
            <a:pPr marL="285750" indent="-285750">
              <a:lnSpc>
                <a:spcPct val="150000"/>
              </a:lnSpc>
              <a:buFont typeface="Arial" pitchFamily="34" charset="0"/>
              <a:buChar char="•"/>
            </a:pPr>
            <a:r>
              <a:rPr lang="en-US" sz="2400" b="1" dirty="0" smtClean="0"/>
              <a:t>Minimizing human efforts  cost efficient database</a:t>
            </a:r>
            <a:r>
              <a:rPr lang="en-US" b="1" dirty="0" smtClean="0"/>
              <a:t>.</a:t>
            </a:r>
            <a:endParaRPr lang="en-US" b="1" dirty="0"/>
          </a:p>
        </p:txBody>
      </p:sp>
    </p:spTree>
    <p:extLst>
      <p:ext uri="{BB962C8B-B14F-4D97-AF65-F5344CB8AC3E}">
        <p14:creationId xmlns:p14="http://schemas.microsoft.com/office/powerpoint/2010/main" val="1114030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9144000" cy="6096000"/>
          </a:xfrm>
          <a:prstGeom prst="rect">
            <a:avLst/>
          </a:prstGeom>
        </p:spPr>
      </p:pic>
    </p:spTree>
    <p:extLst>
      <p:ext uri="{BB962C8B-B14F-4D97-AF65-F5344CB8AC3E}">
        <p14:creationId xmlns:p14="http://schemas.microsoft.com/office/powerpoint/2010/main" val="2026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CONTENT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endParaRPr lang="en-US" dirty="0" smtClean="0"/>
          </a:p>
          <a:p>
            <a:pPr lvl="0"/>
            <a:r>
              <a:rPr lang="en-US" sz="4200" b="1" dirty="0"/>
              <a:t>Introduction</a:t>
            </a:r>
            <a:endParaRPr lang="en-US" sz="4200" dirty="0"/>
          </a:p>
          <a:p>
            <a:pPr lvl="0"/>
            <a:r>
              <a:rPr lang="en-US" sz="4200" b="1" dirty="0"/>
              <a:t>EER Diagram</a:t>
            </a:r>
            <a:endParaRPr lang="en-US" sz="4200" dirty="0"/>
          </a:p>
          <a:p>
            <a:pPr lvl="0"/>
            <a:r>
              <a:rPr lang="en-US" sz="4200" b="1" dirty="0" smtClean="0"/>
              <a:t>Relational </a:t>
            </a:r>
            <a:r>
              <a:rPr lang="en-US" sz="4200" b="1" dirty="0"/>
              <a:t>Mapping</a:t>
            </a:r>
            <a:endParaRPr lang="en-US" sz="4200" dirty="0"/>
          </a:p>
          <a:p>
            <a:pPr lvl="0"/>
            <a:r>
              <a:rPr lang="en-US" sz="4200" b="1" dirty="0"/>
              <a:t>Data Normalization</a:t>
            </a:r>
            <a:endParaRPr lang="en-US" sz="4200" dirty="0"/>
          </a:p>
          <a:p>
            <a:pPr lvl="0"/>
            <a:r>
              <a:rPr lang="en-US" sz="4200" b="1" dirty="0" smtClean="0"/>
              <a:t>Create </a:t>
            </a:r>
            <a:r>
              <a:rPr lang="en-US" sz="4200" b="1" dirty="0"/>
              <a:t>Table </a:t>
            </a:r>
            <a:r>
              <a:rPr lang="en-US" sz="4200" b="1" dirty="0" smtClean="0"/>
              <a:t> SQL Statements</a:t>
            </a:r>
            <a:endParaRPr lang="en-US" sz="4200" dirty="0"/>
          </a:p>
          <a:p>
            <a:pPr lvl="0"/>
            <a:r>
              <a:rPr lang="en-US" sz="4200" b="1" dirty="0" smtClean="0"/>
              <a:t>Database </a:t>
            </a:r>
            <a:r>
              <a:rPr lang="en-US" sz="4200" b="1" dirty="0"/>
              <a:t>Diagram</a:t>
            </a:r>
            <a:endParaRPr lang="en-US" sz="4200" dirty="0"/>
          </a:p>
          <a:p>
            <a:pPr lvl="0"/>
            <a:r>
              <a:rPr lang="en-US" sz="4200" b="1" dirty="0" smtClean="0"/>
              <a:t>Triggers</a:t>
            </a:r>
            <a:endParaRPr lang="en-US" sz="4200" dirty="0"/>
          </a:p>
          <a:p>
            <a:pPr lvl="0"/>
            <a:r>
              <a:rPr lang="en-US" sz="4200" b="1" dirty="0" smtClean="0"/>
              <a:t>Function </a:t>
            </a:r>
            <a:r>
              <a:rPr lang="en-US" sz="4200" b="1" dirty="0"/>
              <a:t>statements</a:t>
            </a:r>
            <a:endParaRPr lang="en-US" sz="4200" dirty="0"/>
          </a:p>
          <a:p>
            <a:pPr lvl="0"/>
            <a:r>
              <a:rPr lang="en-US" sz="4200" b="1" dirty="0" smtClean="0"/>
              <a:t>View </a:t>
            </a:r>
            <a:r>
              <a:rPr lang="en-US" sz="4200" b="1" dirty="0"/>
              <a:t>statements</a:t>
            </a:r>
            <a:endParaRPr lang="en-US" sz="4200" dirty="0"/>
          </a:p>
          <a:p>
            <a:pPr lvl="0"/>
            <a:r>
              <a:rPr lang="en-US" sz="4200" b="1" dirty="0" smtClean="0"/>
              <a:t>Procedure </a:t>
            </a:r>
            <a:r>
              <a:rPr lang="en-US" sz="4200" b="1" dirty="0"/>
              <a:t>statements</a:t>
            </a:r>
            <a:endParaRPr lang="en-US" sz="4200" dirty="0"/>
          </a:p>
          <a:p>
            <a:pPr lvl="0"/>
            <a:r>
              <a:rPr lang="en-US" sz="4200" b="1" dirty="0"/>
              <a:t>Critical Appraisal and Comments on future implementation</a:t>
            </a:r>
            <a:endParaRPr lang="en-US" sz="4200" dirty="0"/>
          </a:p>
          <a:p>
            <a:endParaRPr lang="en-US" dirty="0"/>
          </a:p>
        </p:txBody>
      </p:sp>
    </p:spTree>
    <p:extLst>
      <p:ext uri="{BB962C8B-B14F-4D97-AF65-F5344CB8AC3E}">
        <p14:creationId xmlns:p14="http://schemas.microsoft.com/office/powerpoint/2010/main" val="259017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Introduction</a:t>
            </a:r>
            <a:endParaRPr lang="en-US" dirty="0"/>
          </a:p>
        </p:txBody>
      </p:sp>
      <p:sp>
        <p:nvSpPr>
          <p:cNvPr id="3" name="TextBox 2"/>
          <p:cNvSpPr txBox="1"/>
          <p:nvPr/>
        </p:nvSpPr>
        <p:spPr>
          <a:xfrm>
            <a:off x="304800" y="1295400"/>
            <a:ext cx="8458200" cy="4154984"/>
          </a:xfrm>
          <a:prstGeom prst="rect">
            <a:avLst/>
          </a:prstGeom>
          <a:noFill/>
        </p:spPr>
        <p:txBody>
          <a:bodyPr wrap="square" rtlCol="0">
            <a:spAutoFit/>
          </a:bodyPr>
          <a:lstStyle/>
          <a:p>
            <a:pPr algn="just"/>
            <a:r>
              <a:rPr lang="en-US" sz="2400" dirty="0" smtClean="0"/>
              <a:t>This database develop for Tour Management system to maintain of customer , employee , reservation , payment , tour , vehicles and </a:t>
            </a:r>
            <a:r>
              <a:rPr lang="en-US" sz="2400" dirty="0" err="1" smtClean="0"/>
              <a:t>itinery</a:t>
            </a:r>
            <a:r>
              <a:rPr lang="en-US" sz="2400" dirty="0" smtClean="0"/>
              <a:t>  conduct by </a:t>
            </a:r>
            <a:r>
              <a:rPr lang="en-US" sz="2400" dirty="0" err="1" smtClean="0"/>
              <a:t>lanka</a:t>
            </a:r>
            <a:r>
              <a:rPr lang="en-US" sz="2400" dirty="0" smtClean="0"/>
              <a:t> tours company.</a:t>
            </a:r>
          </a:p>
          <a:p>
            <a:pPr lvl="0" algn="just"/>
            <a:r>
              <a:rPr lang="en-US" sz="2400" dirty="0" smtClean="0"/>
              <a:t>We  want some assumptions when we design this enhanced Entity Relationship diagram. After design EER diagram we sketch the relational mapping. After that we normalized all the tables. When we develop this database we use MYSQL server. Using MYSQL we create Tables,</a:t>
            </a:r>
            <a:r>
              <a:rPr lang="en-US" sz="2400" b="1" dirty="0"/>
              <a:t> </a:t>
            </a:r>
            <a:r>
              <a:rPr lang="en-US" sz="2400" dirty="0" smtClean="0"/>
              <a:t>Constraints , Views , Triggers , Stored Procedures , User Define Functions. Some assumptions are taken for make easier to work with system, flexible users friendly.</a:t>
            </a:r>
            <a:endParaRPr lang="en-US" sz="2400" dirty="0"/>
          </a:p>
          <a:p>
            <a:endParaRPr lang="en-US" sz="2400" dirty="0"/>
          </a:p>
        </p:txBody>
      </p:sp>
    </p:spTree>
    <p:extLst>
      <p:ext uri="{BB962C8B-B14F-4D97-AF65-F5344CB8AC3E}">
        <p14:creationId xmlns:p14="http://schemas.microsoft.com/office/powerpoint/2010/main" val="421399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EER-Diagram</a:t>
            </a:r>
            <a:r>
              <a:rPr lang="en-US" dirty="0"/>
              <a:t/>
            </a:r>
            <a:br>
              <a:rPr lang="en-US" dirty="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944807"/>
            <a:ext cx="8305800" cy="5810103"/>
          </a:xfrm>
          <a:prstGeom prst="rect">
            <a:avLst/>
          </a:prstGeom>
        </p:spPr>
      </p:pic>
    </p:spTree>
    <p:extLst>
      <p:ext uri="{BB962C8B-B14F-4D97-AF65-F5344CB8AC3E}">
        <p14:creationId xmlns:p14="http://schemas.microsoft.com/office/powerpoint/2010/main" val="1603570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Relational Mapping</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R</a:t>
            </a:r>
            <a:r>
              <a:rPr lang="en-US" b="1" dirty="0" smtClean="0"/>
              <a:t>elational </a:t>
            </a:r>
            <a:r>
              <a:rPr lang="en-US" b="1" dirty="0"/>
              <a:t>mapping</a:t>
            </a:r>
            <a:r>
              <a:rPr lang="en-US" dirty="0"/>
              <a:t>  </a:t>
            </a:r>
            <a:r>
              <a:rPr lang="en-US" dirty="0" smtClean="0"/>
              <a:t>in</a:t>
            </a:r>
            <a:r>
              <a:rPr lang="en-US" dirty="0"/>
              <a:t> </a:t>
            </a:r>
            <a:r>
              <a:rPr lang="en-US" dirty="0">
                <a:hlinkClick r:id="rId2" tooltip="Computer science"/>
              </a:rPr>
              <a:t>computer science</a:t>
            </a:r>
            <a:r>
              <a:rPr lang="en-US" dirty="0"/>
              <a:t> is a </a:t>
            </a:r>
            <a:r>
              <a:rPr lang="en-US" dirty="0">
                <a:hlinkClick r:id="rId3" tooltip="Computer programming"/>
              </a:rPr>
              <a:t>programming</a:t>
            </a:r>
            <a:r>
              <a:rPr lang="en-US" dirty="0"/>
              <a:t> technique for converting data between incompatible </a:t>
            </a:r>
            <a:r>
              <a:rPr lang="en-US" dirty="0" smtClean="0">
                <a:hlinkClick r:id="rId4" tooltip="Type system"/>
              </a:rPr>
              <a:t>type systems</a:t>
            </a:r>
            <a:r>
              <a:rPr lang="en-US" dirty="0"/>
              <a:t> using </a:t>
            </a:r>
            <a:r>
              <a:rPr lang="en-US" dirty="0">
                <a:hlinkClick r:id="rId5" tooltip="Object-oriented"/>
              </a:rPr>
              <a:t>object-oriented</a:t>
            </a:r>
            <a:r>
              <a:rPr lang="en-US" dirty="0"/>
              <a:t> programming languages</a:t>
            </a:r>
            <a:r>
              <a:rPr lang="en-US" dirty="0" smtClean="0"/>
              <a:t>.</a:t>
            </a:r>
            <a:r>
              <a:rPr lang="en-US" dirty="0"/>
              <a:t> This creates, in effect, a "virtual </a:t>
            </a:r>
            <a:r>
              <a:rPr lang="en-US" dirty="0">
                <a:hlinkClick r:id="rId6" tooltip="Object database"/>
              </a:rPr>
              <a:t>object database</a:t>
            </a:r>
            <a:r>
              <a:rPr lang="en-US" dirty="0"/>
              <a:t>" that can be used from within the programming language.</a:t>
            </a:r>
          </a:p>
        </p:txBody>
      </p:sp>
    </p:spTree>
    <p:extLst>
      <p:ext uri="{BB962C8B-B14F-4D97-AF65-F5344CB8AC3E}">
        <p14:creationId xmlns:p14="http://schemas.microsoft.com/office/powerpoint/2010/main" val="72671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Data Normalization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800" dirty="0"/>
              <a:t>Normalization is also the process of simplifying the design of a database so that it achieves the optimal structure composed of atomic elements.</a:t>
            </a:r>
            <a:endParaRPr lang="en-US" sz="2800" dirty="0" smtClean="0"/>
          </a:p>
          <a:p>
            <a:r>
              <a:rPr lang="en-US" sz="2800" dirty="0" smtClean="0"/>
              <a:t>Normalization </a:t>
            </a:r>
            <a:r>
              <a:rPr lang="en-US" sz="2800" dirty="0"/>
              <a:t>involves arranging attributes in </a:t>
            </a:r>
            <a:r>
              <a:rPr lang="en-US" sz="2800" dirty="0">
                <a:hlinkClick r:id="rId2" tooltip="Relation (database)"/>
              </a:rPr>
              <a:t>relations</a:t>
            </a:r>
            <a:r>
              <a:rPr lang="en-US" sz="2800" dirty="0"/>
              <a:t> based on </a:t>
            </a:r>
            <a:r>
              <a:rPr lang="en-US" sz="2800" dirty="0">
                <a:hlinkClick r:id="rId3" tooltip="Dependency theory (database theory)"/>
              </a:rPr>
              <a:t>dependencies</a:t>
            </a:r>
            <a:r>
              <a:rPr lang="en-US" sz="2800" dirty="0"/>
              <a:t> between attributes, ensuring that the dependencies are properly enforced by database integrity constraints.</a:t>
            </a:r>
          </a:p>
        </p:txBody>
      </p:sp>
    </p:spTree>
    <p:extLst>
      <p:ext uri="{BB962C8B-B14F-4D97-AF65-F5344CB8AC3E}">
        <p14:creationId xmlns:p14="http://schemas.microsoft.com/office/powerpoint/2010/main" val="3401496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304800"/>
            <a:ext cx="6019800" cy="584775"/>
          </a:xfrm>
          <a:prstGeom prst="rect">
            <a:avLst/>
          </a:prstGeom>
          <a:noFill/>
        </p:spPr>
        <p:txBody>
          <a:bodyPr wrap="square" rtlCol="0">
            <a:spAutoFit/>
          </a:bodyPr>
          <a:lstStyle/>
          <a:p>
            <a:r>
              <a:rPr lang="en-US" sz="3200" b="1" dirty="0" smtClean="0"/>
              <a:t>      Create Table </a:t>
            </a:r>
            <a:r>
              <a:rPr lang="en-US" sz="3200" b="1" dirty="0" smtClean="0"/>
              <a:t>SQL Statements</a:t>
            </a:r>
            <a:endParaRPr lang="en-US" sz="3200" b="1" dirty="0"/>
          </a:p>
        </p:txBody>
      </p:sp>
      <p:sp>
        <p:nvSpPr>
          <p:cNvPr id="3" name="TextBox 2"/>
          <p:cNvSpPr txBox="1"/>
          <p:nvPr/>
        </p:nvSpPr>
        <p:spPr>
          <a:xfrm>
            <a:off x="1219200" y="1600200"/>
            <a:ext cx="7086600" cy="5355312"/>
          </a:xfrm>
          <a:prstGeom prst="rect">
            <a:avLst/>
          </a:prstGeom>
          <a:noFill/>
        </p:spPr>
        <p:txBody>
          <a:bodyPr wrap="square" rtlCol="0">
            <a:spAutoFit/>
          </a:bodyPr>
          <a:lstStyle/>
          <a:p>
            <a:r>
              <a:rPr lang="en-US" b="1" dirty="0"/>
              <a:t>Customer Table</a:t>
            </a:r>
            <a:endParaRPr lang="en-US" dirty="0"/>
          </a:p>
          <a:p>
            <a:r>
              <a:rPr lang="en-US" dirty="0"/>
              <a:t>create table CUSTOMER(</a:t>
            </a:r>
          </a:p>
          <a:p>
            <a:r>
              <a:rPr lang="en-US" dirty="0" err="1"/>
              <a:t>cus_ID</a:t>
            </a:r>
            <a:r>
              <a:rPr lang="en-US" dirty="0"/>
              <a:t> </a:t>
            </a:r>
            <a:r>
              <a:rPr lang="en-US" dirty="0" err="1"/>
              <a:t>bigint</a:t>
            </a:r>
            <a:r>
              <a:rPr lang="en-US" dirty="0"/>
              <a:t> not null,</a:t>
            </a:r>
          </a:p>
          <a:p>
            <a:r>
              <a:rPr lang="en-US" dirty="0" err="1"/>
              <a:t>cus_name</a:t>
            </a:r>
            <a:r>
              <a:rPr lang="en-US" dirty="0"/>
              <a:t> </a:t>
            </a:r>
            <a:r>
              <a:rPr lang="en-US" dirty="0" err="1"/>
              <a:t>varchar</a:t>
            </a:r>
            <a:r>
              <a:rPr lang="en-US" dirty="0"/>
              <a:t>(255),</a:t>
            </a:r>
          </a:p>
          <a:p>
            <a:r>
              <a:rPr lang="en-US" dirty="0"/>
              <a:t>gender </a:t>
            </a:r>
            <a:r>
              <a:rPr lang="en-US" dirty="0" err="1"/>
              <a:t>varchar</a:t>
            </a:r>
            <a:r>
              <a:rPr lang="en-US" dirty="0"/>
              <a:t>(1),</a:t>
            </a:r>
          </a:p>
          <a:p>
            <a:r>
              <a:rPr lang="en-US" dirty="0"/>
              <a:t>nationality </a:t>
            </a:r>
            <a:r>
              <a:rPr lang="en-US" dirty="0" err="1"/>
              <a:t>varchar</a:t>
            </a:r>
            <a:r>
              <a:rPr lang="en-US" dirty="0"/>
              <a:t>(45),</a:t>
            </a:r>
          </a:p>
          <a:p>
            <a:r>
              <a:rPr lang="en-US" dirty="0"/>
              <a:t>email </a:t>
            </a:r>
            <a:r>
              <a:rPr lang="en-US" dirty="0" err="1"/>
              <a:t>varchar</a:t>
            </a:r>
            <a:r>
              <a:rPr lang="en-US" dirty="0"/>
              <a:t>(250),</a:t>
            </a:r>
          </a:p>
          <a:p>
            <a:r>
              <a:rPr lang="en-US" dirty="0" err="1"/>
              <a:t>fax_no</a:t>
            </a:r>
            <a:r>
              <a:rPr lang="en-US" dirty="0"/>
              <a:t> </a:t>
            </a:r>
            <a:r>
              <a:rPr lang="en-US" dirty="0" err="1"/>
              <a:t>int</a:t>
            </a:r>
            <a:r>
              <a:rPr lang="en-US" dirty="0"/>
              <a:t>,</a:t>
            </a:r>
          </a:p>
          <a:p>
            <a:r>
              <a:rPr lang="en-US" dirty="0" err="1"/>
              <a:t>contact_no</a:t>
            </a:r>
            <a:r>
              <a:rPr lang="en-US" dirty="0"/>
              <a:t> </a:t>
            </a:r>
            <a:r>
              <a:rPr lang="en-US" dirty="0" err="1"/>
              <a:t>int</a:t>
            </a:r>
            <a:r>
              <a:rPr lang="en-US" dirty="0"/>
              <a:t>);</a:t>
            </a:r>
          </a:p>
          <a:p>
            <a:r>
              <a:rPr lang="en-US" dirty="0"/>
              <a:t> </a:t>
            </a:r>
          </a:p>
          <a:p>
            <a:r>
              <a:rPr lang="en-US" b="1" dirty="0" err="1"/>
              <a:t>Cus_Address</a:t>
            </a:r>
            <a:r>
              <a:rPr lang="en-US" b="1" dirty="0"/>
              <a:t> Table</a:t>
            </a:r>
            <a:endParaRPr lang="en-US" dirty="0"/>
          </a:p>
          <a:p>
            <a:r>
              <a:rPr lang="en-US" dirty="0"/>
              <a:t>create table CUS_ADDRESS(</a:t>
            </a:r>
          </a:p>
          <a:p>
            <a:r>
              <a:rPr lang="en-US" dirty="0" err="1"/>
              <a:t>cus_ID</a:t>
            </a:r>
            <a:r>
              <a:rPr lang="en-US" dirty="0"/>
              <a:t> </a:t>
            </a:r>
            <a:r>
              <a:rPr lang="en-US" dirty="0" err="1"/>
              <a:t>bigint</a:t>
            </a:r>
            <a:r>
              <a:rPr lang="en-US" dirty="0"/>
              <a:t> not null,</a:t>
            </a:r>
          </a:p>
          <a:p>
            <a:r>
              <a:rPr lang="en-US" dirty="0" err="1"/>
              <a:t>post_box_no</a:t>
            </a:r>
            <a:r>
              <a:rPr lang="en-US" dirty="0"/>
              <a:t> </a:t>
            </a:r>
            <a:r>
              <a:rPr lang="en-US" dirty="0" err="1"/>
              <a:t>int</a:t>
            </a:r>
            <a:r>
              <a:rPr lang="en-US" dirty="0"/>
              <a:t>,</a:t>
            </a:r>
          </a:p>
          <a:p>
            <a:r>
              <a:rPr lang="en-US" dirty="0"/>
              <a:t>street </a:t>
            </a:r>
            <a:r>
              <a:rPr lang="en-US" dirty="0" err="1"/>
              <a:t>varchar</a:t>
            </a:r>
            <a:r>
              <a:rPr lang="en-US" dirty="0"/>
              <a:t>(45),</a:t>
            </a:r>
          </a:p>
          <a:p>
            <a:r>
              <a:rPr lang="en-US" dirty="0"/>
              <a:t>city </a:t>
            </a:r>
            <a:r>
              <a:rPr lang="en-US" dirty="0" err="1"/>
              <a:t>varchar</a:t>
            </a:r>
            <a:r>
              <a:rPr lang="en-US" dirty="0"/>
              <a:t>(50),</a:t>
            </a:r>
          </a:p>
          <a:p>
            <a:r>
              <a:rPr lang="en-US" dirty="0"/>
              <a:t>state </a:t>
            </a:r>
            <a:r>
              <a:rPr lang="en-US" dirty="0" err="1"/>
              <a:t>varchar</a:t>
            </a:r>
            <a:r>
              <a:rPr lang="en-US" dirty="0"/>
              <a:t>(50),</a:t>
            </a:r>
          </a:p>
          <a:p>
            <a:r>
              <a:rPr lang="en-US" dirty="0"/>
              <a:t>country </a:t>
            </a:r>
            <a:r>
              <a:rPr lang="en-US" dirty="0" err="1"/>
              <a:t>varchar</a:t>
            </a:r>
            <a:r>
              <a:rPr lang="en-US" dirty="0"/>
              <a:t>(50));</a:t>
            </a:r>
          </a:p>
          <a:p>
            <a:endParaRPr lang="en-US" dirty="0"/>
          </a:p>
        </p:txBody>
      </p:sp>
    </p:spTree>
    <p:extLst>
      <p:ext uri="{BB962C8B-B14F-4D97-AF65-F5344CB8AC3E}">
        <p14:creationId xmlns:p14="http://schemas.microsoft.com/office/powerpoint/2010/main" val="34666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685800"/>
            <a:ext cx="7772400" cy="584775"/>
          </a:xfrm>
          <a:prstGeom prst="rect">
            <a:avLst/>
          </a:prstGeom>
          <a:noFill/>
        </p:spPr>
        <p:txBody>
          <a:bodyPr wrap="square" rtlCol="0">
            <a:spAutoFit/>
          </a:bodyPr>
          <a:lstStyle/>
          <a:p>
            <a:pPr algn="ctr"/>
            <a:r>
              <a:rPr lang="en-US" sz="3200" b="1" dirty="0" smtClean="0"/>
              <a:t>Triggers</a:t>
            </a:r>
            <a:endParaRPr lang="en-US" sz="3200" b="1" dirty="0"/>
          </a:p>
        </p:txBody>
      </p:sp>
      <p:sp>
        <p:nvSpPr>
          <p:cNvPr id="9" name="TextBox 8"/>
          <p:cNvSpPr txBox="1"/>
          <p:nvPr/>
        </p:nvSpPr>
        <p:spPr>
          <a:xfrm>
            <a:off x="838200" y="1600200"/>
            <a:ext cx="7772400" cy="4431983"/>
          </a:xfrm>
          <a:prstGeom prst="rect">
            <a:avLst/>
          </a:prstGeom>
          <a:noFill/>
        </p:spPr>
        <p:txBody>
          <a:bodyPr wrap="square" rtlCol="0">
            <a:spAutoFit/>
          </a:bodyPr>
          <a:lstStyle/>
          <a:p>
            <a:endParaRPr lang="en-US" dirty="0"/>
          </a:p>
          <a:p>
            <a:pPr marL="285750" indent="-285750">
              <a:buFont typeface="Arial" pitchFamily="34" charset="0"/>
              <a:buChar char="•"/>
            </a:pPr>
            <a:r>
              <a:rPr lang="en-US" sz="2400" dirty="0"/>
              <a:t>Used to specify automatic actions to be taken that the database system will perform when certain events and conditions occur.</a:t>
            </a:r>
          </a:p>
          <a:p>
            <a:r>
              <a:rPr lang="en-US" sz="2400" dirty="0" smtClean="0"/>
              <a:t>•   Provide </a:t>
            </a:r>
            <a:r>
              <a:rPr lang="en-US" sz="2400" dirty="0"/>
              <a:t>an alternative way to check the integrity of data and also to run scheduled tasks. </a:t>
            </a:r>
          </a:p>
          <a:p>
            <a:r>
              <a:rPr lang="en-US" sz="2400" dirty="0" smtClean="0"/>
              <a:t>•   It </a:t>
            </a:r>
            <a:r>
              <a:rPr lang="en-US" sz="2400" dirty="0"/>
              <a:t>is a stored program that </a:t>
            </a:r>
            <a:r>
              <a:rPr lang="en-US" sz="2400" b="1" dirty="0" err="1"/>
              <a:t>executesautomatically</a:t>
            </a:r>
            <a:r>
              <a:rPr lang="en-US" sz="2400" dirty="0" err="1"/>
              <a:t>in</a:t>
            </a:r>
            <a:r>
              <a:rPr lang="en-US" sz="2400" dirty="0"/>
              <a:t> response to a specific event associated with a table like: </a:t>
            </a:r>
          </a:p>
          <a:p>
            <a:pPr algn="ctr"/>
            <a:r>
              <a:rPr lang="en-US" sz="2400" dirty="0" smtClean="0"/>
              <a:t>–Insert</a:t>
            </a:r>
            <a:endParaRPr lang="en-US" sz="2400" dirty="0"/>
          </a:p>
          <a:p>
            <a:pPr algn="ctr"/>
            <a:r>
              <a:rPr lang="en-US" sz="2400" dirty="0"/>
              <a:t>–update </a:t>
            </a:r>
          </a:p>
          <a:p>
            <a:pPr algn="ctr"/>
            <a:r>
              <a:rPr lang="en-US" sz="2400" dirty="0"/>
              <a:t>–delete </a:t>
            </a:r>
          </a:p>
          <a:p>
            <a:pPr algn="ctr"/>
            <a:endParaRPr lang="en-US" sz="2400" dirty="0"/>
          </a:p>
        </p:txBody>
      </p:sp>
    </p:spTree>
    <p:extLst>
      <p:ext uri="{BB962C8B-B14F-4D97-AF65-F5344CB8AC3E}">
        <p14:creationId xmlns:p14="http://schemas.microsoft.com/office/powerpoint/2010/main" val="2088301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914400"/>
            <a:ext cx="6705600" cy="800219"/>
          </a:xfrm>
          <a:prstGeom prst="rect">
            <a:avLst/>
          </a:prstGeom>
          <a:noFill/>
        </p:spPr>
        <p:txBody>
          <a:bodyPr wrap="square" rtlCol="0">
            <a:spAutoFit/>
          </a:bodyPr>
          <a:lstStyle/>
          <a:p>
            <a:r>
              <a:rPr lang="en-US" sz="2800" b="1" u="sng" dirty="0" smtClean="0"/>
              <a:t>User Defined Functions </a:t>
            </a:r>
            <a:r>
              <a:rPr lang="en-US" sz="2800" b="1" u="sng" dirty="0"/>
              <a:t>Statements</a:t>
            </a:r>
            <a:endParaRPr lang="en-US" sz="2800" dirty="0"/>
          </a:p>
          <a:p>
            <a:endParaRPr lang="en-US" dirty="0"/>
          </a:p>
        </p:txBody>
      </p:sp>
      <p:sp>
        <p:nvSpPr>
          <p:cNvPr id="4" name="TextBox 3"/>
          <p:cNvSpPr txBox="1"/>
          <p:nvPr/>
        </p:nvSpPr>
        <p:spPr>
          <a:xfrm>
            <a:off x="1066800" y="1905000"/>
            <a:ext cx="7543800" cy="1015663"/>
          </a:xfrm>
          <a:prstGeom prst="rect">
            <a:avLst/>
          </a:prstGeom>
          <a:noFill/>
        </p:spPr>
        <p:txBody>
          <a:bodyPr wrap="square" rtlCol="0">
            <a:spAutoFit/>
          </a:bodyPr>
          <a:lstStyle/>
          <a:p>
            <a:endParaRPr lang="en-US" dirty="0"/>
          </a:p>
          <a:p>
            <a:pPr marL="285750" indent="-285750">
              <a:buFont typeface="Arial" pitchFamily="34" charset="0"/>
              <a:buChar char="•"/>
            </a:pPr>
            <a:endParaRPr lang="en-US" sz="2400" dirty="0"/>
          </a:p>
          <a:p>
            <a:endParaRPr lang="en-US" dirty="0"/>
          </a:p>
        </p:txBody>
      </p:sp>
      <p:sp>
        <p:nvSpPr>
          <p:cNvPr id="5" name="TextBox 4"/>
          <p:cNvSpPr txBox="1"/>
          <p:nvPr/>
        </p:nvSpPr>
        <p:spPr>
          <a:xfrm>
            <a:off x="1066800" y="1905000"/>
            <a:ext cx="7543800" cy="3970318"/>
          </a:xfrm>
          <a:prstGeom prst="rect">
            <a:avLst/>
          </a:prstGeom>
          <a:noFill/>
        </p:spPr>
        <p:txBody>
          <a:bodyPr wrap="square" rtlCol="0">
            <a:spAutoFit/>
          </a:bodyPr>
          <a:lstStyle/>
          <a:p>
            <a:endParaRPr lang="en-US" dirty="0"/>
          </a:p>
          <a:p>
            <a:pPr marL="342900" indent="-342900">
              <a:buFont typeface="Arial" pitchFamily="34" charset="0"/>
              <a:buChar char="•"/>
            </a:pPr>
            <a:r>
              <a:rPr lang="en-US" sz="2400" dirty="0"/>
              <a:t>In-built functions in SQL Server are not enough to use in applications with different business logics, complex algorithms, calculations and custom actions.</a:t>
            </a:r>
          </a:p>
          <a:p>
            <a:pPr marL="342900" indent="-342900">
              <a:buFont typeface="Arial" pitchFamily="34" charset="0"/>
              <a:buChar char="•"/>
            </a:pPr>
            <a:r>
              <a:rPr lang="en-US" sz="2400" dirty="0" smtClean="0"/>
              <a:t>UDFs </a:t>
            </a:r>
            <a:r>
              <a:rPr lang="en-US" sz="2400" dirty="0"/>
              <a:t>were introduced with SQL Server 2000, to create own routines, which can accept parameters, perform custom actions and return results. </a:t>
            </a:r>
          </a:p>
          <a:p>
            <a:pPr marL="342900" indent="-342900">
              <a:buFont typeface="Arial" pitchFamily="34" charset="0"/>
              <a:buChar char="•"/>
            </a:pPr>
            <a:r>
              <a:rPr lang="en-US" sz="2400" dirty="0" smtClean="0"/>
              <a:t>UDFs </a:t>
            </a:r>
            <a:r>
              <a:rPr lang="en-US" sz="2400" dirty="0"/>
              <a:t>allow modular programming and faster execution.</a:t>
            </a:r>
          </a:p>
          <a:p>
            <a:r>
              <a:rPr lang="en-US" sz="2400" dirty="0" smtClean="0"/>
              <a:t>        –</a:t>
            </a:r>
            <a:r>
              <a:rPr lang="en-US" sz="2400" dirty="0"/>
              <a:t>Can create the function once, store it in the database, </a:t>
            </a:r>
            <a:r>
              <a:rPr lang="en-US" sz="2400" dirty="0" smtClean="0"/>
              <a:t>     and </a:t>
            </a:r>
            <a:r>
              <a:rPr lang="en-US" sz="2400" dirty="0"/>
              <a:t>call it any number of times in the program. </a:t>
            </a:r>
          </a:p>
          <a:p>
            <a:endParaRPr lang="en-US" dirty="0"/>
          </a:p>
        </p:txBody>
      </p:sp>
    </p:spTree>
    <p:extLst>
      <p:ext uri="{BB962C8B-B14F-4D97-AF65-F5344CB8AC3E}">
        <p14:creationId xmlns:p14="http://schemas.microsoft.com/office/powerpoint/2010/main" val="956789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241</TotalTime>
  <Words>558</Words>
  <Application>Microsoft Office PowerPoint</Application>
  <PresentationFormat>On-screen Show (4:3)</PresentationFormat>
  <Paragraphs>81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ISAD253SL DATABASES</vt:lpstr>
      <vt:lpstr>CONTENT </vt:lpstr>
      <vt:lpstr>Introduction</vt:lpstr>
      <vt:lpstr>EER-Diagram </vt:lpstr>
      <vt:lpstr>Relational Mapping </vt:lpstr>
      <vt:lpstr>Data Normalization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Ganush</dc:creator>
  <cp:lastModifiedBy>Ganush</cp:lastModifiedBy>
  <cp:revision>30</cp:revision>
  <dcterms:created xsi:type="dcterms:W3CDTF">2017-12-31T12:04:51Z</dcterms:created>
  <dcterms:modified xsi:type="dcterms:W3CDTF">2018-01-01T10:06:47Z</dcterms:modified>
</cp:coreProperties>
</file>