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Alexandria Semi Bold" pitchFamily="2" charset="-78"/>
      <p:regular r:id="rId14"/>
    </p:embeddedFont>
    <p:embeddedFont>
      <p:font typeface="Sora Light"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00" d="100"/>
          <a:sy n="100" d="100"/>
        </p:scale>
        <p:origin x="3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8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824276"/>
            <a:ext cx="7627382" cy="2138124"/>
          </a:xfrm>
          <a:prstGeom prst="rect">
            <a:avLst/>
          </a:prstGeom>
          <a:noFill/>
          <a:ln/>
        </p:spPr>
        <p:txBody>
          <a:bodyPr wrap="squar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Google Play Store App Success Prediction &amp; Analysis</a:t>
            </a:r>
            <a:endParaRPr lang="en-US" sz="4450" dirty="0"/>
          </a:p>
        </p:txBody>
      </p:sp>
      <p:sp>
        <p:nvSpPr>
          <p:cNvPr id="4" name="Text 1"/>
          <p:cNvSpPr/>
          <p:nvPr/>
        </p:nvSpPr>
        <p:spPr>
          <a:xfrm>
            <a:off x="6244709" y="4287322"/>
            <a:ext cx="762738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MGMT 59000-147</a:t>
            </a:r>
            <a:endParaRPr lang="en-US" sz="1700" dirty="0"/>
          </a:p>
        </p:txBody>
      </p:sp>
      <p:sp>
        <p:nvSpPr>
          <p:cNvPr id="5" name="Text 2"/>
          <p:cNvSpPr/>
          <p:nvPr/>
        </p:nvSpPr>
        <p:spPr>
          <a:xfrm>
            <a:off x="6244709" y="4877753"/>
            <a:ext cx="7627382" cy="346710"/>
          </a:xfrm>
          <a:prstGeom prst="rect">
            <a:avLst/>
          </a:prstGeom>
          <a:noFill/>
          <a:ln/>
        </p:spPr>
        <p:txBody>
          <a:bodyPr wrap="none" lIns="0" tIns="0" rIns="0" bIns="0" rtlCol="0" anchor="t"/>
          <a:lstStyle/>
          <a:p>
            <a:pPr marL="0" indent="0">
              <a:lnSpc>
                <a:spcPts val="2700"/>
              </a:lnSpc>
              <a:buNone/>
            </a:pPr>
            <a:endParaRPr lang="en-US" sz="1700" dirty="0"/>
          </a:p>
        </p:txBody>
      </p:sp>
      <p:sp>
        <p:nvSpPr>
          <p:cNvPr id="6" name="Text 3"/>
          <p:cNvSpPr/>
          <p:nvPr/>
        </p:nvSpPr>
        <p:spPr>
          <a:xfrm>
            <a:off x="6244709" y="5468183"/>
            <a:ext cx="7627382" cy="346710"/>
          </a:xfrm>
          <a:prstGeom prst="rect">
            <a:avLst/>
          </a:prstGeom>
          <a:noFill/>
          <a:ln/>
        </p:spPr>
        <p:txBody>
          <a:bodyPr wrap="non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Kaushalya Naidu</a:t>
            </a:r>
            <a:endParaRPr lang="en-US" sz="1700" dirty="0"/>
          </a:p>
        </p:txBody>
      </p:sp>
      <p:sp>
        <p:nvSpPr>
          <p:cNvPr id="7" name="Text 4"/>
          <p:cNvSpPr/>
          <p:nvPr/>
        </p:nvSpPr>
        <p:spPr>
          <a:xfrm>
            <a:off x="6244709" y="6058614"/>
            <a:ext cx="7627382" cy="346710"/>
          </a:xfrm>
          <a:prstGeom prst="rect">
            <a:avLst/>
          </a:prstGeom>
          <a:noFill/>
          <a:ln/>
        </p:spPr>
        <p:txBody>
          <a:bodyPr wrap="non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Navya Kondaveeti</a:t>
            </a:r>
            <a:endParaRPr lang="en-US" sz="1700" dirty="0"/>
          </a:p>
        </p:txBody>
      </p:sp>
      <p:sp>
        <p:nvSpPr>
          <p:cNvPr id="10" name="Rectangle 9">
            <a:extLst>
              <a:ext uri="{FF2B5EF4-FFF2-40B4-BE49-F238E27FC236}">
                <a16:creationId xmlns:a16="http://schemas.microsoft.com/office/drawing/2014/main" id="{8AB7E5D9-E68D-A55E-9CCB-30498DCFA98B}"/>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1217771"/>
            <a:ext cx="5701546" cy="712708"/>
          </a:xfrm>
          <a:prstGeom prst="rect">
            <a:avLst/>
          </a:prstGeom>
          <a:noFill/>
          <a:ln/>
        </p:spPr>
        <p:txBody>
          <a:bodyPr wrap="non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References</a:t>
            </a:r>
            <a:endParaRPr lang="en-US" sz="4450" dirty="0"/>
          </a:p>
        </p:txBody>
      </p:sp>
      <p:sp>
        <p:nvSpPr>
          <p:cNvPr id="4" name="Shape 1"/>
          <p:cNvSpPr/>
          <p:nvPr/>
        </p:nvSpPr>
        <p:spPr>
          <a:xfrm>
            <a:off x="758309" y="2255401"/>
            <a:ext cx="3705463" cy="1627942"/>
          </a:xfrm>
          <a:prstGeom prst="roundRect">
            <a:avLst>
              <a:gd name="adj" fmla="val 5590"/>
            </a:avLst>
          </a:prstGeom>
          <a:solidFill>
            <a:srgbClr val="D5DCF6"/>
          </a:solidFill>
          <a:ln w="7620">
            <a:solidFill>
              <a:srgbClr val="BBC2DC"/>
            </a:solidFill>
            <a:prstDash val="solid"/>
          </a:ln>
        </p:spPr>
        <p:txBody>
          <a:bodyPr/>
          <a:lstStyle/>
          <a:p>
            <a:endParaRPr lang="en-US"/>
          </a:p>
        </p:txBody>
      </p:sp>
      <p:sp>
        <p:nvSpPr>
          <p:cNvPr id="5" name="Text 2"/>
          <p:cNvSpPr/>
          <p:nvPr/>
        </p:nvSpPr>
        <p:spPr>
          <a:xfrm>
            <a:off x="982504" y="2479596"/>
            <a:ext cx="2850713"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Data Source</a:t>
            </a:r>
            <a:endParaRPr lang="en-US" sz="2200" dirty="0"/>
          </a:p>
        </p:txBody>
      </p:sp>
      <p:sp>
        <p:nvSpPr>
          <p:cNvPr id="6" name="Text 3"/>
          <p:cNvSpPr/>
          <p:nvPr/>
        </p:nvSpPr>
        <p:spPr>
          <a:xfrm>
            <a:off x="982504" y="2965728"/>
            <a:ext cx="3257074" cy="346710"/>
          </a:xfrm>
          <a:prstGeom prst="rect">
            <a:avLst/>
          </a:prstGeom>
          <a:noFill/>
          <a:ln/>
        </p:spPr>
        <p:txBody>
          <a:bodyPr wrap="non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Kaggle</a:t>
            </a:r>
            <a:endParaRPr lang="en-US" sz="1700" dirty="0"/>
          </a:p>
        </p:txBody>
      </p:sp>
      <p:sp>
        <p:nvSpPr>
          <p:cNvPr id="7" name="Shape 4"/>
          <p:cNvSpPr/>
          <p:nvPr/>
        </p:nvSpPr>
        <p:spPr>
          <a:xfrm>
            <a:off x="4680347" y="2255401"/>
            <a:ext cx="3705463" cy="1627942"/>
          </a:xfrm>
          <a:prstGeom prst="roundRect">
            <a:avLst>
              <a:gd name="adj" fmla="val 5590"/>
            </a:avLst>
          </a:prstGeom>
          <a:solidFill>
            <a:srgbClr val="D5DCF6"/>
          </a:solidFill>
          <a:ln w="7620">
            <a:solidFill>
              <a:srgbClr val="BBC2DC"/>
            </a:solidFill>
            <a:prstDash val="solid"/>
          </a:ln>
        </p:spPr>
        <p:txBody>
          <a:bodyPr/>
          <a:lstStyle/>
          <a:p>
            <a:endParaRPr lang="en-US"/>
          </a:p>
        </p:txBody>
      </p:sp>
      <p:sp>
        <p:nvSpPr>
          <p:cNvPr id="8" name="Text 5"/>
          <p:cNvSpPr/>
          <p:nvPr/>
        </p:nvSpPr>
        <p:spPr>
          <a:xfrm>
            <a:off x="4904542" y="2479596"/>
            <a:ext cx="2850713"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Machine Learning</a:t>
            </a:r>
            <a:endParaRPr lang="en-US" sz="2200" dirty="0"/>
          </a:p>
        </p:txBody>
      </p:sp>
      <p:sp>
        <p:nvSpPr>
          <p:cNvPr id="9" name="Text 6"/>
          <p:cNvSpPr/>
          <p:nvPr/>
        </p:nvSpPr>
        <p:spPr>
          <a:xfrm>
            <a:off x="4904542" y="2965728"/>
            <a:ext cx="3257074"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Machine learning models implemented using Spark ML</a:t>
            </a:r>
            <a:endParaRPr lang="en-US" sz="1700" dirty="0"/>
          </a:p>
        </p:txBody>
      </p:sp>
      <p:sp>
        <p:nvSpPr>
          <p:cNvPr id="10" name="Shape 7"/>
          <p:cNvSpPr/>
          <p:nvPr/>
        </p:nvSpPr>
        <p:spPr>
          <a:xfrm>
            <a:off x="758309" y="4099917"/>
            <a:ext cx="7627382" cy="1627942"/>
          </a:xfrm>
          <a:prstGeom prst="roundRect">
            <a:avLst>
              <a:gd name="adj" fmla="val 5590"/>
            </a:avLst>
          </a:prstGeom>
          <a:solidFill>
            <a:srgbClr val="D5DCF6"/>
          </a:solidFill>
          <a:ln w="7620">
            <a:solidFill>
              <a:srgbClr val="BBC2DC"/>
            </a:solidFill>
            <a:prstDash val="solid"/>
          </a:ln>
        </p:spPr>
        <p:txBody>
          <a:bodyPr/>
          <a:lstStyle/>
          <a:p>
            <a:endParaRPr lang="en-US"/>
          </a:p>
        </p:txBody>
      </p:sp>
      <p:sp>
        <p:nvSpPr>
          <p:cNvPr id="11" name="Text 8"/>
          <p:cNvSpPr/>
          <p:nvPr/>
        </p:nvSpPr>
        <p:spPr>
          <a:xfrm>
            <a:off x="982504" y="4324112"/>
            <a:ext cx="3594021"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Data Visualization &amp; EDA</a:t>
            </a:r>
            <a:endParaRPr lang="en-US" sz="2200" dirty="0"/>
          </a:p>
        </p:txBody>
      </p:sp>
      <p:sp>
        <p:nvSpPr>
          <p:cNvPr id="12" name="Text 9"/>
          <p:cNvSpPr/>
          <p:nvPr/>
        </p:nvSpPr>
        <p:spPr>
          <a:xfrm>
            <a:off x="982504" y="4810244"/>
            <a:ext cx="7178993"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Data visualization &amp; EDA performed using Matplotlib, Seaborn, and Pandas</a:t>
            </a:r>
            <a:endParaRPr lang="en-US" sz="1700" dirty="0"/>
          </a:p>
        </p:txBody>
      </p:sp>
      <p:sp>
        <p:nvSpPr>
          <p:cNvPr id="13" name="Text 10"/>
          <p:cNvSpPr/>
          <p:nvPr/>
        </p:nvSpPr>
        <p:spPr>
          <a:xfrm>
            <a:off x="758309" y="5971580"/>
            <a:ext cx="76273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This report provides a comprehensive overview of the project, detailing data insights, model performance, and actionable recommendations for developers and Play Store policymakers.</a:t>
            </a: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8309" y="3758446"/>
            <a:ext cx="5701546" cy="712708"/>
          </a:xfrm>
          <a:prstGeom prst="rect">
            <a:avLst/>
          </a:prstGeom>
          <a:noFill/>
          <a:ln/>
        </p:spPr>
        <p:txBody>
          <a:bodyPr wrap="non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Thank You!</a:t>
            </a:r>
            <a:endParaRPr lang="en-US" sz="4450" dirty="0"/>
          </a:p>
        </p:txBody>
      </p:sp>
      <p:sp>
        <p:nvSpPr>
          <p:cNvPr id="3" name="Rectangle 2">
            <a:extLst>
              <a:ext uri="{FF2B5EF4-FFF2-40B4-BE49-F238E27FC236}">
                <a16:creationId xmlns:a16="http://schemas.microsoft.com/office/drawing/2014/main" id="{02FF6B8E-410F-0F34-7297-B6AA19BF6FAD}"/>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237065"/>
            <a:ext cx="5701546" cy="712708"/>
          </a:xfrm>
          <a:prstGeom prst="rect">
            <a:avLst/>
          </a:prstGeom>
          <a:noFill/>
          <a:ln/>
        </p:spPr>
        <p:txBody>
          <a:bodyPr wrap="non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Dataset Overview</a:t>
            </a:r>
            <a:endParaRPr lang="en-US" sz="4450" dirty="0"/>
          </a:p>
        </p:txBody>
      </p:sp>
      <p:sp>
        <p:nvSpPr>
          <p:cNvPr id="3" name="Text 1"/>
          <p:cNvSpPr/>
          <p:nvPr/>
        </p:nvSpPr>
        <p:spPr>
          <a:xfrm>
            <a:off x="758309" y="3491270"/>
            <a:ext cx="3195042" cy="356235"/>
          </a:xfrm>
          <a:prstGeom prst="rect">
            <a:avLst/>
          </a:prstGeom>
          <a:noFill/>
          <a:ln/>
        </p:spPr>
        <p:txBody>
          <a:bodyPr wrap="none" lIns="0" tIns="0" rIns="0" bIns="0" rtlCol="0" anchor="t"/>
          <a:lstStyle/>
          <a:p>
            <a:pPr marL="0" indent="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Source &amp; Composition</a:t>
            </a:r>
            <a:endParaRPr lang="en-US" sz="2200" dirty="0"/>
          </a:p>
        </p:txBody>
      </p:sp>
      <p:sp>
        <p:nvSpPr>
          <p:cNvPr id="4" name="Text 2"/>
          <p:cNvSpPr/>
          <p:nvPr/>
        </p:nvSpPr>
        <p:spPr>
          <a:xfrm>
            <a:off x="758309" y="4064079"/>
            <a:ext cx="6292572" cy="173355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The dataset is sourced from Kaggle, comprising over 2.3 million apps. Key features include ratings, installs, category, price, ad support, in-app purchases, app success metrics (reviews, installs, user engagement), and app removal status.</a:t>
            </a:r>
            <a:endParaRPr lang="en-US" sz="1700" dirty="0"/>
          </a:p>
        </p:txBody>
      </p:sp>
      <p:sp>
        <p:nvSpPr>
          <p:cNvPr id="5" name="Text 3"/>
          <p:cNvSpPr/>
          <p:nvPr/>
        </p:nvSpPr>
        <p:spPr>
          <a:xfrm>
            <a:off x="7587139" y="3491270"/>
            <a:ext cx="2850713" cy="356235"/>
          </a:xfrm>
          <a:prstGeom prst="rect">
            <a:avLst/>
          </a:prstGeom>
          <a:noFill/>
          <a:ln/>
        </p:spPr>
        <p:txBody>
          <a:bodyPr wrap="none" lIns="0" tIns="0" rIns="0" bIns="0" rtlCol="0" anchor="t"/>
          <a:lstStyle/>
          <a:p>
            <a:pPr marL="0" indent="0">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Data Challenges</a:t>
            </a:r>
            <a:endParaRPr lang="en-US" sz="2200" dirty="0"/>
          </a:p>
        </p:txBody>
      </p:sp>
      <p:sp>
        <p:nvSpPr>
          <p:cNvPr id="6" name="Text 4"/>
          <p:cNvSpPr/>
          <p:nvPr/>
        </p:nvSpPr>
        <p:spPr>
          <a:xfrm>
            <a:off x="7587139" y="4064079"/>
            <a:ext cx="6292572" cy="138684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Challenges include missing values in rating, installs, and price. Categorical features like category and content rating require encoding to be used in machine learning models.</a:t>
            </a:r>
            <a:endParaRPr lang="en-US" sz="1700" dirty="0"/>
          </a:p>
        </p:txBody>
      </p:sp>
      <p:sp>
        <p:nvSpPr>
          <p:cNvPr id="8" name="Rectangle 7">
            <a:extLst>
              <a:ext uri="{FF2B5EF4-FFF2-40B4-BE49-F238E27FC236}">
                <a16:creationId xmlns:a16="http://schemas.microsoft.com/office/drawing/2014/main" id="{804D521B-DFF6-03E7-8A82-5EC818C8608B}"/>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061442"/>
            <a:ext cx="7627382" cy="1425416"/>
          </a:xfrm>
          <a:prstGeom prst="rect">
            <a:avLst/>
          </a:prstGeom>
          <a:noFill/>
          <a:ln/>
        </p:spPr>
        <p:txBody>
          <a:bodyPr wrap="squar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Data Preprocessing &amp; Cleaning</a:t>
            </a:r>
            <a:endParaRPr lang="en-US" sz="4450" dirty="0"/>
          </a:p>
        </p:txBody>
      </p:sp>
      <p:sp>
        <p:nvSpPr>
          <p:cNvPr id="4" name="Shape 1"/>
          <p:cNvSpPr/>
          <p:nvPr/>
        </p:nvSpPr>
        <p:spPr>
          <a:xfrm>
            <a:off x="6244709" y="3055501"/>
            <a:ext cx="487442" cy="487442"/>
          </a:xfrm>
          <a:prstGeom prst="roundRect">
            <a:avLst>
              <a:gd name="adj" fmla="val 18669"/>
            </a:avLst>
          </a:prstGeom>
          <a:solidFill>
            <a:srgbClr val="D5DCF6"/>
          </a:solidFill>
          <a:ln w="7620">
            <a:solidFill>
              <a:srgbClr val="BBC2DC"/>
            </a:solidFill>
            <a:prstDash val="solid"/>
          </a:ln>
        </p:spPr>
        <p:txBody>
          <a:bodyPr/>
          <a:lstStyle/>
          <a:p>
            <a:endParaRPr lang="en-US"/>
          </a:p>
        </p:txBody>
      </p:sp>
      <p:sp>
        <p:nvSpPr>
          <p:cNvPr id="5" name="Text 2"/>
          <p:cNvSpPr/>
          <p:nvPr/>
        </p:nvSpPr>
        <p:spPr>
          <a:xfrm>
            <a:off x="6421160" y="3128129"/>
            <a:ext cx="134422" cy="342067"/>
          </a:xfrm>
          <a:prstGeom prst="rect">
            <a:avLst/>
          </a:prstGeom>
          <a:noFill/>
          <a:ln/>
        </p:spPr>
        <p:txBody>
          <a:bodyPr wrap="none" lIns="0" tIns="0" rIns="0" bIns="0" rtlCol="0" anchor="t"/>
          <a:lstStyle/>
          <a:p>
            <a:pPr marL="0" indent="0" algn="ctr">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1</a:t>
            </a:r>
            <a:endParaRPr lang="en-US" sz="2650" dirty="0"/>
          </a:p>
        </p:txBody>
      </p:sp>
      <p:sp>
        <p:nvSpPr>
          <p:cNvPr id="6" name="Text 3"/>
          <p:cNvSpPr/>
          <p:nvPr/>
        </p:nvSpPr>
        <p:spPr>
          <a:xfrm>
            <a:off x="6948726" y="3055501"/>
            <a:ext cx="2850713"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Data Exploration</a:t>
            </a:r>
            <a:endParaRPr lang="en-US" sz="2200" dirty="0"/>
          </a:p>
        </p:txBody>
      </p:sp>
      <p:sp>
        <p:nvSpPr>
          <p:cNvPr id="7" name="Text 4"/>
          <p:cNvSpPr/>
          <p:nvPr/>
        </p:nvSpPr>
        <p:spPr>
          <a:xfrm>
            <a:off x="6948726" y="3541633"/>
            <a:ext cx="6923365"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In-depth exploratory data analysis (EDA) to understand key trends in app success, removal risk, and user churn. </a:t>
            </a:r>
            <a:endParaRPr lang="en-US" sz="1700" dirty="0"/>
          </a:p>
        </p:txBody>
      </p:sp>
      <p:sp>
        <p:nvSpPr>
          <p:cNvPr id="8" name="Shape 5"/>
          <p:cNvSpPr/>
          <p:nvPr/>
        </p:nvSpPr>
        <p:spPr>
          <a:xfrm>
            <a:off x="6244709" y="4695349"/>
            <a:ext cx="487442" cy="487442"/>
          </a:xfrm>
          <a:prstGeom prst="roundRect">
            <a:avLst>
              <a:gd name="adj" fmla="val 18669"/>
            </a:avLst>
          </a:prstGeom>
          <a:solidFill>
            <a:srgbClr val="D5DCF6"/>
          </a:solidFill>
          <a:ln w="7620">
            <a:solidFill>
              <a:srgbClr val="BBC2DC"/>
            </a:solidFill>
            <a:prstDash val="solid"/>
          </a:ln>
        </p:spPr>
        <p:txBody>
          <a:bodyPr/>
          <a:lstStyle/>
          <a:p>
            <a:endParaRPr lang="en-US"/>
          </a:p>
        </p:txBody>
      </p:sp>
      <p:sp>
        <p:nvSpPr>
          <p:cNvPr id="9" name="Text 6"/>
          <p:cNvSpPr/>
          <p:nvPr/>
        </p:nvSpPr>
        <p:spPr>
          <a:xfrm>
            <a:off x="6386274" y="4767977"/>
            <a:ext cx="204192" cy="342067"/>
          </a:xfrm>
          <a:prstGeom prst="rect">
            <a:avLst/>
          </a:prstGeom>
          <a:noFill/>
          <a:ln/>
        </p:spPr>
        <p:txBody>
          <a:bodyPr wrap="none" lIns="0" tIns="0" rIns="0" bIns="0" rtlCol="0" anchor="t"/>
          <a:lstStyle/>
          <a:p>
            <a:pPr marL="0" indent="0" algn="ctr">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2</a:t>
            </a:r>
            <a:endParaRPr lang="en-US" sz="2650" dirty="0"/>
          </a:p>
        </p:txBody>
      </p:sp>
      <p:sp>
        <p:nvSpPr>
          <p:cNvPr id="10" name="Text 7"/>
          <p:cNvSpPr/>
          <p:nvPr/>
        </p:nvSpPr>
        <p:spPr>
          <a:xfrm>
            <a:off x="6948726" y="4695349"/>
            <a:ext cx="3531989"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Handling Missing Values</a:t>
            </a:r>
            <a:endParaRPr lang="en-US" sz="2200" dirty="0"/>
          </a:p>
        </p:txBody>
      </p:sp>
      <p:sp>
        <p:nvSpPr>
          <p:cNvPr id="11" name="Text 8"/>
          <p:cNvSpPr/>
          <p:nvPr/>
        </p:nvSpPr>
        <p:spPr>
          <a:xfrm>
            <a:off x="6948726" y="5181481"/>
            <a:ext cx="6923365"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Missing ratings were imputed with the average rating. Missing prices were replaced with 0, assuming free apps are the default. </a:t>
            </a:r>
            <a:endParaRPr lang="en-US" sz="1700" dirty="0"/>
          </a:p>
        </p:txBody>
      </p:sp>
      <p:sp>
        <p:nvSpPr>
          <p:cNvPr id="12" name="Shape 9"/>
          <p:cNvSpPr/>
          <p:nvPr/>
        </p:nvSpPr>
        <p:spPr>
          <a:xfrm>
            <a:off x="6244709" y="6335197"/>
            <a:ext cx="487442" cy="487442"/>
          </a:xfrm>
          <a:prstGeom prst="roundRect">
            <a:avLst>
              <a:gd name="adj" fmla="val 18669"/>
            </a:avLst>
          </a:prstGeom>
          <a:solidFill>
            <a:srgbClr val="D5DCF6"/>
          </a:solidFill>
          <a:ln w="7620">
            <a:solidFill>
              <a:srgbClr val="BBC2DC"/>
            </a:solidFill>
            <a:prstDash val="solid"/>
          </a:ln>
        </p:spPr>
        <p:txBody>
          <a:bodyPr/>
          <a:lstStyle/>
          <a:p>
            <a:endParaRPr lang="en-US"/>
          </a:p>
        </p:txBody>
      </p:sp>
      <p:sp>
        <p:nvSpPr>
          <p:cNvPr id="13" name="Text 10"/>
          <p:cNvSpPr/>
          <p:nvPr/>
        </p:nvSpPr>
        <p:spPr>
          <a:xfrm>
            <a:off x="6386155" y="6407825"/>
            <a:ext cx="204549" cy="342067"/>
          </a:xfrm>
          <a:prstGeom prst="rect">
            <a:avLst/>
          </a:prstGeom>
          <a:noFill/>
          <a:ln/>
        </p:spPr>
        <p:txBody>
          <a:bodyPr wrap="none" lIns="0" tIns="0" rIns="0" bIns="0" rtlCol="0" anchor="t"/>
          <a:lstStyle/>
          <a:p>
            <a:pPr marL="0" indent="0" algn="ctr">
              <a:lnSpc>
                <a:spcPts val="2650"/>
              </a:lnSpc>
              <a:buNone/>
            </a:pPr>
            <a:r>
              <a:rPr lang="en-US" sz="2650" dirty="0">
                <a:solidFill>
                  <a:srgbClr val="3B3535"/>
                </a:solidFill>
                <a:latin typeface="Alexandria Semi Bold" pitchFamily="34" charset="0"/>
                <a:ea typeface="Alexandria Semi Bold" pitchFamily="34" charset="-122"/>
                <a:cs typeface="Alexandria Semi Bold" pitchFamily="34" charset="-120"/>
              </a:rPr>
              <a:t>3</a:t>
            </a:r>
            <a:endParaRPr lang="en-US" sz="2650" dirty="0"/>
          </a:p>
        </p:txBody>
      </p:sp>
      <p:sp>
        <p:nvSpPr>
          <p:cNvPr id="14" name="Text 11"/>
          <p:cNvSpPr/>
          <p:nvPr/>
        </p:nvSpPr>
        <p:spPr>
          <a:xfrm>
            <a:off x="6948726" y="6335197"/>
            <a:ext cx="2947035" cy="356235"/>
          </a:xfrm>
          <a:prstGeom prst="rect">
            <a:avLst/>
          </a:prstGeom>
          <a:noFill/>
          <a:ln/>
        </p:spPr>
        <p:txBody>
          <a:bodyPr wrap="none" lIns="0" tIns="0" rIns="0" bIns="0" rtlCol="0" anchor="t"/>
          <a:lstStyle/>
          <a:p>
            <a:pPr marL="0" indent="0">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Feature Engineering</a:t>
            </a:r>
            <a:endParaRPr lang="en-US" sz="2200" dirty="0"/>
          </a:p>
        </p:txBody>
      </p:sp>
      <p:sp>
        <p:nvSpPr>
          <p:cNvPr id="15" name="Text 12"/>
          <p:cNvSpPr/>
          <p:nvPr/>
        </p:nvSpPr>
        <p:spPr>
          <a:xfrm>
            <a:off x="6948726" y="6821329"/>
            <a:ext cx="6923365" cy="346710"/>
          </a:xfrm>
          <a:prstGeom prst="rect">
            <a:avLst/>
          </a:prstGeom>
          <a:noFill/>
          <a:ln/>
        </p:spPr>
        <p:txBody>
          <a:bodyPr wrap="non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Installs and price were converted to numeric values. </a:t>
            </a:r>
            <a:endParaRPr lang="en-US" sz="1700" dirty="0"/>
          </a:p>
        </p:txBody>
      </p:sp>
      <p:sp>
        <p:nvSpPr>
          <p:cNvPr id="17" name="Rectangle 16">
            <a:extLst>
              <a:ext uri="{FF2B5EF4-FFF2-40B4-BE49-F238E27FC236}">
                <a16:creationId xmlns:a16="http://schemas.microsoft.com/office/drawing/2014/main" id="{5EB9678E-03B1-E683-C1A2-FB63C5C23FEC}"/>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0443" y="542568"/>
            <a:ext cx="8396168" cy="649010"/>
          </a:xfrm>
          <a:prstGeom prst="rect">
            <a:avLst/>
          </a:prstGeom>
          <a:noFill/>
          <a:ln/>
        </p:spPr>
        <p:txBody>
          <a:bodyPr wrap="none" lIns="0" tIns="0" rIns="0" bIns="0" rtlCol="0" anchor="t"/>
          <a:lstStyle/>
          <a:p>
            <a:pPr marL="0" indent="0">
              <a:lnSpc>
                <a:spcPts val="5100"/>
              </a:lnSpc>
              <a:buNone/>
            </a:pPr>
            <a:r>
              <a:rPr lang="en-US" sz="4050" dirty="0">
                <a:solidFill>
                  <a:srgbClr val="1F1E1E"/>
                </a:solidFill>
                <a:latin typeface="Alexandria Semi Bold" pitchFamily="34" charset="0"/>
                <a:ea typeface="Alexandria Semi Bold" pitchFamily="34" charset="-122"/>
                <a:cs typeface="Alexandria Semi Bold" pitchFamily="34" charset="-120"/>
              </a:rPr>
              <a:t>Exploratory Data Analysis (EDA)</a:t>
            </a:r>
            <a:endParaRPr lang="en-US" sz="4050" dirty="0"/>
          </a:p>
        </p:txBody>
      </p:sp>
      <p:sp>
        <p:nvSpPr>
          <p:cNvPr id="3" name="Shape 1"/>
          <p:cNvSpPr/>
          <p:nvPr/>
        </p:nvSpPr>
        <p:spPr>
          <a:xfrm>
            <a:off x="690443" y="1487448"/>
            <a:ext cx="6526173" cy="6199465"/>
          </a:xfrm>
          <a:prstGeom prst="roundRect">
            <a:avLst>
              <a:gd name="adj" fmla="val 1337"/>
            </a:avLst>
          </a:prstGeom>
          <a:solidFill>
            <a:srgbClr val="D5DCF6"/>
          </a:solidFill>
          <a:ln w="7620">
            <a:solidFill>
              <a:srgbClr val="BBC2DC"/>
            </a:solidFill>
            <a:prstDash val="solid"/>
          </a:ln>
        </p:spPr>
        <p:txBody>
          <a:bodyPr/>
          <a:lstStyle/>
          <a:p>
            <a:endParaRPr lang="en-US"/>
          </a:p>
        </p:txBody>
      </p:sp>
      <p:sp>
        <p:nvSpPr>
          <p:cNvPr id="4" name="Text 2"/>
          <p:cNvSpPr/>
          <p:nvPr/>
        </p:nvSpPr>
        <p:spPr>
          <a:xfrm>
            <a:off x="895350" y="1692354"/>
            <a:ext cx="2652832" cy="324445"/>
          </a:xfrm>
          <a:prstGeom prst="rect">
            <a:avLst/>
          </a:prstGeom>
          <a:noFill/>
          <a:ln/>
        </p:spPr>
        <p:txBody>
          <a:bodyPr wrap="none" lIns="0" tIns="0" rIns="0" bIns="0" rtlCol="0" anchor="t"/>
          <a:lstStyle/>
          <a:p>
            <a:pPr marL="0" indent="0">
              <a:lnSpc>
                <a:spcPts val="2550"/>
              </a:lnSpc>
              <a:buNone/>
            </a:pPr>
            <a:r>
              <a:rPr lang="en-US" sz="2000" dirty="0">
                <a:solidFill>
                  <a:srgbClr val="3B3535"/>
                </a:solidFill>
                <a:latin typeface="Alexandria Semi Bold" pitchFamily="34" charset="0"/>
                <a:ea typeface="Alexandria Semi Bold" pitchFamily="34" charset="-122"/>
                <a:cs typeface="Alexandria Semi Bold" pitchFamily="34" charset="-120"/>
              </a:rPr>
              <a:t>App Rating Analysis</a:t>
            </a:r>
            <a:endParaRPr lang="en-US" sz="2000" dirty="0"/>
          </a:p>
        </p:txBody>
      </p:sp>
      <p:sp>
        <p:nvSpPr>
          <p:cNvPr id="5" name="Text 3"/>
          <p:cNvSpPr/>
          <p:nvPr/>
        </p:nvSpPr>
        <p:spPr>
          <a:xfrm>
            <a:off x="895350" y="2135148"/>
            <a:ext cx="6116360" cy="946904"/>
          </a:xfrm>
          <a:prstGeom prst="rect">
            <a:avLst/>
          </a:prstGeom>
          <a:noFill/>
          <a:ln/>
        </p:spPr>
        <p:txBody>
          <a:bodyPr wrap="square" lIns="0" tIns="0" rIns="0" bIns="0" rtlCol="0" anchor="t"/>
          <a:lstStyle/>
          <a:p>
            <a:pPr marL="0" indent="0">
              <a:lnSpc>
                <a:spcPts val="2450"/>
              </a:lnSpc>
              <a:buNone/>
            </a:pPr>
            <a:r>
              <a:rPr lang="en-US" sz="1550" dirty="0">
                <a:solidFill>
                  <a:srgbClr val="3B3535"/>
                </a:solidFill>
                <a:latin typeface="Sora Light" pitchFamily="34" charset="0"/>
                <a:ea typeface="Sora Light" pitchFamily="34" charset="-122"/>
                <a:cs typeface="Sora Light" pitchFamily="34" charset="-120"/>
              </a:rPr>
              <a:t>This showed a downward trend in app ratings on the Google Play Store from 2010 to 2022, indicating a general decrease in user satisfaction or changes in rating behaviors over the years</a:t>
            </a:r>
            <a:endParaRPr lang="en-US" sz="1550" dirty="0"/>
          </a:p>
        </p:txBody>
      </p:sp>
      <p:pic>
        <p:nvPicPr>
          <p:cNvPr id="6" name="Image 0" descr="preencoded.png"/>
          <p:cNvPicPr>
            <a:picLocks noChangeAspect="1"/>
          </p:cNvPicPr>
          <p:nvPr/>
        </p:nvPicPr>
        <p:blipFill>
          <a:blip r:embed="rId3"/>
          <a:stretch>
            <a:fillRect/>
          </a:stretch>
        </p:blipFill>
        <p:spPr>
          <a:xfrm>
            <a:off x="1168716" y="3377982"/>
            <a:ext cx="5569625" cy="2912864"/>
          </a:xfrm>
          <a:prstGeom prst="rect">
            <a:avLst/>
          </a:prstGeom>
        </p:spPr>
      </p:pic>
      <p:sp>
        <p:nvSpPr>
          <p:cNvPr id="7" name="Text 4"/>
          <p:cNvSpPr/>
          <p:nvPr/>
        </p:nvSpPr>
        <p:spPr>
          <a:xfrm>
            <a:off x="895350" y="6438781"/>
            <a:ext cx="6116360" cy="315635"/>
          </a:xfrm>
          <a:prstGeom prst="rect">
            <a:avLst/>
          </a:prstGeom>
          <a:noFill/>
          <a:ln/>
        </p:spPr>
        <p:txBody>
          <a:bodyPr wrap="none" lIns="0" tIns="0" rIns="0" bIns="0" rtlCol="0" anchor="t"/>
          <a:lstStyle/>
          <a:p>
            <a:pPr marL="0" indent="0">
              <a:lnSpc>
                <a:spcPts val="2450"/>
              </a:lnSpc>
              <a:buNone/>
            </a:pPr>
            <a:endParaRPr lang="en-US" sz="1550" dirty="0"/>
          </a:p>
        </p:txBody>
      </p:sp>
      <p:sp>
        <p:nvSpPr>
          <p:cNvPr id="8" name="Shape 5"/>
          <p:cNvSpPr/>
          <p:nvPr/>
        </p:nvSpPr>
        <p:spPr>
          <a:xfrm>
            <a:off x="7413903" y="1487448"/>
            <a:ext cx="6526173" cy="6199465"/>
          </a:xfrm>
          <a:prstGeom prst="roundRect">
            <a:avLst>
              <a:gd name="adj" fmla="val 1337"/>
            </a:avLst>
          </a:prstGeom>
          <a:solidFill>
            <a:srgbClr val="D5DCF6"/>
          </a:solidFill>
          <a:ln w="7620">
            <a:solidFill>
              <a:srgbClr val="BBC2DC"/>
            </a:solidFill>
            <a:prstDash val="solid"/>
          </a:ln>
        </p:spPr>
        <p:txBody>
          <a:bodyPr/>
          <a:lstStyle/>
          <a:p>
            <a:endParaRPr lang="en-US"/>
          </a:p>
        </p:txBody>
      </p:sp>
      <p:sp>
        <p:nvSpPr>
          <p:cNvPr id="9" name="Text 6"/>
          <p:cNvSpPr/>
          <p:nvPr/>
        </p:nvSpPr>
        <p:spPr>
          <a:xfrm>
            <a:off x="7618809" y="1692354"/>
            <a:ext cx="3359825" cy="324445"/>
          </a:xfrm>
          <a:prstGeom prst="rect">
            <a:avLst/>
          </a:prstGeom>
          <a:noFill/>
          <a:ln/>
        </p:spPr>
        <p:txBody>
          <a:bodyPr wrap="none" lIns="0" tIns="0" rIns="0" bIns="0" rtlCol="0" anchor="t"/>
          <a:lstStyle/>
          <a:p>
            <a:pPr marL="0" indent="0">
              <a:lnSpc>
                <a:spcPts val="2550"/>
              </a:lnSpc>
              <a:buNone/>
            </a:pPr>
            <a:r>
              <a:rPr lang="en-US" sz="2000" dirty="0">
                <a:solidFill>
                  <a:srgbClr val="3B3535"/>
                </a:solidFill>
                <a:latin typeface="Alexandria Semi Bold" pitchFamily="34" charset="0"/>
                <a:ea typeface="Alexandria Semi Bold" pitchFamily="34" charset="-122"/>
                <a:cs typeface="Alexandria Semi Bold" pitchFamily="34" charset="-120"/>
              </a:rPr>
              <a:t>Success Rate by Category</a:t>
            </a:r>
            <a:endParaRPr lang="en-US" sz="2000" dirty="0"/>
          </a:p>
        </p:txBody>
      </p:sp>
      <p:sp>
        <p:nvSpPr>
          <p:cNvPr id="10" name="Text 7"/>
          <p:cNvSpPr/>
          <p:nvPr/>
        </p:nvSpPr>
        <p:spPr>
          <a:xfrm>
            <a:off x="7618809" y="2135148"/>
            <a:ext cx="6116360" cy="946904"/>
          </a:xfrm>
          <a:prstGeom prst="rect">
            <a:avLst/>
          </a:prstGeom>
          <a:noFill/>
          <a:ln/>
        </p:spPr>
        <p:txBody>
          <a:bodyPr wrap="square" lIns="0" tIns="0" rIns="0" bIns="0" rtlCol="0" anchor="t"/>
          <a:lstStyle/>
          <a:p>
            <a:pPr marL="0" indent="0">
              <a:lnSpc>
                <a:spcPts val="2450"/>
              </a:lnSpc>
              <a:buNone/>
            </a:pPr>
            <a:r>
              <a:rPr lang="en-US" sz="1550" dirty="0">
                <a:solidFill>
                  <a:srgbClr val="3B3535"/>
                </a:solidFill>
                <a:latin typeface="Sora Light" pitchFamily="34" charset="0"/>
                <a:ea typeface="Sora Light" pitchFamily="34" charset="-122"/>
                <a:cs typeface="Sora Light" pitchFamily="34" charset="-120"/>
              </a:rPr>
              <a:t>Social, finance, and productivity apps have the highest success rates. Educational and utility apps struggle with lower engagement.</a:t>
            </a:r>
            <a:endParaRPr lang="en-US" sz="1550" dirty="0"/>
          </a:p>
        </p:txBody>
      </p:sp>
      <p:pic>
        <p:nvPicPr>
          <p:cNvPr id="11" name="Image 1" descr="preencoded.png"/>
          <p:cNvPicPr>
            <a:picLocks noChangeAspect="1"/>
          </p:cNvPicPr>
          <p:nvPr/>
        </p:nvPicPr>
        <p:blipFill>
          <a:blip r:embed="rId4"/>
          <a:stretch>
            <a:fillRect/>
          </a:stretch>
        </p:blipFill>
        <p:spPr>
          <a:xfrm>
            <a:off x="8778954" y="3303984"/>
            <a:ext cx="3795951" cy="3640455"/>
          </a:xfrm>
          <a:prstGeom prst="rect">
            <a:avLst/>
          </a:prstGeom>
        </p:spPr>
      </p:pic>
      <p:sp>
        <p:nvSpPr>
          <p:cNvPr id="12" name="Text 8"/>
          <p:cNvSpPr/>
          <p:nvPr/>
        </p:nvSpPr>
        <p:spPr>
          <a:xfrm>
            <a:off x="7618809" y="7166372"/>
            <a:ext cx="6116360" cy="315635"/>
          </a:xfrm>
          <a:prstGeom prst="rect">
            <a:avLst/>
          </a:prstGeom>
          <a:noFill/>
          <a:ln/>
        </p:spPr>
        <p:txBody>
          <a:bodyPr wrap="none" lIns="0" tIns="0" rIns="0" bIns="0" rtlCol="0" anchor="t"/>
          <a:lstStyle/>
          <a:p>
            <a:pPr marL="0" indent="0">
              <a:lnSpc>
                <a:spcPts val="2450"/>
              </a:lnSpc>
              <a:buNone/>
            </a:pPr>
            <a:endParaRPr lang="en-US" sz="1550" dirty="0"/>
          </a:p>
        </p:txBody>
      </p:sp>
      <p:sp>
        <p:nvSpPr>
          <p:cNvPr id="13" name="Rectangle 12">
            <a:extLst>
              <a:ext uri="{FF2B5EF4-FFF2-40B4-BE49-F238E27FC236}">
                <a16:creationId xmlns:a16="http://schemas.microsoft.com/office/drawing/2014/main" id="{293C3B5C-59CB-67F7-CD19-9B8D5582CD2B}"/>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7461" y="500777"/>
            <a:ext cx="7751088" cy="599123"/>
          </a:xfrm>
          <a:prstGeom prst="rect">
            <a:avLst/>
          </a:prstGeom>
          <a:noFill/>
          <a:ln/>
        </p:spPr>
        <p:txBody>
          <a:bodyPr wrap="none" lIns="0" tIns="0" rIns="0" bIns="0" rtlCol="0" anchor="t"/>
          <a:lstStyle/>
          <a:p>
            <a:pPr marL="0" indent="0">
              <a:lnSpc>
                <a:spcPts val="4700"/>
              </a:lnSpc>
              <a:buNone/>
            </a:pPr>
            <a:r>
              <a:rPr lang="en-US" sz="3750" dirty="0">
                <a:solidFill>
                  <a:srgbClr val="1F1E1E"/>
                </a:solidFill>
                <a:latin typeface="Alexandria Semi Bold" pitchFamily="34" charset="0"/>
                <a:ea typeface="Alexandria Semi Bold" pitchFamily="34" charset="-122"/>
                <a:cs typeface="Alexandria Semi Bold" pitchFamily="34" charset="-120"/>
              </a:rPr>
              <a:t>Exploratory Data Analysis (EDA)</a:t>
            </a:r>
            <a:endParaRPr lang="en-US" sz="3750" dirty="0"/>
          </a:p>
        </p:txBody>
      </p:sp>
      <p:sp>
        <p:nvSpPr>
          <p:cNvPr id="3" name="Shape 1"/>
          <p:cNvSpPr/>
          <p:nvPr/>
        </p:nvSpPr>
        <p:spPr>
          <a:xfrm>
            <a:off x="637461" y="1373029"/>
            <a:ext cx="6586776" cy="6403538"/>
          </a:xfrm>
          <a:prstGeom prst="roundRect">
            <a:avLst>
              <a:gd name="adj" fmla="val 1195"/>
            </a:avLst>
          </a:prstGeom>
          <a:solidFill>
            <a:srgbClr val="D5DCF6"/>
          </a:solidFill>
          <a:ln w="7620">
            <a:solidFill>
              <a:srgbClr val="BBC2DC"/>
            </a:solidFill>
            <a:prstDash val="solid"/>
          </a:ln>
        </p:spPr>
        <p:txBody>
          <a:bodyPr/>
          <a:lstStyle/>
          <a:p>
            <a:endParaRPr lang="en-US"/>
          </a:p>
        </p:txBody>
      </p:sp>
      <p:sp>
        <p:nvSpPr>
          <p:cNvPr id="4" name="Text 2"/>
          <p:cNvSpPr/>
          <p:nvPr/>
        </p:nvSpPr>
        <p:spPr>
          <a:xfrm>
            <a:off x="827127" y="1562695"/>
            <a:ext cx="2396490" cy="299561"/>
          </a:xfrm>
          <a:prstGeom prst="rect">
            <a:avLst/>
          </a:prstGeom>
          <a:noFill/>
          <a:ln/>
        </p:spPr>
        <p:txBody>
          <a:bodyPr wrap="none" lIns="0" tIns="0" rIns="0" bIns="0" rtlCol="0" anchor="t"/>
          <a:lstStyle/>
          <a:p>
            <a:pPr marL="0" indent="0">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App Removal Risk</a:t>
            </a:r>
            <a:endParaRPr lang="en-US" sz="1850" dirty="0"/>
          </a:p>
        </p:txBody>
      </p:sp>
      <p:sp>
        <p:nvSpPr>
          <p:cNvPr id="5" name="Text 3"/>
          <p:cNvSpPr/>
          <p:nvPr/>
        </p:nvSpPr>
        <p:spPr>
          <a:xfrm>
            <a:off x="827127" y="1971437"/>
            <a:ext cx="6207443" cy="582930"/>
          </a:xfrm>
          <a:prstGeom prst="rect">
            <a:avLst/>
          </a:prstGeom>
          <a:noFill/>
          <a:ln/>
        </p:spPr>
        <p:txBody>
          <a:bodyPr wrap="square" lIns="0" tIns="0" rIns="0" bIns="0" rtlCol="0" anchor="t"/>
          <a:lstStyle/>
          <a:p>
            <a:pPr marL="0" indent="0">
              <a:lnSpc>
                <a:spcPts val="2250"/>
              </a:lnSpc>
              <a:buNone/>
            </a:pPr>
            <a:r>
              <a:rPr lang="en-US" sz="1400" dirty="0">
                <a:solidFill>
                  <a:srgbClr val="3B3535"/>
                </a:solidFill>
                <a:latin typeface="Sora Light" pitchFamily="34" charset="0"/>
                <a:ea typeface="Sora Light" pitchFamily="34" charset="-122"/>
                <a:cs typeface="Sora Light" pitchFamily="34" charset="-120"/>
              </a:rPr>
              <a:t>Low-rated apps (under 3.0) face a higher removal risk. Finance and gaming categories see frequent removals due to policy violations.</a:t>
            </a:r>
            <a:endParaRPr lang="en-US" sz="1400" dirty="0"/>
          </a:p>
        </p:txBody>
      </p:sp>
      <p:pic>
        <p:nvPicPr>
          <p:cNvPr id="6" name="Image 0" descr="preencoded.png"/>
          <p:cNvPicPr>
            <a:picLocks noChangeAspect="1"/>
          </p:cNvPicPr>
          <p:nvPr/>
        </p:nvPicPr>
        <p:blipFill>
          <a:blip r:embed="rId3"/>
          <a:stretch>
            <a:fillRect/>
          </a:stretch>
        </p:blipFill>
        <p:spPr>
          <a:xfrm>
            <a:off x="1080511" y="3050619"/>
            <a:ext cx="5700673" cy="3508877"/>
          </a:xfrm>
          <a:prstGeom prst="rect">
            <a:avLst/>
          </a:prstGeom>
        </p:spPr>
      </p:pic>
      <p:sp>
        <p:nvSpPr>
          <p:cNvPr id="7" name="Shape 4"/>
          <p:cNvSpPr/>
          <p:nvPr/>
        </p:nvSpPr>
        <p:spPr>
          <a:xfrm>
            <a:off x="7406283" y="1373029"/>
            <a:ext cx="6586776" cy="6403538"/>
          </a:xfrm>
          <a:prstGeom prst="roundRect">
            <a:avLst>
              <a:gd name="adj" fmla="val 1195"/>
            </a:avLst>
          </a:prstGeom>
          <a:solidFill>
            <a:srgbClr val="D5DCF6"/>
          </a:solidFill>
          <a:ln w="7620">
            <a:solidFill>
              <a:srgbClr val="BBC2DC"/>
            </a:solidFill>
            <a:prstDash val="solid"/>
          </a:ln>
        </p:spPr>
        <p:txBody>
          <a:bodyPr/>
          <a:lstStyle/>
          <a:p>
            <a:endParaRPr lang="en-US"/>
          </a:p>
        </p:txBody>
      </p:sp>
      <p:sp>
        <p:nvSpPr>
          <p:cNvPr id="8" name="Text 5"/>
          <p:cNvSpPr/>
          <p:nvPr/>
        </p:nvSpPr>
        <p:spPr>
          <a:xfrm>
            <a:off x="7595949" y="1562695"/>
            <a:ext cx="2396490" cy="299561"/>
          </a:xfrm>
          <a:prstGeom prst="rect">
            <a:avLst/>
          </a:prstGeom>
          <a:noFill/>
          <a:ln/>
        </p:spPr>
        <p:txBody>
          <a:bodyPr wrap="none" lIns="0" tIns="0" rIns="0" bIns="0" rtlCol="0" anchor="t"/>
          <a:lstStyle/>
          <a:p>
            <a:pPr marL="0" indent="0">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Correlation Insights</a:t>
            </a:r>
            <a:endParaRPr lang="en-US" sz="1850" dirty="0"/>
          </a:p>
        </p:txBody>
      </p:sp>
      <p:sp>
        <p:nvSpPr>
          <p:cNvPr id="9" name="Text 6"/>
          <p:cNvSpPr/>
          <p:nvPr/>
        </p:nvSpPr>
        <p:spPr>
          <a:xfrm>
            <a:off x="7595949" y="1971437"/>
            <a:ext cx="6207443" cy="874395"/>
          </a:xfrm>
          <a:prstGeom prst="rect">
            <a:avLst/>
          </a:prstGeom>
          <a:noFill/>
          <a:ln/>
        </p:spPr>
        <p:txBody>
          <a:bodyPr wrap="square" lIns="0" tIns="0" rIns="0" bIns="0" rtlCol="0" anchor="t"/>
          <a:lstStyle/>
          <a:p>
            <a:pPr marL="0" indent="0">
              <a:lnSpc>
                <a:spcPts val="2250"/>
              </a:lnSpc>
              <a:buNone/>
            </a:pPr>
            <a:r>
              <a:rPr lang="en-US" sz="1400" dirty="0">
                <a:solidFill>
                  <a:srgbClr val="3B3535"/>
                </a:solidFill>
                <a:latin typeface="Sora Light" pitchFamily="34" charset="0"/>
                <a:ea typeface="Sora Light" pitchFamily="34" charset="-122"/>
                <a:cs typeface="Sora Light" pitchFamily="34" charset="-120"/>
              </a:rPr>
              <a:t>Rating and installs show a strong positive correlation. Ad-supported apps tend to have higher churn rates. Price has a negative correlation with installs.</a:t>
            </a:r>
            <a:endParaRPr lang="en-US" sz="1400" dirty="0"/>
          </a:p>
        </p:txBody>
      </p:sp>
      <p:pic>
        <p:nvPicPr>
          <p:cNvPr id="10" name="Image 1" descr="preencoded.png"/>
          <p:cNvPicPr>
            <a:picLocks noChangeAspect="1"/>
          </p:cNvPicPr>
          <p:nvPr/>
        </p:nvPicPr>
        <p:blipFill>
          <a:blip r:embed="rId4"/>
          <a:stretch>
            <a:fillRect/>
          </a:stretch>
        </p:blipFill>
        <p:spPr>
          <a:xfrm>
            <a:off x="7595949" y="3050619"/>
            <a:ext cx="5218271" cy="4040029"/>
          </a:xfrm>
          <a:prstGeom prst="rect">
            <a:avLst/>
          </a:prstGeom>
        </p:spPr>
      </p:pic>
      <p:sp>
        <p:nvSpPr>
          <p:cNvPr id="11" name="Text 7"/>
          <p:cNvSpPr/>
          <p:nvPr/>
        </p:nvSpPr>
        <p:spPr>
          <a:xfrm>
            <a:off x="7595949" y="7295436"/>
            <a:ext cx="6207443" cy="291465"/>
          </a:xfrm>
          <a:prstGeom prst="rect">
            <a:avLst/>
          </a:prstGeom>
          <a:noFill/>
          <a:ln/>
        </p:spPr>
        <p:txBody>
          <a:bodyPr wrap="none" lIns="0" tIns="0" rIns="0" bIns="0" rtlCol="0" anchor="t"/>
          <a:lstStyle/>
          <a:p>
            <a:pPr marL="0" indent="0">
              <a:lnSpc>
                <a:spcPts val="2250"/>
              </a:lnSpc>
              <a:buNone/>
            </a:pPr>
            <a:endParaRPr lang="en-US" sz="1400" dirty="0"/>
          </a:p>
        </p:txBody>
      </p:sp>
      <p:sp>
        <p:nvSpPr>
          <p:cNvPr id="12" name="Rectangle 11">
            <a:extLst>
              <a:ext uri="{FF2B5EF4-FFF2-40B4-BE49-F238E27FC236}">
                <a16:creationId xmlns:a16="http://schemas.microsoft.com/office/drawing/2014/main" id="{948AF022-EB78-BF58-8C31-EB339CD7AC84}"/>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3728"/>
          </a:xfrm>
          <a:prstGeom prst="rect">
            <a:avLst/>
          </a:prstGeom>
        </p:spPr>
      </p:pic>
      <p:sp>
        <p:nvSpPr>
          <p:cNvPr id="3" name="Text 0"/>
          <p:cNvSpPr/>
          <p:nvPr/>
        </p:nvSpPr>
        <p:spPr>
          <a:xfrm>
            <a:off x="616982" y="2971086"/>
            <a:ext cx="9636443" cy="579953"/>
          </a:xfrm>
          <a:prstGeom prst="rect">
            <a:avLst/>
          </a:prstGeom>
          <a:noFill/>
          <a:ln/>
        </p:spPr>
        <p:txBody>
          <a:bodyPr wrap="none" lIns="0" tIns="0" rIns="0" bIns="0" rtlCol="0" anchor="t"/>
          <a:lstStyle/>
          <a:p>
            <a:pPr marL="0" indent="0">
              <a:lnSpc>
                <a:spcPts val="4550"/>
              </a:lnSpc>
              <a:buNone/>
            </a:pPr>
            <a:r>
              <a:rPr lang="en-US" sz="3650" dirty="0">
                <a:solidFill>
                  <a:srgbClr val="1F1E1E"/>
                </a:solidFill>
                <a:latin typeface="Alexandria Semi Bold" pitchFamily="34" charset="0"/>
                <a:ea typeface="Alexandria Semi Bold" pitchFamily="34" charset="-122"/>
                <a:cs typeface="Alexandria Semi Bold" pitchFamily="34" charset="-120"/>
              </a:rPr>
              <a:t>Machine Learning Models &amp; Performance</a:t>
            </a:r>
            <a:endParaRPr lang="en-US" sz="3650" dirty="0"/>
          </a:p>
        </p:txBody>
      </p:sp>
      <p:sp>
        <p:nvSpPr>
          <p:cNvPr id="4" name="Shape 1"/>
          <p:cNvSpPr/>
          <p:nvPr/>
        </p:nvSpPr>
        <p:spPr>
          <a:xfrm>
            <a:off x="7303770" y="3815477"/>
            <a:ext cx="22860" cy="3646765"/>
          </a:xfrm>
          <a:prstGeom prst="roundRect">
            <a:avLst>
              <a:gd name="adj" fmla="val 323915"/>
            </a:avLst>
          </a:prstGeom>
          <a:solidFill>
            <a:srgbClr val="BBC2DC"/>
          </a:solidFill>
          <a:ln/>
        </p:spPr>
        <p:txBody>
          <a:bodyPr/>
          <a:lstStyle/>
          <a:p>
            <a:endParaRPr lang="en-US"/>
          </a:p>
        </p:txBody>
      </p:sp>
      <p:sp>
        <p:nvSpPr>
          <p:cNvPr id="5" name="Shape 2"/>
          <p:cNvSpPr/>
          <p:nvPr/>
        </p:nvSpPr>
        <p:spPr>
          <a:xfrm>
            <a:off x="6522780" y="4200525"/>
            <a:ext cx="616982" cy="22860"/>
          </a:xfrm>
          <a:prstGeom prst="roundRect">
            <a:avLst>
              <a:gd name="adj" fmla="val 323915"/>
            </a:avLst>
          </a:prstGeom>
          <a:solidFill>
            <a:srgbClr val="BBC2DC"/>
          </a:solidFill>
          <a:ln/>
        </p:spPr>
        <p:txBody>
          <a:bodyPr/>
          <a:lstStyle/>
          <a:p>
            <a:endParaRPr lang="en-US"/>
          </a:p>
        </p:txBody>
      </p:sp>
      <p:sp>
        <p:nvSpPr>
          <p:cNvPr id="6" name="Shape 3"/>
          <p:cNvSpPr/>
          <p:nvPr/>
        </p:nvSpPr>
        <p:spPr>
          <a:xfrm>
            <a:off x="7116901" y="4013716"/>
            <a:ext cx="396597" cy="396597"/>
          </a:xfrm>
          <a:prstGeom prst="roundRect">
            <a:avLst>
              <a:gd name="adj" fmla="val 18671"/>
            </a:avLst>
          </a:prstGeom>
          <a:solidFill>
            <a:srgbClr val="D5DCF6"/>
          </a:solidFill>
          <a:ln w="7620">
            <a:solidFill>
              <a:srgbClr val="BBC2DC"/>
            </a:solidFill>
            <a:prstDash val="solid"/>
          </a:ln>
        </p:spPr>
        <p:txBody>
          <a:bodyPr/>
          <a:lstStyle/>
          <a:p>
            <a:endParaRPr lang="en-US"/>
          </a:p>
        </p:txBody>
      </p:sp>
      <p:sp>
        <p:nvSpPr>
          <p:cNvPr id="7" name="Text 4"/>
          <p:cNvSpPr/>
          <p:nvPr/>
        </p:nvSpPr>
        <p:spPr>
          <a:xfrm>
            <a:off x="7260491" y="4072771"/>
            <a:ext cx="109418" cy="278368"/>
          </a:xfrm>
          <a:prstGeom prst="rect">
            <a:avLst/>
          </a:prstGeom>
          <a:noFill/>
          <a:ln/>
        </p:spPr>
        <p:txBody>
          <a:bodyPr wrap="none" lIns="0" tIns="0" rIns="0" bIns="0" rtlCol="0" anchor="t"/>
          <a:lstStyle/>
          <a:p>
            <a:pPr marL="0" indent="0" algn="ctr">
              <a:lnSpc>
                <a:spcPts val="2150"/>
              </a:lnSpc>
              <a:buNone/>
            </a:pPr>
            <a:r>
              <a:rPr lang="en-US" sz="2150" dirty="0">
                <a:solidFill>
                  <a:srgbClr val="3B3535"/>
                </a:solidFill>
                <a:latin typeface="Alexandria Semi Bold" pitchFamily="34" charset="0"/>
                <a:ea typeface="Alexandria Semi Bold" pitchFamily="34" charset="-122"/>
                <a:cs typeface="Alexandria Semi Bold" pitchFamily="34" charset="-120"/>
              </a:rPr>
              <a:t>1</a:t>
            </a:r>
            <a:endParaRPr lang="en-US" sz="2150" dirty="0"/>
          </a:p>
        </p:txBody>
      </p:sp>
      <p:sp>
        <p:nvSpPr>
          <p:cNvPr id="8" name="Text 5"/>
          <p:cNvSpPr/>
          <p:nvPr/>
        </p:nvSpPr>
        <p:spPr>
          <a:xfrm>
            <a:off x="4025860" y="3991689"/>
            <a:ext cx="2319695" cy="289917"/>
          </a:xfrm>
          <a:prstGeom prst="rect">
            <a:avLst/>
          </a:prstGeom>
          <a:noFill/>
          <a:ln/>
        </p:spPr>
        <p:txBody>
          <a:bodyPr wrap="none" lIns="0" tIns="0" rIns="0" bIns="0" rtlCol="0" anchor="t"/>
          <a:lstStyle/>
          <a:p>
            <a:pPr marL="0" indent="0" algn="r">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Churn Prediction</a:t>
            </a:r>
            <a:endParaRPr lang="en-US" sz="1800" dirty="0"/>
          </a:p>
        </p:txBody>
      </p:sp>
      <p:sp>
        <p:nvSpPr>
          <p:cNvPr id="9" name="Text 6"/>
          <p:cNvSpPr/>
          <p:nvPr/>
        </p:nvSpPr>
        <p:spPr>
          <a:xfrm>
            <a:off x="616982" y="4387334"/>
            <a:ext cx="5728573" cy="846177"/>
          </a:xfrm>
          <a:prstGeom prst="rect">
            <a:avLst/>
          </a:prstGeom>
          <a:noFill/>
          <a:ln/>
        </p:spPr>
        <p:txBody>
          <a:bodyPr wrap="square" lIns="0" tIns="0" rIns="0" bIns="0" rtlCol="0" anchor="t"/>
          <a:lstStyle/>
          <a:p>
            <a:pPr marL="0" indent="0" algn="r">
              <a:lnSpc>
                <a:spcPts val="2200"/>
              </a:lnSpc>
              <a:buNone/>
            </a:pPr>
            <a:r>
              <a:rPr lang="en-US" sz="1350" dirty="0">
                <a:solidFill>
                  <a:srgbClr val="3B3535"/>
                </a:solidFill>
                <a:latin typeface="Sora Light" pitchFamily="34" charset="0"/>
                <a:ea typeface="Sora Light" pitchFamily="34" charset="-122"/>
                <a:cs typeface="Sora Light" pitchFamily="34" charset="-120"/>
              </a:rPr>
              <a:t>A random forest model predicts app churn based on ratings, installs, ad support, and category index. Low-rated apps and ad-supported apps experience higher churn rates.</a:t>
            </a:r>
            <a:endParaRPr lang="en-US" sz="1350" dirty="0"/>
          </a:p>
        </p:txBody>
      </p:sp>
      <p:sp>
        <p:nvSpPr>
          <p:cNvPr id="10" name="Shape 7"/>
          <p:cNvSpPr/>
          <p:nvPr/>
        </p:nvSpPr>
        <p:spPr>
          <a:xfrm>
            <a:off x="7490639" y="5081945"/>
            <a:ext cx="616982" cy="22860"/>
          </a:xfrm>
          <a:prstGeom prst="roundRect">
            <a:avLst>
              <a:gd name="adj" fmla="val 323915"/>
            </a:avLst>
          </a:prstGeom>
          <a:solidFill>
            <a:srgbClr val="BBC2DC"/>
          </a:solidFill>
          <a:ln/>
        </p:spPr>
        <p:txBody>
          <a:bodyPr/>
          <a:lstStyle/>
          <a:p>
            <a:endParaRPr lang="en-US"/>
          </a:p>
        </p:txBody>
      </p:sp>
      <p:sp>
        <p:nvSpPr>
          <p:cNvPr id="11" name="Shape 8"/>
          <p:cNvSpPr/>
          <p:nvPr/>
        </p:nvSpPr>
        <p:spPr>
          <a:xfrm>
            <a:off x="7116901" y="4895136"/>
            <a:ext cx="396597" cy="396597"/>
          </a:xfrm>
          <a:prstGeom prst="roundRect">
            <a:avLst>
              <a:gd name="adj" fmla="val 18671"/>
            </a:avLst>
          </a:prstGeom>
          <a:solidFill>
            <a:srgbClr val="D5DCF6"/>
          </a:solidFill>
          <a:ln w="7620">
            <a:solidFill>
              <a:srgbClr val="BBC2DC"/>
            </a:solidFill>
            <a:prstDash val="solid"/>
          </a:ln>
        </p:spPr>
        <p:txBody>
          <a:bodyPr/>
          <a:lstStyle/>
          <a:p>
            <a:endParaRPr lang="en-US"/>
          </a:p>
        </p:txBody>
      </p:sp>
      <p:sp>
        <p:nvSpPr>
          <p:cNvPr id="12" name="Text 9"/>
          <p:cNvSpPr/>
          <p:nvPr/>
        </p:nvSpPr>
        <p:spPr>
          <a:xfrm>
            <a:off x="7232035" y="4954191"/>
            <a:ext cx="166211" cy="278368"/>
          </a:xfrm>
          <a:prstGeom prst="rect">
            <a:avLst/>
          </a:prstGeom>
          <a:noFill/>
          <a:ln/>
        </p:spPr>
        <p:txBody>
          <a:bodyPr wrap="none" lIns="0" tIns="0" rIns="0" bIns="0" rtlCol="0" anchor="t"/>
          <a:lstStyle/>
          <a:p>
            <a:pPr marL="0" indent="0" algn="ctr">
              <a:lnSpc>
                <a:spcPts val="2150"/>
              </a:lnSpc>
              <a:buNone/>
            </a:pPr>
            <a:r>
              <a:rPr lang="en-US" sz="2150" dirty="0">
                <a:solidFill>
                  <a:srgbClr val="3B3535"/>
                </a:solidFill>
                <a:latin typeface="Alexandria Semi Bold" pitchFamily="34" charset="0"/>
                <a:ea typeface="Alexandria Semi Bold" pitchFamily="34" charset="-122"/>
                <a:cs typeface="Alexandria Semi Bold" pitchFamily="34" charset="-120"/>
              </a:rPr>
              <a:t>2</a:t>
            </a:r>
            <a:endParaRPr lang="en-US" sz="2150" dirty="0"/>
          </a:p>
        </p:txBody>
      </p:sp>
      <p:sp>
        <p:nvSpPr>
          <p:cNvPr id="13" name="Text 10"/>
          <p:cNvSpPr/>
          <p:nvPr/>
        </p:nvSpPr>
        <p:spPr>
          <a:xfrm>
            <a:off x="8284845" y="4873109"/>
            <a:ext cx="4382691" cy="289917"/>
          </a:xfrm>
          <a:prstGeom prst="rect">
            <a:avLst/>
          </a:prstGeom>
          <a:noFill/>
          <a:ln/>
        </p:spPr>
        <p:txBody>
          <a:bodyPr wrap="none" lIns="0" tIns="0" rIns="0" bIns="0" rtlCol="0" anchor="t"/>
          <a:lstStyle/>
          <a:p>
            <a:pPr marL="0" indent="0" algn="l">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Impact of Pricing &amp; In-App Purchases</a:t>
            </a:r>
            <a:endParaRPr lang="en-US" sz="1800" dirty="0"/>
          </a:p>
        </p:txBody>
      </p:sp>
      <p:sp>
        <p:nvSpPr>
          <p:cNvPr id="14" name="Text 11"/>
          <p:cNvSpPr/>
          <p:nvPr/>
        </p:nvSpPr>
        <p:spPr>
          <a:xfrm>
            <a:off x="8284845" y="5268754"/>
            <a:ext cx="5728573" cy="846177"/>
          </a:xfrm>
          <a:prstGeom prst="rect">
            <a:avLst/>
          </a:prstGeom>
          <a:noFill/>
          <a:ln/>
        </p:spPr>
        <p:txBody>
          <a:bodyPr wrap="square" lIns="0" tIns="0" rIns="0" bIns="0" rtlCol="0" anchor="t"/>
          <a:lstStyle/>
          <a:p>
            <a:pPr marL="0" indent="0" algn="l">
              <a:lnSpc>
                <a:spcPts val="2200"/>
              </a:lnSpc>
              <a:buNone/>
            </a:pPr>
            <a:r>
              <a:rPr lang="en-US" sz="1350" dirty="0">
                <a:solidFill>
                  <a:srgbClr val="3B3535"/>
                </a:solidFill>
                <a:latin typeface="Sora Light" pitchFamily="34" charset="0"/>
                <a:ea typeface="Sora Light" pitchFamily="34" charset="-122"/>
                <a:cs typeface="Sora Light" pitchFamily="34" charset="-120"/>
              </a:rPr>
              <a:t>A logistic regression model predicts app success with an AUC score of approximately 0.966, indicating excellent accuracy in distinguishing between successful and unsuccessful apps.</a:t>
            </a:r>
            <a:endParaRPr lang="en-US" sz="1350" dirty="0"/>
          </a:p>
        </p:txBody>
      </p:sp>
      <p:sp>
        <p:nvSpPr>
          <p:cNvPr id="15" name="Shape 12"/>
          <p:cNvSpPr/>
          <p:nvPr/>
        </p:nvSpPr>
        <p:spPr>
          <a:xfrm>
            <a:off x="6522780" y="5970984"/>
            <a:ext cx="616982" cy="22860"/>
          </a:xfrm>
          <a:prstGeom prst="roundRect">
            <a:avLst>
              <a:gd name="adj" fmla="val 323915"/>
            </a:avLst>
          </a:prstGeom>
          <a:solidFill>
            <a:srgbClr val="BBC2DC"/>
          </a:solidFill>
          <a:ln/>
        </p:spPr>
        <p:txBody>
          <a:bodyPr/>
          <a:lstStyle/>
          <a:p>
            <a:endParaRPr lang="en-US"/>
          </a:p>
        </p:txBody>
      </p:sp>
      <p:sp>
        <p:nvSpPr>
          <p:cNvPr id="16" name="Shape 13"/>
          <p:cNvSpPr/>
          <p:nvPr/>
        </p:nvSpPr>
        <p:spPr>
          <a:xfrm>
            <a:off x="7116901" y="5784175"/>
            <a:ext cx="396597" cy="396597"/>
          </a:xfrm>
          <a:prstGeom prst="roundRect">
            <a:avLst>
              <a:gd name="adj" fmla="val 18671"/>
            </a:avLst>
          </a:prstGeom>
          <a:solidFill>
            <a:srgbClr val="D5DCF6"/>
          </a:solidFill>
          <a:ln w="7620">
            <a:solidFill>
              <a:srgbClr val="BBC2DC"/>
            </a:solidFill>
            <a:prstDash val="solid"/>
          </a:ln>
        </p:spPr>
        <p:txBody>
          <a:bodyPr/>
          <a:lstStyle/>
          <a:p>
            <a:endParaRPr lang="en-US"/>
          </a:p>
        </p:txBody>
      </p:sp>
      <p:sp>
        <p:nvSpPr>
          <p:cNvPr id="17" name="Text 14"/>
          <p:cNvSpPr/>
          <p:nvPr/>
        </p:nvSpPr>
        <p:spPr>
          <a:xfrm>
            <a:off x="7231916" y="5843230"/>
            <a:ext cx="166449" cy="278368"/>
          </a:xfrm>
          <a:prstGeom prst="rect">
            <a:avLst/>
          </a:prstGeom>
          <a:noFill/>
          <a:ln/>
        </p:spPr>
        <p:txBody>
          <a:bodyPr wrap="none" lIns="0" tIns="0" rIns="0" bIns="0" rtlCol="0" anchor="t"/>
          <a:lstStyle/>
          <a:p>
            <a:pPr marL="0" indent="0" algn="ctr">
              <a:lnSpc>
                <a:spcPts val="2150"/>
              </a:lnSpc>
              <a:buNone/>
            </a:pPr>
            <a:r>
              <a:rPr lang="en-US" sz="2150" dirty="0">
                <a:solidFill>
                  <a:srgbClr val="3B3535"/>
                </a:solidFill>
                <a:latin typeface="Alexandria Semi Bold" pitchFamily="34" charset="0"/>
                <a:ea typeface="Alexandria Semi Bold" pitchFamily="34" charset="-122"/>
                <a:cs typeface="Alexandria Semi Bold" pitchFamily="34" charset="-120"/>
              </a:rPr>
              <a:t>3</a:t>
            </a:r>
            <a:endParaRPr lang="en-US" sz="2150" dirty="0"/>
          </a:p>
        </p:txBody>
      </p:sp>
      <p:sp>
        <p:nvSpPr>
          <p:cNvPr id="18" name="Text 15"/>
          <p:cNvSpPr/>
          <p:nvPr/>
        </p:nvSpPr>
        <p:spPr>
          <a:xfrm>
            <a:off x="4025860" y="5762149"/>
            <a:ext cx="2319695" cy="289917"/>
          </a:xfrm>
          <a:prstGeom prst="rect">
            <a:avLst/>
          </a:prstGeom>
          <a:noFill/>
          <a:ln/>
        </p:spPr>
        <p:txBody>
          <a:bodyPr wrap="none" lIns="0" tIns="0" rIns="0" bIns="0" rtlCol="0" anchor="t"/>
          <a:lstStyle/>
          <a:p>
            <a:pPr marL="0" indent="0" algn="r">
              <a:lnSpc>
                <a:spcPts val="2250"/>
              </a:lnSpc>
              <a:buNone/>
            </a:pPr>
            <a:r>
              <a:rPr lang="en-US" sz="1800" dirty="0">
                <a:solidFill>
                  <a:srgbClr val="3B3535"/>
                </a:solidFill>
                <a:latin typeface="Alexandria Semi Bold" pitchFamily="34" charset="0"/>
                <a:ea typeface="Alexandria Semi Bold" pitchFamily="34" charset="-122"/>
                <a:cs typeface="Alexandria Semi Bold" pitchFamily="34" charset="-120"/>
              </a:rPr>
              <a:t>App Categorization</a:t>
            </a:r>
            <a:endParaRPr lang="en-US" sz="1800" dirty="0"/>
          </a:p>
        </p:txBody>
      </p:sp>
      <p:sp>
        <p:nvSpPr>
          <p:cNvPr id="19" name="Text 16"/>
          <p:cNvSpPr/>
          <p:nvPr/>
        </p:nvSpPr>
        <p:spPr>
          <a:xfrm>
            <a:off x="616982" y="6157793"/>
            <a:ext cx="5728573" cy="1128236"/>
          </a:xfrm>
          <a:prstGeom prst="rect">
            <a:avLst/>
          </a:prstGeom>
          <a:noFill/>
          <a:ln/>
        </p:spPr>
        <p:txBody>
          <a:bodyPr wrap="square" lIns="0" tIns="0" rIns="0" bIns="0" rtlCol="0" anchor="t"/>
          <a:lstStyle/>
          <a:p>
            <a:pPr marL="0" indent="0" algn="r">
              <a:lnSpc>
                <a:spcPts val="2200"/>
              </a:lnSpc>
              <a:buNone/>
            </a:pPr>
            <a:r>
              <a:rPr lang="en-US" sz="1350" dirty="0">
                <a:solidFill>
                  <a:srgbClr val="3B3535"/>
                </a:solidFill>
                <a:latin typeface="Sora Light" pitchFamily="34" charset="0"/>
                <a:ea typeface="Sora Light" pitchFamily="34" charset="-122"/>
                <a:cs typeface="Sora Light" pitchFamily="34" charset="-120"/>
              </a:rPr>
              <a:t>Utilizing K-Means clustering, we grouped apps into distinct categories based on user engagement metrics. This enables targeted marketing and development strategies by identifying distinct user engagement patterns.</a:t>
            </a:r>
            <a:endParaRPr lang="en-US" sz="1350" dirty="0"/>
          </a:p>
        </p:txBody>
      </p:sp>
      <p:sp>
        <p:nvSpPr>
          <p:cNvPr id="20" name="Rectangle 19">
            <a:extLst>
              <a:ext uri="{FF2B5EF4-FFF2-40B4-BE49-F238E27FC236}">
                <a16:creationId xmlns:a16="http://schemas.microsoft.com/office/drawing/2014/main" id="{2CA053A6-8747-0718-5041-A3737AE25B2C}"/>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6631" y="683062"/>
            <a:ext cx="5012769" cy="626507"/>
          </a:xfrm>
          <a:prstGeom prst="rect">
            <a:avLst/>
          </a:prstGeom>
          <a:noFill/>
          <a:ln/>
        </p:spPr>
        <p:txBody>
          <a:bodyPr wrap="none" lIns="0" tIns="0" rIns="0" bIns="0" rtlCol="0" anchor="t"/>
          <a:lstStyle/>
          <a:p>
            <a:pPr marL="0" indent="0">
              <a:lnSpc>
                <a:spcPts val="4900"/>
              </a:lnSpc>
              <a:buNone/>
            </a:pPr>
            <a:r>
              <a:rPr lang="en-US" sz="3900" dirty="0">
                <a:solidFill>
                  <a:srgbClr val="1F1E1E"/>
                </a:solidFill>
                <a:latin typeface="Alexandria Semi Bold" pitchFamily="34" charset="0"/>
                <a:ea typeface="Alexandria Semi Bold" pitchFamily="34" charset="-122"/>
                <a:cs typeface="Alexandria Semi Bold" pitchFamily="34" charset="-120"/>
              </a:rPr>
              <a:t>Our Models</a:t>
            </a:r>
            <a:endParaRPr lang="en-US" sz="3900" dirty="0"/>
          </a:p>
        </p:txBody>
      </p:sp>
      <p:sp>
        <p:nvSpPr>
          <p:cNvPr id="3" name="Text 1"/>
          <p:cNvSpPr/>
          <p:nvPr/>
        </p:nvSpPr>
        <p:spPr>
          <a:xfrm>
            <a:off x="666631" y="1785580"/>
            <a:ext cx="4021693" cy="313253"/>
          </a:xfrm>
          <a:prstGeom prst="rect">
            <a:avLst/>
          </a:prstGeom>
          <a:noFill/>
          <a:ln/>
        </p:spPr>
        <p:txBody>
          <a:bodyPr wrap="none" lIns="0" tIns="0" rIns="0" bIns="0" rtlCol="0" anchor="t"/>
          <a:lstStyle/>
          <a:p>
            <a:pPr marL="0" indent="0">
              <a:lnSpc>
                <a:spcPts val="2450"/>
              </a:lnSpc>
              <a:buNone/>
            </a:pPr>
            <a:r>
              <a:rPr lang="en-US" sz="1950" dirty="0">
                <a:solidFill>
                  <a:srgbClr val="1F1E1E"/>
                </a:solidFill>
                <a:latin typeface="Alexandria Semi Bold" pitchFamily="34" charset="0"/>
                <a:ea typeface="Alexandria Semi Bold" pitchFamily="34" charset="-122"/>
                <a:cs typeface="Alexandria Semi Bold" pitchFamily="34" charset="-120"/>
              </a:rPr>
              <a:t>Model: RandomForest Classifier</a:t>
            </a:r>
            <a:endParaRPr lang="en-US" sz="1950" dirty="0"/>
          </a:p>
        </p:txBody>
      </p:sp>
      <p:sp>
        <p:nvSpPr>
          <p:cNvPr id="4" name="Text 2"/>
          <p:cNvSpPr/>
          <p:nvPr/>
        </p:nvSpPr>
        <p:spPr>
          <a:xfrm>
            <a:off x="666631" y="2289215"/>
            <a:ext cx="4122182" cy="15240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Business Problem: Develop predictive models to classify apps on the Google Play Store based on their likelihood of being successful, removed, or experiencing user churn.</a:t>
            </a:r>
            <a:endParaRPr lang="en-US" sz="1450" dirty="0"/>
          </a:p>
        </p:txBody>
      </p:sp>
      <p:sp>
        <p:nvSpPr>
          <p:cNvPr id="5" name="Text 3"/>
          <p:cNvSpPr/>
          <p:nvPr/>
        </p:nvSpPr>
        <p:spPr>
          <a:xfrm>
            <a:off x="666631" y="3984546"/>
            <a:ext cx="4122182" cy="9144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Evaluation Metrics: Success Prediction Accuracy,Removed Prediction Accuracy,Churn Prediction Accuracy</a:t>
            </a:r>
            <a:endParaRPr lang="en-US" sz="1450" dirty="0"/>
          </a:p>
        </p:txBody>
      </p:sp>
      <p:sp>
        <p:nvSpPr>
          <p:cNvPr id="6" name="Text 4"/>
          <p:cNvSpPr/>
          <p:nvPr/>
        </p:nvSpPr>
        <p:spPr>
          <a:xfrm>
            <a:off x="666631" y="5070277"/>
            <a:ext cx="4122182" cy="304800"/>
          </a:xfrm>
          <a:prstGeom prst="rect">
            <a:avLst/>
          </a:prstGeom>
          <a:noFill/>
          <a:ln/>
        </p:spPr>
        <p:txBody>
          <a:bodyPr wrap="non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Output: </a:t>
            </a:r>
            <a:endParaRPr lang="en-US" sz="1450" dirty="0"/>
          </a:p>
        </p:txBody>
      </p:sp>
      <p:sp>
        <p:nvSpPr>
          <p:cNvPr id="7" name="Text 5"/>
          <p:cNvSpPr/>
          <p:nvPr/>
        </p:nvSpPr>
        <p:spPr>
          <a:xfrm>
            <a:off x="666631" y="5546408"/>
            <a:ext cx="4122182" cy="18288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Success Prediction Accuracy: 0.9726322981259027 
Removed Prediction Accuracy: 0.9785153378477718 
Churn Prediction Accuracy: 0.9698864471715573</a:t>
            </a:r>
            <a:endParaRPr lang="en-US" sz="1450" dirty="0"/>
          </a:p>
        </p:txBody>
      </p:sp>
      <p:sp>
        <p:nvSpPr>
          <p:cNvPr id="8" name="Text 6"/>
          <p:cNvSpPr/>
          <p:nvPr/>
        </p:nvSpPr>
        <p:spPr>
          <a:xfrm>
            <a:off x="5261015" y="1785580"/>
            <a:ext cx="3368635" cy="313253"/>
          </a:xfrm>
          <a:prstGeom prst="rect">
            <a:avLst/>
          </a:prstGeom>
          <a:noFill/>
          <a:ln/>
        </p:spPr>
        <p:txBody>
          <a:bodyPr wrap="none" lIns="0" tIns="0" rIns="0" bIns="0" rtlCol="0" anchor="t"/>
          <a:lstStyle/>
          <a:p>
            <a:pPr marL="0" indent="0">
              <a:lnSpc>
                <a:spcPts val="2450"/>
              </a:lnSpc>
              <a:buNone/>
            </a:pPr>
            <a:r>
              <a:rPr lang="en-US" sz="1950" dirty="0">
                <a:solidFill>
                  <a:srgbClr val="1F1E1E"/>
                </a:solidFill>
                <a:latin typeface="Alexandria Semi Bold" pitchFamily="34" charset="0"/>
                <a:ea typeface="Alexandria Semi Bold" pitchFamily="34" charset="-122"/>
                <a:cs typeface="Alexandria Semi Bold" pitchFamily="34" charset="-120"/>
              </a:rPr>
              <a:t>Model: Logistic Regression</a:t>
            </a:r>
            <a:endParaRPr lang="en-US" sz="1950" dirty="0"/>
          </a:p>
        </p:txBody>
      </p:sp>
      <p:sp>
        <p:nvSpPr>
          <p:cNvPr id="9" name="Text 7"/>
          <p:cNvSpPr/>
          <p:nvPr/>
        </p:nvSpPr>
        <p:spPr>
          <a:xfrm>
            <a:off x="5261015" y="2289215"/>
            <a:ext cx="4122182" cy="18288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Business Problem: Predict the likelihood of app success in the Google Play Store based on characteristics such as ratings, price, and user engagement metrics using supervised learning to guide development and marketing strategies.</a:t>
            </a:r>
            <a:endParaRPr lang="en-US" sz="1450" dirty="0"/>
          </a:p>
        </p:txBody>
      </p:sp>
      <p:sp>
        <p:nvSpPr>
          <p:cNvPr id="10" name="Text 8"/>
          <p:cNvSpPr/>
          <p:nvPr/>
        </p:nvSpPr>
        <p:spPr>
          <a:xfrm>
            <a:off x="5261015" y="4289346"/>
            <a:ext cx="4122182" cy="6096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Evaluation Metrics: Area Under the ROC Curve (AUC), Precision</a:t>
            </a:r>
            <a:endParaRPr lang="en-US" sz="1450" dirty="0"/>
          </a:p>
        </p:txBody>
      </p:sp>
      <p:sp>
        <p:nvSpPr>
          <p:cNvPr id="11" name="Text 9"/>
          <p:cNvSpPr/>
          <p:nvPr/>
        </p:nvSpPr>
        <p:spPr>
          <a:xfrm>
            <a:off x="5261015" y="5070277"/>
            <a:ext cx="4122182" cy="304800"/>
          </a:xfrm>
          <a:prstGeom prst="rect">
            <a:avLst/>
          </a:prstGeom>
          <a:noFill/>
          <a:ln/>
        </p:spPr>
        <p:txBody>
          <a:bodyPr wrap="non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Output:</a:t>
            </a:r>
            <a:endParaRPr lang="en-US" sz="1450" dirty="0"/>
          </a:p>
        </p:txBody>
      </p:sp>
      <p:sp>
        <p:nvSpPr>
          <p:cNvPr id="12" name="Text 10"/>
          <p:cNvSpPr/>
          <p:nvPr/>
        </p:nvSpPr>
        <p:spPr>
          <a:xfrm>
            <a:off x="5261015" y="5546408"/>
            <a:ext cx="4122182" cy="9144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AUC: 0.969480653931378 
Best Regularization Parameter: 0.01 
Best ElasticNet Parameter: 0.5</a:t>
            </a:r>
            <a:endParaRPr lang="en-US" sz="1450" dirty="0"/>
          </a:p>
        </p:txBody>
      </p:sp>
      <p:sp>
        <p:nvSpPr>
          <p:cNvPr id="13" name="Text 11"/>
          <p:cNvSpPr/>
          <p:nvPr/>
        </p:nvSpPr>
        <p:spPr>
          <a:xfrm>
            <a:off x="9855398" y="1785580"/>
            <a:ext cx="3399949" cy="313253"/>
          </a:xfrm>
          <a:prstGeom prst="rect">
            <a:avLst/>
          </a:prstGeom>
          <a:noFill/>
          <a:ln/>
        </p:spPr>
        <p:txBody>
          <a:bodyPr wrap="none" lIns="0" tIns="0" rIns="0" bIns="0" rtlCol="0" anchor="t"/>
          <a:lstStyle/>
          <a:p>
            <a:pPr marL="0" indent="0">
              <a:lnSpc>
                <a:spcPts val="2450"/>
              </a:lnSpc>
              <a:buNone/>
            </a:pPr>
            <a:r>
              <a:rPr lang="en-US" sz="1950" dirty="0">
                <a:solidFill>
                  <a:srgbClr val="1F1E1E"/>
                </a:solidFill>
                <a:latin typeface="Alexandria Semi Bold" pitchFamily="34" charset="0"/>
                <a:ea typeface="Alexandria Semi Bold" pitchFamily="34" charset="-122"/>
                <a:cs typeface="Alexandria Semi Bold" pitchFamily="34" charset="-120"/>
              </a:rPr>
              <a:t>Model: K-Means Clustering</a:t>
            </a:r>
            <a:endParaRPr lang="en-US" sz="1950" dirty="0"/>
          </a:p>
        </p:txBody>
      </p:sp>
      <p:sp>
        <p:nvSpPr>
          <p:cNvPr id="14" name="Text 12"/>
          <p:cNvSpPr/>
          <p:nvPr/>
        </p:nvSpPr>
        <p:spPr>
          <a:xfrm>
            <a:off x="9855398" y="2289215"/>
            <a:ext cx="4123492" cy="15240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Business Problem: Group apps into distinct categories based on user engagement metrics using unsupervised learning to optimize app development and marketing strategies.</a:t>
            </a:r>
            <a:endParaRPr lang="en-US" sz="1450" dirty="0"/>
          </a:p>
        </p:txBody>
      </p:sp>
      <p:sp>
        <p:nvSpPr>
          <p:cNvPr id="15" name="Text 13"/>
          <p:cNvSpPr/>
          <p:nvPr/>
        </p:nvSpPr>
        <p:spPr>
          <a:xfrm>
            <a:off x="9855398" y="3984546"/>
            <a:ext cx="4123492" cy="6096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Evaluation Metrics: Within-cluster sum of squares (WCSS), Silhouette Score</a:t>
            </a:r>
            <a:endParaRPr lang="en-US" sz="1450" dirty="0"/>
          </a:p>
        </p:txBody>
      </p:sp>
      <p:sp>
        <p:nvSpPr>
          <p:cNvPr id="16" name="Text 14"/>
          <p:cNvSpPr/>
          <p:nvPr/>
        </p:nvSpPr>
        <p:spPr>
          <a:xfrm>
            <a:off x="9855398" y="4765477"/>
            <a:ext cx="4123492" cy="304800"/>
          </a:xfrm>
          <a:prstGeom prst="rect">
            <a:avLst/>
          </a:prstGeom>
          <a:noFill/>
          <a:ln/>
        </p:spPr>
        <p:txBody>
          <a:bodyPr wrap="non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Output:</a:t>
            </a:r>
            <a:endParaRPr lang="en-US" sz="1450" dirty="0"/>
          </a:p>
        </p:txBody>
      </p:sp>
      <p:sp>
        <p:nvSpPr>
          <p:cNvPr id="17" name="Text 15"/>
          <p:cNvSpPr/>
          <p:nvPr/>
        </p:nvSpPr>
        <p:spPr>
          <a:xfrm>
            <a:off x="9855398" y="5241607"/>
            <a:ext cx="4123492" cy="914400"/>
          </a:xfrm>
          <a:prstGeom prst="rect">
            <a:avLst/>
          </a:prstGeom>
          <a:noFill/>
          <a:ln/>
        </p:spPr>
        <p:txBody>
          <a:bodyPr wrap="squar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Training model with k = 6 
WCSS: 3418245.624669185 Silhouette Score: 0.6543460193152211 </a:t>
            </a:r>
            <a:endParaRPr lang="en-US" sz="1450" dirty="0"/>
          </a:p>
        </p:txBody>
      </p:sp>
      <p:sp>
        <p:nvSpPr>
          <p:cNvPr id="18" name="Text 16"/>
          <p:cNvSpPr/>
          <p:nvPr/>
        </p:nvSpPr>
        <p:spPr>
          <a:xfrm>
            <a:off x="9855398" y="6327338"/>
            <a:ext cx="4123492" cy="304800"/>
          </a:xfrm>
          <a:prstGeom prst="rect">
            <a:avLst/>
          </a:prstGeom>
          <a:noFill/>
          <a:ln/>
        </p:spPr>
        <p:txBody>
          <a:bodyPr wrap="none" lIns="0" tIns="0" rIns="0" bIns="0" rtlCol="0" anchor="t"/>
          <a:lstStyle/>
          <a:p>
            <a:pPr marL="0" indent="0">
              <a:lnSpc>
                <a:spcPts val="2350"/>
              </a:lnSpc>
              <a:buNone/>
            </a:pPr>
            <a:r>
              <a:rPr lang="en-US" sz="1450" dirty="0">
                <a:solidFill>
                  <a:srgbClr val="3B3535"/>
                </a:solidFill>
                <a:latin typeface="Sora Light" pitchFamily="34" charset="0"/>
                <a:ea typeface="Sora Light" pitchFamily="34" charset="-122"/>
                <a:cs typeface="Sora Light" pitchFamily="34" charset="-120"/>
              </a:rPr>
              <a:t>Best k: 6 with WCSS: 3418245.624669185</a:t>
            </a:r>
            <a:endParaRPr lang="en-US" sz="1450" dirty="0"/>
          </a:p>
        </p:txBody>
      </p:sp>
      <p:sp>
        <p:nvSpPr>
          <p:cNvPr id="19" name="Rectangle 18">
            <a:extLst>
              <a:ext uri="{FF2B5EF4-FFF2-40B4-BE49-F238E27FC236}">
                <a16:creationId xmlns:a16="http://schemas.microsoft.com/office/drawing/2014/main" id="{1D075086-520F-E0BF-1D59-2CB9BC14001B}"/>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983224"/>
            <a:ext cx="11179731" cy="712708"/>
          </a:xfrm>
          <a:prstGeom prst="rect">
            <a:avLst/>
          </a:prstGeom>
          <a:noFill/>
          <a:ln/>
        </p:spPr>
        <p:txBody>
          <a:bodyPr wrap="non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Business Insights &amp; Recommendations</a:t>
            </a:r>
            <a:endParaRPr lang="en-US" sz="4450" dirty="0"/>
          </a:p>
        </p:txBody>
      </p:sp>
      <p:pic>
        <p:nvPicPr>
          <p:cNvPr id="3" name="Image 0" descr="preencoded.png"/>
          <p:cNvPicPr>
            <a:picLocks noChangeAspect="1"/>
          </p:cNvPicPr>
          <p:nvPr/>
        </p:nvPicPr>
        <p:blipFill>
          <a:blip r:embed="rId3"/>
          <a:stretch>
            <a:fillRect/>
          </a:stretch>
        </p:blipFill>
        <p:spPr>
          <a:xfrm>
            <a:off x="758309" y="3020854"/>
            <a:ext cx="1083231" cy="1612702"/>
          </a:xfrm>
          <a:prstGeom prst="rect">
            <a:avLst/>
          </a:prstGeom>
        </p:spPr>
      </p:pic>
      <p:sp>
        <p:nvSpPr>
          <p:cNvPr id="4" name="Text 1"/>
          <p:cNvSpPr/>
          <p:nvPr/>
        </p:nvSpPr>
        <p:spPr>
          <a:xfrm>
            <a:off x="2166461" y="3237428"/>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For Developers</a:t>
            </a:r>
            <a:endParaRPr lang="en-US" sz="2200" dirty="0"/>
          </a:p>
        </p:txBody>
      </p:sp>
      <p:sp>
        <p:nvSpPr>
          <p:cNvPr id="5" name="Text 2"/>
          <p:cNvSpPr/>
          <p:nvPr/>
        </p:nvSpPr>
        <p:spPr>
          <a:xfrm>
            <a:off x="2166461" y="3723561"/>
            <a:ext cx="11705630" cy="69342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Developers should focus on enhancing user experience and adding features that align with the high-engagement clusters to boost app success rates.</a:t>
            </a:r>
            <a:endParaRPr lang="en-US" sz="1700" dirty="0"/>
          </a:p>
        </p:txBody>
      </p:sp>
      <p:pic>
        <p:nvPicPr>
          <p:cNvPr id="6" name="Image 1" descr="preencoded.png"/>
          <p:cNvPicPr>
            <a:picLocks noChangeAspect="1"/>
          </p:cNvPicPr>
          <p:nvPr/>
        </p:nvPicPr>
        <p:blipFill>
          <a:blip r:embed="rId4"/>
          <a:stretch>
            <a:fillRect/>
          </a:stretch>
        </p:blipFill>
        <p:spPr>
          <a:xfrm>
            <a:off x="758309" y="4633555"/>
            <a:ext cx="1083231" cy="1612702"/>
          </a:xfrm>
          <a:prstGeom prst="rect">
            <a:avLst/>
          </a:prstGeom>
        </p:spPr>
      </p:pic>
      <p:sp>
        <p:nvSpPr>
          <p:cNvPr id="7" name="Text 3"/>
          <p:cNvSpPr/>
          <p:nvPr/>
        </p:nvSpPr>
        <p:spPr>
          <a:xfrm>
            <a:off x="2166461" y="4850130"/>
            <a:ext cx="3014067"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Marketing Strategies</a:t>
            </a:r>
            <a:endParaRPr lang="en-US" sz="2200" dirty="0"/>
          </a:p>
        </p:txBody>
      </p:sp>
      <p:sp>
        <p:nvSpPr>
          <p:cNvPr id="8" name="Text 4"/>
          <p:cNvSpPr/>
          <p:nvPr/>
        </p:nvSpPr>
        <p:spPr>
          <a:xfrm>
            <a:off x="2166461" y="5336262"/>
            <a:ext cx="11705630" cy="69342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Marketing strategies should be customized to target the specific needs and preferences of each user segment identified through clustering.</a:t>
            </a:r>
            <a:endParaRPr lang="en-US" sz="1700" dirty="0"/>
          </a:p>
        </p:txBody>
      </p:sp>
      <p:sp>
        <p:nvSpPr>
          <p:cNvPr id="9" name="Rectangle 8">
            <a:extLst>
              <a:ext uri="{FF2B5EF4-FFF2-40B4-BE49-F238E27FC236}">
                <a16:creationId xmlns:a16="http://schemas.microsoft.com/office/drawing/2014/main" id="{6554C418-C92A-F090-4957-6442B1971243}"/>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246942"/>
            <a:ext cx="7506772" cy="712708"/>
          </a:xfrm>
          <a:prstGeom prst="rect">
            <a:avLst/>
          </a:prstGeom>
          <a:noFill/>
          <a:ln/>
        </p:spPr>
        <p:txBody>
          <a:bodyPr wrap="none" lIns="0" tIns="0" rIns="0" bIns="0" rtlCol="0" anchor="t"/>
          <a:lstStyle/>
          <a:p>
            <a:pPr marL="0" indent="0">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Conclusion &amp; Future Work</a:t>
            </a:r>
            <a:endParaRPr lang="en-US" sz="4450" dirty="0"/>
          </a:p>
        </p:txBody>
      </p:sp>
      <p:sp>
        <p:nvSpPr>
          <p:cNvPr id="3" name="Text 1"/>
          <p:cNvSpPr/>
          <p:nvPr/>
        </p:nvSpPr>
        <p:spPr>
          <a:xfrm>
            <a:off x="1483162" y="3057882"/>
            <a:ext cx="3103840" cy="356235"/>
          </a:xfrm>
          <a:prstGeom prst="rect">
            <a:avLst/>
          </a:prstGeom>
          <a:noFill/>
          <a:ln/>
        </p:spPr>
        <p:txBody>
          <a:bodyPr wrap="none" lIns="0" tIns="0" rIns="0" bIns="0" rtlCol="0" anchor="t"/>
          <a:lstStyle/>
          <a:p>
            <a:pPr marL="0" indent="0" algn="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Summary of Findings</a:t>
            </a:r>
            <a:endParaRPr lang="en-US" sz="2200" dirty="0"/>
          </a:p>
        </p:txBody>
      </p:sp>
      <p:sp>
        <p:nvSpPr>
          <p:cNvPr id="4" name="Text 2"/>
          <p:cNvSpPr/>
          <p:nvPr/>
        </p:nvSpPr>
        <p:spPr>
          <a:xfrm>
            <a:off x="758309" y="3544014"/>
            <a:ext cx="3828693" cy="2773680"/>
          </a:xfrm>
          <a:prstGeom prst="rect">
            <a:avLst/>
          </a:prstGeom>
          <a:noFill/>
          <a:ln/>
        </p:spPr>
        <p:txBody>
          <a:bodyPr wrap="square" lIns="0" tIns="0" rIns="0" bIns="0" rtlCol="0" anchor="t"/>
          <a:lstStyle/>
          <a:p>
            <a:pPr marL="0" indent="0" algn="r">
              <a:lnSpc>
                <a:spcPts val="2700"/>
              </a:lnSpc>
              <a:buNone/>
            </a:pPr>
            <a:r>
              <a:rPr lang="en-US" sz="1700" dirty="0">
                <a:solidFill>
                  <a:srgbClr val="3B3535"/>
                </a:solidFill>
                <a:latin typeface="Sora Light" pitchFamily="34" charset="0"/>
                <a:ea typeface="Sora Light" pitchFamily="34" charset="-122"/>
                <a:cs typeface="Sora Light" pitchFamily="34" charset="-120"/>
              </a:rPr>
              <a:t>Apps with high user engagement metrics tend to form distinct clusters, which can be targeted with specific development and marketing strategies. Low-rated apps face a higher risk of removal. Certain categories have higher churn and removal risks.</a:t>
            </a:r>
            <a:endParaRPr lang="en-US" sz="1700" dirty="0"/>
          </a:p>
        </p:txBody>
      </p:sp>
      <p:pic>
        <p:nvPicPr>
          <p:cNvPr id="5" name="Image 0" descr="preencoded.png"/>
          <p:cNvPicPr>
            <a:picLocks noChangeAspect="1"/>
          </p:cNvPicPr>
          <p:nvPr/>
        </p:nvPicPr>
        <p:blipFill>
          <a:blip r:embed="rId3"/>
          <a:stretch>
            <a:fillRect/>
          </a:stretch>
        </p:blipFill>
        <p:spPr>
          <a:xfrm>
            <a:off x="5020270" y="2392918"/>
            <a:ext cx="4589740" cy="4589740"/>
          </a:xfrm>
          <a:prstGeom prst="rect">
            <a:avLst/>
          </a:prstGeom>
        </p:spPr>
      </p:pic>
      <p:sp>
        <p:nvSpPr>
          <p:cNvPr id="6" name="Text 3"/>
          <p:cNvSpPr/>
          <p:nvPr/>
        </p:nvSpPr>
        <p:spPr>
          <a:xfrm>
            <a:off x="5679341" y="4194750"/>
            <a:ext cx="106442" cy="433388"/>
          </a:xfrm>
          <a:prstGeom prst="rect">
            <a:avLst/>
          </a:prstGeom>
          <a:noFill/>
          <a:ln/>
        </p:spPr>
        <p:txBody>
          <a:bodyPr wrap="none" lIns="0" tIns="0" rIns="0" bIns="0" rtlCol="0" anchor="t"/>
          <a:lstStyle/>
          <a:p>
            <a:pPr marL="0" indent="0">
              <a:lnSpc>
                <a:spcPts val="3400"/>
              </a:lnSpc>
              <a:buNone/>
            </a:pPr>
            <a:r>
              <a:rPr lang="en-US" sz="2100" dirty="0">
                <a:solidFill>
                  <a:srgbClr val="3B3535"/>
                </a:solidFill>
                <a:latin typeface="Alexandria Semi Bold" pitchFamily="34" charset="0"/>
                <a:ea typeface="Alexandria Semi Bold" pitchFamily="34" charset="-122"/>
                <a:cs typeface="Alexandria Semi Bold" pitchFamily="34" charset="-120"/>
              </a:rPr>
              <a:t>1</a:t>
            </a:r>
            <a:endParaRPr lang="en-US" sz="2100" dirty="0"/>
          </a:p>
        </p:txBody>
      </p:sp>
      <p:sp>
        <p:nvSpPr>
          <p:cNvPr id="7" name="Text 4"/>
          <p:cNvSpPr/>
          <p:nvPr/>
        </p:nvSpPr>
        <p:spPr>
          <a:xfrm>
            <a:off x="10043279" y="340459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Next Steps</a:t>
            </a:r>
            <a:endParaRPr lang="en-US" sz="2200" dirty="0"/>
          </a:p>
        </p:txBody>
      </p:sp>
      <p:sp>
        <p:nvSpPr>
          <p:cNvPr id="8" name="Text 5"/>
          <p:cNvSpPr/>
          <p:nvPr/>
        </p:nvSpPr>
        <p:spPr>
          <a:xfrm>
            <a:off x="10043279" y="3890724"/>
            <a:ext cx="3828812" cy="208026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Deploy model for real-time app success prediction, improve churn prediction using user session data, and expand analysis to monetization strategies and revenue prediction.</a:t>
            </a:r>
            <a:endParaRPr lang="en-US" sz="1700" dirty="0"/>
          </a:p>
        </p:txBody>
      </p:sp>
      <p:pic>
        <p:nvPicPr>
          <p:cNvPr id="9" name="Image 1" descr="preencoded.png"/>
          <p:cNvPicPr>
            <a:picLocks noChangeAspect="1"/>
          </p:cNvPicPr>
          <p:nvPr/>
        </p:nvPicPr>
        <p:blipFill>
          <a:blip r:embed="rId4"/>
          <a:stretch>
            <a:fillRect/>
          </a:stretch>
        </p:blipFill>
        <p:spPr>
          <a:xfrm>
            <a:off x="5020270" y="2392918"/>
            <a:ext cx="4589740" cy="4589740"/>
          </a:xfrm>
          <a:prstGeom prst="rect">
            <a:avLst/>
          </a:prstGeom>
        </p:spPr>
      </p:pic>
      <p:sp>
        <p:nvSpPr>
          <p:cNvPr id="10" name="Text 6"/>
          <p:cNvSpPr/>
          <p:nvPr/>
        </p:nvSpPr>
        <p:spPr>
          <a:xfrm>
            <a:off x="8816638" y="4747200"/>
            <a:ext cx="161687" cy="433388"/>
          </a:xfrm>
          <a:prstGeom prst="rect">
            <a:avLst/>
          </a:prstGeom>
          <a:noFill/>
          <a:ln/>
        </p:spPr>
        <p:txBody>
          <a:bodyPr wrap="none" lIns="0" tIns="0" rIns="0" bIns="0" rtlCol="0" anchor="t"/>
          <a:lstStyle/>
          <a:p>
            <a:pPr marL="0" indent="0">
              <a:lnSpc>
                <a:spcPts val="3400"/>
              </a:lnSpc>
              <a:buNone/>
            </a:pPr>
            <a:r>
              <a:rPr lang="en-US" sz="2100" dirty="0">
                <a:solidFill>
                  <a:srgbClr val="3B3535"/>
                </a:solidFill>
                <a:latin typeface="Alexandria Semi Bold" pitchFamily="34" charset="0"/>
                <a:ea typeface="Alexandria Semi Bold" pitchFamily="34" charset="-122"/>
                <a:cs typeface="Alexandria Semi Bold" pitchFamily="34" charset="-120"/>
              </a:rPr>
              <a:t>2</a:t>
            </a:r>
            <a:endParaRPr lang="en-US" sz="2100" dirty="0"/>
          </a:p>
        </p:txBody>
      </p:sp>
      <p:sp>
        <p:nvSpPr>
          <p:cNvPr id="11" name="Rectangle 10">
            <a:extLst>
              <a:ext uri="{FF2B5EF4-FFF2-40B4-BE49-F238E27FC236}">
                <a16:creationId xmlns:a16="http://schemas.microsoft.com/office/drawing/2014/main" id="{311FB68C-C4C5-3505-ACA7-277FB3A24FE6}"/>
              </a:ext>
            </a:extLst>
          </p:cNvPr>
          <p:cNvSpPr/>
          <p:nvPr/>
        </p:nvSpPr>
        <p:spPr>
          <a:xfrm>
            <a:off x="12827000" y="7797800"/>
            <a:ext cx="1803400" cy="431800"/>
          </a:xfrm>
          <a:prstGeom prst="rect">
            <a:avLst/>
          </a:prstGeom>
          <a:solidFill>
            <a:srgbClr val="FFFA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797</Words>
  <Application>Microsoft Macintosh PowerPoint</Application>
  <PresentationFormat>Custom</PresentationFormat>
  <Paragraphs>88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Sora Light</vt:lpstr>
      <vt:lpstr>Alexandria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Navya Kondaveeti</cp:lastModifiedBy>
  <cp:revision>3</cp:revision>
  <dcterms:created xsi:type="dcterms:W3CDTF">2025-03-04T03:07:03Z</dcterms:created>
  <dcterms:modified xsi:type="dcterms:W3CDTF">2025-03-04T03:09:52Z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2025-03-04T03:09:10Z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d252c9e9-ae85-470a-95bd-7d35064ffe5b</vt:lpwstr>
  </property>
  <property fmtid="{D5CDD505-2E9C-101B-9397-08002B2CF9AE}" pid="8" name="MSIP_Label_4044bd30-2ed7-4c9d-9d12-46200872a97b_ContentBits">
    <vt:lpwstr>0</vt:lpwstr>
  </property>
  <property fmtid="{D5CDD505-2E9C-101B-9397-08002B2CF9AE}" pid="9" name="MSIP_Label_4044bd30-2ed7-4c9d-9d12-46200872a97b_Tag">
    <vt:lpwstr>50, 3, 0, 1</vt:lpwstr>
  </property>
</Properties>
</file>