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39"/>
  </p:notesMasterIdLst>
  <p:sldIdLst>
    <p:sldId id="4057" r:id="rId2"/>
    <p:sldId id="4124" r:id="rId3"/>
    <p:sldId id="4122" r:id="rId4"/>
    <p:sldId id="4047" r:id="rId5"/>
    <p:sldId id="4096" r:id="rId6"/>
    <p:sldId id="4058" r:id="rId7"/>
    <p:sldId id="4052" r:id="rId8"/>
    <p:sldId id="4100" r:id="rId9"/>
    <p:sldId id="4103" r:id="rId10"/>
    <p:sldId id="4105" r:id="rId11"/>
    <p:sldId id="4066" r:id="rId12"/>
    <p:sldId id="4048" r:id="rId13"/>
    <p:sldId id="4080" r:id="rId14"/>
    <p:sldId id="4106" r:id="rId15"/>
    <p:sldId id="4107" r:id="rId16"/>
    <p:sldId id="4109" r:id="rId17"/>
    <p:sldId id="4110" r:id="rId18"/>
    <p:sldId id="4121" r:id="rId19"/>
    <p:sldId id="4111" r:id="rId20"/>
    <p:sldId id="4112" r:id="rId21"/>
    <p:sldId id="4120" r:id="rId22"/>
    <p:sldId id="4113" r:id="rId23"/>
    <p:sldId id="4118" r:id="rId24"/>
    <p:sldId id="4123" r:id="rId25"/>
    <p:sldId id="4086" r:id="rId26"/>
    <p:sldId id="4097" r:id="rId27"/>
    <p:sldId id="4116" r:id="rId28"/>
    <p:sldId id="4098" r:id="rId29"/>
    <p:sldId id="4099" r:id="rId30"/>
    <p:sldId id="4102" r:id="rId31"/>
    <p:sldId id="4101" r:id="rId32"/>
    <p:sldId id="4114" r:id="rId33"/>
    <p:sldId id="4104" r:id="rId34"/>
    <p:sldId id="4115" r:id="rId35"/>
    <p:sldId id="4117" r:id="rId36"/>
    <p:sldId id="4119" r:id="rId37"/>
    <p:sldId id="4108" r:id="rId38"/>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35" pos="14470" userDrawn="1">
          <p15:clr>
            <a:srgbClr val="A4A3A4"/>
          </p15:clr>
        </p15:guide>
        <p15:guide id="52" pos="7678" userDrawn="1">
          <p15:clr>
            <a:srgbClr val="A4A3A4"/>
          </p15:clr>
        </p15:guide>
        <p15:guide id="53" orient="horz" pos="4320" userDrawn="1">
          <p15:clr>
            <a:srgbClr val="A4A3A4"/>
          </p15:clr>
        </p15:guide>
        <p15:guide id="55" pos="12526" userDrawn="1">
          <p15:clr>
            <a:srgbClr val="A4A3A4"/>
          </p15:clr>
        </p15:guide>
        <p15:guide id="56" orient="horz" pos="698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00000"/>
    <a:srgbClr val="EFF1F8"/>
    <a:srgbClr val="373737"/>
    <a:srgbClr val="445469"/>
    <a:srgbClr val="5A5A66"/>
    <a:srgbClr val="626162"/>
    <a:srgbClr val="C4D4E2"/>
    <a:srgbClr val="CFCFCF"/>
    <a:srgbClr val="62555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34" autoAdjust="0"/>
    <p:restoredTop sz="95827" autoAdjust="0"/>
  </p:normalViewPr>
  <p:slideViewPr>
    <p:cSldViewPr snapToGrid="0" snapToObjects="1">
      <p:cViewPr>
        <p:scale>
          <a:sx n="40" d="100"/>
          <a:sy n="40" d="100"/>
        </p:scale>
        <p:origin x="643" y="82"/>
      </p:cViewPr>
      <p:guideLst>
        <p:guide pos="14470"/>
        <p:guide pos="7678"/>
        <p:guide orient="horz" pos="4320"/>
        <p:guide pos="12526"/>
        <p:guide orient="horz" pos="6984"/>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Montserrat Light"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Montserrat Light" charset="0"/>
              </a:defRPr>
            </a:lvl1pPr>
          </a:lstStyle>
          <a:p>
            <a:fld id="{EFC10EE1-B198-C942-8235-326C972CBB30}" type="datetimeFigureOut">
              <a:rPr lang="en-US" smtClean="0"/>
              <a:pPr/>
              <a:t>12/7/2024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Montserrat Light"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Montserrat Light"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Montserrat Light" charset="0"/>
        <a:ea typeface="+mn-ea"/>
        <a:cs typeface="+mn-cs"/>
      </a:defRPr>
    </a:lvl1pPr>
    <a:lvl2pPr marL="914217" algn="l" defTabSz="914217" rtl="0" eaLnBrk="1" latinLnBrk="0" hangingPunct="1">
      <a:defRPr sz="2400" b="0" i="0" kern="1200">
        <a:solidFill>
          <a:schemeClr val="tx1"/>
        </a:solidFill>
        <a:latin typeface="Montserrat Light" charset="0"/>
        <a:ea typeface="+mn-ea"/>
        <a:cs typeface="+mn-cs"/>
      </a:defRPr>
    </a:lvl2pPr>
    <a:lvl3pPr marL="1828434" algn="l" defTabSz="914217" rtl="0" eaLnBrk="1" latinLnBrk="0" hangingPunct="1">
      <a:defRPr sz="2400" b="0" i="0" kern="1200">
        <a:solidFill>
          <a:schemeClr val="tx1"/>
        </a:solidFill>
        <a:latin typeface="Montserrat Light" charset="0"/>
        <a:ea typeface="+mn-ea"/>
        <a:cs typeface="+mn-cs"/>
      </a:defRPr>
    </a:lvl3pPr>
    <a:lvl4pPr marL="2742651" algn="l" defTabSz="914217" rtl="0" eaLnBrk="1" latinLnBrk="0" hangingPunct="1">
      <a:defRPr sz="2400" b="0" i="0" kern="1200">
        <a:solidFill>
          <a:schemeClr val="tx1"/>
        </a:solidFill>
        <a:latin typeface="Montserrat Light" charset="0"/>
        <a:ea typeface="+mn-ea"/>
        <a:cs typeface="+mn-cs"/>
      </a:defRPr>
    </a:lvl4pPr>
    <a:lvl5pPr marL="3656868" algn="l" defTabSz="914217" rtl="0" eaLnBrk="1" latinLnBrk="0" hangingPunct="1">
      <a:defRPr sz="2400" b="0" i="0" kern="1200">
        <a:solidFill>
          <a:schemeClr val="tx1"/>
        </a:solidFill>
        <a:latin typeface="Montserrat Light"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261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C62F500-12DB-6E47-84BE-5D2F1BAE7CDA}"/>
              </a:ext>
            </a:extLst>
          </p:cNvPr>
          <p:cNvSpPr>
            <a:spLocks noGrp="1"/>
          </p:cNvSpPr>
          <p:nvPr>
            <p:ph type="pic" sz="quarter" idx="14"/>
          </p:nvPr>
        </p:nvSpPr>
        <p:spPr>
          <a:xfrm>
            <a:off x="1768925" y="4368255"/>
            <a:ext cx="12587155" cy="772146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973659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C62F500-12DB-6E47-84BE-5D2F1BAE7CDA}"/>
              </a:ext>
            </a:extLst>
          </p:cNvPr>
          <p:cNvSpPr>
            <a:spLocks noGrp="1"/>
          </p:cNvSpPr>
          <p:nvPr>
            <p:ph type="pic" sz="quarter" idx="14"/>
          </p:nvPr>
        </p:nvSpPr>
        <p:spPr>
          <a:xfrm>
            <a:off x="10607039" y="-1"/>
            <a:ext cx="13770609" cy="918027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855204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C62F500-12DB-6E47-84BE-5D2F1BAE7CDA}"/>
              </a:ext>
            </a:extLst>
          </p:cNvPr>
          <p:cNvSpPr>
            <a:spLocks noGrp="1"/>
          </p:cNvSpPr>
          <p:nvPr>
            <p:ph type="pic" sz="quarter" idx="14"/>
          </p:nvPr>
        </p:nvSpPr>
        <p:spPr>
          <a:xfrm>
            <a:off x="12359818" y="0"/>
            <a:ext cx="12017830" cy="10058400"/>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DF422B46-457B-0B40-BE2C-61B4003F40C3}"/>
              </a:ext>
            </a:extLst>
          </p:cNvPr>
          <p:cNvSpPr>
            <a:spLocks noGrp="1"/>
          </p:cNvSpPr>
          <p:nvPr>
            <p:ph type="pic" sz="quarter" idx="15"/>
          </p:nvPr>
        </p:nvSpPr>
        <p:spPr>
          <a:xfrm>
            <a:off x="-1" y="0"/>
            <a:ext cx="12017830" cy="1005840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026761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Slide">
    <p:spTree>
      <p:nvGrpSpPr>
        <p:cNvPr id="1" name=""/>
        <p:cNvGrpSpPr/>
        <p:nvPr/>
      </p:nvGrpSpPr>
      <p:grpSpPr>
        <a:xfrm>
          <a:off x="0" y="0"/>
          <a:ext cx="0" cy="0"/>
          <a:chOff x="0" y="0"/>
          <a:chExt cx="0" cy="0"/>
        </a:xfrm>
      </p:grpSpPr>
      <p:sp>
        <p:nvSpPr>
          <p:cNvPr id="7" name="Picture Placeholder 8">
            <a:extLst>
              <a:ext uri="{FF2B5EF4-FFF2-40B4-BE49-F238E27FC236}">
                <a16:creationId xmlns:a16="http://schemas.microsoft.com/office/drawing/2014/main" id="{DF422B46-457B-0B40-BE2C-61B4003F40C3}"/>
              </a:ext>
            </a:extLst>
          </p:cNvPr>
          <p:cNvSpPr>
            <a:spLocks noGrp="1"/>
          </p:cNvSpPr>
          <p:nvPr>
            <p:ph type="pic" sz="quarter" idx="15"/>
          </p:nvPr>
        </p:nvSpPr>
        <p:spPr>
          <a:xfrm>
            <a:off x="1632681" y="3494050"/>
            <a:ext cx="10556144" cy="6788284"/>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FE49D0AA-1BD5-714E-8C24-CCE0126BC24F}"/>
              </a:ext>
            </a:extLst>
          </p:cNvPr>
          <p:cNvSpPr>
            <a:spLocks noGrp="1"/>
          </p:cNvSpPr>
          <p:nvPr>
            <p:ph type="pic" sz="quarter" idx="16"/>
          </p:nvPr>
        </p:nvSpPr>
        <p:spPr>
          <a:xfrm>
            <a:off x="12188825" y="3494050"/>
            <a:ext cx="10556144" cy="678828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1515201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1885" y="-378371"/>
            <a:ext cx="17841686" cy="14472744"/>
          </a:xfrm>
          <a:prstGeom prst="rect">
            <a:avLst/>
          </a:prstGeom>
          <a:solidFill>
            <a:schemeClr val="bg1">
              <a:lumMod val="95000"/>
            </a:schemeClr>
          </a:solidFill>
        </p:spPr>
        <p:txBody>
          <a:bodyPr>
            <a:normAutofit/>
          </a:bodyPr>
          <a:lstStyle>
            <a:lvl1pPr>
              <a:defRPr sz="2101"/>
            </a:lvl1pPr>
          </a:lstStyle>
          <a:p>
            <a:endParaRPr lang="en-US"/>
          </a:p>
        </p:txBody>
      </p:sp>
      <p:sp>
        <p:nvSpPr>
          <p:cNvPr id="7" name="Picture Placeholder 8">
            <a:extLst>
              <a:ext uri="{FF2B5EF4-FFF2-40B4-BE49-F238E27FC236}">
                <a16:creationId xmlns:a16="http://schemas.microsoft.com/office/drawing/2014/main" id="{EEE5BC20-9F2A-2245-ADC5-7E510920EA59}"/>
              </a:ext>
            </a:extLst>
          </p:cNvPr>
          <p:cNvSpPr>
            <a:spLocks noGrp="1"/>
          </p:cNvSpPr>
          <p:nvPr userDrawn="1">
            <p:ph type="pic" sz="quarter" idx="15"/>
          </p:nvPr>
        </p:nvSpPr>
        <p:spPr>
          <a:xfrm>
            <a:off x="11241402" y="1171471"/>
            <a:ext cx="11923776" cy="5548557"/>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44E57B91-CB4C-AD41-A997-B9957602C247}"/>
              </a:ext>
            </a:extLst>
          </p:cNvPr>
          <p:cNvSpPr>
            <a:spLocks noGrp="1"/>
          </p:cNvSpPr>
          <p:nvPr>
            <p:ph type="pic" sz="quarter" idx="16"/>
          </p:nvPr>
        </p:nvSpPr>
        <p:spPr>
          <a:xfrm>
            <a:off x="11241402" y="6981446"/>
            <a:ext cx="11923776" cy="554855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98556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 y="4370830"/>
            <a:ext cx="14798401" cy="934517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490801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54250" y="3906314"/>
            <a:ext cx="9490947" cy="4122791"/>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AFDDD2CD-DADA-6543-82F4-53D92E4736A9}"/>
              </a:ext>
            </a:extLst>
          </p:cNvPr>
          <p:cNvSpPr>
            <a:spLocks noGrp="1"/>
          </p:cNvSpPr>
          <p:nvPr>
            <p:ph type="pic" sz="quarter" idx="15"/>
          </p:nvPr>
        </p:nvSpPr>
        <p:spPr>
          <a:xfrm>
            <a:off x="11308924" y="3906314"/>
            <a:ext cx="11409209" cy="8407086"/>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2395922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B1200EE-2B0A-5348-B5D5-2605E6F2ED6A}"/>
              </a:ext>
            </a:extLst>
          </p:cNvPr>
          <p:cNvSpPr>
            <a:spLocks noGrp="1"/>
          </p:cNvSpPr>
          <p:nvPr>
            <p:ph type="pic" sz="quarter" idx="16"/>
          </p:nvPr>
        </p:nvSpPr>
        <p:spPr>
          <a:xfrm>
            <a:off x="-391886" y="5137277"/>
            <a:ext cx="25120443" cy="8957096"/>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09CDB214-91CC-5B4C-8CD3-704527D44115}"/>
              </a:ext>
            </a:extLst>
          </p:cNvPr>
          <p:cNvSpPr>
            <a:spLocks noGrp="1"/>
          </p:cNvSpPr>
          <p:nvPr>
            <p:ph type="pic" sz="quarter" idx="15"/>
          </p:nvPr>
        </p:nvSpPr>
        <p:spPr>
          <a:xfrm>
            <a:off x="17796540" y="2708989"/>
            <a:ext cx="4667482" cy="8237443"/>
          </a:xfrm>
          <a:prstGeom prst="rect">
            <a:avLst/>
          </a:prstGeom>
          <a:solidFill>
            <a:schemeClr val="bg1">
              <a:lumMod val="95000"/>
            </a:schemeClr>
          </a:solidFill>
        </p:spPr>
        <p:txBody>
          <a:bodyPr>
            <a:normAutofit/>
          </a:bodyPr>
          <a:lstStyle>
            <a:lvl1pPr>
              <a:defRPr sz="2101"/>
            </a:lvl1pPr>
          </a:lstStyle>
          <a:p>
            <a:endParaRPr lang="en-US"/>
          </a:p>
        </p:txBody>
      </p:sp>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2200776" y="2708989"/>
            <a:ext cx="4667482" cy="8237443"/>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177042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BB1200EE-2B0A-5348-B5D5-2605E6F2ED6A}"/>
              </a:ext>
            </a:extLst>
          </p:cNvPr>
          <p:cNvSpPr>
            <a:spLocks noGrp="1"/>
          </p:cNvSpPr>
          <p:nvPr>
            <p:ph type="pic" sz="quarter" idx="16"/>
          </p:nvPr>
        </p:nvSpPr>
        <p:spPr>
          <a:xfrm>
            <a:off x="-391886" y="6493835"/>
            <a:ext cx="25120443" cy="7600538"/>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09CDB214-91CC-5B4C-8CD3-704527D44115}"/>
              </a:ext>
            </a:extLst>
          </p:cNvPr>
          <p:cNvSpPr>
            <a:spLocks noGrp="1"/>
          </p:cNvSpPr>
          <p:nvPr>
            <p:ph type="pic" sz="quarter" idx="15"/>
          </p:nvPr>
        </p:nvSpPr>
        <p:spPr>
          <a:xfrm>
            <a:off x="18100098" y="2146069"/>
            <a:ext cx="7080122" cy="95408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34774901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Full Imag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09CDB214-91CC-5B4C-8CD3-704527D44115}"/>
              </a:ext>
            </a:extLst>
          </p:cNvPr>
          <p:cNvSpPr>
            <a:spLocks noGrp="1"/>
          </p:cNvSpPr>
          <p:nvPr>
            <p:ph type="pic" sz="quarter" idx="15"/>
          </p:nvPr>
        </p:nvSpPr>
        <p:spPr>
          <a:xfrm>
            <a:off x="4073921" y="4162927"/>
            <a:ext cx="8322040" cy="5214090"/>
          </a:xfrm>
          <a:prstGeom prst="rect">
            <a:avLst/>
          </a:prstGeom>
          <a:solidFill>
            <a:schemeClr val="bg1">
              <a:lumMod val="95000"/>
            </a:schemeClr>
          </a:solidFill>
        </p:spPr>
        <p:txBody>
          <a:bodyPr>
            <a:normAutofit/>
          </a:bodyPr>
          <a:lstStyle>
            <a:lvl1pPr>
              <a:defRPr sz="2101"/>
            </a:lvl1pPr>
          </a:lstStyle>
          <a:p>
            <a:endParaRPr lang="en-US"/>
          </a:p>
        </p:txBody>
      </p:sp>
      <p:sp>
        <p:nvSpPr>
          <p:cNvPr id="6" name="Picture Placeholder 8">
            <a:extLst>
              <a:ext uri="{FF2B5EF4-FFF2-40B4-BE49-F238E27FC236}">
                <a16:creationId xmlns:a16="http://schemas.microsoft.com/office/drawing/2014/main" id="{0817A464-9E5E-6C45-9C40-5486069F0C23}"/>
              </a:ext>
            </a:extLst>
          </p:cNvPr>
          <p:cNvSpPr>
            <a:spLocks noGrp="1"/>
          </p:cNvSpPr>
          <p:nvPr>
            <p:ph type="pic" sz="quarter" idx="17"/>
          </p:nvPr>
        </p:nvSpPr>
        <p:spPr>
          <a:xfrm>
            <a:off x="12093564" y="5989247"/>
            <a:ext cx="8322040" cy="5214090"/>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1167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391886" y="-378371"/>
            <a:ext cx="25120443"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989946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Full Image">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0817A464-9E5E-6C45-9C40-5486069F0C23}"/>
              </a:ext>
            </a:extLst>
          </p:cNvPr>
          <p:cNvSpPr>
            <a:spLocks noGrp="1"/>
          </p:cNvSpPr>
          <p:nvPr>
            <p:ph type="pic" sz="quarter" idx="17"/>
          </p:nvPr>
        </p:nvSpPr>
        <p:spPr>
          <a:xfrm>
            <a:off x="0" y="5232400"/>
            <a:ext cx="24377650" cy="848359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88001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0086108" y="-1"/>
            <a:ext cx="14291542" cy="10392465"/>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710799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0" y="3873341"/>
            <a:ext cx="12188824" cy="6836228"/>
          </a:xfrm>
          <a:prstGeom prst="rect">
            <a:avLst/>
          </a:prstGeom>
          <a:solidFill>
            <a:schemeClr val="bg1">
              <a:lumMod val="95000"/>
            </a:schemeClr>
          </a:solidFill>
        </p:spPr>
        <p:txBody>
          <a:bodyPr>
            <a:normAutofit/>
          </a:bodyPr>
          <a:lstStyle>
            <a:lvl1pPr>
              <a:defRPr sz="2101"/>
            </a:lvl1pPr>
          </a:lstStyle>
          <a:p>
            <a:endParaRPr lang="en-US"/>
          </a:p>
        </p:txBody>
      </p:sp>
      <p:sp>
        <p:nvSpPr>
          <p:cNvPr id="5" name="Picture Placeholder 8">
            <a:extLst>
              <a:ext uri="{FF2B5EF4-FFF2-40B4-BE49-F238E27FC236}">
                <a16:creationId xmlns:a16="http://schemas.microsoft.com/office/drawing/2014/main" id="{1F398746-19A2-FC4D-AD81-8C294771892C}"/>
              </a:ext>
            </a:extLst>
          </p:cNvPr>
          <p:cNvSpPr>
            <a:spLocks noGrp="1"/>
          </p:cNvSpPr>
          <p:nvPr>
            <p:ph type="pic" sz="quarter" idx="15"/>
          </p:nvPr>
        </p:nvSpPr>
        <p:spPr>
          <a:xfrm>
            <a:off x="12188826" y="3873341"/>
            <a:ext cx="12188824" cy="6836228"/>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260495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Slid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59516" y="3458816"/>
            <a:ext cx="11032869" cy="8706679"/>
          </a:xfrm>
          <a:prstGeom prst="rect">
            <a:avLst/>
          </a:prstGeom>
          <a:solidFill>
            <a:schemeClr val="bg1">
              <a:lumMod val="95000"/>
            </a:schemeClr>
          </a:solidFill>
        </p:spPr>
        <p:txBody>
          <a:bodyPr>
            <a:normAutofit/>
          </a:bodyPr>
          <a:lstStyle>
            <a:lvl1pPr>
              <a:defRPr sz="2101"/>
            </a:lvl1pPr>
          </a:lstStyle>
          <a:p>
            <a:endParaRPr lang="en-US"/>
          </a:p>
        </p:txBody>
      </p:sp>
      <p:sp>
        <p:nvSpPr>
          <p:cNvPr id="8" name="Picture Placeholder 8">
            <a:extLst>
              <a:ext uri="{FF2B5EF4-FFF2-40B4-BE49-F238E27FC236}">
                <a16:creationId xmlns:a16="http://schemas.microsoft.com/office/drawing/2014/main" id="{27AC9D8C-CC63-B749-B164-13EB619E704D}"/>
              </a:ext>
            </a:extLst>
          </p:cNvPr>
          <p:cNvSpPr>
            <a:spLocks noGrp="1"/>
          </p:cNvSpPr>
          <p:nvPr>
            <p:ph type="pic" sz="quarter" idx="15"/>
          </p:nvPr>
        </p:nvSpPr>
        <p:spPr>
          <a:xfrm>
            <a:off x="13005376" y="3458817"/>
            <a:ext cx="9712758" cy="5405782"/>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09252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Slid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6E8A4A26-5872-4649-9C66-6834ACF9418D}"/>
              </a:ext>
            </a:extLst>
          </p:cNvPr>
          <p:cNvSpPr>
            <a:spLocks noGrp="1"/>
          </p:cNvSpPr>
          <p:nvPr>
            <p:ph type="pic" sz="quarter" idx="15"/>
          </p:nvPr>
        </p:nvSpPr>
        <p:spPr>
          <a:xfrm>
            <a:off x="1659517" y="4415050"/>
            <a:ext cx="2873376" cy="2873372"/>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807F36B2-BF64-B444-B953-58F0027C70C8}"/>
              </a:ext>
            </a:extLst>
          </p:cNvPr>
          <p:cNvSpPr>
            <a:spLocks noGrp="1"/>
          </p:cNvSpPr>
          <p:nvPr>
            <p:ph type="pic" sz="quarter" idx="16"/>
          </p:nvPr>
        </p:nvSpPr>
        <p:spPr>
          <a:xfrm>
            <a:off x="1659517" y="8777222"/>
            <a:ext cx="2873376" cy="2873372"/>
          </a:xfrm>
          <a:prstGeom prst="ellipse">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818416BD-E6BF-1D44-8DA8-9F328F986554}"/>
              </a:ext>
            </a:extLst>
          </p:cNvPr>
          <p:cNvSpPr>
            <a:spLocks noGrp="1"/>
          </p:cNvSpPr>
          <p:nvPr>
            <p:ph type="pic" sz="quarter" idx="17"/>
          </p:nvPr>
        </p:nvSpPr>
        <p:spPr>
          <a:xfrm>
            <a:off x="12527025" y="4415050"/>
            <a:ext cx="2873376" cy="2873372"/>
          </a:xfrm>
          <a:prstGeom prst="ellipse">
            <a:avLst/>
          </a:prstGeom>
          <a:solidFill>
            <a:schemeClr val="bg1">
              <a:lumMod val="95000"/>
            </a:schemeClr>
          </a:solidFill>
        </p:spPr>
        <p:txBody>
          <a:bodyPr>
            <a:normAutofit/>
          </a:bodyPr>
          <a:lstStyle>
            <a:lvl1pPr>
              <a:defRPr sz="2101"/>
            </a:lvl1pPr>
          </a:lstStyle>
          <a:p>
            <a:endParaRPr lang="en-US" dirty="0"/>
          </a:p>
        </p:txBody>
      </p:sp>
      <p:sp>
        <p:nvSpPr>
          <p:cNvPr id="12" name="Picture Placeholder 8">
            <a:extLst>
              <a:ext uri="{FF2B5EF4-FFF2-40B4-BE49-F238E27FC236}">
                <a16:creationId xmlns:a16="http://schemas.microsoft.com/office/drawing/2014/main" id="{B35DFBBC-EAA4-EE40-B663-1200D961F90E}"/>
              </a:ext>
            </a:extLst>
          </p:cNvPr>
          <p:cNvSpPr>
            <a:spLocks noGrp="1"/>
          </p:cNvSpPr>
          <p:nvPr>
            <p:ph type="pic" sz="quarter" idx="18"/>
          </p:nvPr>
        </p:nvSpPr>
        <p:spPr>
          <a:xfrm>
            <a:off x="12527025" y="8777222"/>
            <a:ext cx="2873376" cy="2873372"/>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403851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C62F500-12DB-6E47-84BE-5D2F1BAE7CDA}"/>
              </a:ext>
            </a:extLst>
          </p:cNvPr>
          <p:cNvSpPr>
            <a:spLocks noGrp="1"/>
          </p:cNvSpPr>
          <p:nvPr>
            <p:ph type="pic" sz="quarter" idx="14"/>
          </p:nvPr>
        </p:nvSpPr>
        <p:spPr>
          <a:xfrm>
            <a:off x="12188825" y="-378371"/>
            <a:ext cx="12539732" cy="14472744"/>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405589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Slide">
    <p:spTree>
      <p:nvGrpSpPr>
        <p:cNvPr id="1" name=""/>
        <p:cNvGrpSpPr/>
        <p:nvPr/>
      </p:nvGrpSpPr>
      <p:grpSpPr>
        <a:xfrm>
          <a:off x="0" y="0"/>
          <a:ext cx="0" cy="0"/>
          <a:chOff x="0" y="0"/>
          <a:chExt cx="0" cy="0"/>
        </a:xfrm>
      </p:grpSpPr>
      <p:sp>
        <p:nvSpPr>
          <p:cNvPr id="8" name="Picture Placeholder 8">
            <a:extLst>
              <a:ext uri="{FF2B5EF4-FFF2-40B4-BE49-F238E27FC236}">
                <a16:creationId xmlns:a16="http://schemas.microsoft.com/office/drawing/2014/main" id="{01420857-BC4E-034C-836C-2A6A54F7F411}"/>
              </a:ext>
            </a:extLst>
          </p:cNvPr>
          <p:cNvSpPr>
            <a:spLocks noGrp="1"/>
          </p:cNvSpPr>
          <p:nvPr>
            <p:ph type="pic" sz="quarter" idx="15"/>
          </p:nvPr>
        </p:nvSpPr>
        <p:spPr>
          <a:xfrm>
            <a:off x="3191557" y="6843973"/>
            <a:ext cx="3894074" cy="3894069"/>
          </a:xfrm>
          <a:prstGeom prst="ellipse">
            <a:avLst/>
          </a:prstGeom>
          <a:solidFill>
            <a:schemeClr val="bg1">
              <a:lumMod val="95000"/>
            </a:schemeClr>
          </a:solidFill>
        </p:spPr>
        <p:txBody>
          <a:bodyPr>
            <a:normAutofit/>
          </a:bodyPr>
          <a:lstStyle>
            <a:lvl1pPr>
              <a:defRPr sz="2101"/>
            </a:lvl1pPr>
          </a:lstStyle>
          <a:p>
            <a:endParaRPr lang="en-US" dirty="0"/>
          </a:p>
        </p:txBody>
      </p:sp>
      <p:sp>
        <p:nvSpPr>
          <p:cNvPr id="9" name="Picture Placeholder 8">
            <a:extLst>
              <a:ext uri="{FF2B5EF4-FFF2-40B4-BE49-F238E27FC236}">
                <a16:creationId xmlns:a16="http://schemas.microsoft.com/office/drawing/2014/main" id="{30555862-056E-4141-B340-B27A6CBE70CE}"/>
              </a:ext>
            </a:extLst>
          </p:cNvPr>
          <p:cNvSpPr>
            <a:spLocks noGrp="1"/>
          </p:cNvSpPr>
          <p:nvPr>
            <p:ph type="pic" sz="quarter" idx="16"/>
          </p:nvPr>
        </p:nvSpPr>
        <p:spPr>
          <a:xfrm>
            <a:off x="12608652" y="6843973"/>
            <a:ext cx="3894074" cy="3894069"/>
          </a:xfrm>
          <a:prstGeom prst="ellipse">
            <a:avLst/>
          </a:prstGeom>
          <a:solidFill>
            <a:schemeClr val="bg1">
              <a:lumMod val="95000"/>
            </a:schemeClr>
          </a:solidFill>
        </p:spPr>
        <p:txBody>
          <a:bodyPr>
            <a:normAutofit/>
          </a:bodyPr>
          <a:lstStyle>
            <a:lvl1pPr>
              <a:defRPr sz="2101"/>
            </a:lvl1pPr>
          </a:lstStyle>
          <a:p>
            <a:endParaRPr lang="en-US" dirty="0"/>
          </a:p>
        </p:txBody>
      </p:sp>
      <p:sp>
        <p:nvSpPr>
          <p:cNvPr id="10" name="Picture Placeholder 8">
            <a:extLst>
              <a:ext uri="{FF2B5EF4-FFF2-40B4-BE49-F238E27FC236}">
                <a16:creationId xmlns:a16="http://schemas.microsoft.com/office/drawing/2014/main" id="{BE61F4BF-E6AA-5745-AD97-22D7815D4F4E}"/>
              </a:ext>
            </a:extLst>
          </p:cNvPr>
          <p:cNvSpPr>
            <a:spLocks noGrp="1"/>
          </p:cNvSpPr>
          <p:nvPr>
            <p:ph type="pic" sz="quarter" idx="17"/>
          </p:nvPr>
        </p:nvSpPr>
        <p:spPr>
          <a:xfrm>
            <a:off x="7865157" y="4989773"/>
            <a:ext cx="3894074" cy="3894069"/>
          </a:xfrm>
          <a:prstGeom prst="ellipse">
            <a:avLst/>
          </a:prstGeom>
          <a:solidFill>
            <a:schemeClr val="bg1">
              <a:lumMod val="95000"/>
            </a:schemeClr>
          </a:solidFill>
        </p:spPr>
        <p:txBody>
          <a:bodyPr>
            <a:normAutofit/>
          </a:bodyPr>
          <a:lstStyle>
            <a:lvl1pPr>
              <a:defRPr sz="2101"/>
            </a:lvl1pPr>
          </a:lstStyle>
          <a:p>
            <a:endParaRPr lang="en-US" dirty="0"/>
          </a:p>
        </p:txBody>
      </p:sp>
      <p:sp>
        <p:nvSpPr>
          <p:cNvPr id="11" name="Picture Placeholder 8">
            <a:extLst>
              <a:ext uri="{FF2B5EF4-FFF2-40B4-BE49-F238E27FC236}">
                <a16:creationId xmlns:a16="http://schemas.microsoft.com/office/drawing/2014/main" id="{12AB54AA-9A20-134F-A9CB-68D6033AF8E8}"/>
              </a:ext>
            </a:extLst>
          </p:cNvPr>
          <p:cNvSpPr>
            <a:spLocks noGrp="1"/>
          </p:cNvSpPr>
          <p:nvPr>
            <p:ph type="pic" sz="quarter" idx="18"/>
          </p:nvPr>
        </p:nvSpPr>
        <p:spPr>
          <a:xfrm>
            <a:off x="17282252" y="4989773"/>
            <a:ext cx="3894074" cy="3894069"/>
          </a:xfrm>
          <a:prstGeom prst="ellipse">
            <a:avLst/>
          </a:prstGeom>
          <a:solidFill>
            <a:schemeClr val="bg1">
              <a:lumMod val="95000"/>
            </a:schemeClr>
          </a:solidFill>
        </p:spPr>
        <p:txBody>
          <a:bodyPr>
            <a:normAutofit/>
          </a:bodyPr>
          <a:lstStyle>
            <a:lvl1pPr>
              <a:defRPr sz="2101"/>
            </a:lvl1pPr>
          </a:lstStyle>
          <a:p>
            <a:endParaRPr lang="en-US" dirty="0"/>
          </a:p>
        </p:txBody>
      </p:sp>
    </p:spTree>
    <p:extLst>
      <p:ext uri="{BB962C8B-B14F-4D97-AF65-F5344CB8AC3E}">
        <p14:creationId xmlns:p14="http://schemas.microsoft.com/office/powerpoint/2010/main" val="1223124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Slide">
    <p:spTree>
      <p:nvGrpSpPr>
        <p:cNvPr id="1" name=""/>
        <p:cNvGrpSpPr/>
        <p:nvPr/>
      </p:nvGrpSpPr>
      <p:grpSpPr>
        <a:xfrm>
          <a:off x="0" y="0"/>
          <a:ext cx="0" cy="0"/>
          <a:chOff x="0" y="0"/>
          <a:chExt cx="0" cy="0"/>
        </a:xfrm>
      </p:grpSpPr>
      <p:sp>
        <p:nvSpPr>
          <p:cNvPr id="5" name="Picture Placeholder 8">
            <a:extLst>
              <a:ext uri="{FF2B5EF4-FFF2-40B4-BE49-F238E27FC236}">
                <a16:creationId xmlns:a16="http://schemas.microsoft.com/office/drawing/2014/main" id="{5C62F500-12DB-6E47-84BE-5D2F1BAE7CDA}"/>
              </a:ext>
            </a:extLst>
          </p:cNvPr>
          <p:cNvSpPr>
            <a:spLocks noGrp="1"/>
          </p:cNvSpPr>
          <p:nvPr>
            <p:ph type="pic" sz="quarter" idx="14"/>
          </p:nvPr>
        </p:nvSpPr>
        <p:spPr>
          <a:xfrm>
            <a:off x="12188825" y="-1"/>
            <a:ext cx="12188825" cy="7621587"/>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228723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C764DE79-268F-4C1A-8933-263129D2AF90}" type="datetimeFigureOut">
              <a:rPr lang="en-US" dirty="0"/>
              <a:t>12/7/2024</a:t>
            </a:fld>
            <a:endParaRPr lang="en-US" dirty="0"/>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7"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 id="2147483998" r:id="rId17"/>
    <p:sldLayoutId id="2147483999" r:id="rId18"/>
    <p:sldLayoutId id="2147484000" r:id="rId19"/>
    <p:sldLayoutId id="2147484001" r:id="rId20"/>
  </p:sldLayoutIdLst>
  <p:hf hdr="0" ftr="0" dt="0"/>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kern="1200">
          <a:solidFill>
            <a:schemeClr val="tx1"/>
          </a:solidFill>
          <a:latin typeface="+mn-lt"/>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kern="1200">
          <a:solidFill>
            <a:schemeClr val="tx1"/>
          </a:solidFill>
          <a:latin typeface="+mn-lt"/>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kern="1200">
          <a:solidFill>
            <a:schemeClr val="tx1"/>
          </a:solidFill>
          <a:latin typeface="+mn-lt"/>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8AA826-A021-094E-9E33-DD26D4AC25E9}"/>
              </a:ext>
            </a:extLst>
          </p:cNvPr>
          <p:cNvSpPr>
            <a:spLocks noGrp="1"/>
          </p:cNvSpPr>
          <p:nvPr>
            <p:ph type="pic" sz="quarter" idx="14"/>
          </p:nvPr>
        </p:nvSpPr>
        <p:spPr/>
      </p:sp>
      <p:sp>
        <p:nvSpPr>
          <p:cNvPr id="12" name="Rectangle 11">
            <a:extLst>
              <a:ext uri="{FF2B5EF4-FFF2-40B4-BE49-F238E27FC236}">
                <a16:creationId xmlns:a16="http://schemas.microsoft.com/office/drawing/2014/main" id="{C5A560D1-147C-6248-B248-B7471A0C70EA}"/>
              </a:ext>
            </a:extLst>
          </p:cNvPr>
          <p:cNvSpPr/>
          <p:nvPr/>
        </p:nvSpPr>
        <p:spPr>
          <a:xfrm rot="10800000" flipH="1" flipV="1">
            <a:off x="-3" y="-14525"/>
            <a:ext cx="24377649" cy="13730525"/>
          </a:xfrm>
          <a:prstGeom prst="rect">
            <a:avLst/>
          </a:prstGeom>
          <a:gradFill>
            <a:gsLst>
              <a:gs pos="79000">
                <a:schemeClr val="accent4">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629028A2-7C20-454F-9924-CF8E7E5361AF}"/>
              </a:ext>
            </a:extLst>
          </p:cNvPr>
          <p:cNvGrpSpPr/>
          <p:nvPr/>
        </p:nvGrpSpPr>
        <p:grpSpPr>
          <a:xfrm>
            <a:off x="2731313" y="4412702"/>
            <a:ext cx="21646337" cy="3390981"/>
            <a:chOff x="2731313" y="4759680"/>
            <a:chExt cx="21646337" cy="3390981"/>
          </a:xfrm>
        </p:grpSpPr>
        <p:grpSp>
          <p:nvGrpSpPr>
            <p:cNvPr id="17" name="Group 16">
              <a:extLst>
                <a:ext uri="{FF2B5EF4-FFF2-40B4-BE49-F238E27FC236}">
                  <a16:creationId xmlns:a16="http://schemas.microsoft.com/office/drawing/2014/main" id="{6C17932D-843F-D741-ABDC-572FA03556E3}"/>
                </a:ext>
              </a:extLst>
            </p:cNvPr>
            <p:cNvGrpSpPr/>
            <p:nvPr/>
          </p:nvGrpSpPr>
          <p:grpSpPr>
            <a:xfrm>
              <a:off x="2731313" y="5565338"/>
              <a:ext cx="19925487" cy="2585323"/>
              <a:chOff x="4032241" y="5565338"/>
              <a:chExt cx="19925487" cy="2585323"/>
            </a:xfrm>
          </p:grpSpPr>
          <p:sp>
            <p:nvSpPr>
              <p:cNvPr id="19" name="TextBox 18">
                <a:extLst>
                  <a:ext uri="{FF2B5EF4-FFF2-40B4-BE49-F238E27FC236}">
                    <a16:creationId xmlns:a16="http://schemas.microsoft.com/office/drawing/2014/main" id="{B691A73A-5C6B-564C-B85F-50C52A884B9C}"/>
                  </a:ext>
                </a:extLst>
              </p:cNvPr>
              <p:cNvSpPr txBox="1"/>
              <p:nvPr/>
            </p:nvSpPr>
            <p:spPr>
              <a:xfrm>
                <a:off x="4032241" y="5565338"/>
                <a:ext cx="19925487" cy="1938992"/>
              </a:xfrm>
              <a:prstGeom prst="rect">
                <a:avLst/>
              </a:prstGeom>
              <a:noFill/>
              <a:ln>
                <a:noFill/>
              </a:ln>
            </p:spPr>
            <p:txBody>
              <a:bodyPr wrap="square" rtlCol="0">
                <a:spAutoFit/>
              </a:bodyPr>
              <a:lstStyle/>
              <a:p>
                <a:r>
                  <a:rPr lang="en-US" sz="12000" dirty="0">
                    <a:solidFill>
                      <a:schemeClr val="bg1"/>
                    </a:solidFill>
                    <a:latin typeface="Poppins" pitchFamily="2" charset="77"/>
                    <a:ea typeface="Roboto Medium" panose="02000000000000000000" pitchFamily="2" charset="0"/>
                    <a:cs typeface="Poppins" pitchFamily="2" charset="77"/>
                  </a:rPr>
                  <a:t>AI FOR BUSINESS DECISION</a:t>
                </a:r>
              </a:p>
            </p:txBody>
          </p:sp>
          <p:sp>
            <p:nvSpPr>
              <p:cNvPr id="20" name="TextBox 19">
                <a:extLst>
                  <a:ext uri="{FF2B5EF4-FFF2-40B4-BE49-F238E27FC236}">
                    <a16:creationId xmlns:a16="http://schemas.microsoft.com/office/drawing/2014/main" id="{1920EC85-A5D4-C644-BB1B-03B690B239D0}"/>
                  </a:ext>
                </a:extLst>
              </p:cNvPr>
              <p:cNvSpPr txBox="1"/>
              <p:nvPr/>
            </p:nvSpPr>
            <p:spPr>
              <a:xfrm>
                <a:off x="4032242" y="7504330"/>
                <a:ext cx="15479451" cy="646331"/>
              </a:xfrm>
              <a:prstGeom prst="rect">
                <a:avLst/>
              </a:prstGeom>
              <a:noFill/>
            </p:spPr>
            <p:txBody>
              <a:bodyPr wrap="square" rtlCol="0">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MGMT 678</a:t>
                </a:r>
              </a:p>
            </p:txBody>
          </p:sp>
        </p:grpSp>
        <p:sp>
          <p:nvSpPr>
            <p:cNvPr id="18" name="Rectangle 17">
              <a:extLst>
                <a:ext uri="{FF2B5EF4-FFF2-40B4-BE49-F238E27FC236}">
                  <a16:creationId xmlns:a16="http://schemas.microsoft.com/office/drawing/2014/main" id="{C6D320A6-DE46-4340-9BF7-20A815B06C94}"/>
                </a:ext>
              </a:extLst>
            </p:cNvPr>
            <p:cNvSpPr/>
            <p:nvPr/>
          </p:nvSpPr>
          <p:spPr>
            <a:xfrm>
              <a:off x="2861943" y="4759680"/>
              <a:ext cx="21515707" cy="15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10602CB-E037-A64C-9F6E-04C1A5DF999F}"/>
              </a:ext>
            </a:extLst>
          </p:cNvPr>
          <p:cNvGrpSpPr/>
          <p:nvPr/>
        </p:nvGrpSpPr>
        <p:grpSpPr>
          <a:xfrm>
            <a:off x="2140763" y="8354984"/>
            <a:ext cx="4050487" cy="948314"/>
            <a:chOff x="2861943" y="9091798"/>
            <a:chExt cx="6101187" cy="948314"/>
          </a:xfrm>
        </p:grpSpPr>
        <p:sp>
          <p:nvSpPr>
            <p:cNvPr id="22" name="Rounded Rectangle 21">
              <a:extLst>
                <a:ext uri="{FF2B5EF4-FFF2-40B4-BE49-F238E27FC236}">
                  <a16:creationId xmlns:a16="http://schemas.microsoft.com/office/drawing/2014/main" id="{1C163277-D335-0C45-A7EA-7771000A2676}"/>
                </a:ext>
              </a:extLst>
            </p:cNvPr>
            <p:cNvSpPr/>
            <p:nvPr/>
          </p:nvSpPr>
          <p:spPr>
            <a:xfrm>
              <a:off x="2861943" y="9091798"/>
              <a:ext cx="6101187" cy="948314"/>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4A6EBF02-6695-7446-B9D9-11AA3117A4AB}"/>
                </a:ext>
              </a:extLst>
            </p:cNvPr>
            <p:cNvSpPr txBox="1"/>
            <p:nvPr/>
          </p:nvSpPr>
          <p:spPr>
            <a:xfrm>
              <a:off x="4456005" y="9375948"/>
              <a:ext cx="2641969" cy="400110"/>
            </a:xfrm>
            <a:prstGeom prst="rect">
              <a:avLst/>
            </a:prstGeom>
            <a:noFill/>
          </p:spPr>
          <p:txBody>
            <a:bodyPr wrap="square" rtlCol="0">
              <a:spAutoFit/>
            </a:bodyPr>
            <a:lstStyle/>
            <a:p>
              <a:r>
                <a:rPr lang="en-US" sz="2000" spc="300" dirty="0">
                  <a:solidFill>
                    <a:schemeClr val="bg1"/>
                  </a:solidFill>
                  <a:latin typeface="Lato Medium" panose="020F0502020204030203" pitchFamily="34" charset="0"/>
                  <a:ea typeface="Lato Medium" panose="020F0502020204030203" pitchFamily="34" charset="0"/>
                  <a:cs typeface="Lato Medium" panose="020F0502020204030203" pitchFamily="34" charset="0"/>
                </a:rPr>
                <a:t>GROUP 20</a:t>
              </a:r>
            </a:p>
          </p:txBody>
        </p:sp>
      </p:grpSp>
      <p:sp>
        <p:nvSpPr>
          <p:cNvPr id="2" name="TextBox 1">
            <a:extLst>
              <a:ext uri="{FF2B5EF4-FFF2-40B4-BE49-F238E27FC236}">
                <a16:creationId xmlns:a16="http://schemas.microsoft.com/office/drawing/2014/main" id="{0BAB89DA-1A9A-0D7B-51DA-C2F06DBBC1F8}"/>
              </a:ext>
            </a:extLst>
          </p:cNvPr>
          <p:cNvSpPr txBox="1"/>
          <p:nvPr/>
        </p:nvSpPr>
        <p:spPr>
          <a:xfrm>
            <a:off x="2731314" y="9660452"/>
            <a:ext cx="15479451" cy="1416542"/>
          </a:xfrm>
          <a:prstGeom prst="rect">
            <a:avLst/>
          </a:prstGeom>
          <a:noFill/>
        </p:spPr>
        <p:txBody>
          <a:bodyPr wrap="square" rtlCol="0">
            <a:spAutoFit/>
          </a:bodyPr>
          <a:lstStyle/>
          <a:p>
            <a:pPr>
              <a:lnSpc>
                <a:spcPct val="150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MUSKAN AGGARWAL</a:t>
            </a:r>
          </a:p>
          <a:p>
            <a:pPr>
              <a:lnSpc>
                <a:spcPct val="150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NAVYA KONDAVEETI</a:t>
            </a:r>
          </a:p>
          <a:p>
            <a:pPr>
              <a:lnSpc>
                <a:spcPct val="150000"/>
              </a:lnSpc>
            </a:pPr>
            <a:r>
              <a:rPr lang="en-US" sz="2000" dirty="0">
                <a:solidFill>
                  <a:schemeClr val="bg1"/>
                </a:solidFill>
                <a:latin typeface="Lato Light" panose="020F0502020204030203" pitchFamily="34" charset="0"/>
                <a:ea typeface="Lato Light" panose="020F0502020204030203" pitchFamily="34" charset="0"/>
                <a:cs typeface="Lato Light" panose="020F0502020204030203" pitchFamily="34" charset="0"/>
              </a:rPr>
              <a:t>KAUSHALYA NAIDU</a:t>
            </a:r>
          </a:p>
        </p:txBody>
      </p:sp>
    </p:spTree>
    <p:extLst>
      <p:ext uri="{BB962C8B-B14F-4D97-AF65-F5344CB8AC3E}">
        <p14:creationId xmlns:p14="http://schemas.microsoft.com/office/powerpoint/2010/main" val="2561211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E5ADD-56AE-DF63-1E57-D2392C8BB89B}"/>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B149182-C176-F294-10BA-073E2A117DC7}"/>
              </a:ext>
            </a:extLst>
          </p:cNvPr>
          <p:cNvSpPr>
            <a:spLocks noGrp="1"/>
          </p:cNvSpPr>
          <p:nvPr>
            <p:ph type="pic" sz="quarter" idx="14"/>
          </p:nvPr>
        </p:nvSpPr>
        <p:spPr/>
      </p:sp>
      <p:sp>
        <p:nvSpPr>
          <p:cNvPr id="11" name="Rectangle 10">
            <a:extLst>
              <a:ext uri="{FF2B5EF4-FFF2-40B4-BE49-F238E27FC236}">
                <a16:creationId xmlns:a16="http://schemas.microsoft.com/office/drawing/2014/main" id="{1FF6F77D-2D6D-8BC6-9EE9-0C2DCD1AC2F3}"/>
              </a:ext>
            </a:extLst>
          </p:cNvPr>
          <p:cNvSpPr/>
          <p:nvPr/>
        </p:nvSpPr>
        <p:spPr>
          <a:xfrm rot="10800000" flipH="1" flipV="1">
            <a:off x="-3" y="-14525"/>
            <a:ext cx="24377649" cy="13730525"/>
          </a:xfrm>
          <a:prstGeom prst="rect">
            <a:avLst/>
          </a:prstGeom>
          <a:gradFill>
            <a:gsLst>
              <a:gs pos="79000">
                <a:schemeClr val="accent4">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748F3A7-A161-A297-3BFC-593425D6080E}"/>
              </a:ext>
            </a:extLst>
          </p:cNvPr>
          <p:cNvSpPr txBox="1"/>
          <p:nvPr/>
        </p:nvSpPr>
        <p:spPr>
          <a:xfrm>
            <a:off x="448677" y="5881241"/>
            <a:ext cx="23480287" cy="3785652"/>
          </a:xfrm>
          <a:prstGeom prst="rect">
            <a:avLst/>
          </a:prstGeom>
          <a:noFill/>
          <a:ln>
            <a:noFill/>
          </a:ln>
        </p:spPr>
        <p:txBody>
          <a:bodyPr wrap="square" rtlCol="0">
            <a:spAutoFit/>
          </a:bodyPr>
          <a:lstStyle/>
          <a:p>
            <a:pPr algn="r"/>
            <a:r>
              <a:rPr lang="en-US" sz="12000" dirty="0">
                <a:solidFill>
                  <a:schemeClr val="bg1"/>
                </a:solidFill>
                <a:latin typeface="Poppins" pitchFamily="2" charset="77"/>
                <a:ea typeface="Roboto Medium" panose="02000000000000000000" pitchFamily="2" charset="0"/>
                <a:cs typeface="Poppins" pitchFamily="2" charset="77"/>
              </a:rPr>
              <a:t>Which Displays/Mailers boost sales for Manufacturer 69</a:t>
            </a:r>
          </a:p>
        </p:txBody>
      </p:sp>
      <p:sp>
        <p:nvSpPr>
          <p:cNvPr id="2" name="Rectangle 1">
            <a:extLst>
              <a:ext uri="{FF2B5EF4-FFF2-40B4-BE49-F238E27FC236}">
                <a16:creationId xmlns:a16="http://schemas.microsoft.com/office/drawing/2014/main" id="{799E8242-8EB0-50BE-B6D3-151D9F4604EB}"/>
              </a:ext>
            </a:extLst>
          </p:cNvPr>
          <p:cNvSpPr/>
          <p:nvPr/>
        </p:nvSpPr>
        <p:spPr>
          <a:xfrm>
            <a:off x="0" y="5149516"/>
            <a:ext cx="21515707" cy="15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811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9F9928D0-0443-8340-A199-1EFA870E1ED6}"/>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1C7822B-F312-EF4E-9590-34F68AECE3F6}"/>
              </a:ext>
            </a:extLst>
          </p:cNvPr>
          <p:cNvGrpSpPr/>
          <p:nvPr/>
        </p:nvGrpSpPr>
        <p:grpSpPr>
          <a:xfrm>
            <a:off x="0" y="7621587"/>
            <a:ext cx="24377650" cy="6094413"/>
            <a:chOff x="0" y="4738255"/>
            <a:chExt cx="21169744" cy="5292436"/>
          </a:xfrm>
        </p:grpSpPr>
        <p:sp>
          <p:nvSpPr>
            <p:cNvPr id="6" name="Rectangle 5">
              <a:extLst>
                <a:ext uri="{FF2B5EF4-FFF2-40B4-BE49-F238E27FC236}">
                  <a16:creationId xmlns:a16="http://schemas.microsoft.com/office/drawing/2014/main" id="{3138FFFC-6CF9-E342-A9DB-82BF6C1D6796}"/>
                </a:ext>
              </a:extLst>
            </p:cNvPr>
            <p:cNvSpPr/>
            <p:nvPr/>
          </p:nvSpPr>
          <p:spPr>
            <a:xfrm>
              <a:off x="0" y="4738255"/>
              <a:ext cx="5292436" cy="529243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7" name="Rectangle 6">
              <a:extLst>
                <a:ext uri="{FF2B5EF4-FFF2-40B4-BE49-F238E27FC236}">
                  <a16:creationId xmlns:a16="http://schemas.microsoft.com/office/drawing/2014/main" id="{DEBAD7E1-BEF3-274D-BD93-94A50BE6DCBB}"/>
                </a:ext>
              </a:extLst>
            </p:cNvPr>
            <p:cNvSpPr/>
            <p:nvPr/>
          </p:nvSpPr>
          <p:spPr>
            <a:xfrm>
              <a:off x="5292436" y="4738255"/>
              <a:ext cx="5292436" cy="529243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0462D88-7D49-B245-A1F3-3AF9CEB07D94}"/>
                </a:ext>
              </a:extLst>
            </p:cNvPr>
            <p:cNvSpPr/>
            <p:nvPr/>
          </p:nvSpPr>
          <p:spPr>
            <a:xfrm>
              <a:off x="10584872" y="4738255"/>
              <a:ext cx="5292436" cy="529243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444DB80-ECC6-2A4B-A0E9-5D731FC03DF0}"/>
                </a:ext>
              </a:extLst>
            </p:cNvPr>
            <p:cNvSpPr/>
            <p:nvPr/>
          </p:nvSpPr>
          <p:spPr>
            <a:xfrm>
              <a:off x="15877308" y="4738255"/>
              <a:ext cx="5292436" cy="529243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8667C6D-1B45-E142-AAD6-7327F454AE0F}"/>
              </a:ext>
            </a:extLst>
          </p:cNvPr>
          <p:cNvGrpSpPr/>
          <p:nvPr/>
        </p:nvGrpSpPr>
        <p:grpSpPr>
          <a:xfrm>
            <a:off x="695529" y="10424641"/>
            <a:ext cx="4703356" cy="1399983"/>
            <a:chOff x="2202837" y="10232960"/>
            <a:chExt cx="4703356" cy="1399983"/>
          </a:xfrm>
        </p:grpSpPr>
        <p:sp>
          <p:nvSpPr>
            <p:cNvPr id="16" name="Subtitle 2">
              <a:extLst>
                <a:ext uri="{FF2B5EF4-FFF2-40B4-BE49-F238E27FC236}">
                  <a16:creationId xmlns:a16="http://schemas.microsoft.com/office/drawing/2014/main" id="{3A8B4CF0-EF8F-A342-9C29-E8B188900286}"/>
                </a:ext>
              </a:extLst>
            </p:cNvPr>
            <p:cNvSpPr txBox="1">
              <a:spLocks/>
            </p:cNvSpPr>
            <p:nvPr/>
          </p:nvSpPr>
          <p:spPr>
            <a:xfrm>
              <a:off x="2202839" y="10923313"/>
              <a:ext cx="4703354" cy="70963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7" name="Rectangle 16">
              <a:extLst>
                <a:ext uri="{FF2B5EF4-FFF2-40B4-BE49-F238E27FC236}">
                  <a16:creationId xmlns:a16="http://schemas.microsoft.com/office/drawing/2014/main" id="{2E35C704-2102-FF41-B20B-09C97CCB41E4}"/>
                </a:ext>
              </a:extLst>
            </p:cNvPr>
            <p:cNvSpPr/>
            <p:nvPr/>
          </p:nvSpPr>
          <p:spPr>
            <a:xfrm>
              <a:off x="2202837" y="10232960"/>
              <a:ext cx="4703355" cy="646331"/>
            </a:xfrm>
            <a:prstGeom prst="rect">
              <a:avLst/>
            </a:prstGeom>
          </p:spPr>
          <p:txBody>
            <a:bodyPr wrap="square">
              <a:spAutoFit/>
            </a:bodyPr>
            <a:lstStyle/>
            <a:p>
              <a:pPr algn="ctr"/>
              <a:endParaRPr lang="en-US" dirty="0">
                <a:solidFill>
                  <a:schemeClr val="bg1"/>
                </a:solidFill>
                <a:latin typeface="Poppins Medium" pitchFamily="2" charset="77"/>
                <a:ea typeface="Lato" panose="020F0502020204030203" pitchFamily="34" charset="0"/>
                <a:cs typeface="Poppins Medium" pitchFamily="2" charset="77"/>
              </a:endParaRPr>
            </a:p>
          </p:txBody>
        </p:sp>
      </p:grpSp>
      <p:grpSp>
        <p:nvGrpSpPr>
          <p:cNvPr id="18" name="Group 17">
            <a:extLst>
              <a:ext uri="{FF2B5EF4-FFF2-40B4-BE49-F238E27FC236}">
                <a16:creationId xmlns:a16="http://schemas.microsoft.com/office/drawing/2014/main" id="{F13EB426-39F6-EE44-BA4A-68A0431555C6}"/>
              </a:ext>
            </a:extLst>
          </p:cNvPr>
          <p:cNvGrpSpPr/>
          <p:nvPr/>
        </p:nvGrpSpPr>
        <p:grpSpPr>
          <a:xfrm>
            <a:off x="6663159" y="8110633"/>
            <a:ext cx="5096069" cy="3953979"/>
            <a:chOff x="2175342" y="9853305"/>
            <a:chExt cx="5096069" cy="3953979"/>
          </a:xfrm>
        </p:grpSpPr>
        <p:sp>
          <p:nvSpPr>
            <p:cNvPr id="19" name="Subtitle 2">
              <a:extLst>
                <a:ext uri="{FF2B5EF4-FFF2-40B4-BE49-F238E27FC236}">
                  <a16:creationId xmlns:a16="http://schemas.microsoft.com/office/drawing/2014/main" id="{6FECD96F-67C3-7D40-A027-EF4B718768F9}"/>
                </a:ext>
              </a:extLst>
            </p:cNvPr>
            <p:cNvSpPr txBox="1">
              <a:spLocks/>
            </p:cNvSpPr>
            <p:nvPr/>
          </p:nvSpPr>
          <p:spPr>
            <a:xfrm>
              <a:off x="2202839" y="11433289"/>
              <a:ext cx="5068572" cy="237399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These methods remain </a:t>
              </a: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underutilized</a:t>
              </a: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 by Manufacturer 69, presenting an opportunity to improve their campaign strategies.</a:t>
              </a:r>
            </a:p>
          </p:txBody>
        </p:sp>
        <p:sp>
          <p:nvSpPr>
            <p:cNvPr id="20" name="Rectangle 19">
              <a:extLst>
                <a:ext uri="{FF2B5EF4-FFF2-40B4-BE49-F238E27FC236}">
                  <a16:creationId xmlns:a16="http://schemas.microsoft.com/office/drawing/2014/main" id="{399A18BD-36BC-5A42-9C00-92B424C64C43}"/>
                </a:ext>
              </a:extLst>
            </p:cNvPr>
            <p:cNvSpPr/>
            <p:nvPr/>
          </p:nvSpPr>
          <p:spPr>
            <a:xfrm>
              <a:off x="2175342" y="9853305"/>
              <a:ext cx="4703355" cy="1200329"/>
            </a:xfrm>
            <a:prstGeom prst="rect">
              <a:avLst/>
            </a:prstGeom>
          </p:spPr>
          <p:txBody>
            <a:bodyPr wrap="square">
              <a:spAutoFit/>
            </a:bodyPr>
            <a:lstStyle/>
            <a:p>
              <a:pPr algn="ctr"/>
              <a:r>
                <a:rPr kumimoji="0" lang="en-US" altLang="en-US" sz="36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Opportunity for Manufacturer 69</a:t>
              </a:r>
              <a:r>
                <a:rPr kumimoji="0" lang="en-US" altLang="en-US" sz="36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a:t>
              </a: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grpSp>
      <p:sp>
        <p:nvSpPr>
          <p:cNvPr id="45" name="Subtitle 2">
            <a:extLst>
              <a:ext uri="{FF2B5EF4-FFF2-40B4-BE49-F238E27FC236}">
                <a16:creationId xmlns:a16="http://schemas.microsoft.com/office/drawing/2014/main" id="{5C1C27E7-2FAE-E444-8323-E821F67ABEE2}"/>
              </a:ext>
            </a:extLst>
          </p:cNvPr>
          <p:cNvSpPr txBox="1">
            <a:spLocks/>
          </p:cNvSpPr>
          <p:nvPr/>
        </p:nvSpPr>
        <p:spPr>
          <a:xfrm>
            <a:off x="695531" y="891600"/>
            <a:ext cx="13909469" cy="91718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n-US" sz="4000" dirty="0">
                <a:solidFill>
                  <a:srgbClr val="000000"/>
                </a:solidFill>
                <a:latin typeface="Poppins Medium" pitchFamily="2" charset="77"/>
                <a:ea typeface="Lato" panose="020F0502020204030203" pitchFamily="34" charset="0"/>
                <a:cs typeface="Poppins Medium" pitchFamily="2" charset="77"/>
              </a:rPr>
              <a:t>Adopting 693’s Mailer/Display Strategies</a:t>
            </a:r>
          </a:p>
        </p:txBody>
      </p:sp>
      <p:sp>
        <p:nvSpPr>
          <p:cNvPr id="48" name="Rectangle 47">
            <a:extLst>
              <a:ext uri="{FF2B5EF4-FFF2-40B4-BE49-F238E27FC236}">
                <a16:creationId xmlns:a16="http://schemas.microsoft.com/office/drawing/2014/main" id="{1DE43AD2-0B81-F0DF-A620-E01CE212EDB3}"/>
              </a:ext>
            </a:extLst>
          </p:cNvPr>
          <p:cNvSpPr/>
          <p:nvPr/>
        </p:nvSpPr>
        <p:spPr>
          <a:xfrm>
            <a:off x="607220" y="8110633"/>
            <a:ext cx="4703355" cy="1754326"/>
          </a:xfrm>
          <a:prstGeom prst="rect">
            <a:avLst/>
          </a:prstGeom>
        </p:spPr>
        <p:txBody>
          <a:bodyPr wrap="square">
            <a:spAutoFit/>
          </a:bodyPr>
          <a:lstStyle/>
          <a:p>
            <a:pPr algn="ctr"/>
            <a:r>
              <a:rPr kumimoji="0" lang="en-US" altLang="en-US" sz="36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Campaign Effectiveness for Manufacturer 693</a:t>
            </a:r>
            <a:r>
              <a:rPr kumimoji="0" lang="en-US" altLang="en-US" sz="36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a:t>
            </a: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9" name="Rectangle 48">
            <a:extLst>
              <a:ext uri="{FF2B5EF4-FFF2-40B4-BE49-F238E27FC236}">
                <a16:creationId xmlns:a16="http://schemas.microsoft.com/office/drawing/2014/main" id="{356C25C9-FD40-0A53-C0C8-CFC31E66896F}"/>
              </a:ext>
            </a:extLst>
          </p:cNvPr>
          <p:cNvSpPr/>
          <p:nvPr/>
        </p:nvSpPr>
        <p:spPr>
          <a:xfrm>
            <a:off x="12720688" y="8110632"/>
            <a:ext cx="4703355" cy="1200329"/>
          </a:xfrm>
          <a:prstGeom prst="rect">
            <a:avLst/>
          </a:prstGeom>
        </p:spPr>
        <p:txBody>
          <a:bodyPr wrap="square">
            <a:spAutoFit/>
          </a:bodyPr>
          <a:lstStyle/>
          <a:p>
            <a:pPr algn="ctr"/>
            <a:r>
              <a:rPr kumimoji="0" lang="en-US" altLang="en-US" sz="36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Regression Model Analysis:</a:t>
            </a:r>
            <a:endParaRPr lang="en-US"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0" name="Rectangle 49">
            <a:extLst>
              <a:ext uri="{FF2B5EF4-FFF2-40B4-BE49-F238E27FC236}">
                <a16:creationId xmlns:a16="http://schemas.microsoft.com/office/drawing/2014/main" id="{E0D7BFBB-8395-FD3D-72D6-EF153DFD126E}"/>
              </a:ext>
            </a:extLst>
          </p:cNvPr>
          <p:cNvSpPr/>
          <p:nvPr/>
        </p:nvSpPr>
        <p:spPr>
          <a:xfrm>
            <a:off x="18776493" y="8110631"/>
            <a:ext cx="4703355" cy="646331"/>
          </a:xfrm>
          <a:prstGeom prst="rect">
            <a:avLst/>
          </a:prstGeom>
        </p:spPr>
        <p:txBody>
          <a:bodyPr wrap="square">
            <a:spAutoFit/>
          </a:bodyPr>
          <a:lstStyle/>
          <a:p>
            <a:pPr algn="ctr"/>
            <a:r>
              <a:rPr lang="en-US" b="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Results:</a:t>
            </a: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1" name="Subtitle 2">
            <a:extLst>
              <a:ext uri="{FF2B5EF4-FFF2-40B4-BE49-F238E27FC236}">
                <a16:creationId xmlns:a16="http://schemas.microsoft.com/office/drawing/2014/main" id="{7E0B7E62-9809-DF12-EA94-C4A0AF6DBF72}"/>
              </a:ext>
            </a:extLst>
          </p:cNvPr>
          <p:cNvSpPr txBox="1">
            <a:spLocks/>
          </p:cNvSpPr>
          <p:nvPr/>
        </p:nvSpPr>
        <p:spPr>
          <a:xfrm>
            <a:off x="700648" y="9897202"/>
            <a:ext cx="4964168" cy="294068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Manufacturer 693 has achieved positive sales outcomes by effectively leveraging </a:t>
            </a: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Display 1</a:t>
            </a: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 and </a:t>
            </a: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Mailer H</a:t>
            </a: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 in their campaigns.</a:t>
            </a:r>
          </a:p>
          <a:p>
            <a:pPr algn="ctr"/>
            <a:endPar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2" name="Subtitle 2">
            <a:extLst>
              <a:ext uri="{FF2B5EF4-FFF2-40B4-BE49-F238E27FC236}">
                <a16:creationId xmlns:a16="http://schemas.microsoft.com/office/drawing/2014/main" id="{7B4CF48E-D771-54F7-254E-83E5B7A7962F}"/>
              </a:ext>
            </a:extLst>
          </p:cNvPr>
          <p:cNvSpPr txBox="1">
            <a:spLocks/>
          </p:cNvSpPr>
          <p:nvPr/>
        </p:nvSpPr>
        <p:spPr>
          <a:xfrm>
            <a:off x="13150286" y="9712552"/>
            <a:ext cx="4703354" cy="323577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To assess the potential impact, a regression model was developed to predict how sales for Manufacturer 69 would respond to adopting Display 1 and Mailer H.</a:t>
            </a:r>
          </a:p>
        </p:txBody>
      </p:sp>
      <p:sp>
        <p:nvSpPr>
          <p:cNvPr id="53" name="Subtitle 2">
            <a:extLst>
              <a:ext uri="{FF2B5EF4-FFF2-40B4-BE49-F238E27FC236}">
                <a16:creationId xmlns:a16="http://schemas.microsoft.com/office/drawing/2014/main" id="{A424E890-5477-C246-1C06-7A3ED594305E}"/>
              </a:ext>
            </a:extLst>
          </p:cNvPr>
          <p:cNvSpPr txBox="1">
            <a:spLocks/>
          </p:cNvSpPr>
          <p:nvPr/>
        </p:nvSpPr>
        <p:spPr>
          <a:xfrm>
            <a:off x="19187674" y="8756962"/>
            <a:ext cx="4703354" cy="482562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r>
              <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By implementing Display Type 1 and Mailer H for Manufacturer 69, the incremental sales distribution shows that most incremental sales are small, clustered around 0.0–0.5 units, indicating limited effectiveness.</a:t>
            </a:r>
          </a:p>
        </p:txBody>
      </p:sp>
      <p:pic>
        <p:nvPicPr>
          <p:cNvPr id="55" name="Picture 54">
            <a:extLst>
              <a:ext uri="{FF2B5EF4-FFF2-40B4-BE49-F238E27FC236}">
                <a16:creationId xmlns:a16="http://schemas.microsoft.com/office/drawing/2014/main" id="{AE67E441-746C-0E3F-2BD2-DA2FAC10426F}"/>
              </a:ext>
            </a:extLst>
          </p:cNvPr>
          <p:cNvPicPr>
            <a:picLocks noChangeAspect="1"/>
          </p:cNvPicPr>
          <p:nvPr/>
        </p:nvPicPr>
        <p:blipFill>
          <a:blip r:embed="rId2"/>
          <a:stretch>
            <a:fillRect/>
          </a:stretch>
        </p:blipFill>
        <p:spPr>
          <a:xfrm>
            <a:off x="1167405" y="1841029"/>
            <a:ext cx="9548327" cy="5672967"/>
          </a:xfrm>
          <a:prstGeom prst="rect">
            <a:avLst/>
          </a:prstGeom>
        </p:spPr>
      </p:pic>
      <p:sp>
        <p:nvSpPr>
          <p:cNvPr id="60" name="Chord 59">
            <a:extLst>
              <a:ext uri="{FF2B5EF4-FFF2-40B4-BE49-F238E27FC236}">
                <a16:creationId xmlns:a16="http://schemas.microsoft.com/office/drawing/2014/main" id="{17EF834C-DA13-68E9-3752-CBCC2DE0FD6B}"/>
              </a:ext>
            </a:extLst>
          </p:cNvPr>
          <p:cNvSpPr/>
          <p:nvPr/>
        </p:nvSpPr>
        <p:spPr>
          <a:xfrm rot="18900000">
            <a:off x="18093832" y="-3154866"/>
            <a:ext cx="6309729" cy="6309729"/>
          </a:xfrm>
          <a:prstGeom prst="chord">
            <a:avLst>
              <a:gd name="adj1" fmla="val 2710494"/>
              <a:gd name="adj2" fmla="val 1349772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C7C5A15-6E3E-A885-2A66-FEF5D3032540}"/>
              </a:ext>
            </a:extLst>
          </p:cNvPr>
          <p:cNvSpPr/>
          <p:nvPr/>
        </p:nvSpPr>
        <p:spPr>
          <a:xfrm>
            <a:off x="18720898" y="608457"/>
            <a:ext cx="5055598" cy="1200329"/>
          </a:xfrm>
          <a:prstGeom prst="rect">
            <a:avLst/>
          </a:prstGeom>
        </p:spPr>
        <p:txBody>
          <a:bodyPr wrap="square">
            <a:spAutoFit/>
          </a:bodyPr>
          <a:lstStyle/>
          <a:p>
            <a:pPr algn="ctr"/>
            <a:r>
              <a:rPr kumimoji="0" lang="en-US" altLang="en-US" sz="3600" i="0" u="none" strike="noStrike" cap="none" normalizeH="0" baseline="0" dirty="0">
                <a:ln>
                  <a:noFill/>
                </a:ln>
                <a:solidFill>
                  <a:schemeClr val="bg1"/>
                </a:solidFill>
                <a:effectLst/>
                <a:latin typeface="Poppins" panose="00000500000000000000" pitchFamily="2" charset="0"/>
                <a:cs typeface="Poppins" panose="00000500000000000000" pitchFamily="2" charset="0"/>
              </a:rPr>
              <a:t>Model Used:</a:t>
            </a:r>
          </a:p>
          <a:p>
            <a:pPr algn="ctr"/>
            <a:r>
              <a:rPr lang="en-US" dirty="0">
                <a:solidFill>
                  <a:schemeClr val="bg1"/>
                </a:solidFill>
                <a:latin typeface="Poppins" panose="00000500000000000000" pitchFamily="2" charset="0"/>
                <a:ea typeface="Lato" panose="020F0502020204030203" pitchFamily="34" charset="0"/>
                <a:cs typeface="Poppins" panose="00000500000000000000" pitchFamily="2" charset="0"/>
              </a:rPr>
              <a:t>Linear Regression</a:t>
            </a:r>
          </a:p>
        </p:txBody>
      </p:sp>
      <p:pic>
        <p:nvPicPr>
          <p:cNvPr id="62" name="Picture 61">
            <a:extLst>
              <a:ext uri="{FF2B5EF4-FFF2-40B4-BE49-F238E27FC236}">
                <a16:creationId xmlns:a16="http://schemas.microsoft.com/office/drawing/2014/main" id="{7161B2D4-4751-DC6C-C86C-A4EBF61E1A7A}"/>
              </a:ext>
            </a:extLst>
          </p:cNvPr>
          <p:cNvPicPr>
            <a:picLocks noChangeAspect="1"/>
          </p:cNvPicPr>
          <p:nvPr/>
        </p:nvPicPr>
        <p:blipFill>
          <a:blip r:embed="rId3"/>
          <a:stretch>
            <a:fillRect/>
          </a:stretch>
        </p:blipFill>
        <p:spPr>
          <a:xfrm>
            <a:off x="12617275" y="1984902"/>
            <a:ext cx="4806768" cy="5235094"/>
          </a:xfrm>
          <a:prstGeom prst="rect">
            <a:avLst/>
          </a:prstGeom>
        </p:spPr>
      </p:pic>
      <p:sp>
        <p:nvSpPr>
          <p:cNvPr id="64" name="TextBox 63">
            <a:extLst>
              <a:ext uri="{FF2B5EF4-FFF2-40B4-BE49-F238E27FC236}">
                <a16:creationId xmlns:a16="http://schemas.microsoft.com/office/drawing/2014/main" id="{876F2509-12D9-6BD4-507F-C0EADA9E1390}"/>
              </a:ext>
            </a:extLst>
          </p:cNvPr>
          <p:cNvSpPr txBox="1"/>
          <p:nvPr/>
        </p:nvSpPr>
        <p:spPr>
          <a:xfrm>
            <a:off x="20441303" y="1836255"/>
            <a:ext cx="3335193" cy="369332"/>
          </a:xfrm>
          <a:prstGeom prst="rect">
            <a:avLst/>
          </a:prstGeom>
          <a:noFill/>
        </p:spPr>
        <p:txBody>
          <a:bodyPr wrap="square">
            <a:spAutoFit/>
          </a:bodyPr>
          <a:lstStyle/>
          <a:p>
            <a:r>
              <a:rPr lang="en-US" sz="1800" i="0" dirty="0">
                <a:solidFill>
                  <a:schemeClr val="bg1"/>
                </a:solidFill>
                <a:effectLst/>
                <a:latin typeface="Poppins" panose="00000500000000000000" pitchFamily="2" charset="0"/>
                <a:cs typeface="Poppins" panose="00000500000000000000" pitchFamily="2" charset="0"/>
              </a:rPr>
              <a:t>R-squared</a:t>
            </a:r>
            <a:r>
              <a:rPr lang="en-US" sz="1800" dirty="0">
                <a:solidFill>
                  <a:schemeClr val="bg1"/>
                </a:solidFill>
                <a:latin typeface="Poppins" panose="00000500000000000000" pitchFamily="2" charset="0"/>
                <a:cs typeface="Poppins" panose="00000500000000000000" pitchFamily="2" charset="0"/>
              </a:rPr>
              <a:t>:</a:t>
            </a:r>
            <a:r>
              <a:rPr lang="en-US" sz="1800" i="0" dirty="0">
                <a:solidFill>
                  <a:schemeClr val="bg1"/>
                </a:solidFill>
                <a:effectLst/>
                <a:latin typeface="Poppins" panose="00000500000000000000" pitchFamily="2" charset="0"/>
                <a:cs typeface="Poppins" panose="00000500000000000000" pitchFamily="2" charset="0"/>
              </a:rPr>
              <a:t>0.9068</a:t>
            </a:r>
          </a:p>
        </p:txBody>
      </p:sp>
    </p:spTree>
    <p:extLst>
      <p:ext uri="{BB962C8B-B14F-4D97-AF65-F5344CB8AC3E}">
        <p14:creationId xmlns:p14="http://schemas.microsoft.com/office/powerpoint/2010/main" val="984121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B97591B-9938-4D42-BD8D-E61F569CC3AE}"/>
              </a:ext>
            </a:extLst>
          </p:cNvPr>
          <p:cNvSpPr txBox="1"/>
          <p:nvPr/>
        </p:nvSpPr>
        <p:spPr>
          <a:xfrm>
            <a:off x="20193205" y="5272950"/>
            <a:ext cx="3319938" cy="3170099"/>
          </a:xfrm>
          <a:prstGeom prst="rect">
            <a:avLst/>
          </a:prstGeom>
          <a:noFill/>
          <a:ln>
            <a:noFill/>
          </a:ln>
        </p:spPr>
        <p:txBody>
          <a:bodyPr wrap="square" rtlCol="0">
            <a:spAutoFit/>
          </a:bodyPr>
          <a:lstStyle/>
          <a:p>
            <a:pPr algn="ctr"/>
            <a:r>
              <a:rPr lang="en-US" sz="20000" dirty="0">
                <a:solidFill>
                  <a:schemeClr val="bg1"/>
                </a:solidFill>
                <a:latin typeface="Poppins" pitchFamily="2" charset="77"/>
                <a:ea typeface="Lato Black" panose="020F0502020204030203" pitchFamily="34" charset="0"/>
                <a:cs typeface="Poppins" pitchFamily="2" charset="77"/>
              </a:rPr>
              <a:t>W</a:t>
            </a:r>
          </a:p>
        </p:txBody>
      </p:sp>
      <p:sp>
        <p:nvSpPr>
          <p:cNvPr id="2" name="Rectangle 1">
            <a:extLst>
              <a:ext uri="{FF2B5EF4-FFF2-40B4-BE49-F238E27FC236}">
                <a16:creationId xmlns:a16="http://schemas.microsoft.com/office/drawing/2014/main" id="{CA03BA10-D39C-A674-2FE3-1DD12FF9617F}"/>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C8228CF-CE4F-CB04-65EA-EB5265F70083}"/>
              </a:ext>
            </a:extLst>
          </p:cNvPr>
          <p:cNvSpPr txBox="1">
            <a:spLocks/>
          </p:cNvSpPr>
          <p:nvPr/>
        </p:nvSpPr>
        <p:spPr>
          <a:xfrm>
            <a:off x="695531" y="891600"/>
            <a:ext cx="13909469" cy="91718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n-US" sz="4000" dirty="0">
                <a:solidFill>
                  <a:srgbClr val="000000"/>
                </a:solidFill>
                <a:latin typeface="Poppins Medium" pitchFamily="2" charset="77"/>
                <a:ea typeface="Lato" panose="020F0502020204030203" pitchFamily="34" charset="0"/>
                <a:cs typeface="Poppins Medium" pitchFamily="2" charset="77"/>
              </a:rPr>
              <a:t>Ideal Mailer/Display Strategies for 69</a:t>
            </a:r>
          </a:p>
        </p:txBody>
      </p:sp>
      <p:pic>
        <p:nvPicPr>
          <p:cNvPr id="8" name="Picture 7">
            <a:extLst>
              <a:ext uri="{FF2B5EF4-FFF2-40B4-BE49-F238E27FC236}">
                <a16:creationId xmlns:a16="http://schemas.microsoft.com/office/drawing/2014/main" id="{9A28CAB8-7E76-2D73-A34C-E4F1C08552C8}"/>
              </a:ext>
            </a:extLst>
          </p:cNvPr>
          <p:cNvPicPr>
            <a:picLocks noChangeAspect="1"/>
          </p:cNvPicPr>
          <p:nvPr/>
        </p:nvPicPr>
        <p:blipFill>
          <a:blip r:embed="rId2"/>
          <a:stretch>
            <a:fillRect/>
          </a:stretch>
        </p:blipFill>
        <p:spPr>
          <a:xfrm>
            <a:off x="117534" y="1942229"/>
            <a:ext cx="10585061" cy="6444936"/>
          </a:xfrm>
          <a:prstGeom prst="rect">
            <a:avLst/>
          </a:prstGeom>
        </p:spPr>
      </p:pic>
      <p:pic>
        <p:nvPicPr>
          <p:cNvPr id="11" name="Picture 10">
            <a:extLst>
              <a:ext uri="{FF2B5EF4-FFF2-40B4-BE49-F238E27FC236}">
                <a16:creationId xmlns:a16="http://schemas.microsoft.com/office/drawing/2014/main" id="{692BD797-472C-132F-2F1F-9B467682E289}"/>
              </a:ext>
            </a:extLst>
          </p:cNvPr>
          <p:cNvPicPr>
            <a:picLocks noChangeAspect="1"/>
          </p:cNvPicPr>
          <p:nvPr/>
        </p:nvPicPr>
        <p:blipFill>
          <a:blip r:embed="rId3"/>
          <a:stretch>
            <a:fillRect/>
          </a:stretch>
        </p:blipFill>
        <p:spPr>
          <a:xfrm>
            <a:off x="10702595" y="1869811"/>
            <a:ext cx="8527876" cy="6606262"/>
          </a:xfrm>
          <a:prstGeom prst="rect">
            <a:avLst/>
          </a:prstGeom>
        </p:spPr>
      </p:pic>
      <p:grpSp>
        <p:nvGrpSpPr>
          <p:cNvPr id="12" name="Group 11">
            <a:extLst>
              <a:ext uri="{FF2B5EF4-FFF2-40B4-BE49-F238E27FC236}">
                <a16:creationId xmlns:a16="http://schemas.microsoft.com/office/drawing/2014/main" id="{0CA7A07B-538D-5756-A935-084FE38B043C}"/>
              </a:ext>
            </a:extLst>
          </p:cNvPr>
          <p:cNvGrpSpPr/>
          <p:nvPr/>
        </p:nvGrpSpPr>
        <p:grpSpPr>
          <a:xfrm>
            <a:off x="-4" y="8831539"/>
            <a:ext cx="24377653" cy="4884461"/>
            <a:chOff x="-4" y="4738255"/>
            <a:chExt cx="21169747" cy="5292436"/>
          </a:xfrm>
          <a:solidFill>
            <a:schemeClr val="accent1"/>
          </a:solidFill>
        </p:grpSpPr>
        <p:sp>
          <p:nvSpPr>
            <p:cNvPr id="13" name="Rectangle 12">
              <a:extLst>
                <a:ext uri="{FF2B5EF4-FFF2-40B4-BE49-F238E27FC236}">
                  <a16:creationId xmlns:a16="http://schemas.microsoft.com/office/drawing/2014/main" id="{CB2872C9-163E-9C33-8257-4658CFE6175E}"/>
                </a:ext>
              </a:extLst>
            </p:cNvPr>
            <p:cNvSpPr/>
            <p:nvPr/>
          </p:nvSpPr>
          <p:spPr>
            <a:xfrm>
              <a:off x="0"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5" name="Rectangle 14">
              <a:extLst>
                <a:ext uri="{FF2B5EF4-FFF2-40B4-BE49-F238E27FC236}">
                  <a16:creationId xmlns:a16="http://schemas.microsoft.com/office/drawing/2014/main" id="{283924C5-46B6-8103-26A1-31AFBE2C6340}"/>
                </a:ext>
              </a:extLst>
            </p:cNvPr>
            <p:cNvSpPr/>
            <p:nvPr/>
          </p:nvSpPr>
          <p:spPr>
            <a:xfrm>
              <a:off x="-4" y="4738255"/>
              <a:ext cx="21169747"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Subtitle 2">
            <a:extLst>
              <a:ext uri="{FF2B5EF4-FFF2-40B4-BE49-F238E27FC236}">
                <a16:creationId xmlns:a16="http://schemas.microsoft.com/office/drawing/2014/main" id="{FD6FFE8E-8C3E-C3B9-4140-B21FE80C51C3}"/>
              </a:ext>
            </a:extLst>
          </p:cNvPr>
          <p:cNvSpPr txBox="1">
            <a:spLocks/>
          </p:cNvSpPr>
          <p:nvPr/>
        </p:nvSpPr>
        <p:spPr>
          <a:xfrm>
            <a:off x="551274" y="9220163"/>
            <a:ext cx="10429669" cy="4528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Most Influential Features: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MAILER_A is the top contributor to sales.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DISPLAY_5, DISPLAY_9, and DISPLAY_2 is most impactful display types.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Less Impactful Features: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MAILER_C, MAILER_J, and MAILER_H have minimal or no influence on sales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p:txBody>
      </p:sp>
      <p:sp>
        <p:nvSpPr>
          <p:cNvPr id="22" name="Chord 21">
            <a:extLst>
              <a:ext uri="{FF2B5EF4-FFF2-40B4-BE49-F238E27FC236}">
                <a16:creationId xmlns:a16="http://schemas.microsoft.com/office/drawing/2014/main" id="{1D1A3530-3C49-33DA-31EE-35215B32E7D5}"/>
              </a:ext>
            </a:extLst>
          </p:cNvPr>
          <p:cNvSpPr/>
          <p:nvPr/>
        </p:nvSpPr>
        <p:spPr>
          <a:xfrm rot="18900000">
            <a:off x="18093832" y="-3154866"/>
            <a:ext cx="6309729" cy="6309729"/>
          </a:xfrm>
          <a:prstGeom prst="chord">
            <a:avLst>
              <a:gd name="adj1" fmla="val 2710494"/>
              <a:gd name="adj2" fmla="val 1349772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0865B5D-7AD5-4366-4A8D-BA6F0E801A9C}"/>
              </a:ext>
            </a:extLst>
          </p:cNvPr>
          <p:cNvSpPr/>
          <p:nvPr/>
        </p:nvSpPr>
        <p:spPr>
          <a:xfrm>
            <a:off x="18720898" y="608457"/>
            <a:ext cx="5055598" cy="1200329"/>
          </a:xfrm>
          <a:prstGeom prst="rect">
            <a:avLst/>
          </a:prstGeom>
        </p:spPr>
        <p:txBody>
          <a:bodyPr wrap="square">
            <a:spAutoFit/>
          </a:bodyPr>
          <a:lstStyle/>
          <a:p>
            <a:pPr algn="ctr"/>
            <a:r>
              <a:rPr kumimoji="0" lang="en-US" altLang="en-US" sz="3600" i="0" u="none" strike="noStrike" cap="none" normalizeH="0" baseline="0" dirty="0">
                <a:ln>
                  <a:noFill/>
                </a:ln>
                <a:solidFill>
                  <a:schemeClr val="bg1"/>
                </a:solidFill>
                <a:effectLst/>
                <a:latin typeface="Poppins" panose="00000500000000000000" pitchFamily="2" charset="0"/>
                <a:cs typeface="Poppins" panose="00000500000000000000" pitchFamily="2" charset="0"/>
              </a:rPr>
              <a:t>Model Used:</a:t>
            </a:r>
          </a:p>
          <a:p>
            <a:pPr algn="ctr"/>
            <a:r>
              <a:rPr lang="en-US" dirty="0">
                <a:solidFill>
                  <a:schemeClr val="bg1"/>
                </a:solidFill>
                <a:latin typeface="Poppins" panose="00000500000000000000" pitchFamily="2" charset="0"/>
                <a:ea typeface="Lato" panose="020F0502020204030203" pitchFamily="34" charset="0"/>
                <a:cs typeface="Poppins" panose="00000500000000000000" pitchFamily="2" charset="0"/>
              </a:rPr>
              <a:t>Gradient Boosting</a:t>
            </a:r>
          </a:p>
        </p:txBody>
      </p:sp>
      <p:sp>
        <p:nvSpPr>
          <p:cNvPr id="25" name="TextBox 24">
            <a:extLst>
              <a:ext uri="{FF2B5EF4-FFF2-40B4-BE49-F238E27FC236}">
                <a16:creationId xmlns:a16="http://schemas.microsoft.com/office/drawing/2014/main" id="{AFEB5CA0-8BDF-FD25-2BE7-B57C56309C16}"/>
              </a:ext>
            </a:extLst>
          </p:cNvPr>
          <p:cNvSpPr txBox="1"/>
          <p:nvPr/>
        </p:nvSpPr>
        <p:spPr>
          <a:xfrm>
            <a:off x="10980943" y="9465268"/>
            <a:ext cx="12319000" cy="3108543"/>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Predicted Sales by Display and Mailer Combinations: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Best Combinations:DISPLAY_2 with MAILER_D: Highest predicted sales (5.97).</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DISPLAY_4 with MAILER_D and DISPLAY_9 with MAILER_D are also effective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Poor Combinations: Combinations involving MAILER_H, MAILER_C, and MAILER_J show low predicted sales..</a:t>
            </a:r>
          </a:p>
        </p:txBody>
      </p:sp>
      <p:sp>
        <p:nvSpPr>
          <p:cNvPr id="26" name="TextBox 25">
            <a:extLst>
              <a:ext uri="{FF2B5EF4-FFF2-40B4-BE49-F238E27FC236}">
                <a16:creationId xmlns:a16="http://schemas.microsoft.com/office/drawing/2014/main" id="{32F5874E-A6F3-AF0E-6B1B-8734B434F924}"/>
              </a:ext>
            </a:extLst>
          </p:cNvPr>
          <p:cNvSpPr txBox="1"/>
          <p:nvPr/>
        </p:nvSpPr>
        <p:spPr>
          <a:xfrm>
            <a:off x="20441303" y="1836255"/>
            <a:ext cx="3335193" cy="369332"/>
          </a:xfrm>
          <a:prstGeom prst="rect">
            <a:avLst/>
          </a:prstGeom>
          <a:noFill/>
        </p:spPr>
        <p:txBody>
          <a:bodyPr wrap="square">
            <a:spAutoFit/>
          </a:bodyPr>
          <a:lstStyle/>
          <a:p>
            <a:r>
              <a:rPr lang="en-US" sz="1800" i="0" dirty="0">
                <a:solidFill>
                  <a:schemeClr val="bg1"/>
                </a:solidFill>
                <a:effectLst/>
                <a:latin typeface="Poppins" panose="00000500000000000000" pitchFamily="2" charset="0"/>
                <a:cs typeface="Poppins" panose="00000500000000000000" pitchFamily="2" charset="0"/>
              </a:rPr>
              <a:t>R-squared</a:t>
            </a:r>
            <a:r>
              <a:rPr lang="en-US" sz="1800" dirty="0">
                <a:solidFill>
                  <a:schemeClr val="bg1"/>
                </a:solidFill>
                <a:latin typeface="Poppins" panose="00000500000000000000" pitchFamily="2" charset="0"/>
                <a:cs typeface="Poppins" panose="00000500000000000000" pitchFamily="2" charset="0"/>
              </a:rPr>
              <a:t>:</a:t>
            </a:r>
            <a:r>
              <a:rPr lang="en-US" sz="1800" i="0" dirty="0">
                <a:solidFill>
                  <a:schemeClr val="bg1"/>
                </a:solidFill>
                <a:effectLst/>
                <a:latin typeface="Poppins" panose="00000500000000000000" pitchFamily="2" charset="0"/>
                <a:cs typeface="Poppins" panose="00000500000000000000" pitchFamily="2" charset="0"/>
              </a:rPr>
              <a:t>0.8835</a:t>
            </a:r>
          </a:p>
        </p:txBody>
      </p:sp>
    </p:spTree>
    <p:extLst>
      <p:ext uri="{BB962C8B-B14F-4D97-AF65-F5344CB8AC3E}">
        <p14:creationId xmlns:p14="http://schemas.microsoft.com/office/powerpoint/2010/main" val="1846654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07D918A5-8D5A-934A-8F5B-19355D6D629F}"/>
              </a:ext>
            </a:extLst>
          </p:cNvPr>
          <p:cNvSpPr/>
          <p:nvPr/>
        </p:nvSpPr>
        <p:spPr>
          <a:xfrm rot="10800000" flipH="1" flipV="1">
            <a:off x="1" y="2528029"/>
            <a:ext cx="24377649" cy="11187835"/>
          </a:xfrm>
          <a:prstGeom prst="rect">
            <a:avLst/>
          </a:prstGeom>
          <a:gradFill>
            <a:gsLst>
              <a:gs pos="79000">
                <a:schemeClr val="accent4">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10BAB834-84FA-3A4B-9D99-444FCB5FA429}"/>
              </a:ext>
            </a:extLst>
          </p:cNvPr>
          <p:cNvSpPr txBox="1"/>
          <p:nvPr/>
        </p:nvSpPr>
        <p:spPr>
          <a:xfrm>
            <a:off x="1659517" y="1171471"/>
            <a:ext cx="9873722"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Causal Data Conclusion</a:t>
            </a:r>
          </a:p>
        </p:txBody>
      </p:sp>
      <p:sp>
        <p:nvSpPr>
          <p:cNvPr id="35" name="Rectangle 34">
            <a:extLst>
              <a:ext uri="{FF2B5EF4-FFF2-40B4-BE49-F238E27FC236}">
                <a16:creationId xmlns:a16="http://schemas.microsoft.com/office/drawing/2014/main" id="{9F9928D0-0443-8340-A199-1EFA870E1ED6}"/>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922548-449B-2F95-9B2E-F8081FC3E281}"/>
              </a:ext>
            </a:extLst>
          </p:cNvPr>
          <p:cNvGrpSpPr/>
          <p:nvPr/>
        </p:nvGrpSpPr>
        <p:grpSpPr>
          <a:xfrm>
            <a:off x="-4" y="9652001"/>
            <a:ext cx="24377653" cy="4064000"/>
            <a:chOff x="-4" y="4738255"/>
            <a:chExt cx="21169747" cy="5292436"/>
          </a:xfrm>
          <a:solidFill>
            <a:schemeClr val="accent1"/>
          </a:solidFill>
        </p:grpSpPr>
        <p:sp>
          <p:nvSpPr>
            <p:cNvPr id="10" name="Rectangle 9">
              <a:extLst>
                <a:ext uri="{FF2B5EF4-FFF2-40B4-BE49-F238E27FC236}">
                  <a16:creationId xmlns:a16="http://schemas.microsoft.com/office/drawing/2014/main" id="{9F4982CD-B9D6-36E6-E99B-61367A4622DF}"/>
                </a:ext>
              </a:extLst>
            </p:cNvPr>
            <p:cNvSpPr/>
            <p:nvPr/>
          </p:nvSpPr>
          <p:spPr>
            <a:xfrm>
              <a:off x="0"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1" name="Rectangle 10">
              <a:extLst>
                <a:ext uri="{FF2B5EF4-FFF2-40B4-BE49-F238E27FC236}">
                  <a16:creationId xmlns:a16="http://schemas.microsoft.com/office/drawing/2014/main" id="{46DD758A-25C6-879E-CCAE-529D2C6C6CC9}"/>
                </a:ext>
              </a:extLst>
            </p:cNvPr>
            <p:cNvSpPr/>
            <p:nvPr/>
          </p:nvSpPr>
          <p:spPr>
            <a:xfrm>
              <a:off x="-4" y="4738255"/>
              <a:ext cx="21169747"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Subtitle 2">
            <a:extLst>
              <a:ext uri="{FF2B5EF4-FFF2-40B4-BE49-F238E27FC236}">
                <a16:creationId xmlns:a16="http://schemas.microsoft.com/office/drawing/2014/main" id="{0C6821CD-F2DB-A707-29A3-72365C0442B4}"/>
              </a:ext>
            </a:extLst>
          </p:cNvPr>
          <p:cNvSpPr txBox="1">
            <a:spLocks/>
          </p:cNvSpPr>
          <p:nvPr/>
        </p:nvSpPr>
        <p:spPr>
          <a:xfrm>
            <a:off x="373474" y="2718409"/>
            <a:ext cx="23705726" cy="674442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Objective</a:t>
            </a: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The goal was to identify effective mailer and display strategies for Manufacturer 69, leveraging insights from their own performance and learning from Manufacturer 693's successful campaigns.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Approach</a:t>
            </a: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Conducted a feature importance analysis using Gradient Boosting to rank the impact of various mailers and displays on sales.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Identified MAILER_A and DISPLAY_5 as the most influential features for Manufacturer 69, while MAILER_C, MAILER_J, and MAILER_H had minimal impact.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Explored mailer-display combinations, with DISPLAY_2 and MAILER_D achieving the highest predicted sales for Manufacturer 69.</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Competitor Insights</a:t>
            </a: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Manufacturer 693 effectively utilized Display 1 and Mailer H, achieving positive sales outcomes that remain underutilized by Manufacturer 69.</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A regression model predicted that adopting these strategies would result in small incremental sales for Manufacturer 69, indicating limited effectiveness in their current setup.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Findings</a:t>
            </a:r>
            <a:r>
              <a:rPr kumimoji="0" lang="en-US" altLang="en-US" sz="28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Effective combinations like DISPLAY_4 and MAILER_D or DISPLAY_9 and MAILER_D provide actionable insights for Manufacturer 69 to focus on impactful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p:txBody>
      </p:sp>
      <p:sp>
        <p:nvSpPr>
          <p:cNvPr id="13" name="TextBox 12">
            <a:extLst>
              <a:ext uri="{FF2B5EF4-FFF2-40B4-BE49-F238E27FC236}">
                <a16:creationId xmlns:a16="http://schemas.microsoft.com/office/drawing/2014/main" id="{0A316C34-8748-D8F4-3D35-7EC97B00BA36}"/>
              </a:ext>
            </a:extLst>
          </p:cNvPr>
          <p:cNvSpPr txBox="1"/>
          <p:nvPr/>
        </p:nvSpPr>
        <p:spPr>
          <a:xfrm>
            <a:off x="298450" y="10011902"/>
            <a:ext cx="23705726" cy="261610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Conclusion: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Manufacturer 69 can improve its campaign performance by focusing on high-impact strategies such as MAILER_A and impactful displays like DISPLAY_5. Learning from Manufacturer 693’s success is valuable but should be complemented with data-driven optimization of mailer-display combinations tailored to their specific audience.</a:t>
            </a:r>
          </a:p>
        </p:txBody>
      </p:sp>
    </p:spTree>
    <p:extLst>
      <p:ext uri="{BB962C8B-B14F-4D97-AF65-F5344CB8AC3E}">
        <p14:creationId xmlns:p14="http://schemas.microsoft.com/office/powerpoint/2010/main" val="352928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5385C-62CD-180B-BBC7-97B8C65BBF32}"/>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354EFF-290C-1C02-8CC0-79BEADCB845A}"/>
              </a:ext>
            </a:extLst>
          </p:cNvPr>
          <p:cNvSpPr>
            <a:spLocks noGrp="1"/>
          </p:cNvSpPr>
          <p:nvPr>
            <p:ph type="pic" sz="quarter" idx="14"/>
          </p:nvPr>
        </p:nvSpPr>
        <p:spPr/>
      </p:sp>
      <p:sp>
        <p:nvSpPr>
          <p:cNvPr id="11" name="Rectangle 10">
            <a:extLst>
              <a:ext uri="{FF2B5EF4-FFF2-40B4-BE49-F238E27FC236}">
                <a16:creationId xmlns:a16="http://schemas.microsoft.com/office/drawing/2014/main" id="{FB8D8552-718C-7D6F-9CFC-F82A08BCBE2D}"/>
              </a:ext>
            </a:extLst>
          </p:cNvPr>
          <p:cNvSpPr/>
          <p:nvPr/>
        </p:nvSpPr>
        <p:spPr>
          <a:xfrm rot="10800000" flipH="1" flipV="1">
            <a:off x="-3" y="-14525"/>
            <a:ext cx="24377649" cy="13730525"/>
          </a:xfrm>
          <a:prstGeom prst="rect">
            <a:avLst/>
          </a:prstGeom>
          <a:gradFill>
            <a:gsLst>
              <a:gs pos="79000">
                <a:schemeClr val="accent4">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5E194C1-4690-C74C-5B3C-3C233D61EE1A}"/>
              </a:ext>
            </a:extLst>
          </p:cNvPr>
          <p:cNvSpPr txBox="1"/>
          <p:nvPr/>
        </p:nvSpPr>
        <p:spPr>
          <a:xfrm>
            <a:off x="448677" y="5881241"/>
            <a:ext cx="23480287" cy="3785652"/>
          </a:xfrm>
          <a:prstGeom prst="rect">
            <a:avLst/>
          </a:prstGeom>
          <a:noFill/>
          <a:ln>
            <a:noFill/>
          </a:ln>
        </p:spPr>
        <p:txBody>
          <a:bodyPr wrap="square" rtlCol="0">
            <a:spAutoFit/>
          </a:bodyPr>
          <a:lstStyle/>
          <a:p>
            <a:pPr algn="r"/>
            <a:r>
              <a:rPr lang="en-US" sz="12000" dirty="0">
                <a:solidFill>
                  <a:schemeClr val="bg1"/>
                </a:solidFill>
                <a:latin typeface="Poppins" pitchFamily="2" charset="77"/>
                <a:ea typeface="Roboto Medium" panose="02000000000000000000" pitchFamily="2" charset="0"/>
                <a:cs typeface="Poppins" pitchFamily="2" charset="77"/>
              </a:rPr>
              <a:t>Which Coupons boost sales for Manufacturer 69</a:t>
            </a:r>
          </a:p>
        </p:txBody>
      </p:sp>
      <p:sp>
        <p:nvSpPr>
          <p:cNvPr id="2" name="Rectangle 1">
            <a:extLst>
              <a:ext uri="{FF2B5EF4-FFF2-40B4-BE49-F238E27FC236}">
                <a16:creationId xmlns:a16="http://schemas.microsoft.com/office/drawing/2014/main" id="{BB2F7792-51E6-61E3-4370-FCE995A05D2C}"/>
              </a:ext>
            </a:extLst>
          </p:cNvPr>
          <p:cNvSpPr/>
          <p:nvPr/>
        </p:nvSpPr>
        <p:spPr>
          <a:xfrm>
            <a:off x="0" y="5149516"/>
            <a:ext cx="21515707" cy="15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8385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75994-0412-628C-971B-F8EFC09956AD}"/>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A996A42F-1FAC-2CA6-C56F-3E1BAEB9CE3A}"/>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35BA0EBA-FD31-DBD5-CFDD-65126D925A4D}"/>
              </a:ext>
            </a:extLst>
          </p:cNvPr>
          <p:cNvGrpSpPr/>
          <p:nvPr/>
        </p:nvGrpSpPr>
        <p:grpSpPr>
          <a:xfrm>
            <a:off x="-1" y="8433351"/>
            <a:ext cx="24377651" cy="5282649"/>
            <a:chOff x="-1" y="4738255"/>
            <a:chExt cx="21169745" cy="5292436"/>
          </a:xfrm>
          <a:solidFill>
            <a:schemeClr val="accent1">
              <a:lumMod val="75000"/>
            </a:schemeClr>
          </a:solidFill>
        </p:grpSpPr>
        <p:sp>
          <p:nvSpPr>
            <p:cNvPr id="6" name="Rectangle 5">
              <a:extLst>
                <a:ext uri="{FF2B5EF4-FFF2-40B4-BE49-F238E27FC236}">
                  <a16:creationId xmlns:a16="http://schemas.microsoft.com/office/drawing/2014/main" id="{728A516D-9909-6BFF-A735-0E82CD9139D2}"/>
                </a:ext>
              </a:extLst>
            </p:cNvPr>
            <p:cNvSpPr/>
            <p:nvPr/>
          </p:nvSpPr>
          <p:spPr>
            <a:xfrm>
              <a:off x="-1" y="4738255"/>
              <a:ext cx="10584872"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8" name="Rectangle 7">
              <a:extLst>
                <a:ext uri="{FF2B5EF4-FFF2-40B4-BE49-F238E27FC236}">
                  <a16:creationId xmlns:a16="http://schemas.microsoft.com/office/drawing/2014/main" id="{2D74DAE9-1574-7C49-C4C4-73B37B68264D}"/>
                </a:ext>
              </a:extLst>
            </p:cNvPr>
            <p:cNvSpPr/>
            <p:nvPr/>
          </p:nvSpPr>
          <p:spPr>
            <a:xfrm>
              <a:off x="10584872"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636F8F-F15C-802F-23F7-C907CC8F4AD8}"/>
                </a:ext>
              </a:extLst>
            </p:cNvPr>
            <p:cNvSpPr/>
            <p:nvPr/>
          </p:nvSpPr>
          <p:spPr>
            <a:xfrm>
              <a:off x="10584872" y="4738255"/>
              <a:ext cx="10584872" cy="5292436"/>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DBBB8869-F64E-50AE-11AA-EE8FB89D8A87}"/>
              </a:ext>
            </a:extLst>
          </p:cNvPr>
          <p:cNvGrpSpPr/>
          <p:nvPr/>
        </p:nvGrpSpPr>
        <p:grpSpPr>
          <a:xfrm>
            <a:off x="695529" y="10424641"/>
            <a:ext cx="4703356" cy="1399983"/>
            <a:chOff x="2202837" y="10232960"/>
            <a:chExt cx="4703356" cy="1399983"/>
          </a:xfrm>
        </p:grpSpPr>
        <p:sp>
          <p:nvSpPr>
            <p:cNvPr id="16" name="Subtitle 2">
              <a:extLst>
                <a:ext uri="{FF2B5EF4-FFF2-40B4-BE49-F238E27FC236}">
                  <a16:creationId xmlns:a16="http://schemas.microsoft.com/office/drawing/2014/main" id="{613D57B8-9A4A-ED35-522D-609002DAC8AF}"/>
                </a:ext>
              </a:extLst>
            </p:cNvPr>
            <p:cNvSpPr txBox="1">
              <a:spLocks/>
            </p:cNvSpPr>
            <p:nvPr/>
          </p:nvSpPr>
          <p:spPr>
            <a:xfrm>
              <a:off x="2202839" y="10923313"/>
              <a:ext cx="4703354" cy="70963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4299"/>
                </a:lnSpc>
              </a:pPr>
              <a:endPar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7" name="Rectangle 16">
              <a:extLst>
                <a:ext uri="{FF2B5EF4-FFF2-40B4-BE49-F238E27FC236}">
                  <a16:creationId xmlns:a16="http://schemas.microsoft.com/office/drawing/2014/main" id="{D15F8B8C-EFB5-8351-4FFE-D3AF542399E0}"/>
                </a:ext>
              </a:extLst>
            </p:cNvPr>
            <p:cNvSpPr/>
            <p:nvPr/>
          </p:nvSpPr>
          <p:spPr>
            <a:xfrm>
              <a:off x="2202837" y="10232960"/>
              <a:ext cx="4703355" cy="646331"/>
            </a:xfrm>
            <a:prstGeom prst="rect">
              <a:avLst/>
            </a:prstGeom>
          </p:spPr>
          <p:txBody>
            <a:bodyPr wrap="square">
              <a:spAutoFit/>
            </a:bodyPr>
            <a:lstStyle/>
            <a:p>
              <a:pPr algn="ctr"/>
              <a:endParaRPr lang="en-US" dirty="0">
                <a:solidFill>
                  <a:schemeClr val="bg1"/>
                </a:solidFill>
                <a:latin typeface="Poppins Medium" pitchFamily="2" charset="77"/>
                <a:ea typeface="Lato" panose="020F0502020204030203" pitchFamily="34" charset="0"/>
                <a:cs typeface="Poppins Medium" pitchFamily="2" charset="77"/>
              </a:endParaRPr>
            </a:p>
          </p:txBody>
        </p:sp>
      </p:grpSp>
      <p:sp>
        <p:nvSpPr>
          <p:cNvPr id="45" name="Subtitle 2">
            <a:extLst>
              <a:ext uri="{FF2B5EF4-FFF2-40B4-BE49-F238E27FC236}">
                <a16:creationId xmlns:a16="http://schemas.microsoft.com/office/drawing/2014/main" id="{DDE1B7F6-09C5-1A5A-EFD3-9286FA599E42}"/>
              </a:ext>
            </a:extLst>
          </p:cNvPr>
          <p:cNvSpPr txBox="1">
            <a:spLocks/>
          </p:cNvSpPr>
          <p:nvPr/>
        </p:nvSpPr>
        <p:spPr>
          <a:xfrm>
            <a:off x="695531" y="891600"/>
            <a:ext cx="13909469" cy="91718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n-US" sz="4000" dirty="0">
                <a:solidFill>
                  <a:srgbClr val="000000"/>
                </a:solidFill>
                <a:latin typeface="Poppins Medium" pitchFamily="2" charset="77"/>
                <a:ea typeface="Lato" panose="020F0502020204030203" pitchFamily="34" charset="0"/>
                <a:cs typeface="Poppins Medium" pitchFamily="2" charset="77"/>
              </a:rPr>
              <a:t>Current Coupon Analysis for 69</a:t>
            </a:r>
          </a:p>
        </p:txBody>
      </p:sp>
      <p:sp>
        <p:nvSpPr>
          <p:cNvPr id="48" name="Rectangle 47">
            <a:extLst>
              <a:ext uri="{FF2B5EF4-FFF2-40B4-BE49-F238E27FC236}">
                <a16:creationId xmlns:a16="http://schemas.microsoft.com/office/drawing/2014/main" id="{7B0D57F5-2513-4C90-188E-DF813C2EBD5E}"/>
              </a:ext>
            </a:extLst>
          </p:cNvPr>
          <p:cNvSpPr/>
          <p:nvPr/>
        </p:nvSpPr>
        <p:spPr>
          <a:xfrm>
            <a:off x="607220" y="8823890"/>
            <a:ext cx="6758780" cy="646331"/>
          </a:xfrm>
          <a:prstGeom prst="rect">
            <a:avLst/>
          </a:prstGeom>
        </p:spPr>
        <p:txBody>
          <a:bodyPr wrap="square">
            <a:spAutoFit/>
          </a:bodyPr>
          <a:lstStyle/>
          <a:p>
            <a:pPr algn="ctr"/>
            <a:r>
              <a:rPr kumimoji="0" lang="en-US" altLang="en-US" sz="36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Daily Coupon Sale Trends</a:t>
            </a: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49" name="Rectangle 48">
            <a:extLst>
              <a:ext uri="{FF2B5EF4-FFF2-40B4-BE49-F238E27FC236}">
                <a16:creationId xmlns:a16="http://schemas.microsoft.com/office/drawing/2014/main" id="{2C54C2A0-5F3D-CBE8-20B1-396F2BE2C8C9}"/>
              </a:ext>
            </a:extLst>
          </p:cNvPr>
          <p:cNvSpPr/>
          <p:nvPr/>
        </p:nvSpPr>
        <p:spPr>
          <a:xfrm>
            <a:off x="12720688" y="8823889"/>
            <a:ext cx="8278588" cy="646331"/>
          </a:xfrm>
          <a:prstGeom prst="rect">
            <a:avLst/>
          </a:prstGeom>
        </p:spPr>
        <p:txBody>
          <a:bodyPr wrap="square">
            <a:spAutoFit/>
          </a:bodyPr>
          <a:lstStyle/>
          <a:p>
            <a:pPr algn="ctr"/>
            <a:r>
              <a:rPr kumimoji="0" lang="en-US" altLang="en-US" sz="36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Identifying Top 20 Coupons</a:t>
            </a:r>
            <a:endParaRPr lang="en-US" b="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1" name="Subtitle 2">
            <a:extLst>
              <a:ext uri="{FF2B5EF4-FFF2-40B4-BE49-F238E27FC236}">
                <a16:creationId xmlns:a16="http://schemas.microsoft.com/office/drawing/2014/main" id="{F351DD5C-B564-F917-4DAA-52891EE9E0F0}"/>
              </a:ext>
            </a:extLst>
          </p:cNvPr>
          <p:cNvSpPr txBox="1">
            <a:spLocks/>
          </p:cNvSpPr>
          <p:nvPr/>
        </p:nvSpPr>
        <p:spPr>
          <a:xfrm>
            <a:off x="588448" y="9681773"/>
            <a:ext cx="11011926" cy="31742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Merged transaction data with coupon redemption data to analyze sales with and without coupons. Plotted daily trends to identify sales spikes driven by coupon usage.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Insights: Coupons significantly contribute to daily sales, with consistent usage patterns across time.</a:t>
            </a:r>
            <a:endParaRPr lang="en-US" sz="32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52" name="Subtitle 2">
            <a:extLst>
              <a:ext uri="{FF2B5EF4-FFF2-40B4-BE49-F238E27FC236}">
                <a16:creationId xmlns:a16="http://schemas.microsoft.com/office/drawing/2014/main" id="{91D6E53E-D7F6-0A2C-3A97-D764CE64CCC4}"/>
              </a:ext>
            </a:extLst>
          </p:cNvPr>
          <p:cNvSpPr txBox="1">
            <a:spLocks/>
          </p:cNvSpPr>
          <p:nvPr/>
        </p:nvSpPr>
        <p:spPr>
          <a:xfrm>
            <a:off x="12885688" y="9681773"/>
            <a:ext cx="10903514" cy="317421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Aggregated metrics like total sales, transaction count, and average sales per coupon. Ranked coupons based on total sales and filtered the Top 20 coupons.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bg1"/>
                </a:solidFill>
                <a:effectLst/>
                <a:latin typeface="Lato Light" panose="020F0502020204030203" pitchFamily="34" charset="0"/>
                <a:ea typeface="Lato Light" panose="020F0502020204030203" pitchFamily="34" charset="0"/>
                <a:cs typeface="Lato Light" panose="020F0502020204030203" pitchFamily="34" charset="0"/>
              </a:rPr>
              <a:t>Insights: These 20 coupons collectively accounted for a significant portion of total sales, showcasing their influence.</a:t>
            </a:r>
          </a:p>
        </p:txBody>
      </p:sp>
      <p:pic>
        <p:nvPicPr>
          <p:cNvPr id="3" name="Picture 2">
            <a:extLst>
              <a:ext uri="{FF2B5EF4-FFF2-40B4-BE49-F238E27FC236}">
                <a16:creationId xmlns:a16="http://schemas.microsoft.com/office/drawing/2014/main" id="{E3A019F0-2DC3-F470-EB05-EF7E94A79A73}"/>
              </a:ext>
            </a:extLst>
          </p:cNvPr>
          <p:cNvPicPr>
            <a:picLocks noChangeAspect="1"/>
          </p:cNvPicPr>
          <p:nvPr/>
        </p:nvPicPr>
        <p:blipFill>
          <a:blip r:embed="rId2"/>
          <a:stretch>
            <a:fillRect/>
          </a:stretch>
        </p:blipFill>
        <p:spPr>
          <a:xfrm>
            <a:off x="297707" y="2011753"/>
            <a:ext cx="12161439" cy="5952124"/>
          </a:xfrm>
          <a:prstGeom prst="rect">
            <a:avLst/>
          </a:prstGeom>
        </p:spPr>
      </p:pic>
      <p:pic>
        <p:nvPicPr>
          <p:cNvPr id="9" name="Picture 8">
            <a:extLst>
              <a:ext uri="{FF2B5EF4-FFF2-40B4-BE49-F238E27FC236}">
                <a16:creationId xmlns:a16="http://schemas.microsoft.com/office/drawing/2014/main" id="{189AB7A7-373B-0236-580D-F3B3C9B3B3A8}"/>
              </a:ext>
            </a:extLst>
          </p:cNvPr>
          <p:cNvPicPr>
            <a:picLocks noChangeAspect="1"/>
          </p:cNvPicPr>
          <p:nvPr/>
        </p:nvPicPr>
        <p:blipFill>
          <a:blip r:embed="rId3"/>
          <a:stretch>
            <a:fillRect/>
          </a:stretch>
        </p:blipFill>
        <p:spPr>
          <a:xfrm>
            <a:off x="13436600" y="338999"/>
            <a:ext cx="8985931" cy="7639416"/>
          </a:xfrm>
          <a:prstGeom prst="rect">
            <a:avLst/>
          </a:prstGeom>
        </p:spPr>
      </p:pic>
    </p:spTree>
    <p:extLst>
      <p:ext uri="{BB962C8B-B14F-4D97-AF65-F5344CB8AC3E}">
        <p14:creationId xmlns:p14="http://schemas.microsoft.com/office/powerpoint/2010/main" val="4236043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C0565-FCC3-8018-F3E4-6F21E2595F92}"/>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15E0FD56-B730-A6F1-BA3B-34108005377C}"/>
              </a:ext>
            </a:extLst>
          </p:cNvPr>
          <p:cNvSpPr txBox="1"/>
          <p:nvPr/>
        </p:nvSpPr>
        <p:spPr>
          <a:xfrm>
            <a:off x="20193205" y="5272950"/>
            <a:ext cx="3319938" cy="3170099"/>
          </a:xfrm>
          <a:prstGeom prst="rect">
            <a:avLst/>
          </a:prstGeom>
          <a:noFill/>
          <a:ln>
            <a:noFill/>
          </a:ln>
        </p:spPr>
        <p:txBody>
          <a:bodyPr wrap="square" rtlCol="0">
            <a:spAutoFit/>
          </a:bodyPr>
          <a:lstStyle/>
          <a:p>
            <a:pPr algn="ctr"/>
            <a:r>
              <a:rPr lang="en-US" sz="20000" dirty="0">
                <a:solidFill>
                  <a:schemeClr val="bg1"/>
                </a:solidFill>
                <a:latin typeface="Poppins" pitchFamily="2" charset="77"/>
                <a:ea typeface="Lato Black" panose="020F0502020204030203" pitchFamily="34" charset="0"/>
                <a:cs typeface="Poppins" pitchFamily="2" charset="77"/>
              </a:rPr>
              <a:t>W</a:t>
            </a:r>
          </a:p>
        </p:txBody>
      </p:sp>
      <p:sp>
        <p:nvSpPr>
          <p:cNvPr id="2" name="Rectangle 1">
            <a:extLst>
              <a:ext uri="{FF2B5EF4-FFF2-40B4-BE49-F238E27FC236}">
                <a16:creationId xmlns:a16="http://schemas.microsoft.com/office/drawing/2014/main" id="{B548D346-FCD4-E8CE-4C18-041DBB806B05}"/>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55F445B-3A3F-AF29-DC99-2E40E36C7B1D}"/>
              </a:ext>
            </a:extLst>
          </p:cNvPr>
          <p:cNvSpPr txBox="1">
            <a:spLocks/>
          </p:cNvSpPr>
          <p:nvPr/>
        </p:nvSpPr>
        <p:spPr>
          <a:xfrm>
            <a:off x="695531" y="891600"/>
            <a:ext cx="13909469" cy="91718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n-US" sz="4000" dirty="0">
                <a:solidFill>
                  <a:srgbClr val="000000"/>
                </a:solidFill>
                <a:latin typeface="Poppins Medium" pitchFamily="2" charset="77"/>
                <a:ea typeface="Lato" panose="020F0502020204030203" pitchFamily="34" charset="0"/>
                <a:cs typeface="Poppins Medium" pitchFamily="2" charset="77"/>
              </a:rPr>
              <a:t>Coupon Analysis by Impact Scores</a:t>
            </a:r>
          </a:p>
        </p:txBody>
      </p:sp>
      <p:grpSp>
        <p:nvGrpSpPr>
          <p:cNvPr id="12" name="Group 11">
            <a:extLst>
              <a:ext uri="{FF2B5EF4-FFF2-40B4-BE49-F238E27FC236}">
                <a16:creationId xmlns:a16="http://schemas.microsoft.com/office/drawing/2014/main" id="{33FFB49A-4EAE-E371-2C92-531ACE88DA04}"/>
              </a:ext>
            </a:extLst>
          </p:cNvPr>
          <p:cNvGrpSpPr/>
          <p:nvPr/>
        </p:nvGrpSpPr>
        <p:grpSpPr>
          <a:xfrm>
            <a:off x="-4" y="9133470"/>
            <a:ext cx="24377653" cy="4582530"/>
            <a:chOff x="-4" y="4738255"/>
            <a:chExt cx="21169747" cy="5292436"/>
          </a:xfrm>
          <a:solidFill>
            <a:schemeClr val="accent1">
              <a:lumMod val="75000"/>
            </a:schemeClr>
          </a:solidFill>
        </p:grpSpPr>
        <p:sp>
          <p:nvSpPr>
            <p:cNvPr id="13" name="Rectangle 12">
              <a:extLst>
                <a:ext uri="{FF2B5EF4-FFF2-40B4-BE49-F238E27FC236}">
                  <a16:creationId xmlns:a16="http://schemas.microsoft.com/office/drawing/2014/main" id="{74E74EC7-9B06-DB53-E266-99B221480E4B}"/>
                </a:ext>
              </a:extLst>
            </p:cNvPr>
            <p:cNvSpPr/>
            <p:nvPr/>
          </p:nvSpPr>
          <p:spPr>
            <a:xfrm>
              <a:off x="0"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5" name="Rectangle 14">
              <a:extLst>
                <a:ext uri="{FF2B5EF4-FFF2-40B4-BE49-F238E27FC236}">
                  <a16:creationId xmlns:a16="http://schemas.microsoft.com/office/drawing/2014/main" id="{380AC350-9128-A9EC-261B-8C5CF4D2F48A}"/>
                </a:ext>
              </a:extLst>
            </p:cNvPr>
            <p:cNvSpPr/>
            <p:nvPr/>
          </p:nvSpPr>
          <p:spPr>
            <a:xfrm>
              <a:off x="-4" y="4738255"/>
              <a:ext cx="21169747"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Subtitle 2">
            <a:extLst>
              <a:ext uri="{FF2B5EF4-FFF2-40B4-BE49-F238E27FC236}">
                <a16:creationId xmlns:a16="http://schemas.microsoft.com/office/drawing/2014/main" id="{1514266D-375D-61C3-4609-B6B47ADC0AB3}"/>
              </a:ext>
            </a:extLst>
          </p:cNvPr>
          <p:cNvSpPr txBox="1">
            <a:spLocks/>
          </p:cNvSpPr>
          <p:nvPr/>
        </p:nvSpPr>
        <p:spPr>
          <a:xfrm>
            <a:off x="695531" y="9544817"/>
            <a:ext cx="23307469" cy="323577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Refined analysis to focus on the most effective coupons:</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Introduced an </a:t>
            </a:r>
            <a:r>
              <a:rPr kumimoji="0" lang="en-US" altLang="en-US" sz="2800" b="1" i="0" u="none" strike="noStrike" cap="none" normalizeH="0" baseline="0" dirty="0">
                <a:ln>
                  <a:noFill/>
                </a:ln>
                <a:solidFill>
                  <a:schemeClr val="bg1"/>
                </a:solidFill>
                <a:effectLst/>
                <a:latin typeface="Arial" panose="020B0604020202020204" pitchFamily="34" charset="0"/>
              </a:rPr>
              <a:t>Impact Score Formula</a:t>
            </a:r>
            <a:r>
              <a:rPr kumimoji="0" lang="en-US" altLang="en-US" sz="2800" b="0" i="0" u="none" strike="noStrike" cap="none" normalizeH="0" baseline="0" dirty="0">
                <a:ln>
                  <a:noFill/>
                </a:ln>
                <a:solidFill>
                  <a:schemeClr val="bg1"/>
                </a:solidFill>
                <a:effectLst/>
                <a:latin typeface="Arial" panose="020B0604020202020204" pitchFamily="34"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Sorted the Top 20 coupons by </a:t>
            </a:r>
            <a:r>
              <a:rPr kumimoji="0" lang="en-US" altLang="en-US" sz="2800" b="1" i="0" u="none" strike="noStrike" cap="none" normalizeH="0" baseline="0" dirty="0">
                <a:ln>
                  <a:noFill/>
                </a:ln>
                <a:solidFill>
                  <a:schemeClr val="bg1"/>
                </a:solidFill>
                <a:effectLst/>
                <a:latin typeface="Arial" panose="020B0604020202020204" pitchFamily="34" charset="0"/>
              </a:rPr>
              <a:t>Impact Score</a:t>
            </a:r>
            <a:r>
              <a:rPr kumimoji="0" lang="en-US" altLang="en-US" sz="2800" b="0" i="0" u="none" strike="noStrike" cap="none" normalizeH="0" baseline="0" dirty="0">
                <a:ln>
                  <a:noFill/>
                </a:ln>
                <a:solidFill>
                  <a:schemeClr val="bg1"/>
                </a:solidFill>
                <a:effectLst/>
                <a:latin typeface="Arial" panose="020B0604020202020204" pitchFamily="34" charset="0"/>
              </a:rPr>
              <a:t> and selected the </a:t>
            </a:r>
            <a:r>
              <a:rPr kumimoji="0" lang="en-US" altLang="en-US" sz="2800" b="1" i="0" u="none" strike="noStrike" cap="none" normalizeH="0" baseline="0" dirty="0">
                <a:ln>
                  <a:noFill/>
                </a:ln>
                <a:solidFill>
                  <a:schemeClr val="bg1"/>
                </a:solidFill>
                <a:effectLst/>
                <a:latin typeface="Arial" panose="020B0604020202020204" pitchFamily="34" charset="0"/>
              </a:rPr>
              <a:t>Top 5 coupons</a:t>
            </a:r>
            <a:r>
              <a:rPr kumimoji="0" lang="en-US" altLang="en-US" sz="2800" b="0" i="0" u="none" strike="noStrike" cap="none" normalizeH="0" baseline="0" dirty="0">
                <a:ln>
                  <a:noFill/>
                </a:ln>
                <a:solidFill>
                  <a:schemeClr val="bg1"/>
                </a:solidFill>
                <a:effectLst/>
                <a:latin typeface="Arial" panose="020B0604020202020204" pitchFamily="34" charset="0"/>
              </a:rPr>
              <a:t> for further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Gradient Boosting Regression: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Predict total sales and simulate scaling effects for the Top 5 coupons</a:t>
            </a:r>
            <a:endParaRPr lang="en-US" altLang="en-US" sz="2800" dirty="0">
              <a:solidFill>
                <a:schemeClr val="bg1"/>
              </a:solidFill>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Gradient Boosting captured non-linear relationships between features like transaction count, average sales, and impact score. </a:t>
            </a:r>
          </a:p>
        </p:txBody>
      </p:sp>
      <p:pic>
        <p:nvPicPr>
          <p:cNvPr id="5" name="Picture 4">
            <a:extLst>
              <a:ext uri="{FF2B5EF4-FFF2-40B4-BE49-F238E27FC236}">
                <a16:creationId xmlns:a16="http://schemas.microsoft.com/office/drawing/2014/main" id="{05EBE85F-A526-D814-82D7-2AF0FA05241C}"/>
              </a:ext>
            </a:extLst>
          </p:cNvPr>
          <p:cNvPicPr>
            <a:picLocks noChangeAspect="1"/>
          </p:cNvPicPr>
          <p:nvPr/>
        </p:nvPicPr>
        <p:blipFill>
          <a:blip r:embed="rId2"/>
          <a:stretch>
            <a:fillRect/>
          </a:stretch>
        </p:blipFill>
        <p:spPr>
          <a:xfrm>
            <a:off x="695531" y="2118990"/>
            <a:ext cx="13722750" cy="6910137"/>
          </a:xfrm>
          <a:prstGeom prst="rect">
            <a:avLst/>
          </a:prstGeom>
        </p:spPr>
      </p:pic>
      <p:sp>
        <p:nvSpPr>
          <p:cNvPr id="19" name="Chord 18">
            <a:extLst>
              <a:ext uri="{FF2B5EF4-FFF2-40B4-BE49-F238E27FC236}">
                <a16:creationId xmlns:a16="http://schemas.microsoft.com/office/drawing/2014/main" id="{66F47E29-AF2A-CDA7-B6E3-99DE4FC5E1AF}"/>
              </a:ext>
            </a:extLst>
          </p:cNvPr>
          <p:cNvSpPr/>
          <p:nvPr/>
        </p:nvSpPr>
        <p:spPr>
          <a:xfrm rot="18900000">
            <a:off x="18093832" y="-3154866"/>
            <a:ext cx="6309729" cy="6309729"/>
          </a:xfrm>
          <a:prstGeom prst="chord">
            <a:avLst>
              <a:gd name="adj1" fmla="val 2710494"/>
              <a:gd name="adj2" fmla="val 1349772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E7AEC98-8C23-5C55-DA1C-6A4A728BEA2D}"/>
              </a:ext>
            </a:extLst>
          </p:cNvPr>
          <p:cNvSpPr/>
          <p:nvPr/>
        </p:nvSpPr>
        <p:spPr>
          <a:xfrm>
            <a:off x="18720898" y="608457"/>
            <a:ext cx="5055598" cy="1200329"/>
          </a:xfrm>
          <a:prstGeom prst="rect">
            <a:avLst/>
          </a:prstGeom>
        </p:spPr>
        <p:txBody>
          <a:bodyPr wrap="square">
            <a:spAutoFit/>
          </a:bodyPr>
          <a:lstStyle/>
          <a:p>
            <a:pPr algn="ctr"/>
            <a:r>
              <a:rPr kumimoji="0" lang="en-US" altLang="en-US" sz="3600" i="0" u="none" strike="noStrike" cap="none" normalizeH="0" baseline="0" dirty="0">
                <a:ln>
                  <a:noFill/>
                </a:ln>
                <a:solidFill>
                  <a:schemeClr val="bg1"/>
                </a:solidFill>
                <a:effectLst/>
                <a:latin typeface="Poppins" panose="00000500000000000000" pitchFamily="2" charset="0"/>
                <a:cs typeface="Poppins" panose="00000500000000000000" pitchFamily="2" charset="0"/>
              </a:rPr>
              <a:t>Model Used:</a:t>
            </a:r>
          </a:p>
          <a:p>
            <a:pPr algn="ctr"/>
            <a:r>
              <a:rPr lang="en-US" dirty="0">
                <a:solidFill>
                  <a:schemeClr val="bg1"/>
                </a:solidFill>
                <a:latin typeface="Poppins" panose="00000500000000000000" pitchFamily="2" charset="0"/>
                <a:ea typeface="Lato" panose="020F0502020204030203" pitchFamily="34" charset="0"/>
                <a:cs typeface="Poppins" panose="00000500000000000000" pitchFamily="2" charset="0"/>
              </a:rPr>
              <a:t>Gradient Boosting</a:t>
            </a:r>
          </a:p>
        </p:txBody>
      </p:sp>
      <p:sp>
        <p:nvSpPr>
          <p:cNvPr id="23" name="TextBox 22">
            <a:extLst>
              <a:ext uri="{FF2B5EF4-FFF2-40B4-BE49-F238E27FC236}">
                <a16:creationId xmlns:a16="http://schemas.microsoft.com/office/drawing/2014/main" id="{9323EDB7-109D-1458-0CAE-01DBE3FE0D1A}"/>
              </a:ext>
            </a:extLst>
          </p:cNvPr>
          <p:cNvSpPr txBox="1"/>
          <p:nvPr/>
        </p:nvSpPr>
        <p:spPr>
          <a:xfrm>
            <a:off x="20441303" y="1836255"/>
            <a:ext cx="3335193" cy="369332"/>
          </a:xfrm>
          <a:prstGeom prst="rect">
            <a:avLst/>
          </a:prstGeom>
          <a:noFill/>
        </p:spPr>
        <p:txBody>
          <a:bodyPr wrap="square">
            <a:spAutoFit/>
          </a:bodyPr>
          <a:lstStyle/>
          <a:p>
            <a:r>
              <a:rPr lang="en-US" sz="1800" i="0" dirty="0">
                <a:solidFill>
                  <a:schemeClr val="bg1"/>
                </a:solidFill>
                <a:effectLst/>
                <a:latin typeface="Poppins" panose="00000500000000000000" pitchFamily="2" charset="0"/>
                <a:cs typeface="Poppins" panose="00000500000000000000" pitchFamily="2" charset="0"/>
              </a:rPr>
              <a:t>R-squared</a:t>
            </a:r>
            <a:r>
              <a:rPr lang="en-US" sz="1800" dirty="0">
                <a:solidFill>
                  <a:schemeClr val="bg1"/>
                </a:solidFill>
                <a:latin typeface="Poppins" panose="00000500000000000000" pitchFamily="2" charset="0"/>
                <a:cs typeface="Poppins" panose="00000500000000000000" pitchFamily="2" charset="0"/>
              </a:rPr>
              <a:t>:</a:t>
            </a:r>
            <a:r>
              <a:rPr lang="en-US" sz="1800" i="0" dirty="0">
                <a:solidFill>
                  <a:schemeClr val="bg1"/>
                </a:solidFill>
                <a:effectLst/>
                <a:latin typeface="Poppins" panose="00000500000000000000" pitchFamily="2" charset="0"/>
                <a:cs typeface="Poppins" panose="00000500000000000000" pitchFamily="2" charset="0"/>
              </a:rPr>
              <a:t>0.8623</a:t>
            </a:r>
          </a:p>
        </p:txBody>
      </p:sp>
      <p:pic>
        <p:nvPicPr>
          <p:cNvPr id="25" name="Picture 24">
            <a:extLst>
              <a:ext uri="{FF2B5EF4-FFF2-40B4-BE49-F238E27FC236}">
                <a16:creationId xmlns:a16="http://schemas.microsoft.com/office/drawing/2014/main" id="{BC94D3D8-5503-C6B8-9DB4-B51D7F790C87}"/>
              </a:ext>
            </a:extLst>
          </p:cNvPr>
          <p:cNvPicPr>
            <a:picLocks noChangeAspect="1"/>
          </p:cNvPicPr>
          <p:nvPr/>
        </p:nvPicPr>
        <p:blipFill>
          <a:blip r:embed="rId3"/>
          <a:stretch>
            <a:fillRect/>
          </a:stretch>
        </p:blipFill>
        <p:spPr>
          <a:xfrm>
            <a:off x="15609871" y="5052690"/>
            <a:ext cx="7712108" cy="1470787"/>
          </a:xfrm>
          <a:prstGeom prst="rect">
            <a:avLst/>
          </a:prstGeom>
        </p:spPr>
      </p:pic>
    </p:spTree>
    <p:extLst>
      <p:ext uri="{BB962C8B-B14F-4D97-AF65-F5344CB8AC3E}">
        <p14:creationId xmlns:p14="http://schemas.microsoft.com/office/powerpoint/2010/main" val="172521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7FA14-1482-3532-5A9D-DEE8466D214E}"/>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450B997-3AD9-2262-6B12-AB6AE835794E}"/>
              </a:ext>
            </a:extLst>
          </p:cNvPr>
          <p:cNvSpPr txBox="1"/>
          <p:nvPr/>
        </p:nvSpPr>
        <p:spPr>
          <a:xfrm>
            <a:off x="20193205" y="5272950"/>
            <a:ext cx="3319938" cy="3170099"/>
          </a:xfrm>
          <a:prstGeom prst="rect">
            <a:avLst/>
          </a:prstGeom>
          <a:noFill/>
          <a:ln>
            <a:noFill/>
          </a:ln>
        </p:spPr>
        <p:txBody>
          <a:bodyPr wrap="square" rtlCol="0">
            <a:spAutoFit/>
          </a:bodyPr>
          <a:lstStyle/>
          <a:p>
            <a:pPr algn="ctr"/>
            <a:r>
              <a:rPr lang="en-US" sz="20000" dirty="0">
                <a:solidFill>
                  <a:schemeClr val="bg1"/>
                </a:solidFill>
                <a:latin typeface="Poppins" pitchFamily="2" charset="77"/>
                <a:ea typeface="Lato Black" panose="020F0502020204030203" pitchFamily="34" charset="0"/>
                <a:cs typeface="Poppins" pitchFamily="2" charset="77"/>
              </a:rPr>
              <a:t>W</a:t>
            </a:r>
          </a:p>
        </p:txBody>
      </p:sp>
      <p:sp>
        <p:nvSpPr>
          <p:cNvPr id="2" name="Rectangle 1">
            <a:extLst>
              <a:ext uri="{FF2B5EF4-FFF2-40B4-BE49-F238E27FC236}">
                <a16:creationId xmlns:a16="http://schemas.microsoft.com/office/drawing/2014/main" id="{7153B54D-B819-7EB6-A474-4BCBE9B379BB}"/>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1ADA803-0BFB-F287-C6DA-9BFCB0DE4A9A}"/>
              </a:ext>
            </a:extLst>
          </p:cNvPr>
          <p:cNvSpPr txBox="1">
            <a:spLocks/>
          </p:cNvSpPr>
          <p:nvPr/>
        </p:nvSpPr>
        <p:spPr>
          <a:xfrm>
            <a:off x="695531" y="891600"/>
            <a:ext cx="13909469" cy="91718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n-US" sz="4000" dirty="0">
                <a:solidFill>
                  <a:srgbClr val="000000"/>
                </a:solidFill>
                <a:latin typeface="Poppins Medium" pitchFamily="2" charset="77"/>
                <a:ea typeface="Lato" panose="020F0502020204030203" pitchFamily="34" charset="0"/>
                <a:cs typeface="Poppins Medium" pitchFamily="2" charset="77"/>
              </a:rPr>
              <a:t>Coupon Analysis by Impact Scores</a:t>
            </a:r>
          </a:p>
        </p:txBody>
      </p:sp>
      <p:grpSp>
        <p:nvGrpSpPr>
          <p:cNvPr id="12" name="Group 11">
            <a:extLst>
              <a:ext uri="{FF2B5EF4-FFF2-40B4-BE49-F238E27FC236}">
                <a16:creationId xmlns:a16="http://schemas.microsoft.com/office/drawing/2014/main" id="{F1B283AA-8A82-DE22-AD2C-C7BA3F01395B}"/>
              </a:ext>
            </a:extLst>
          </p:cNvPr>
          <p:cNvGrpSpPr/>
          <p:nvPr/>
        </p:nvGrpSpPr>
        <p:grpSpPr>
          <a:xfrm>
            <a:off x="-4" y="9133470"/>
            <a:ext cx="24377653" cy="4582530"/>
            <a:chOff x="-4" y="4738255"/>
            <a:chExt cx="21169747" cy="5292436"/>
          </a:xfrm>
          <a:solidFill>
            <a:schemeClr val="accent1">
              <a:lumMod val="75000"/>
            </a:schemeClr>
          </a:solidFill>
        </p:grpSpPr>
        <p:sp>
          <p:nvSpPr>
            <p:cNvPr id="13" name="Rectangle 12">
              <a:extLst>
                <a:ext uri="{FF2B5EF4-FFF2-40B4-BE49-F238E27FC236}">
                  <a16:creationId xmlns:a16="http://schemas.microsoft.com/office/drawing/2014/main" id="{58515EF1-8D1D-7F6D-0F77-7305A8977340}"/>
                </a:ext>
              </a:extLst>
            </p:cNvPr>
            <p:cNvSpPr/>
            <p:nvPr/>
          </p:nvSpPr>
          <p:spPr>
            <a:xfrm>
              <a:off x="0"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5" name="Rectangle 14">
              <a:extLst>
                <a:ext uri="{FF2B5EF4-FFF2-40B4-BE49-F238E27FC236}">
                  <a16:creationId xmlns:a16="http://schemas.microsoft.com/office/drawing/2014/main" id="{450E87DE-5878-2A55-EBC2-93E076CE4540}"/>
                </a:ext>
              </a:extLst>
            </p:cNvPr>
            <p:cNvSpPr/>
            <p:nvPr/>
          </p:nvSpPr>
          <p:spPr>
            <a:xfrm>
              <a:off x="-4" y="4738255"/>
              <a:ext cx="21169747"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Subtitle 2">
            <a:extLst>
              <a:ext uri="{FF2B5EF4-FFF2-40B4-BE49-F238E27FC236}">
                <a16:creationId xmlns:a16="http://schemas.microsoft.com/office/drawing/2014/main" id="{591A2ECB-B539-AA75-483C-7413426B0884}"/>
              </a:ext>
            </a:extLst>
          </p:cNvPr>
          <p:cNvSpPr txBox="1">
            <a:spLocks/>
          </p:cNvSpPr>
          <p:nvPr/>
        </p:nvSpPr>
        <p:spPr>
          <a:xfrm>
            <a:off x="695531" y="9211755"/>
            <a:ext cx="23682118" cy="495931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defTabSz="914400" eaLnBrk="0" fontAlgn="base" hangingPunct="0">
              <a:lnSpc>
                <a:spcPct val="100000"/>
              </a:lnSpc>
              <a:spcBef>
                <a:spcPct val="0"/>
              </a:spcBef>
              <a:spcAft>
                <a:spcPct val="0"/>
              </a:spcAft>
            </a:pPr>
            <a:r>
              <a:rPr kumimoji="0" lang="en-US" altLang="en-US" sz="2800" b="1" i="0" u="none" strike="noStrike" cap="none" normalizeH="0" baseline="0" dirty="0">
                <a:ln>
                  <a:noFill/>
                </a:ln>
                <a:solidFill>
                  <a:schemeClr val="bg1"/>
                </a:solidFill>
                <a:effectLst/>
                <a:latin typeface="Arial" panose="020B0604020202020204" pitchFamily="34" charset="0"/>
              </a:rPr>
              <a:t>Feature importance insights:  </a:t>
            </a:r>
          </a:p>
          <a:p>
            <a:pPr marL="457200" indent="-457200" algn="l" defTabSz="914400" eaLnBrk="0" fontAlgn="base" hangingPunct="0">
              <a:lnSpc>
                <a:spcPct val="100000"/>
              </a:lnSpc>
              <a:spcBef>
                <a:spcPct val="0"/>
              </a:spcBef>
              <a:spcAft>
                <a:spcPct val="0"/>
              </a:spcAft>
              <a:buFont typeface="Arial" panose="020B0604020202020204" pitchFamily="34" charset="0"/>
              <a:buChar char="•"/>
            </a:pPr>
            <a:r>
              <a:rPr kumimoji="0" lang="en-US" altLang="en-US" sz="2800" b="0" i="0" u="none" strike="noStrike" cap="none" normalizeH="0" baseline="0" dirty="0">
                <a:ln>
                  <a:noFill/>
                </a:ln>
                <a:solidFill>
                  <a:schemeClr val="bg1"/>
                </a:solidFill>
                <a:effectLst/>
                <a:latin typeface="Arial" panose="020B0604020202020204" pitchFamily="34" charset="0"/>
              </a:rPr>
              <a:t>Transaction Count was the most influential feature, followed by Impact Score</a:t>
            </a:r>
          </a:p>
          <a:p>
            <a:pPr algn="l" defTabSz="914400" eaLnBrk="0" fontAlgn="base" hangingPunct="0">
              <a:lnSpc>
                <a:spcPct val="100000"/>
              </a:lnSpc>
              <a:spcBef>
                <a:spcPct val="0"/>
              </a:spcBef>
              <a:spcAft>
                <a:spcPct val="0"/>
              </a:spcAf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Scaling Analysis Objective: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Sales increased significantly with scaling factors 1.2 and 1.5.Plateau Effect: Beyond 50% scaling, sales plateaued, indicating diminishing returns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rPr>
              <a:t>Key Insight: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Increasing distribution by 50% results in a 15% sales boost, but further scaling yields no additional benefit. The plateau suggests an optimal scaling limit for distribution efficiency.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1EAD93F-BF9F-EE8C-90AE-F1DF9B3FBC73}"/>
              </a:ext>
            </a:extLst>
          </p:cNvPr>
          <p:cNvPicPr>
            <a:picLocks noChangeAspect="1"/>
          </p:cNvPicPr>
          <p:nvPr/>
        </p:nvPicPr>
        <p:blipFill>
          <a:blip r:embed="rId2"/>
          <a:stretch>
            <a:fillRect/>
          </a:stretch>
        </p:blipFill>
        <p:spPr>
          <a:xfrm>
            <a:off x="776596" y="3043264"/>
            <a:ext cx="7146779" cy="5387404"/>
          </a:xfrm>
          <a:prstGeom prst="rect">
            <a:avLst/>
          </a:prstGeom>
        </p:spPr>
      </p:pic>
      <p:pic>
        <p:nvPicPr>
          <p:cNvPr id="10" name="Picture 9">
            <a:extLst>
              <a:ext uri="{FF2B5EF4-FFF2-40B4-BE49-F238E27FC236}">
                <a16:creationId xmlns:a16="http://schemas.microsoft.com/office/drawing/2014/main" id="{9A5232BA-6F08-A69E-ABD6-2094BD605CAD}"/>
              </a:ext>
            </a:extLst>
          </p:cNvPr>
          <p:cNvPicPr>
            <a:picLocks noChangeAspect="1"/>
          </p:cNvPicPr>
          <p:nvPr/>
        </p:nvPicPr>
        <p:blipFill>
          <a:blip r:embed="rId3"/>
          <a:stretch>
            <a:fillRect/>
          </a:stretch>
        </p:blipFill>
        <p:spPr>
          <a:xfrm>
            <a:off x="8978283" y="3378468"/>
            <a:ext cx="6238297" cy="4716995"/>
          </a:xfrm>
          <a:prstGeom prst="rect">
            <a:avLst/>
          </a:prstGeom>
        </p:spPr>
      </p:pic>
      <p:pic>
        <p:nvPicPr>
          <p:cNvPr id="18" name="Picture 17">
            <a:extLst>
              <a:ext uri="{FF2B5EF4-FFF2-40B4-BE49-F238E27FC236}">
                <a16:creationId xmlns:a16="http://schemas.microsoft.com/office/drawing/2014/main" id="{79141883-1022-1D4C-A011-35798D646C86}"/>
              </a:ext>
            </a:extLst>
          </p:cNvPr>
          <p:cNvPicPr>
            <a:picLocks noChangeAspect="1"/>
          </p:cNvPicPr>
          <p:nvPr/>
        </p:nvPicPr>
        <p:blipFill>
          <a:blip r:embed="rId4"/>
          <a:stretch>
            <a:fillRect/>
          </a:stretch>
        </p:blipFill>
        <p:spPr>
          <a:xfrm>
            <a:off x="15941851" y="4263962"/>
            <a:ext cx="6950277" cy="2666774"/>
          </a:xfrm>
          <a:prstGeom prst="rect">
            <a:avLst/>
          </a:prstGeom>
        </p:spPr>
      </p:pic>
      <p:sp>
        <p:nvSpPr>
          <p:cNvPr id="19" name="Chord 18">
            <a:extLst>
              <a:ext uri="{FF2B5EF4-FFF2-40B4-BE49-F238E27FC236}">
                <a16:creationId xmlns:a16="http://schemas.microsoft.com/office/drawing/2014/main" id="{A559C216-9E1A-92AE-DE30-175B4AC63AB7}"/>
              </a:ext>
            </a:extLst>
          </p:cNvPr>
          <p:cNvSpPr/>
          <p:nvPr/>
        </p:nvSpPr>
        <p:spPr>
          <a:xfrm rot="18900000">
            <a:off x="18093832" y="-3154866"/>
            <a:ext cx="6309729" cy="6309729"/>
          </a:xfrm>
          <a:prstGeom prst="chord">
            <a:avLst>
              <a:gd name="adj1" fmla="val 2710494"/>
              <a:gd name="adj2" fmla="val 1349772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718EA9B-42CD-7CB7-9F61-EBBD73D8D633}"/>
              </a:ext>
            </a:extLst>
          </p:cNvPr>
          <p:cNvSpPr/>
          <p:nvPr/>
        </p:nvSpPr>
        <p:spPr>
          <a:xfrm>
            <a:off x="18720898" y="608457"/>
            <a:ext cx="5055598" cy="1754326"/>
          </a:xfrm>
          <a:prstGeom prst="rect">
            <a:avLst/>
          </a:prstGeom>
        </p:spPr>
        <p:txBody>
          <a:bodyPr wrap="square">
            <a:spAutoFit/>
          </a:bodyPr>
          <a:lstStyle/>
          <a:p>
            <a:pPr algn="ctr"/>
            <a:r>
              <a:rPr kumimoji="0" lang="en-US" altLang="en-US" sz="3600" i="0" u="none" strike="noStrike" cap="none" normalizeH="0" baseline="0" dirty="0">
                <a:ln>
                  <a:noFill/>
                </a:ln>
                <a:solidFill>
                  <a:schemeClr val="bg1"/>
                </a:solidFill>
                <a:effectLst/>
                <a:latin typeface="Poppins" panose="00000500000000000000" pitchFamily="2" charset="0"/>
                <a:cs typeface="Poppins" panose="00000500000000000000" pitchFamily="2" charset="0"/>
              </a:rPr>
              <a:t>Model Used:</a:t>
            </a:r>
          </a:p>
          <a:p>
            <a:pPr algn="ctr"/>
            <a:r>
              <a:rPr lang="en-US" dirty="0">
                <a:solidFill>
                  <a:schemeClr val="bg1"/>
                </a:solidFill>
                <a:latin typeface="Poppins" panose="00000500000000000000" pitchFamily="2" charset="0"/>
                <a:ea typeface="Lato" panose="020F0502020204030203" pitchFamily="34" charset="0"/>
                <a:cs typeface="Poppins" panose="00000500000000000000" pitchFamily="2" charset="0"/>
              </a:rPr>
              <a:t>Gradient Boosting</a:t>
            </a:r>
          </a:p>
          <a:p>
            <a:pPr algn="ctr"/>
            <a:r>
              <a:rPr lang="en-US" dirty="0">
                <a:solidFill>
                  <a:schemeClr val="bg1"/>
                </a:solidFill>
                <a:latin typeface="Poppins" panose="00000500000000000000" pitchFamily="2" charset="0"/>
                <a:ea typeface="Lato" panose="020F0502020204030203" pitchFamily="34" charset="0"/>
                <a:cs typeface="Poppins" panose="00000500000000000000" pitchFamily="2" charset="0"/>
              </a:rPr>
              <a:t>(cont.)</a:t>
            </a:r>
          </a:p>
        </p:txBody>
      </p:sp>
    </p:spTree>
    <p:extLst>
      <p:ext uri="{BB962C8B-B14F-4D97-AF65-F5344CB8AC3E}">
        <p14:creationId xmlns:p14="http://schemas.microsoft.com/office/powerpoint/2010/main" val="28768186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3833B-6E75-B3F3-39D4-582EB15B62DD}"/>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77C159D1-AA73-A093-E74E-2651889B22BB}"/>
              </a:ext>
            </a:extLst>
          </p:cNvPr>
          <p:cNvSpPr/>
          <p:nvPr/>
        </p:nvSpPr>
        <p:spPr>
          <a:xfrm rot="10800000" flipH="1" flipV="1">
            <a:off x="1" y="2528029"/>
            <a:ext cx="24377649" cy="11187835"/>
          </a:xfrm>
          <a:prstGeom prst="rect">
            <a:avLst/>
          </a:prstGeom>
          <a:gradFill>
            <a:gsLst>
              <a:gs pos="79000">
                <a:schemeClr val="accent4">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EEFE7E04-80F8-AF3F-04FD-430BAAE50B97}"/>
              </a:ext>
            </a:extLst>
          </p:cNvPr>
          <p:cNvSpPr txBox="1"/>
          <p:nvPr/>
        </p:nvSpPr>
        <p:spPr>
          <a:xfrm>
            <a:off x="1659517" y="1171471"/>
            <a:ext cx="9873722"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Coupon Data Conclusion</a:t>
            </a:r>
          </a:p>
        </p:txBody>
      </p:sp>
      <p:sp>
        <p:nvSpPr>
          <p:cNvPr id="35" name="Rectangle 34">
            <a:extLst>
              <a:ext uri="{FF2B5EF4-FFF2-40B4-BE49-F238E27FC236}">
                <a16:creationId xmlns:a16="http://schemas.microsoft.com/office/drawing/2014/main" id="{7DCDAF38-EE04-5657-52FB-F692988DA3AF}"/>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70588616-D971-1B83-87B5-C04B63CB34F9}"/>
              </a:ext>
            </a:extLst>
          </p:cNvPr>
          <p:cNvGrpSpPr/>
          <p:nvPr/>
        </p:nvGrpSpPr>
        <p:grpSpPr>
          <a:xfrm>
            <a:off x="-4" y="9652001"/>
            <a:ext cx="24377653" cy="4064000"/>
            <a:chOff x="-4" y="4738255"/>
            <a:chExt cx="21169747" cy="5292436"/>
          </a:xfrm>
          <a:solidFill>
            <a:schemeClr val="accent1">
              <a:lumMod val="75000"/>
            </a:schemeClr>
          </a:solidFill>
        </p:grpSpPr>
        <p:sp>
          <p:nvSpPr>
            <p:cNvPr id="10" name="Rectangle 9">
              <a:extLst>
                <a:ext uri="{FF2B5EF4-FFF2-40B4-BE49-F238E27FC236}">
                  <a16:creationId xmlns:a16="http://schemas.microsoft.com/office/drawing/2014/main" id="{78BEC9CF-CF61-5242-D1E2-21F518132F89}"/>
                </a:ext>
              </a:extLst>
            </p:cNvPr>
            <p:cNvSpPr/>
            <p:nvPr/>
          </p:nvSpPr>
          <p:spPr>
            <a:xfrm>
              <a:off x="0"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1" name="Rectangle 10">
              <a:extLst>
                <a:ext uri="{FF2B5EF4-FFF2-40B4-BE49-F238E27FC236}">
                  <a16:creationId xmlns:a16="http://schemas.microsoft.com/office/drawing/2014/main" id="{556949DF-A43A-3E36-3D1E-1F758D8E6405}"/>
                </a:ext>
              </a:extLst>
            </p:cNvPr>
            <p:cNvSpPr/>
            <p:nvPr/>
          </p:nvSpPr>
          <p:spPr>
            <a:xfrm>
              <a:off x="-4" y="4738255"/>
              <a:ext cx="21169747"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Subtitle 2">
            <a:extLst>
              <a:ext uri="{FF2B5EF4-FFF2-40B4-BE49-F238E27FC236}">
                <a16:creationId xmlns:a16="http://schemas.microsoft.com/office/drawing/2014/main" id="{C256C015-4B8A-6E51-2635-7CD10F1A6E5A}"/>
              </a:ext>
            </a:extLst>
          </p:cNvPr>
          <p:cNvSpPr txBox="1">
            <a:spLocks/>
          </p:cNvSpPr>
          <p:nvPr/>
        </p:nvSpPr>
        <p:spPr>
          <a:xfrm>
            <a:off x="373474" y="2718409"/>
            <a:ext cx="23705726" cy="625198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Comprehensive Coupon Analysis: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Daily Coupon Trends: Coupons play a crucial role in driving daily sales, with consistent spikes observed during coupon usage.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Top Coupon Identification: By ranking coupons based on total sales and implementing an Impact Score formula, we narrowed down to the Top 20 high-performing coupons, further refining to the Top 5 for detailed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Gradient Boosting Analysis: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Leveraged Gradient Boosting to predict sales performance and evaluate the impact of scaling distribution.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Identified Transaction Count as the most significant contributor to sales, followed by the Impact 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Scaling Analysis: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Simulated sales growth under different scaling scenarios. A 50% increase in transaction counts resulted in a 15% boost in sales, showcasing the potential for strategic scaling</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Beyond 50%, a plateau effect indicated diminishing returns, emphasizing the importance of optimizing distribution efforts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solidFill>
                <a:schemeClr val="bg1"/>
              </a:solidFill>
              <a:latin typeface="Arial" panose="020B0604020202020204" pitchFamily="34" charset="0"/>
            </a:endParaRPr>
          </a:p>
        </p:txBody>
      </p:sp>
      <p:sp>
        <p:nvSpPr>
          <p:cNvPr id="13" name="TextBox 12">
            <a:extLst>
              <a:ext uri="{FF2B5EF4-FFF2-40B4-BE49-F238E27FC236}">
                <a16:creationId xmlns:a16="http://schemas.microsoft.com/office/drawing/2014/main" id="{483A24A4-BC34-B99F-9AF1-62B59F54EDCC}"/>
              </a:ext>
            </a:extLst>
          </p:cNvPr>
          <p:cNvSpPr txBox="1"/>
          <p:nvPr/>
        </p:nvSpPr>
        <p:spPr>
          <a:xfrm>
            <a:off x="469900" y="9840452"/>
            <a:ext cx="23705726" cy="310854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Conclusion: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bg1"/>
                </a:solidFill>
                <a:effectLst/>
                <a:latin typeface="Arial" panose="020B0604020202020204" pitchFamily="34" charset="0"/>
              </a:rPr>
              <a:t>Optimal Scaling Strategy: Increasing distribution by 50% offers a significant growth opportunity for efficiency without oversaturating resources.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bg1"/>
                </a:solidFill>
                <a:effectLst/>
                <a:latin typeface="Arial" panose="020B0604020202020204" pitchFamily="34" charset="0"/>
              </a:rPr>
              <a:t>Actionable Insights: Focus on promoting top-performing coupons and scaling transaction counts strategically to maximize revenue growth within operational limitations</a:t>
            </a:r>
          </a:p>
        </p:txBody>
      </p:sp>
    </p:spTree>
    <p:extLst>
      <p:ext uri="{BB962C8B-B14F-4D97-AF65-F5344CB8AC3E}">
        <p14:creationId xmlns:p14="http://schemas.microsoft.com/office/powerpoint/2010/main" val="3771648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59CF2-8DE0-86AA-B519-804FC9E79718}"/>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72439D-D1EF-BEC3-3E47-15524CE057D3}"/>
              </a:ext>
            </a:extLst>
          </p:cNvPr>
          <p:cNvSpPr>
            <a:spLocks noGrp="1"/>
          </p:cNvSpPr>
          <p:nvPr>
            <p:ph type="pic" sz="quarter" idx="14"/>
          </p:nvPr>
        </p:nvSpPr>
        <p:spPr/>
      </p:sp>
      <p:sp>
        <p:nvSpPr>
          <p:cNvPr id="11" name="Rectangle 10">
            <a:extLst>
              <a:ext uri="{FF2B5EF4-FFF2-40B4-BE49-F238E27FC236}">
                <a16:creationId xmlns:a16="http://schemas.microsoft.com/office/drawing/2014/main" id="{A3CBEA3D-01DE-3398-AFDE-65064D53A9B7}"/>
              </a:ext>
            </a:extLst>
          </p:cNvPr>
          <p:cNvSpPr/>
          <p:nvPr/>
        </p:nvSpPr>
        <p:spPr>
          <a:xfrm rot="10800000" flipH="1" flipV="1">
            <a:off x="-3" y="-14525"/>
            <a:ext cx="24377649" cy="13730525"/>
          </a:xfrm>
          <a:prstGeom prst="rect">
            <a:avLst/>
          </a:prstGeom>
          <a:gradFill>
            <a:gsLst>
              <a:gs pos="79000">
                <a:schemeClr val="accent4">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60A5D316-AFC8-9209-E0DA-179ECD0B8B30}"/>
              </a:ext>
            </a:extLst>
          </p:cNvPr>
          <p:cNvSpPr txBox="1"/>
          <p:nvPr/>
        </p:nvSpPr>
        <p:spPr>
          <a:xfrm>
            <a:off x="448677" y="5881241"/>
            <a:ext cx="23480287" cy="1938992"/>
          </a:xfrm>
          <a:prstGeom prst="rect">
            <a:avLst/>
          </a:prstGeom>
          <a:noFill/>
          <a:ln>
            <a:noFill/>
          </a:ln>
        </p:spPr>
        <p:txBody>
          <a:bodyPr wrap="square" rtlCol="0">
            <a:spAutoFit/>
          </a:bodyPr>
          <a:lstStyle/>
          <a:p>
            <a:pPr algn="r"/>
            <a:r>
              <a:rPr lang="en-US" sz="12000" dirty="0">
                <a:solidFill>
                  <a:schemeClr val="bg1"/>
                </a:solidFill>
                <a:latin typeface="Poppins" pitchFamily="2" charset="77"/>
                <a:ea typeface="Roboto Medium" panose="02000000000000000000" pitchFamily="2" charset="0"/>
                <a:cs typeface="Poppins" pitchFamily="2" charset="77"/>
              </a:rPr>
              <a:t>Household level analysis</a:t>
            </a:r>
          </a:p>
        </p:txBody>
      </p:sp>
      <p:sp>
        <p:nvSpPr>
          <p:cNvPr id="2" name="Rectangle 1">
            <a:extLst>
              <a:ext uri="{FF2B5EF4-FFF2-40B4-BE49-F238E27FC236}">
                <a16:creationId xmlns:a16="http://schemas.microsoft.com/office/drawing/2014/main" id="{1D62E25E-2754-D84E-309F-B871A5E207F7}"/>
              </a:ext>
            </a:extLst>
          </p:cNvPr>
          <p:cNvSpPr/>
          <p:nvPr/>
        </p:nvSpPr>
        <p:spPr>
          <a:xfrm>
            <a:off x="0" y="5149516"/>
            <a:ext cx="21515707" cy="15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5731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06111-37DC-9389-1AED-6011377767DB}"/>
            </a:ext>
          </a:extLst>
        </p:cNvPr>
        <p:cNvGrpSpPr/>
        <p:nvPr/>
      </p:nvGrpSpPr>
      <p:grpSpPr>
        <a:xfrm>
          <a:off x="0" y="0"/>
          <a:ext cx="0" cy="0"/>
          <a:chOff x="0" y="0"/>
          <a:chExt cx="0" cy="0"/>
        </a:xfrm>
      </p:grpSpPr>
      <p:sp>
        <p:nvSpPr>
          <p:cNvPr id="4" name="Chord 3">
            <a:extLst>
              <a:ext uri="{FF2B5EF4-FFF2-40B4-BE49-F238E27FC236}">
                <a16:creationId xmlns:a16="http://schemas.microsoft.com/office/drawing/2014/main" id="{E14D3D48-30C3-8774-0E82-B85D2AB5139F}"/>
              </a:ext>
            </a:extLst>
          </p:cNvPr>
          <p:cNvSpPr/>
          <p:nvPr/>
        </p:nvSpPr>
        <p:spPr>
          <a:xfrm rot="2700000">
            <a:off x="18835550" y="1315900"/>
            <a:ext cx="11084200" cy="11084200"/>
          </a:xfrm>
          <a:prstGeom prst="chord">
            <a:avLst>
              <a:gd name="adj1" fmla="val 2710494"/>
              <a:gd name="adj2" fmla="val 13497723"/>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686E28-09F7-DCCA-184D-CDFC1D3468BE}"/>
              </a:ext>
            </a:extLst>
          </p:cNvPr>
          <p:cNvGrpSpPr/>
          <p:nvPr/>
        </p:nvGrpSpPr>
        <p:grpSpPr>
          <a:xfrm>
            <a:off x="-3" y="1195532"/>
            <a:ext cx="13285697" cy="3020233"/>
            <a:chOff x="-3" y="4899017"/>
            <a:chExt cx="13285697" cy="3020233"/>
          </a:xfrm>
        </p:grpSpPr>
        <p:grpSp>
          <p:nvGrpSpPr>
            <p:cNvPr id="5" name="Group 4">
              <a:extLst>
                <a:ext uri="{FF2B5EF4-FFF2-40B4-BE49-F238E27FC236}">
                  <a16:creationId xmlns:a16="http://schemas.microsoft.com/office/drawing/2014/main" id="{E3BCC9C1-AAA7-DA11-06AD-18DFEBC41929}"/>
                </a:ext>
              </a:extLst>
            </p:cNvPr>
            <p:cNvGrpSpPr/>
            <p:nvPr/>
          </p:nvGrpSpPr>
          <p:grpSpPr>
            <a:xfrm>
              <a:off x="-3" y="4899017"/>
              <a:ext cx="10580918" cy="1861011"/>
              <a:chOff x="-3" y="726233"/>
              <a:chExt cx="10580918" cy="1861011"/>
            </a:xfrm>
          </p:grpSpPr>
          <p:sp>
            <p:nvSpPr>
              <p:cNvPr id="9" name="TextBox 8">
                <a:extLst>
                  <a:ext uri="{FF2B5EF4-FFF2-40B4-BE49-F238E27FC236}">
                    <a16:creationId xmlns:a16="http://schemas.microsoft.com/office/drawing/2014/main" id="{14190890-FB71-56A8-2755-75348BA81FF5}"/>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Dunnhumby Dataset</a:t>
                </a:r>
              </a:p>
            </p:txBody>
          </p:sp>
          <p:sp>
            <p:nvSpPr>
              <p:cNvPr id="35" name="Rectangle 34">
                <a:extLst>
                  <a:ext uri="{FF2B5EF4-FFF2-40B4-BE49-F238E27FC236}">
                    <a16:creationId xmlns:a16="http://schemas.microsoft.com/office/drawing/2014/main" id="{2E641766-FD71-EE83-0B59-B63E4F33E189}"/>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7504DEC-8771-0FA4-BABD-36C46B66B515}"/>
                  </a:ext>
                </a:extLst>
              </p:cNvPr>
              <p:cNvSpPr txBox="1"/>
              <p:nvPr/>
            </p:nvSpPr>
            <p:spPr>
              <a:xfrm>
                <a:off x="1659517" y="2187134"/>
                <a:ext cx="5345158" cy="400110"/>
              </a:xfrm>
              <a:prstGeom prst="rect">
                <a:avLst/>
              </a:prstGeom>
              <a:noFill/>
            </p:spPr>
            <p:txBody>
              <a:bodyPr wrap="square" rtlCol="0">
                <a:spAutoFit/>
              </a:bodyPr>
              <a:lstStyle/>
              <a:p>
                <a:endParaRPr lang="en-US" sz="20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17" name="TextBox 16">
              <a:extLst>
                <a:ext uri="{FF2B5EF4-FFF2-40B4-BE49-F238E27FC236}">
                  <a16:creationId xmlns:a16="http://schemas.microsoft.com/office/drawing/2014/main" id="{8FC33765-7ED8-BCD6-E364-0D8AC633CB1D}"/>
                </a:ext>
              </a:extLst>
            </p:cNvPr>
            <p:cNvSpPr txBox="1"/>
            <p:nvPr/>
          </p:nvSpPr>
          <p:spPr>
            <a:xfrm>
              <a:off x="1659517" y="7356083"/>
              <a:ext cx="11626177" cy="563167"/>
            </a:xfrm>
            <a:prstGeom prst="rect">
              <a:avLst/>
            </a:prstGeom>
            <a:noFill/>
          </p:spPr>
          <p:txBody>
            <a:bodyPr wrap="square" rtlCol="0">
              <a:spAutoFit/>
            </a:bodyPr>
            <a:lstStyle/>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6" name="Rectangle 3">
            <a:extLst>
              <a:ext uri="{FF2B5EF4-FFF2-40B4-BE49-F238E27FC236}">
                <a16:creationId xmlns:a16="http://schemas.microsoft.com/office/drawing/2014/main" id="{A02B4FD7-AB3C-6018-6622-7BCE9AE0F2E1}"/>
              </a:ext>
            </a:extLst>
          </p:cNvPr>
          <p:cNvSpPr>
            <a:spLocks noChangeArrowheads="1"/>
          </p:cNvSpPr>
          <p:nvPr/>
        </p:nvSpPr>
        <p:spPr bwMode="auto">
          <a:xfrm>
            <a:off x="877079" y="2856488"/>
            <a:ext cx="17000376" cy="104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Introduction: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The Dunnhumby dataset, titled "The Complete Journey," offers a comprehensive view into the shopping habits and preferences of 2,500 households over a two-year period, capturing every transaction at a detailed level across a multitude of product categories.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Dataset Description: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Household Transactions: Records detail each purchase, mirroring lines found on a store receipt, including product IDs, quantities, sales values, and associated discounts.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Demographic Data: Available for a subset of households, providing insights into demographics segmented across several classifications that impact shopping patterns.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Campaign Data: Chronicles the direct marketing efforts, tracking various campaigns received by households and their responses.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Product Details: Includes comprehensive descriptions from high-level categories to specific product attributes such as type, brand, and size.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Features and Utility: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Rich Transactional Data: Captures every purchase, facilitating a granular analysis of buying behavior and product popularity.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Integrated Marketing Analysis: Allows for the study of marketing campaign effectiveness on consumer buying behavior and engagement levels.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Demographic Insights: Demographic data enables segmentation and personalized marketing strategy formulations.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Academic and Business Research: Ideal for in-depth academic research and advanced analytical applications in business settings.</a:t>
            </a:r>
          </a:p>
        </p:txBody>
      </p:sp>
    </p:spTree>
    <p:extLst>
      <p:ext uri="{BB962C8B-B14F-4D97-AF65-F5344CB8AC3E}">
        <p14:creationId xmlns:p14="http://schemas.microsoft.com/office/powerpoint/2010/main" val="1487764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7BB3A-9F11-20C7-A8FA-A17B89B072B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35C29E2A-66AA-ADCC-E92D-761A1BC2EE50}"/>
              </a:ext>
            </a:extLst>
          </p:cNvPr>
          <p:cNvSpPr txBox="1"/>
          <p:nvPr/>
        </p:nvSpPr>
        <p:spPr>
          <a:xfrm>
            <a:off x="20193205" y="5272950"/>
            <a:ext cx="3319938" cy="3170099"/>
          </a:xfrm>
          <a:prstGeom prst="rect">
            <a:avLst/>
          </a:prstGeom>
          <a:noFill/>
          <a:ln>
            <a:noFill/>
          </a:ln>
        </p:spPr>
        <p:txBody>
          <a:bodyPr wrap="square" rtlCol="0">
            <a:spAutoFit/>
          </a:bodyPr>
          <a:lstStyle/>
          <a:p>
            <a:pPr algn="ctr"/>
            <a:r>
              <a:rPr lang="en-US" sz="20000" dirty="0">
                <a:solidFill>
                  <a:schemeClr val="bg1"/>
                </a:solidFill>
                <a:latin typeface="Poppins" pitchFamily="2" charset="77"/>
                <a:ea typeface="Lato Black" panose="020F0502020204030203" pitchFamily="34" charset="0"/>
                <a:cs typeface="Poppins" pitchFamily="2" charset="77"/>
              </a:rPr>
              <a:t>W</a:t>
            </a:r>
          </a:p>
        </p:txBody>
      </p:sp>
      <p:sp>
        <p:nvSpPr>
          <p:cNvPr id="2" name="Rectangle 1">
            <a:extLst>
              <a:ext uri="{FF2B5EF4-FFF2-40B4-BE49-F238E27FC236}">
                <a16:creationId xmlns:a16="http://schemas.microsoft.com/office/drawing/2014/main" id="{5BA34E99-155C-EFDD-8F8B-CC6E8AFAC43C}"/>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28C6297-1640-252B-AB7F-69329B9F1CA9}"/>
              </a:ext>
            </a:extLst>
          </p:cNvPr>
          <p:cNvSpPr txBox="1">
            <a:spLocks/>
          </p:cNvSpPr>
          <p:nvPr/>
        </p:nvSpPr>
        <p:spPr>
          <a:xfrm>
            <a:off x="695531" y="891600"/>
            <a:ext cx="13909469" cy="91718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n-US" sz="4000" dirty="0">
                <a:solidFill>
                  <a:srgbClr val="000000"/>
                </a:solidFill>
                <a:latin typeface="Poppins Medium" pitchFamily="2" charset="77"/>
                <a:ea typeface="Lato" panose="020F0502020204030203" pitchFamily="34" charset="0"/>
                <a:cs typeface="Poppins Medium" pitchFamily="2" charset="77"/>
              </a:rPr>
              <a:t>Household Reach – Manufacturer 69 vs 693</a:t>
            </a:r>
          </a:p>
        </p:txBody>
      </p:sp>
      <p:grpSp>
        <p:nvGrpSpPr>
          <p:cNvPr id="12" name="Group 11">
            <a:extLst>
              <a:ext uri="{FF2B5EF4-FFF2-40B4-BE49-F238E27FC236}">
                <a16:creationId xmlns:a16="http://schemas.microsoft.com/office/drawing/2014/main" id="{703F17B8-3B94-D2E4-E9B5-8D5C5BA1E823}"/>
              </a:ext>
            </a:extLst>
          </p:cNvPr>
          <p:cNvGrpSpPr/>
          <p:nvPr/>
        </p:nvGrpSpPr>
        <p:grpSpPr>
          <a:xfrm>
            <a:off x="-4" y="9133470"/>
            <a:ext cx="24377653" cy="4582530"/>
            <a:chOff x="-4" y="4738255"/>
            <a:chExt cx="21169747" cy="5292436"/>
          </a:xfrm>
          <a:solidFill>
            <a:schemeClr val="accent1"/>
          </a:solidFill>
        </p:grpSpPr>
        <p:sp>
          <p:nvSpPr>
            <p:cNvPr id="13" name="Rectangle 12">
              <a:extLst>
                <a:ext uri="{FF2B5EF4-FFF2-40B4-BE49-F238E27FC236}">
                  <a16:creationId xmlns:a16="http://schemas.microsoft.com/office/drawing/2014/main" id="{6F20B705-B4F2-D9CB-DF5F-84C4B01C1CE8}"/>
                </a:ext>
              </a:extLst>
            </p:cNvPr>
            <p:cNvSpPr/>
            <p:nvPr/>
          </p:nvSpPr>
          <p:spPr>
            <a:xfrm>
              <a:off x="0"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5" name="Rectangle 14">
              <a:extLst>
                <a:ext uri="{FF2B5EF4-FFF2-40B4-BE49-F238E27FC236}">
                  <a16:creationId xmlns:a16="http://schemas.microsoft.com/office/drawing/2014/main" id="{C4F30CA5-EB34-7058-BEC3-E48288EECEAD}"/>
                </a:ext>
              </a:extLst>
            </p:cNvPr>
            <p:cNvSpPr/>
            <p:nvPr/>
          </p:nvSpPr>
          <p:spPr>
            <a:xfrm>
              <a:off x="-4" y="4738255"/>
              <a:ext cx="21169747"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Subtitle 2">
            <a:extLst>
              <a:ext uri="{FF2B5EF4-FFF2-40B4-BE49-F238E27FC236}">
                <a16:creationId xmlns:a16="http://schemas.microsoft.com/office/drawing/2014/main" id="{E29BE7B7-19C2-72AC-BE05-E0666AE7543A}"/>
              </a:ext>
            </a:extLst>
          </p:cNvPr>
          <p:cNvSpPr txBox="1">
            <a:spLocks/>
          </p:cNvSpPr>
          <p:nvPr/>
        </p:nvSpPr>
        <p:spPr>
          <a:xfrm>
            <a:off x="695531" y="9211755"/>
            <a:ext cx="23682118" cy="409754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has slightly more unique households (2157) compared to Manufacturer 693 (2088) in the Drug GM department, suggesting a competitive reach in household penetration.</a:t>
            </a:r>
            <a:endParaRPr lang="en-US" altLang="en-US" sz="28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Household Overlap Analysis: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Overlapping Households: 1810</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Overlap Percentage for 69: 85.94%</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Overlap Percentage for 693: 89.03%</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Exclusive Households for 69: 14.06%</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Exclusive Households for 693: 10.97%</a:t>
            </a:r>
          </a:p>
        </p:txBody>
      </p:sp>
      <p:pic>
        <p:nvPicPr>
          <p:cNvPr id="5" name="Picture 4">
            <a:extLst>
              <a:ext uri="{FF2B5EF4-FFF2-40B4-BE49-F238E27FC236}">
                <a16:creationId xmlns:a16="http://schemas.microsoft.com/office/drawing/2014/main" id="{41C6873D-8EB2-668A-9B58-EFA2EA12AEA7}"/>
              </a:ext>
            </a:extLst>
          </p:cNvPr>
          <p:cNvPicPr>
            <a:picLocks noChangeAspect="1"/>
          </p:cNvPicPr>
          <p:nvPr/>
        </p:nvPicPr>
        <p:blipFill>
          <a:blip r:embed="rId2"/>
          <a:stretch>
            <a:fillRect/>
          </a:stretch>
        </p:blipFill>
        <p:spPr>
          <a:xfrm>
            <a:off x="12536590" y="2524727"/>
            <a:ext cx="6570231" cy="5918322"/>
          </a:xfrm>
          <a:prstGeom prst="rect">
            <a:avLst/>
          </a:prstGeom>
        </p:spPr>
      </p:pic>
      <p:pic>
        <p:nvPicPr>
          <p:cNvPr id="18" name="Picture 17">
            <a:extLst>
              <a:ext uri="{FF2B5EF4-FFF2-40B4-BE49-F238E27FC236}">
                <a16:creationId xmlns:a16="http://schemas.microsoft.com/office/drawing/2014/main" id="{51B21CE1-54AA-BE1B-0270-95EE65FADA92}"/>
              </a:ext>
            </a:extLst>
          </p:cNvPr>
          <p:cNvPicPr>
            <a:picLocks noChangeAspect="1"/>
          </p:cNvPicPr>
          <p:nvPr/>
        </p:nvPicPr>
        <p:blipFill>
          <a:blip r:embed="rId3"/>
          <a:stretch>
            <a:fillRect/>
          </a:stretch>
        </p:blipFill>
        <p:spPr>
          <a:xfrm>
            <a:off x="2505668" y="2506933"/>
            <a:ext cx="8028981" cy="5966490"/>
          </a:xfrm>
          <a:prstGeom prst="rect">
            <a:avLst/>
          </a:prstGeom>
        </p:spPr>
      </p:pic>
      <p:sp>
        <p:nvSpPr>
          <p:cNvPr id="19" name="Rectangle 18">
            <a:extLst>
              <a:ext uri="{FF2B5EF4-FFF2-40B4-BE49-F238E27FC236}">
                <a16:creationId xmlns:a16="http://schemas.microsoft.com/office/drawing/2014/main" id="{9AD2E66B-12D6-ACE2-CDD0-78045043C1C9}"/>
              </a:ext>
            </a:extLst>
          </p:cNvPr>
          <p:cNvSpPr/>
          <p:nvPr/>
        </p:nvSpPr>
        <p:spPr>
          <a:xfrm>
            <a:off x="4743450" y="2876550"/>
            <a:ext cx="527379" cy="2095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ECA569-2FA0-D3A4-263A-0D3123FF00EC}"/>
              </a:ext>
            </a:extLst>
          </p:cNvPr>
          <p:cNvSpPr/>
          <p:nvPr/>
        </p:nvSpPr>
        <p:spPr>
          <a:xfrm>
            <a:off x="8458200" y="3028950"/>
            <a:ext cx="527379" cy="209550"/>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930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4B631-6990-2CAF-1D15-D95E01E56044}"/>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CF08D459-B302-5019-0B7C-FCF49A5854CB}"/>
              </a:ext>
            </a:extLst>
          </p:cNvPr>
          <p:cNvSpPr txBox="1"/>
          <p:nvPr/>
        </p:nvSpPr>
        <p:spPr>
          <a:xfrm>
            <a:off x="20193205" y="5272950"/>
            <a:ext cx="3319938" cy="3170099"/>
          </a:xfrm>
          <a:prstGeom prst="rect">
            <a:avLst/>
          </a:prstGeom>
          <a:noFill/>
          <a:ln>
            <a:noFill/>
          </a:ln>
        </p:spPr>
        <p:txBody>
          <a:bodyPr wrap="square" rtlCol="0">
            <a:spAutoFit/>
          </a:bodyPr>
          <a:lstStyle/>
          <a:p>
            <a:pPr algn="ctr"/>
            <a:r>
              <a:rPr lang="en-US" sz="20000" dirty="0">
                <a:solidFill>
                  <a:schemeClr val="bg1"/>
                </a:solidFill>
                <a:latin typeface="Poppins" pitchFamily="2" charset="77"/>
                <a:ea typeface="Lato Black" panose="020F0502020204030203" pitchFamily="34" charset="0"/>
                <a:cs typeface="Poppins" pitchFamily="2" charset="77"/>
              </a:rPr>
              <a:t>W</a:t>
            </a:r>
          </a:p>
        </p:txBody>
      </p:sp>
      <p:sp>
        <p:nvSpPr>
          <p:cNvPr id="2" name="Rectangle 1">
            <a:extLst>
              <a:ext uri="{FF2B5EF4-FFF2-40B4-BE49-F238E27FC236}">
                <a16:creationId xmlns:a16="http://schemas.microsoft.com/office/drawing/2014/main" id="{04EB65F0-D4E2-3CEA-FB5E-3343DDEAF212}"/>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EB194C46-7DBE-1F78-306C-43A3C61D82E3}"/>
              </a:ext>
            </a:extLst>
          </p:cNvPr>
          <p:cNvSpPr txBox="1">
            <a:spLocks/>
          </p:cNvSpPr>
          <p:nvPr/>
        </p:nvSpPr>
        <p:spPr>
          <a:xfrm>
            <a:off x="695531" y="891600"/>
            <a:ext cx="13909469" cy="91718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n-US" sz="4000" dirty="0">
                <a:solidFill>
                  <a:srgbClr val="000000"/>
                </a:solidFill>
                <a:latin typeface="Poppins Medium" pitchFamily="2" charset="77"/>
                <a:ea typeface="Lato" panose="020F0502020204030203" pitchFamily="34" charset="0"/>
                <a:cs typeface="Poppins Medium" pitchFamily="2" charset="77"/>
              </a:rPr>
              <a:t>Sales by coupons for overlapping Households</a:t>
            </a:r>
          </a:p>
        </p:txBody>
      </p:sp>
      <p:grpSp>
        <p:nvGrpSpPr>
          <p:cNvPr id="12" name="Group 11">
            <a:extLst>
              <a:ext uri="{FF2B5EF4-FFF2-40B4-BE49-F238E27FC236}">
                <a16:creationId xmlns:a16="http://schemas.microsoft.com/office/drawing/2014/main" id="{6F9592B7-A268-1B38-F44E-3067793A2F20}"/>
              </a:ext>
            </a:extLst>
          </p:cNvPr>
          <p:cNvGrpSpPr/>
          <p:nvPr/>
        </p:nvGrpSpPr>
        <p:grpSpPr>
          <a:xfrm>
            <a:off x="-4" y="9133470"/>
            <a:ext cx="24377653" cy="4582530"/>
            <a:chOff x="-4" y="4738255"/>
            <a:chExt cx="21169747" cy="5292436"/>
          </a:xfrm>
          <a:solidFill>
            <a:schemeClr val="accent1"/>
          </a:solidFill>
        </p:grpSpPr>
        <p:sp>
          <p:nvSpPr>
            <p:cNvPr id="13" name="Rectangle 12">
              <a:extLst>
                <a:ext uri="{FF2B5EF4-FFF2-40B4-BE49-F238E27FC236}">
                  <a16:creationId xmlns:a16="http://schemas.microsoft.com/office/drawing/2014/main" id="{0D4C0830-3968-8193-BBE1-864F67466133}"/>
                </a:ext>
              </a:extLst>
            </p:cNvPr>
            <p:cNvSpPr/>
            <p:nvPr/>
          </p:nvSpPr>
          <p:spPr>
            <a:xfrm>
              <a:off x="0"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5" name="Rectangle 14">
              <a:extLst>
                <a:ext uri="{FF2B5EF4-FFF2-40B4-BE49-F238E27FC236}">
                  <a16:creationId xmlns:a16="http://schemas.microsoft.com/office/drawing/2014/main" id="{8653BA99-6570-B16F-4CA2-3FE63273020E}"/>
                </a:ext>
              </a:extLst>
            </p:cNvPr>
            <p:cNvSpPr/>
            <p:nvPr/>
          </p:nvSpPr>
          <p:spPr>
            <a:xfrm>
              <a:off x="-4" y="4738255"/>
              <a:ext cx="21169747"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Subtitle 2">
            <a:extLst>
              <a:ext uri="{FF2B5EF4-FFF2-40B4-BE49-F238E27FC236}">
                <a16:creationId xmlns:a16="http://schemas.microsoft.com/office/drawing/2014/main" id="{D28ADCDF-865A-7A73-F5FA-C686E4BDBE14}"/>
              </a:ext>
            </a:extLst>
          </p:cNvPr>
          <p:cNvSpPr txBox="1">
            <a:spLocks/>
          </p:cNvSpPr>
          <p:nvPr/>
        </p:nvSpPr>
        <p:spPr>
          <a:xfrm>
            <a:off x="695531" y="9211755"/>
            <a:ext cx="23682118" cy="4528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chemeClr val="bg1"/>
                </a:solidFill>
                <a:latin typeface="Arial" panose="020B0604020202020204" pitchFamily="34" charset="0"/>
              </a:rPr>
              <a:t>T</a:t>
            </a:r>
            <a:r>
              <a:rPr kumimoji="0" lang="en-US" altLang="en-US" sz="2800" b="0" i="0" u="none" strike="noStrike" cap="none" normalizeH="0" baseline="0" dirty="0">
                <a:ln>
                  <a:noFill/>
                </a:ln>
                <a:solidFill>
                  <a:schemeClr val="bg1"/>
                </a:solidFill>
                <a:effectLst/>
                <a:latin typeface="Arial" panose="020B0604020202020204" pitchFamily="34" charset="0"/>
              </a:rPr>
              <a:t>otal sales have been aggregated for overlapping households by manufacturer.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Identified the </a:t>
            </a:r>
            <a:r>
              <a:rPr kumimoji="0" lang="en-US" altLang="en-US" sz="2800" b="1" i="0" u="none" strike="noStrike" cap="none" normalizeH="0" baseline="0" dirty="0">
                <a:ln>
                  <a:noFill/>
                </a:ln>
                <a:solidFill>
                  <a:schemeClr val="bg1"/>
                </a:solidFill>
                <a:effectLst/>
                <a:latin typeface="Arial" panose="020B0604020202020204" pitchFamily="34" charset="0"/>
              </a:rPr>
              <a:t>top 50 households</a:t>
            </a:r>
            <a:r>
              <a:rPr kumimoji="0" lang="en-US" altLang="en-US" sz="2800" b="0" i="0" u="none" strike="noStrike" cap="none" normalizeH="0" baseline="0" dirty="0">
                <a:ln>
                  <a:noFill/>
                </a:ln>
                <a:solidFill>
                  <a:schemeClr val="bg1"/>
                </a:solidFill>
                <a:effectLst/>
                <a:latin typeface="Arial" panose="020B0604020202020204" pitchFamily="34" charset="0"/>
              </a:rPr>
              <a:t> where Manufacturer </a:t>
            </a:r>
            <a:r>
              <a:rPr kumimoji="0" lang="en-US" altLang="en-US" sz="2800" b="1" i="0" u="none" strike="noStrike" cap="none" normalizeH="0" baseline="0" dirty="0">
                <a:ln>
                  <a:noFill/>
                </a:ln>
                <a:solidFill>
                  <a:schemeClr val="bg1"/>
                </a:solidFill>
                <a:effectLst/>
                <a:latin typeface="Arial" panose="020B0604020202020204" pitchFamily="34" charset="0"/>
              </a:rPr>
              <a:t>693 dominates in sales contribution</a:t>
            </a:r>
            <a:r>
              <a:rPr kumimoji="0" lang="en-US" altLang="en-US" sz="2800" b="0" i="0" u="none" strike="noStrike" cap="none" normalizeH="0" baseline="0" dirty="0">
                <a:ln>
                  <a:noFill/>
                </a:ln>
                <a:solidFill>
                  <a:schemeClr val="bg1"/>
                </a:solidFill>
                <a:effectLst/>
                <a:latin typeface="Arial" panose="020B0604020202020204" pitchFamily="34" charset="0"/>
              </a:rPr>
              <a:t> over Manufacturer 69.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Merges coupon data with these transactions to analyze coupon usage by these top households.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solidFill>
                <a:schemeClr val="bg1"/>
              </a:solidFill>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Calculated total sales for each coupon used by the top 50 households for both manufacturers.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pic>
        <p:nvPicPr>
          <p:cNvPr id="9" name="Picture 8">
            <a:extLst>
              <a:ext uri="{FF2B5EF4-FFF2-40B4-BE49-F238E27FC236}">
                <a16:creationId xmlns:a16="http://schemas.microsoft.com/office/drawing/2014/main" id="{38ED40E1-E78D-8EFC-3637-AA551C7F434D}"/>
              </a:ext>
            </a:extLst>
          </p:cNvPr>
          <p:cNvPicPr>
            <a:picLocks noChangeAspect="1"/>
          </p:cNvPicPr>
          <p:nvPr/>
        </p:nvPicPr>
        <p:blipFill>
          <a:blip r:embed="rId2"/>
          <a:stretch>
            <a:fillRect/>
          </a:stretch>
        </p:blipFill>
        <p:spPr>
          <a:xfrm>
            <a:off x="3402640" y="2065579"/>
            <a:ext cx="14885360" cy="6919188"/>
          </a:xfrm>
          <a:prstGeom prst="rect">
            <a:avLst/>
          </a:prstGeom>
        </p:spPr>
      </p:pic>
    </p:spTree>
    <p:extLst>
      <p:ext uri="{BB962C8B-B14F-4D97-AF65-F5344CB8AC3E}">
        <p14:creationId xmlns:p14="http://schemas.microsoft.com/office/powerpoint/2010/main" val="7938452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2295F-8843-EBE2-34F5-F46103C5B1A1}"/>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2FCC71FF-C4F5-B6A3-75A4-97BD5266E8CF}"/>
              </a:ext>
            </a:extLst>
          </p:cNvPr>
          <p:cNvSpPr txBox="1"/>
          <p:nvPr/>
        </p:nvSpPr>
        <p:spPr>
          <a:xfrm>
            <a:off x="20193205" y="5272950"/>
            <a:ext cx="3319938" cy="3170099"/>
          </a:xfrm>
          <a:prstGeom prst="rect">
            <a:avLst/>
          </a:prstGeom>
          <a:noFill/>
          <a:ln>
            <a:noFill/>
          </a:ln>
        </p:spPr>
        <p:txBody>
          <a:bodyPr wrap="square" rtlCol="0">
            <a:spAutoFit/>
          </a:bodyPr>
          <a:lstStyle/>
          <a:p>
            <a:pPr algn="ctr"/>
            <a:r>
              <a:rPr lang="en-US" sz="20000" dirty="0">
                <a:solidFill>
                  <a:schemeClr val="bg1"/>
                </a:solidFill>
                <a:latin typeface="Poppins" pitchFamily="2" charset="77"/>
                <a:ea typeface="Lato Black" panose="020F0502020204030203" pitchFamily="34" charset="0"/>
                <a:cs typeface="Poppins" pitchFamily="2" charset="77"/>
              </a:rPr>
              <a:t>W</a:t>
            </a:r>
          </a:p>
        </p:txBody>
      </p:sp>
      <p:sp>
        <p:nvSpPr>
          <p:cNvPr id="2" name="Rectangle 1">
            <a:extLst>
              <a:ext uri="{FF2B5EF4-FFF2-40B4-BE49-F238E27FC236}">
                <a16:creationId xmlns:a16="http://schemas.microsoft.com/office/drawing/2014/main" id="{F919B600-F53F-95C7-05E5-FF3F1FC552A3}"/>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DE4975C-A9B1-CF42-D4BD-DCB97E704F44}"/>
              </a:ext>
            </a:extLst>
          </p:cNvPr>
          <p:cNvSpPr txBox="1">
            <a:spLocks/>
          </p:cNvSpPr>
          <p:nvPr/>
        </p:nvSpPr>
        <p:spPr>
          <a:xfrm>
            <a:off x="695531" y="891600"/>
            <a:ext cx="19002169" cy="91718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ctr"/>
            <a:r>
              <a:rPr lang="en-US" sz="4000" dirty="0">
                <a:solidFill>
                  <a:srgbClr val="000000"/>
                </a:solidFill>
                <a:latin typeface="Poppins Medium" pitchFamily="2" charset="77"/>
                <a:ea typeface="Lato" panose="020F0502020204030203" pitchFamily="34" charset="0"/>
                <a:cs typeface="Poppins Medium" pitchFamily="2" charset="77"/>
              </a:rPr>
              <a:t>Manufacturer 69’s sales by using 693’s coupons in top 50 households</a:t>
            </a:r>
          </a:p>
        </p:txBody>
      </p:sp>
      <p:grpSp>
        <p:nvGrpSpPr>
          <p:cNvPr id="12" name="Group 11">
            <a:extLst>
              <a:ext uri="{FF2B5EF4-FFF2-40B4-BE49-F238E27FC236}">
                <a16:creationId xmlns:a16="http://schemas.microsoft.com/office/drawing/2014/main" id="{3E189C74-50F1-0BBE-4195-42872B006B57}"/>
              </a:ext>
            </a:extLst>
          </p:cNvPr>
          <p:cNvGrpSpPr/>
          <p:nvPr/>
        </p:nvGrpSpPr>
        <p:grpSpPr>
          <a:xfrm>
            <a:off x="-4" y="9844788"/>
            <a:ext cx="24377653" cy="3871211"/>
            <a:chOff x="-4" y="4738255"/>
            <a:chExt cx="21169747" cy="5292436"/>
          </a:xfrm>
          <a:solidFill>
            <a:schemeClr val="accent1"/>
          </a:solidFill>
        </p:grpSpPr>
        <p:sp>
          <p:nvSpPr>
            <p:cNvPr id="13" name="Rectangle 12">
              <a:extLst>
                <a:ext uri="{FF2B5EF4-FFF2-40B4-BE49-F238E27FC236}">
                  <a16:creationId xmlns:a16="http://schemas.microsoft.com/office/drawing/2014/main" id="{8C5DB69C-F07B-68E8-901F-F161FE4B24F3}"/>
                </a:ext>
              </a:extLst>
            </p:cNvPr>
            <p:cNvSpPr/>
            <p:nvPr/>
          </p:nvSpPr>
          <p:spPr>
            <a:xfrm>
              <a:off x="0"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5" name="Rectangle 14">
              <a:extLst>
                <a:ext uri="{FF2B5EF4-FFF2-40B4-BE49-F238E27FC236}">
                  <a16:creationId xmlns:a16="http://schemas.microsoft.com/office/drawing/2014/main" id="{C77CF58E-D879-BD6C-8985-FC6ADD753A33}"/>
                </a:ext>
              </a:extLst>
            </p:cNvPr>
            <p:cNvSpPr/>
            <p:nvPr/>
          </p:nvSpPr>
          <p:spPr>
            <a:xfrm>
              <a:off x="-4" y="4738255"/>
              <a:ext cx="21169747"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 name="Subtitle 2">
            <a:extLst>
              <a:ext uri="{FF2B5EF4-FFF2-40B4-BE49-F238E27FC236}">
                <a16:creationId xmlns:a16="http://schemas.microsoft.com/office/drawing/2014/main" id="{195BF967-BA1A-FCCB-707A-C640622EC35A}"/>
              </a:ext>
            </a:extLst>
          </p:cNvPr>
          <p:cNvSpPr txBox="1">
            <a:spLocks/>
          </p:cNvSpPr>
          <p:nvPr/>
        </p:nvSpPr>
        <p:spPr>
          <a:xfrm>
            <a:off x="695531" y="10172551"/>
            <a:ext cx="23682118" cy="2373995"/>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A simulation was conducted using Random Forest using 693's coupons, and the predicted sales for Manufacturer 69 were compared to their current sales.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Current sales (blue bars) for Manufacturer 69 significantly outperform the predicted sales (orange bars) when adopting Manufacturer 693’s coupon strategies for these 50 households</a:t>
            </a:r>
          </a:p>
        </p:txBody>
      </p:sp>
      <p:pic>
        <p:nvPicPr>
          <p:cNvPr id="6" name="Picture 5">
            <a:extLst>
              <a:ext uri="{FF2B5EF4-FFF2-40B4-BE49-F238E27FC236}">
                <a16:creationId xmlns:a16="http://schemas.microsoft.com/office/drawing/2014/main" id="{0B5F53E4-B288-10BE-62F9-1AC377508FA2}"/>
              </a:ext>
            </a:extLst>
          </p:cNvPr>
          <p:cNvPicPr>
            <a:picLocks noChangeAspect="1"/>
          </p:cNvPicPr>
          <p:nvPr/>
        </p:nvPicPr>
        <p:blipFill>
          <a:blip r:embed="rId2"/>
          <a:stretch>
            <a:fillRect/>
          </a:stretch>
        </p:blipFill>
        <p:spPr>
          <a:xfrm>
            <a:off x="5384800" y="1852983"/>
            <a:ext cx="12698522" cy="7204287"/>
          </a:xfrm>
          <a:prstGeom prst="rect">
            <a:avLst/>
          </a:prstGeom>
        </p:spPr>
      </p:pic>
      <p:sp>
        <p:nvSpPr>
          <p:cNvPr id="7" name="Chord 6">
            <a:extLst>
              <a:ext uri="{FF2B5EF4-FFF2-40B4-BE49-F238E27FC236}">
                <a16:creationId xmlns:a16="http://schemas.microsoft.com/office/drawing/2014/main" id="{6AD1641B-CF2F-879D-6640-2EA89C44EE24}"/>
              </a:ext>
            </a:extLst>
          </p:cNvPr>
          <p:cNvSpPr/>
          <p:nvPr/>
        </p:nvSpPr>
        <p:spPr>
          <a:xfrm rot="18900000">
            <a:off x="18093832" y="-3154866"/>
            <a:ext cx="6309729" cy="6309729"/>
          </a:xfrm>
          <a:prstGeom prst="chord">
            <a:avLst>
              <a:gd name="adj1" fmla="val 2710494"/>
              <a:gd name="adj2" fmla="val 1349772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BAD59A0-A8DC-25DB-A372-AB0B015D7B71}"/>
              </a:ext>
            </a:extLst>
          </p:cNvPr>
          <p:cNvSpPr/>
          <p:nvPr/>
        </p:nvSpPr>
        <p:spPr>
          <a:xfrm>
            <a:off x="18720898" y="608457"/>
            <a:ext cx="5055598" cy="1200329"/>
          </a:xfrm>
          <a:prstGeom prst="rect">
            <a:avLst/>
          </a:prstGeom>
        </p:spPr>
        <p:txBody>
          <a:bodyPr wrap="square">
            <a:spAutoFit/>
          </a:bodyPr>
          <a:lstStyle/>
          <a:p>
            <a:pPr algn="ctr"/>
            <a:r>
              <a:rPr kumimoji="0" lang="en-US" altLang="en-US" sz="3600" i="0" u="none" strike="noStrike" cap="none" normalizeH="0" baseline="0" dirty="0">
                <a:ln>
                  <a:noFill/>
                </a:ln>
                <a:solidFill>
                  <a:schemeClr val="bg1"/>
                </a:solidFill>
                <a:effectLst/>
                <a:latin typeface="Poppins" panose="00000500000000000000" pitchFamily="2" charset="0"/>
                <a:cs typeface="Poppins" panose="00000500000000000000" pitchFamily="2" charset="0"/>
              </a:rPr>
              <a:t>Model Used:</a:t>
            </a:r>
          </a:p>
          <a:p>
            <a:pPr algn="ctr"/>
            <a:r>
              <a:rPr lang="en-US" dirty="0">
                <a:solidFill>
                  <a:schemeClr val="bg1"/>
                </a:solidFill>
                <a:latin typeface="Poppins" panose="00000500000000000000" pitchFamily="2" charset="0"/>
                <a:ea typeface="Lato" panose="020F0502020204030203" pitchFamily="34" charset="0"/>
                <a:cs typeface="Poppins" panose="00000500000000000000" pitchFamily="2" charset="0"/>
              </a:rPr>
              <a:t>Random Forest</a:t>
            </a:r>
          </a:p>
        </p:txBody>
      </p:sp>
      <p:sp>
        <p:nvSpPr>
          <p:cNvPr id="10" name="TextBox 9">
            <a:extLst>
              <a:ext uri="{FF2B5EF4-FFF2-40B4-BE49-F238E27FC236}">
                <a16:creationId xmlns:a16="http://schemas.microsoft.com/office/drawing/2014/main" id="{6426AC8D-60A2-78FB-8CD3-33CC58CA1B78}"/>
              </a:ext>
            </a:extLst>
          </p:cNvPr>
          <p:cNvSpPr txBox="1"/>
          <p:nvPr/>
        </p:nvSpPr>
        <p:spPr>
          <a:xfrm>
            <a:off x="20441303" y="1836255"/>
            <a:ext cx="3335193" cy="369332"/>
          </a:xfrm>
          <a:prstGeom prst="rect">
            <a:avLst/>
          </a:prstGeom>
          <a:noFill/>
        </p:spPr>
        <p:txBody>
          <a:bodyPr wrap="square">
            <a:spAutoFit/>
          </a:bodyPr>
          <a:lstStyle/>
          <a:p>
            <a:r>
              <a:rPr lang="en-US" sz="1800" i="0" dirty="0">
                <a:solidFill>
                  <a:schemeClr val="bg1"/>
                </a:solidFill>
                <a:effectLst/>
                <a:latin typeface="Poppins" panose="00000500000000000000" pitchFamily="2" charset="0"/>
                <a:cs typeface="Poppins" panose="00000500000000000000" pitchFamily="2" charset="0"/>
              </a:rPr>
              <a:t>R-squared</a:t>
            </a:r>
            <a:r>
              <a:rPr lang="en-US" sz="1800" dirty="0">
                <a:solidFill>
                  <a:schemeClr val="bg1"/>
                </a:solidFill>
                <a:latin typeface="Poppins" panose="00000500000000000000" pitchFamily="2" charset="0"/>
                <a:cs typeface="Poppins" panose="00000500000000000000" pitchFamily="2" charset="0"/>
              </a:rPr>
              <a:t>:</a:t>
            </a:r>
            <a:r>
              <a:rPr lang="en-US" sz="1800" i="0" dirty="0">
                <a:solidFill>
                  <a:schemeClr val="bg1"/>
                </a:solidFill>
                <a:effectLst/>
                <a:latin typeface="Poppins" panose="00000500000000000000" pitchFamily="2" charset="0"/>
                <a:cs typeface="Poppins" panose="00000500000000000000" pitchFamily="2" charset="0"/>
              </a:rPr>
              <a:t>0.9641</a:t>
            </a:r>
          </a:p>
        </p:txBody>
      </p:sp>
    </p:spTree>
    <p:extLst>
      <p:ext uri="{BB962C8B-B14F-4D97-AF65-F5344CB8AC3E}">
        <p14:creationId xmlns:p14="http://schemas.microsoft.com/office/powerpoint/2010/main" val="3893488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27763-8E05-455B-597D-E8022771E0AB}"/>
            </a:ext>
          </a:extLst>
        </p:cNvPr>
        <p:cNvGrpSpPr/>
        <p:nvPr/>
      </p:nvGrpSpPr>
      <p:grpSpPr>
        <a:xfrm>
          <a:off x="0" y="0"/>
          <a:ext cx="0" cy="0"/>
          <a:chOff x="0" y="0"/>
          <a:chExt cx="0" cy="0"/>
        </a:xfrm>
      </p:grpSpPr>
      <p:sp>
        <p:nvSpPr>
          <p:cNvPr id="61" name="Rectangle 60">
            <a:extLst>
              <a:ext uri="{FF2B5EF4-FFF2-40B4-BE49-F238E27FC236}">
                <a16:creationId xmlns:a16="http://schemas.microsoft.com/office/drawing/2014/main" id="{ED1636A1-F0F2-D45F-2D44-F91381D4405A}"/>
              </a:ext>
            </a:extLst>
          </p:cNvPr>
          <p:cNvSpPr/>
          <p:nvPr/>
        </p:nvSpPr>
        <p:spPr>
          <a:xfrm rot="10800000" flipH="1" flipV="1">
            <a:off x="1" y="2528029"/>
            <a:ext cx="24377649" cy="11187835"/>
          </a:xfrm>
          <a:prstGeom prst="rect">
            <a:avLst/>
          </a:prstGeom>
          <a:gradFill>
            <a:gsLst>
              <a:gs pos="79000">
                <a:schemeClr val="accent4">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84EFE722-1560-4953-52A8-95FB79F90E30}"/>
              </a:ext>
            </a:extLst>
          </p:cNvPr>
          <p:cNvSpPr txBox="1"/>
          <p:nvPr/>
        </p:nvSpPr>
        <p:spPr>
          <a:xfrm>
            <a:off x="1659517" y="1171471"/>
            <a:ext cx="9873722"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Coupon Data Conclusion</a:t>
            </a:r>
          </a:p>
        </p:txBody>
      </p:sp>
      <p:sp>
        <p:nvSpPr>
          <p:cNvPr id="35" name="Rectangle 34">
            <a:extLst>
              <a:ext uri="{FF2B5EF4-FFF2-40B4-BE49-F238E27FC236}">
                <a16:creationId xmlns:a16="http://schemas.microsoft.com/office/drawing/2014/main" id="{DD44770E-502E-9097-C280-73ACAF3A511F}"/>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DCDA6B2-456A-0AD6-2912-85D22AAE8A70}"/>
              </a:ext>
            </a:extLst>
          </p:cNvPr>
          <p:cNvGrpSpPr/>
          <p:nvPr/>
        </p:nvGrpSpPr>
        <p:grpSpPr>
          <a:xfrm>
            <a:off x="-4" y="7838200"/>
            <a:ext cx="24377653" cy="5877801"/>
            <a:chOff x="-4" y="4738255"/>
            <a:chExt cx="21169747" cy="5292436"/>
          </a:xfrm>
          <a:solidFill>
            <a:schemeClr val="accent1">
              <a:lumMod val="75000"/>
            </a:schemeClr>
          </a:solidFill>
        </p:grpSpPr>
        <p:sp>
          <p:nvSpPr>
            <p:cNvPr id="10" name="Rectangle 9">
              <a:extLst>
                <a:ext uri="{FF2B5EF4-FFF2-40B4-BE49-F238E27FC236}">
                  <a16:creationId xmlns:a16="http://schemas.microsoft.com/office/drawing/2014/main" id="{581A3BD7-E68B-B9BC-F2C7-7E629D3B4ECC}"/>
                </a:ext>
              </a:extLst>
            </p:cNvPr>
            <p:cNvSpPr/>
            <p:nvPr/>
          </p:nvSpPr>
          <p:spPr>
            <a:xfrm>
              <a:off x="0" y="4738255"/>
              <a:ext cx="5292436"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bg1"/>
                </a:solidFill>
              </a:endParaRPr>
            </a:p>
          </p:txBody>
        </p:sp>
        <p:sp>
          <p:nvSpPr>
            <p:cNvPr id="11" name="Rectangle 10">
              <a:extLst>
                <a:ext uri="{FF2B5EF4-FFF2-40B4-BE49-F238E27FC236}">
                  <a16:creationId xmlns:a16="http://schemas.microsoft.com/office/drawing/2014/main" id="{EE8C5A5B-882C-4C72-4985-03CB22C8B302}"/>
                </a:ext>
              </a:extLst>
            </p:cNvPr>
            <p:cNvSpPr/>
            <p:nvPr/>
          </p:nvSpPr>
          <p:spPr>
            <a:xfrm>
              <a:off x="-4" y="4738255"/>
              <a:ext cx="21169747" cy="529243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Subtitle 2">
            <a:extLst>
              <a:ext uri="{FF2B5EF4-FFF2-40B4-BE49-F238E27FC236}">
                <a16:creationId xmlns:a16="http://schemas.microsoft.com/office/drawing/2014/main" id="{B0C29E74-EA12-24A2-855C-EFA3AE98009B}"/>
              </a:ext>
            </a:extLst>
          </p:cNvPr>
          <p:cNvSpPr txBox="1">
            <a:spLocks/>
          </p:cNvSpPr>
          <p:nvPr/>
        </p:nvSpPr>
        <p:spPr>
          <a:xfrm>
            <a:off x="373474" y="2718409"/>
            <a:ext cx="23705726" cy="4528431"/>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Household Level Analysis: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693 and 69 have comparable household reach for DRUG GM department.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chemeClr val="bg1"/>
                </a:solidFill>
                <a:latin typeface="Arial" panose="020B0604020202020204" pitchFamily="34" charset="0"/>
              </a:rPr>
              <a:t>The objective is to find out how 69 can capture 693’s households to boost their sales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i="0" u="none" strike="noStrike" cap="none" normalizeH="0" baseline="0" dirty="0">
              <a:ln>
                <a:noFill/>
              </a:ln>
              <a:solidFill>
                <a:schemeClr val="bg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bg1"/>
                </a:solidFill>
                <a:effectLst/>
                <a:latin typeface="Arial" panose="020B0604020202020204" pitchFamily="34" charset="0"/>
              </a:rPr>
              <a:t>Approach:</a:t>
            </a:r>
            <a:endParaRPr kumimoji="0" lang="en-US" altLang="en-US" sz="280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Analyzed sales data for Manufacturers 69 and 693 within overlapping households to understand the sales dynamics.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Identified top 50 households where Manufacturer 693 had a higher sales contribution than Manufacturer 69.</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Simulated the impact of applying Manufacturer 693's top-performing coupons for Manufacturer 69 using Random Forest Regression.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solidFill>
                <a:schemeClr val="bg1"/>
              </a:solidFill>
              <a:latin typeface="Arial" panose="020B0604020202020204" pitchFamily="34" charset="0"/>
            </a:endParaRPr>
          </a:p>
        </p:txBody>
      </p:sp>
      <p:sp>
        <p:nvSpPr>
          <p:cNvPr id="13" name="TextBox 12">
            <a:extLst>
              <a:ext uri="{FF2B5EF4-FFF2-40B4-BE49-F238E27FC236}">
                <a16:creationId xmlns:a16="http://schemas.microsoft.com/office/drawing/2014/main" id="{0FCA5418-E0C9-59D9-CBE1-0E529C5F117C}"/>
              </a:ext>
            </a:extLst>
          </p:cNvPr>
          <p:cNvSpPr txBox="1"/>
          <p:nvPr/>
        </p:nvSpPr>
        <p:spPr>
          <a:xfrm>
            <a:off x="373474" y="8151648"/>
            <a:ext cx="23705726" cy="46474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3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bg1"/>
                </a:solidFill>
                <a:effectLst/>
                <a:latin typeface="Arial" panose="020B0604020202020204" pitchFamily="34" charset="0"/>
              </a:rPr>
              <a:t>Conclusion: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bg1"/>
                </a:solidFill>
                <a:effectLst/>
                <a:latin typeface="Arial" panose="020B0604020202020204" pitchFamily="34" charset="0"/>
              </a:rPr>
              <a:t>Effectiveness of 693's Coupons for Manufacturer 69:</a:t>
            </a:r>
            <a:br>
              <a:rPr kumimoji="0" lang="en-US" altLang="en-US" sz="3200" i="0" u="none" strike="noStrike" cap="none" normalizeH="0" baseline="0" dirty="0">
                <a:ln>
                  <a:noFill/>
                </a:ln>
                <a:solidFill>
                  <a:schemeClr val="bg1"/>
                </a:solidFill>
                <a:effectLst/>
                <a:latin typeface="Arial" panose="020B0604020202020204" pitchFamily="34" charset="0"/>
              </a:rPr>
            </a:br>
            <a:r>
              <a:rPr kumimoji="0" lang="en-US" altLang="en-US" sz="3200" i="0" u="none" strike="noStrike" cap="none" normalizeH="0" baseline="0" dirty="0">
                <a:ln>
                  <a:noFill/>
                </a:ln>
                <a:solidFill>
                  <a:schemeClr val="bg1"/>
                </a:solidFill>
                <a:effectLst/>
                <a:latin typeface="Arial" panose="020B0604020202020204" pitchFamily="34" charset="0"/>
              </a:rPr>
              <a:t>Simulation results reveal that Manufacturer 693's top-performing coupons have limited impact in boosting sales for Manufacturer 69. While these coupons are effective for 693, they fail to provide significant traction for 69 in overlapping households.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20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none" strike="noStrike" cap="none" normalizeH="0" baseline="0" dirty="0">
                <a:ln>
                  <a:noFill/>
                </a:ln>
                <a:solidFill>
                  <a:schemeClr val="bg1"/>
                </a:solidFill>
                <a:effectLst/>
                <a:latin typeface="Arial" panose="020B0604020202020204" pitchFamily="34" charset="0"/>
              </a:rPr>
              <a:t>The sales difference in favor of Manufacturer 693 highlights the need for a tailored coupon strategy. Replicating 693's approach alone is insufficient to capture these households effectively.</a:t>
            </a:r>
          </a:p>
        </p:txBody>
      </p:sp>
    </p:spTree>
    <p:extLst>
      <p:ext uri="{BB962C8B-B14F-4D97-AF65-F5344CB8AC3E}">
        <p14:creationId xmlns:p14="http://schemas.microsoft.com/office/powerpoint/2010/main" val="2444145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BA597-833D-2933-9094-32A0D2B35823}"/>
            </a:ext>
          </a:extLst>
        </p:cNvPr>
        <p:cNvGrpSpPr/>
        <p:nvPr/>
      </p:nvGrpSpPr>
      <p:grpSpPr>
        <a:xfrm>
          <a:off x="0" y="0"/>
          <a:ext cx="0" cy="0"/>
          <a:chOff x="0" y="0"/>
          <a:chExt cx="0" cy="0"/>
        </a:xfrm>
      </p:grpSpPr>
      <p:sp>
        <p:nvSpPr>
          <p:cNvPr id="4" name="Chord 3">
            <a:extLst>
              <a:ext uri="{FF2B5EF4-FFF2-40B4-BE49-F238E27FC236}">
                <a16:creationId xmlns:a16="http://schemas.microsoft.com/office/drawing/2014/main" id="{6BAB7379-C5DA-16EE-A7BA-2CAA5C3BD355}"/>
              </a:ext>
            </a:extLst>
          </p:cNvPr>
          <p:cNvSpPr/>
          <p:nvPr/>
        </p:nvSpPr>
        <p:spPr>
          <a:xfrm rot="2700000">
            <a:off x="18835550" y="1315900"/>
            <a:ext cx="11084200" cy="11084200"/>
          </a:xfrm>
          <a:prstGeom prst="chord">
            <a:avLst>
              <a:gd name="adj1" fmla="val 2710494"/>
              <a:gd name="adj2" fmla="val 13497723"/>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42AFECB-A79F-ECA7-0373-AD928BD13E7C}"/>
              </a:ext>
            </a:extLst>
          </p:cNvPr>
          <p:cNvGrpSpPr/>
          <p:nvPr/>
        </p:nvGrpSpPr>
        <p:grpSpPr>
          <a:xfrm>
            <a:off x="-3" y="1195532"/>
            <a:ext cx="21714448" cy="3020233"/>
            <a:chOff x="-3" y="4899017"/>
            <a:chExt cx="21714448" cy="3020233"/>
          </a:xfrm>
        </p:grpSpPr>
        <p:grpSp>
          <p:nvGrpSpPr>
            <p:cNvPr id="5" name="Group 4">
              <a:extLst>
                <a:ext uri="{FF2B5EF4-FFF2-40B4-BE49-F238E27FC236}">
                  <a16:creationId xmlns:a16="http://schemas.microsoft.com/office/drawing/2014/main" id="{B4FC1CC2-2B86-5A54-3C91-88758AB38738}"/>
                </a:ext>
              </a:extLst>
            </p:cNvPr>
            <p:cNvGrpSpPr/>
            <p:nvPr/>
          </p:nvGrpSpPr>
          <p:grpSpPr>
            <a:xfrm>
              <a:off x="-3" y="4899017"/>
              <a:ext cx="21714448" cy="1861011"/>
              <a:chOff x="-3" y="726233"/>
              <a:chExt cx="21714448" cy="1861011"/>
            </a:xfrm>
          </p:grpSpPr>
          <p:sp>
            <p:nvSpPr>
              <p:cNvPr id="9" name="TextBox 8">
                <a:extLst>
                  <a:ext uri="{FF2B5EF4-FFF2-40B4-BE49-F238E27FC236}">
                    <a16:creationId xmlns:a16="http://schemas.microsoft.com/office/drawing/2014/main" id="{2B24645F-C0A3-E52B-18E1-9ED0F2446463}"/>
                  </a:ext>
                </a:extLst>
              </p:cNvPr>
              <p:cNvSpPr txBox="1"/>
              <p:nvPr/>
            </p:nvSpPr>
            <p:spPr>
              <a:xfrm>
                <a:off x="933062" y="1132761"/>
                <a:ext cx="20781383"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Strategic Recommendations and Future Directions</a:t>
                </a:r>
              </a:p>
            </p:txBody>
          </p:sp>
          <p:sp>
            <p:nvSpPr>
              <p:cNvPr id="35" name="Rectangle 34">
                <a:extLst>
                  <a:ext uri="{FF2B5EF4-FFF2-40B4-BE49-F238E27FC236}">
                    <a16:creationId xmlns:a16="http://schemas.microsoft.com/office/drawing/2014/main" id="{94B405F3-E0BE-2D63-86F8-7A2F154E2980}"/>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878ED7C9-7805-A111-6438-5245A4336452}"/>
                  </a:ext>
                </a:extLst>
              </p:cNvPr>
              <p:cNvSpPr txBox="1"/>
              <p:nvPr/>
            </p:nvSpPr>
            <p:spPr>
              <a:xfrm>
                <a:off x="1659517" y="2187134"/>
                <a:ext cx="5345158" cy="400110"/>
              </a:xfrm>
              <a:prstGeom prst="rect">
                <a:avLst/>
              </a:prstGeom>
              <a:noFill/>
            </p:spPr>
            <p:txBody>
              <a:bodyPr wrap="square" rtlCol="0">
                <a:spAutoFit/>
              </a:bodyPr>
              <a:lstStyle/>
              <a:p>
                <a:endParaRPr lang="en-US" sz="20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17" name="TextBox 16">
              <a:extLst>
                <a:ext uri="{FF2B5EF4-FFF2-40B4-BE49-F238E27FC236}">
                  <a16:creationId xmlns:a16="http://schemas.microsoft.com/office/drawing/2014/main" id="{4B37E43A-5886-DE54-0439-CE0B544F98B9}"/>
                </a:ext>
              </a:extLst>
            </p:cNvPr>
            <p:cNvSpPr txBox="1"/>
            <p:nvPr/>
          </p:nvSpPr>
          <p:spPr>
            <a:xfrm>
              <a:off x="1659517" y="7356083"/>
              <a:ext cx="11626177" cy="563167"/>
            </a:xfrm>
            <a:prstGeom prst="rect">
              <a:avLst/>
            </a:prstGeom>
            <a:noFill/>
          </p:spPr>
          <p:txBody>
            <a:bodyPr wrap="square" rtlCol="0">
              <a:spAutoFit/>
            </a:bodyPr>
            <a:lstStyle/>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6" name="Rectangle 3">
            <a:extLst>
              <a:ext uri="{FF2B5EF4-FFF2-40B4-BE49-F238E27FC236}">
                <a16:creationId xmlns:a16="http://schemas.microsoft.com/office/drawing/2014/main" id="{FE7B7581-B28B-7F95-D8D1-1E20C8FA617B}"/>
              </a:ext>
            </a:extLst>
          </p:cNvPr>
          <p:cNvSpPr>
            <a:spLocks noChangeArrowheads="1"/>
          </p:cNvSpPr>
          <p:nvPr/>
        </p:nvSpPr>
        <p:spPr bwMode="auto">
          <a:xfrm>
            <a:off x="933062" y="2856488"/>
            <a:ext cx="14116438" cy="1000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Arial" panose="020B0604020202020204" pitchFamily="34" charset="0"/>
              </a:rPr>
              <a:t>Focus on High-Impact Campaigns: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accent3">
                    <a:lumMod val="10000"/>
                  </a:schemeClr>
                </a:solidFill>
                <a:effectLst/>
                <a:latin typeface="Arial" panose="020B0604020202020204" pitchFamily="34" charset="0"/>
              </a:rPr>
              <a:t>Manufacturer 69 should intensify focus on proven high-impact mailer and display combinations, such as DISPLAY_2 with MAILER_D, to maximize sales and market reach.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accent3">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Arial" panose="020B0604020202020204" pitchFamily="34" charset="0"/>
              </a:rPr>
              <a:t>Leverage Data-Driven Pricing:</a:t>
            </a:r>
            <a:r>
              <a:rPr kumimoji="0" lang="en-US" altLang="en-US" sz="2800" b="0" i="0" u="none" strike="noStrike" cap="none" normalizeH="0" baseline="0" dirty="0">
                <a:ln>
                  <a:noFill/>
                </a:ln>
                <a:solidFill>
                  <a:schemeClr val="accent3">
                    <a:lumMod val="10000"/>
                  </a:schemeClr>
                </a:solidFill>
                <a:effectLst/>
                <a:latin typeface="Arial" panose="020B0604020202020204" pitchFamily="34"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accent3">
                    <a:lumMod val="10000"/>
                  </a:schemeClr>
                </a:solidFill>
                <a:effectLst/>
                <a:latin typeface="Arial" panose="020B0604020202020204" pitchFamily="34" charset="0"/>
              </a:rPr>
              <a:t>Implement dynamic pricing strategies to further exploit competitive gaps, particularly against Manufacturer 693’s pricing and discounting tactics.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3">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Arial" panose="020B0604020202020204" pitchFamily="34" charset="0"/>
              </a:rPr>
              <a:t>Expand Target Demographics:</a:t>
            </a:r>
            <a:r>
              <a:rPr kumimoji="0" lang="en-US" altLang="en-US" sz="2800" b="0" i="0" u="none" strike="noStrike" cap="none" normalizeH="0" baseline="0" dirty="0">
                <a:ln>
                  <a:noFill/>
                </a:ln>
                <a:solidFill>
                  <a:schemeClr val="accent3">
                    <a:lumMod val="10000"/>
                  </a:schemeClr>
                </a:solidFill>
                <a:effectLst/>
                <a:latin typeface="Arial" panose="020B0604020202020204" pitchFamily="34"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accent3">
                    <a:lumMod val="10000"/>
                  </a:schemeClr>
                </a:solidFill>
                <a:effectLst/>
                <a:latin typeface="Arial" panose="020B0604020202020204" pitchFamily="34" charset="0"/>
              </a:rPr>
              <a:t>Adapt product and marketing strategies to better cater to older and larger households where Manufacturer 693 holds sway, potentially increasing market share in these segments.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3">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Arial" panose="020B0604020202020204" pitchFamily="34" charset="0"/>
              </a:rPr>
              <a:t>Optimize Coupon Strategy:</a:t>
            </a:r>
            <a:endParaRPr lang="en-US" altLang="en-US" sz="2800" b="1" dirty="0">
              <a:solidFill>
                <a:schemeClr val="accent3">
                  <a:lumMod val="10000"/>
                </a:schemeClr>
              </a:solidFill>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accent3">
                    <a:lumMod val="10000"/>
                  </a:schemeClr>
                </a:solidFill>
                <a:effectLst/>
                <a:latin typeface="Arial" panose="020B0604020202020204" pitchFamily="34" charset="0"/>
              </a:rPr>
              <a:t>Increase distribution efficiency by scaling top-performing coupons up to 50%, beyond which diminishing returns are observed. This strategy ensures efficient resource use while maximizing sales impact.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3">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Arial" panose="020B0604020202020204" pitchFamily="34" charset="0"/>
              </a:rPr>
              <a:t>Tailored Customer Engagement: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accent3">
                    <a:lumMod val="10000"/>
                  </a:schemeClr>
                </a:solidFill>
                <a:effectLst/>
                <a:latin typeface="Arial" panose="020B0604020202020204" pitchFamily="34" charset="0"/>
              </a:rPr>
              <a:t>Enhance personalized marketing efforts to deepen customer relationships and loyalty, particularly among overlapping households, leveraging data analytics for targeted promotions and offers. </a:t>
            </a:r>
          </a:p>
        </p:txBody>
      </p:sp>
    </p:spTree>
    <p:extLst>
      <p:ext uri="{BB962C8B-B14F-4D97-AF65-F5344CB8AC3E}">
        <p14:creationId xmlns:p14="http://schemas.microsoft.com/office/powerpoint/2010/main" val="1803308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46AC1EE-4637-F948-896F-A8AE8A106A67}"/>
              </a:ext>
            </a:extLst>
          </p:cNvPr>
          <p:cNvSpPr>
            <a:spLocks noGrp="1"/>
          </p:cNvSpPr>
          <p:nvPr>
            <p:ph type="pic" sz="quarter" idx="14"/>
          </p:nvPr>
        </p:nvSpPr>
        <p:spPr/>
      </p:sp>
      <p:sp>
        <p:nvSpPr>
          <p:cNvPr id="12" name="Rectangle 11">
            <a:extLst>
              <a:ext uri="{FF2B5EF4-FFF2-40B4-BE49-F238E27FC236}">
                <a16:creationId xmlns:a16="http://schemas.microsoft.com/office/drawing/2014/main" id="{C5A560D1-147C-6248-B248-B7471A0C70EA}"/>
              </a:ext>
            </a:extLst>
          </p:cNvPr>
          <p:cNvSpPr/>
          <p:nvPr/>
        </p:nvSpPr>
        <p:spPr>
          <a:xfrm rot="10800000" flipH="1" flipV="1">
            <a:off x="-3" y="-14525"/>
            <a:ext cx="24377649" cy="13730525"/>
          </a:xfrm>
          <a:prstGeom prst="rect">
            <a:avLst/>
          </a:prstGeom>
          <a:gradFill>
            <a:gsLst>
              <a:gs pos="79000">
                <a:schemeClr val="accent4">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1F5E9B0C-5314-4140-8C5D-45447B0FC4A1}"/>
              </a:ext>
            </a:extLst>
          </p:cNvPr>
          <p:cNvGrpSpPr/>
          <p:nvPr/>
        </p:nvGrpSpPr>
        <p:grpSpPr>
          <a:xfrm>
            <a:off x="2731313" y="4412702"/>
            <a:ext cx="21646337" cy="2744650"/>
            <a:chOff x="2731313" y="4759680"/>
            <a:chExt cx="21646337" cy="2744650"/>
          </a:xfrm>
        </p:grpSpPr>
        <p:sp>
          <p:nvSpPr>
            <p:cNvPr id="9" name="TextBox 8">
              <a:extLst>
                <a:ext uri="{FF2B5EF4-FFF2-40B4-BE49-F238E27FC236}">
                  <a16:creationId xmlns:a16="http://schemas.microsoft.com/office/drawing/2014/main" id="{10BAB834-84FA-3A4B-9D99-444FCB5FA429}"/>
                </a:ext>
              </a:extLst>
            </p:cNvPr>
            <p:cNvSpPr txBox="1"/>
            <p:nvPr/>
          </p:nvSpPr>
          <p:spPr>
            <a:xfrm>
              <a:off x="2731313" y="5565338"/>
              <a:ext cx="16906515" cy="1938992"/>
            </a:xfrm>
            <a:prstGeom prst="rect">
              <a:avLst/>
            </a:prstGeom>
            <a:noFill/>
            <a:ln>
              <a:noFill/>
            </a:ln>
          </p:spPr>
          <p:txBody>
            <a:bodyPr wrap="square" rtlCol="0">
              <a:spAutoFit/>
            </a:bodyPr>
            <a:lstStyle/>
            <a:p>
              <a:r>
                <a:rPr lang="en-US" sz="12000" dirty="0">
                  <a:solidFill>
                    <a:schemeClr val="bg1"/>
                  </a:solidFill>
                  <a:latin typeface="Poppins" pitchFamily="2" charset="77"/>
                  <a:ea typeface="Roboto Medium" panose="02000000000000000000" pitchFamily="2" charset="0"/>
                  <a:cs typeface="Poppins" pitchFamily="2" charset="77"/>
                </a:rPr>
                <a:t>THANK YOU</a:t>
              </a:r>
            </a:p>
          </p:txBody>
        </p:sp>
        <p:sp>
          <p:nvSpPr>
            <p:cNvPr id="2" name="Rectangle 1">
              <a:extLst>
                <a:ext uri="{FF2B5EF4-FFF2-40B4-BE49-F238E27FC236}">
                  <a16:creationId xmlns:a16="http://schemas.microsoft.com/office/drawing/2014/main" id="{2E7B01EE-2265-644F-856D-DF5A174F7852}"/>
                </a:ext>
              </a:extLst>
            </p:cNvPr>
            <p:cNvSpPr/>
            <p:nvPr/>
          </p:nvSpPr>
          <p:spPr>
            <a:xfrm>
              <a:off x="2861943" y="4759680"/>
              <a:ext cx="21515707" cy="15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93706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6D56E8C-AC0E-DA48-0218-E6E28A96615F}"/>
              </a:ext>
            </a:extLst>
          </p:cNvPr>
          <p:cNvSpPr>
            <a:spLocks noGrp="1"/>
          </p:cNvSpPr>
          <p:nvPr>
            <p:ph type="pic" sz="quarter" idx="14"/>
          </p:nvPr>
        </p:nvSpPr>
        <p:spPr/>
      </p:sp>
      <p:sp>
        <p:nvSpPr>
          <p:cNvPr id="4" name="Rectangle 3">
            <a:extLst>
              <a:ext uri="{FF2B5EF4-FFF2-40B4-BE49-F238E27FC236}">
                <a16:creationId xmlns:a16="http://schemas.microsoft.com/office/drawing/2014/main" id="{2EA9458E-34AE-6F36-9802-821A095A72DA}"/>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1F34699-536D-AFB4-F7B8-89D6B06C86FE}"/>
              </a:ext>
            </a:extLst>
          </p:cNvPr>
          <p:cNvPicPr>
            <a:picLocks noChangeAspect="1"/>
          </p:cNvPicPr>
          <p:nvPr/>
        </p:nvPicPr>
        <p:blipFill>
          <a:blip r:embed="rId2"/>
          <a:stretch>
            <a:fillRect/>
          </a:stretch>
        </p:blipFill>
        <p:spPr>
          <a:xfrm>
            <a:off x="431800" y="1102089"/>
            <a:ext cx="9731646" cy="6625127"/>
          </a:xfrm>
          <a:prstGeom prst="rect">
            <a:avLst/>
          </a:prstGeom>
        </p:spPr>
      </p:pic>
      <p:pic>
        <p:nvPicPr>
          <p:cNvPr id="8" name="Picture 7">
            <a:extLst>
              <a:ext uri="{FF2B5EF4-FFF2-40B4-BE49-F238E27FC236}">
                <a16:creationId xmlns:a16="http://schemas.microsoft.com/office/drawing/2014/main" id="{171FC292-0AD0-0BE8-C484-6B577F3C6EA5}"/>
              </a:ext>
            </a:extLst>
          </p:cNvPr>
          <p:cNvPicPr>
            <a:picLocks noChangeAspect="1"/>
          </p:cNvPicPr>
          <p:nvPr/>
        </p:nvPicPr>
        <p:blipFill>
          <a:blip r:embed="rId3"/>
          <a:stretch>
            <a:fillRect/>
          </a:stretch>
        </p:blipFill>
        <p:spPr>
          <a:xfrm>
            <a:off x="431800" y="8008740"/>
            <a:ext cx="9731646" cy="5707260"/>
          </a:xfrm>
          <a:prstGeom prst="rect">
            <a:avLst/>
          </a:prstGeom>
        </p:spPr>
      </p:pic>
      <p:sp>
        <p:nvSpPr>
          <p:cNvPr id="12" name="TextBox 11">
            <a:extLst>
              <a:ext uri="{FF2B5EF4-FFF2-40B4-BE49-F238E27FC236}">
                <a16:creationId xmlns:a16="http://schemas.microsoft.com/office/drawing/2014/main" id="{CEE5E3F8-B404-443C-0BC1-35797EADDE50}"/>
              </a:ext>
            </a:extLst>
          </p:cNvPr>
          <p:cNvSpPr txBox="1"/>
          <p:nvPr/>
        </p:nvSpPr>
        <p:spPr>
          <a:xfrm>
            <a:off x="431800" y="-54337"/>
            <a:ext cx="22368884"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Competitor Selection – data availability exploration</a:t>
            </a:r>
          </a:p>
        </p:txBody>
      </p:sp>
      <p:sp>
        <p:nvSpPr>
          <p:cNvPr id="13" name="Rectangle 12">
            <a:extLst>
              <a:ext uri="{FF2B5EF4-FFF2-40B4-BE49-F238E27FC236}">
                <a16:creationId xmlns:a16="http://schemas.microsoft.com/office/drawing/2014/main" id="{88ECEDA1-2DC9-85A7-56B4-0B0590D6B597}"/>
              </a:ext>
            </a:extLst>
          </p:cNvPr>
          <p:cNvSpPr/>
          <p:nvPr/>
        </p:nvSpPr>
        <p:spPr>
          <a:xfrm>
            <a:off x="12168335" y="1864072"/>
            <a:ext cx="9298747" cy="12588061"/>
          </a:xfrm>
          <a:prstGeom prst="rect">
            <a:avLst/>
          </a:prstGeom>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Total Transactions by Manufacturer:</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dominates in terms of total transactions, showcasing its strong presence in the market.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follows as the second-highest, indicating a significant, yet smaller, market share compared to 69.</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Manufacturers 1407 and 5423 have relatively fewer transactions, reflecting their niche presence.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This disparity in transaction data highlights why Manufacturer 69 and 693 were selected for detailed analysis.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28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28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lang="en-US" altLang="en-US" sz="2800" dirty="0">
              <a:solidFill>
                <a:schemeClr val="bg1"/>
              </a:solidFill>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Total Coupons Issued by Each Manufacturer:</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leads in issuing coupons, with a significantly higher count compared to the rest.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has issued a moderate number of coupons, ranking second but far below 69.</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Manufacturers 1407 and 5423 have a minimal coupon presence, reflecting limited campaign activity.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higher coupon data availability for 69 and 693 makes them ideal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5102004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9FC5D-E3B5-F8C1-8105-4ED1F0927019}"/>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314BE01-C587-AF22-937C-05E99080B2B1}"/>
              </a:ext>
            </a:extLst>
          </p:cNvPr>
          <p:cNvSpPr>
            <a:spLocks noGrp="1"/>
          </p:cNvSpPr>
          <p:nvPr>
            <p:ph type="pic" sz="quarter" idx="14"/>
          </p:nvPr>
        </p:nvSpPr>
        <p:spPr/>
      </p:sp>
      <p:sp>
        <p:nvSpPr>
          <p:cNvPr id="4" name="Rectangle 3">
            <a:extLst>
              <a:ext uri="{FF2B5EF4-FFF2-40B4-BE49-F238E27FC236}">
                <a16:creationId xmlns:a16="http://schemas.microsoft.com/office/drawing/2014/main" id="{9E8704E5-C209-97E9-D380-DC4AF3F49569}"/>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931A85A-18D0-2428-1139-93CC3F590EEA}"/>
              </a:ext>
            </a:extLst>
          </p:cNvPr>
          <p:cNvPicPr>
            <a:picLocks noChangeAspect="1"/>
          </p:cNvPicPr>
          <p:nvPr/>
        </p:nvPicPr>
        <p:blipFill>
          <a:blip r:embed="rId2"/>
          <a:stretch>
            <a:fillRect/>
          </a:stretch>
        </p:blipFill>
        <p:spPr>
          <a:xfrm>
            <a:off x="446565" y="1220894"/>
            <a:ext cx="10029141" cy="6625127"/>
          </a:xfrm>
          <a:prstGeom prst="rect">
            <a:avLst/>
          </a:prstGeom>
        </p:spPr>
      </p:pic>
      <p:pic>
        <p:nvPicPr>
          <p:cNvPr id="11" name="Picture 10">
            <a:extLst>
              <a:ext uri="{FF2B5EF4-FFF2-40B4-BE49-F238E27FC236}">
                <a16:creationId xmlns:a16="http://schemas.microsoft.com/office/drawing/2014/main" id="{DACE32DA-A16F-5421-E4ED-B7746B927FBE}"/>
              </a:ext>
            </a:extLst>
          </p:cNvPr>
          <p:cNvPicPr>
            <a:picLocks noChangeAspect="1"/>
          </p:cNvPicPr>
          <p:nvPr/>
        </p:nvPicPr>
        <p:blipFill>
          <a:blip r:embed="rId3"/>
          <a:srcRect t="2195"/>
          <a:stretch/>
        </p:blipFill>
        <p:spPr>
          <a:xfrm>
            <a:off x="446565" y="8127546"/>
            <a:ext cx="11085035" cy="5707259"/>
          </a:xfrm>
          <a:prstGeom prst="rect">
            <a:avLst/>
          </a:prstGeom>
        </p:spPr>
      </p:pic>
      <p:sp>
        <p:nvSpPr>
          <p:cNvPr id="12" name="TextBox 11">
            <a:extLst>
              <a:ext uri="{FF2B5EF4-FFF2-40B4-BE49-F238E27FC236}">
                <a16:creationId xmlns:a16="http://schemas.microsoft.com/office/drawing/2014/main" id="{3FEED2BD-A99A-9484-D07F-7086E0EF990B}"/>
              </a:ext>
            </a:extLst>
          </p:cNvPr>
          <p:cNvSpPr txBox="1"/>
          <p:nvPr/>
        </p:nvSpPr>
        <p:spPr>
          <a:xfrm>
            <a:off x="431800" y="-54337"/>
            <a:ext cx="22368884"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Competitor Selection – data availability exploration</a:t>
            </a:r>
          </a:p>
        </p:txBody>
      </p:sp>
      <p:sp>
        <p:nvSpPr>
          <p:cNvPr id="3" name="Rectangle 2">
            <a:extLst>
              <a:ext uri="{FF2B5EF4-FFF2-40B4-BE49-F238E27FC236}">
                <a16:creationId xmlns:a16="http://schemas.microsoft.com/office/drawing/2014/main" id="{96ADD304-B1DB-8252-D5EC-47428006BCF1}"/>
              </a:ext>
            </a:extLst>
          </p:cNvPr>
          <p:cNvSpPr/>
          <p:nvPr/>
        </p:nvSpPr>
        <p:spPr>
          <a:xfrm>
            <a:off x="12168335" y="1864072"/>
            <a:ext cx="10632349" cy="11726287"/>
          </a:xfrm>
          <a:prstGeom prst="rect">
            <a:avLst/>
          </a:prstGeom>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Coupons Distribution Across Selected Departments: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has substantial coupon distribution across all      selected departments, particularly DRUG GM.</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shows strong coupon usage in DRUG GM, aligning with its competitive strength in this category.</a:t>
            </a: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Manufacturers 1407 and 5423 have niche coupon activity, primarily in MEAT-PCKGD and DELI.</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wide distribution of coupons in DRUG GM for 69 and 693 reinforced their selection for analysis.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Transactions by Department for Each   Manufacturer:</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has the highest transaction volumes across DELI, DRUG GM, and MEAT-PCKGD, showcasing broad engagement.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693's transactions are heavily concentrated in DRUG GM, indicating a focused competitive strategy.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Manufacturers 1407 and 5423 show activity concentrated in niche departments like MEAT-PCKGD and DELI.</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strong presence of 69 and 693 in DRUG GM guided their selection for detailed competitor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
        <p:nvSpPr>
          <p:cNvPr id="5" name="Rectangle 1">
            <a:extLst>
              <a:ext uri="{FF2B5EF4-FFF2-40B4-BE49-F238E27FC236}">
                <a16:creationId xmlns:a16="http://schemas.microsoft.com/office/drawing/2014/main" id="{73931D7B-6709-F52D-F421-15641118B137}"/>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ACB2D452-D987-08C4-ADFB-6355CB7C1D87}"/>
              </a:ext>
            </a:extLst>
          </p:cNvPr>
          <p:cNvSpPr>
            <a:spLocks noChangeArrowheads="1"/>
          </p:cNvSpPr>
          <p:nvPr/>
        </p:nvSpPr>
        <p:spPr bwMode="auto">
          <a:xfrm>
            <a:off x="0" y="51700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776474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31EB7-4EC0-6968-61CB-7744B5D6128F}"/>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13D44B6-E387-36C8-F86E-04809CC0EA5A}"/>
              </a:ext>
            </a:extLst>
          </p:cNvPr>
          <p:cNvSpPr>
            <a:spLocks noGrp="1"/>
          </p:cNvSpPr>
          <p:nvPr>
            <p:ph type="pic" sz="quarter" idx="14"/>
          </p:nvPr>
        </p:nvSpPr>
        <p:spPr/>
      </p:sp>
      <p:sp>
        <p:nvSpPr>
          <p:cNvPr id="4" name="Rectangle 3">
            <a:extLst>
              <a:ext uri="{FF2B5EF4-FFF2-40B4-BE49-F238E27FC236}">
                <a16:creationId xmlns:a16="http://schemas.microsoft.com/office/drawing/2014/main" id="{09AD7E0D-F188-9089-5DF3-4F7D3162A9C6}"/>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E036170-324A-EF3C-672B-56C14D292CBD}"/>
              </a:ext>
            </a:extLst>
          </p:cNvPr>
          <p:cNvPicPr>
            <a:picLocks noChangeAspect="1"/>
          </p:cNvPicPr>
          <p:nvPr/>
        </p:nvPicPr>
        <p:blipFill>
          <a:blip r:embed="rId2"/>
          <a:stretch>
            <a:fillRect/>
          </a:stretch>
        </p:blipFill>
        <p:spPr>
          <a:xfrm>
            <a:off x="419409" y="1281550"/>
            <a:ext cx="11394852" cy="5576450"/>
          </a:xfrm>
          <a:prstGeom prst="rect">
            <a:avLst/>
          </a:prstGeom>
        </p:spPr>
      </p:pic>
      <p:pic>
        <p:nvPicPr>
          <p:cNvPr id="9" name="Picture 8">
            <a:extLst>
              <a:ext uri="{FF2B5EF4-FFF2-40B4-BE49-F238E27FC236}">
                <a16:creationId xmlns:a16="http://schemas.microsoft.com/office/drawing/2014/main" id="{EC918C09-AD43-1EDD-7D6C-6D4EFD16EAFD}"/>
              </a:ext>
            </a:extLst>
          </p:cNvPr>
          <p:cNvPicPr>
            <a:picLocks noChangeAspect="1"/>
          </p:cNvPicPr>
          <p:nvPr/>
        </p:nvPicPr>
        <p:blipFill>
          <a:blip r:embed="rId3"/>
          <a:stretch>
            <a:fillRect/>
          </a:stretch>
        </p:blipFill>
        <p:spPr>
          <a:xfrm>
            <a:off x="441634" y="7178224"/>
            <a:ext cx="11372628" cy="5894857"/>
          </a:xfrm>
          <a:prstGeom prst="rect">
            <a:avLst/>
          </a:prstGeom>
        </p:spPr>
      </p:pic>
      <p:sp>
        <p:nvSpPr>
          <p:cNvPr id="12" name="TextBox 11">
            <a:extLst>
              <a:ext uri="{FF2B5EF4-FFF2-40B4-BE49-F238E27FC236}">
                <a16:creationId xmlns:a16="http://schemas.microsoft.com/office/drawing/2014/main" id="{4DC671D8-BC49-0EF4-8015-3A1ADFEED43D}"/>
              </a:ext>
            </a:extLst>
          </p:cNvPr>
          <p:cNvSpPr txBox="1"/>
          <p:nvPr/>
        </p:nvSpPr>
        <p:spPr>
          <a:xfrm>
            <a:off x="431800" y="-54337"/>
            <a:ext cx="22368884" cy="1015663"/>
          </a:xfrm>
          <a:prstGeom prst="rect">
            <a:avLst/>
          </a:prstGeom>
          <a:noFill/>
          <a:ln>
            <a:noFill/>
          </a:ln>
        </p:spPr>
        <p:txBody>
          <a:bodyPr wrap="square" rtlCol="0">
            <a:spAutoFit/>
          </a:bodyPr>
          <a:lstStyle/>
          <a:p>
            <a:r>
              <a:rPr lang="en-US" sz="6000" dirty="0">
                <a:solidFill>
                  <a:schemeClr val="bg1"/>
                </a:solidFill>
                <a:latin typeface="Poppins" pitchFamily="2" charset="77"/>
                <a:ea typeface="Roboto Medium" panose="02000000000000000000" pitchFamily="2" charset="0"/>
                <a:cs typeface="Poppins" pitchFamily="2" charset="77"/>
              </a:rPr>
              <a:t>Competitor Selection – data availability exploration</a:t>
            </a:r>
          </a:p>
        </p:txBody>
      </p:sp>
      <p:sp>
        <p:nvSpPr>
          <p:cNvPr id="13" name="Rectangle 12">
            <a:extLst>
              <a:ext uri="{FF2B5EF4-FFF2-40B4-BE49-F238E27FC236}">
                <a16:creationId xmlns:a16="http://schemas.microsoft.com/office/drawing/2014/main" id="{B690D496-FA98-147A-4CA1-EC15B36DA0A6}"/>
              </a:ext>
            </a:extLst>
          </p:cNvPr>
          <p:cNvSpPr/>
          <p:nvPr/>
        </p:nvSpPr>
        <p:spPr>
          <a:xfrm>
            <a:off x="12168335" y="1864072"/>
            <a:ext cx="10632349" cy="12157174"/>
          </a:xfrm>
          <a:prstGeom prst="rect">
            <a:avLst/>
          </a:prstGeom>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Total Campaign Instances by Manufacturer and Department: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Manufacturer 69 runs the highest number of campaigns across all departments, with a strong focus on DRUG GM.</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Manufacturer 693 conducts significant campaigns in DRUG GM but has fewer campaigns overall compared to 69.</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Manufacturers 1407 and 5423 show limited campaign activity, concentrated in MEAT-PCKGD and DELI.</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bg1"/>
                </a:solidFill>
                <a:effectLst/>
                <a:latin typeface="Arial" panose="020B0604020202020204" pitchFamily="34" charset="0"/>
              </a:rPr>
              <a:t>The campaign data richness for 69 and 693 in DRUG GM was a key factor in focusing on these manufacturers.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solidFill>
                <a:schemeClr val="bg1"/>
              </a:solidFill>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b="1" dirty="0">
              <a:solidFill>
                <a:schemeClr val="bg1"/>
              </a:solidFill>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Household Reach by Manufacturer and Department: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reaches the largest number of households across all departments, indicating strong market penetration.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has a substantial household reach in DRUG GM, highlighting its competitive position in this department.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Manufacturers 1407 and 5423 have lower household reach, emphasizing their smaller scale.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large household data for 69 and 693 provided a robust foundation for competitor and customer engagement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1"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057774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AB11F-7BE9-BA25-CCDB-73F64A95EC6B}"/>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6B3D41E-569A-3122-7F32-E0C473061263}"/>
              </a:ext>
            </a:extLst>
          </p:cNvPr>
          <p:cNvSpPr>
            <a:spLocks noGrp="1"/>
          </p:cNvSpPr>
          <p:nvPr>
            <p:ph type="pic" sz="quarter" idx="14"/>
          </p:nvPr>
        </p:nvSpPr>
        <p:spPr/>
      </p:sp>
      <p:sp>
        <p:nvSpPr>
          <p:cNvPr id="4" name="Rectangle 3">
            <a:extLst>
              <a:ext uri="{FF2B5EF4-FFF2-40B4-BE49-F238E27FC236}">
                <a16:creationId xmlns:a16="http://schemas.microsoft.com/office/drawing/2014/main" id="{BDCF1B8B-6C7A-5A2D-F82F-0263DEFC10FC}"/>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035451-006C-8C7C-88CB-5DB7E237845B}"/>
              </a:ext>
            </a:extLst>
          </p:cNvPr>
          <p:cNvSpPr/>
          <p:nvPr/>
        </p:nvSpPr>
        <p:spPr>
          <a:xfrm>
            <a:off x="10935140" y="7848065"/>
            <a:ext cx="12668769" cy="5632311"/>
          </a:xfrm>
          <a:prstGeom prst="rect">
            <a:avLst/>
          </a:prstGeom>
        </p:spPr>
        <p:txBody>
          <a:bodyPr wrap="square">
            <a:spAutoFit/>
          </a:bodyPr>
          <a:lstStyle/>
          <a:p>
            <a:pPr marL="571500" indent="-571500">
              <a:buFont typeface="Arial" panose="020B0604020202020204" pitchFamily="34" charset="0"/>
              <a:buChar char="•"/>
            </a:pPr>
            <a:r>
              <a:rPr lang="en-US" dirty="0">
                <a:solidFill>
                  <a:schemeClr val="bg1"/>
                </a:solidFill>
              </a:rPr>
              <a:t>Manufacturer 69 leads with $79,937.50 in sales compared to $36,939.25 for 693. Overall, 69 captures 68.4% market  share in terms of sales</a:t>
            </a:r>
            <a:endParaRPr lang="en-US" sz="6000" dirty="0">
              <a:solidFill>
                <a:schemeClr val="bg1"/>
              </a:solidFill>
            </a:endParaRPr>
          </a:p>
          <a:p>
            <a:pPr marL="571500" indent="-571500">
              <a:buFont typeface="Arial" panose="020B0604020202020204" pitchFamily="34" charset="0"/>
              <a:buChar char="•"/>
            </a:pPr>
            <a:r>
              <a:rPr lang="en-US" dirty="0">
                <a:solidFill>
                  <a:schemeClr val="bg1"/>
                </a:solidFill>
              </a:rPr>
              <a:t>Equal Market Share in terms of transactions: 693 matches 69 with 50% of total transactions. Interpretation: Demonstrates customer loyalty and competitive presence.</a:t>
            </a:r>
          </a:p>
          <a:p>
            <a:pPr marL="571500" indent="-571500">
              <a:buFont typeface="Arial" panose="020B0604020202020204" pitchFamily="34" charset="0"/>
              <a:buChar char="•"/>
            </a:pPr>
            <a:r>
              <a:rPr lang="en-US" dirty="0">
                <a:solidFill>
                  <a:schemeClr val="bg1"/>
                </a:solidFill>
              </a:rPr>
              <a:t>Basket Composition: Higher Products per Transaction: 2.24 for 693 vs. 1.42 for 69. Might be due to effective bundling and cross-selling opportunities.</a:t>
            </a:r>
          </a:p>
          <a:p>
            <a:endParaRPr lang="en-US" dirty="0">
              <a:solidFill>
                <a:schemeClr val="bg1"/>
              </a:solidFill>
            </a:endParaRPr>
          </a:p>
        </p:txBody>
      </p:sp>
      <p:pic>
        <p:nvPicPr>
          <p:cNvPr id="16" name="Picture 15">
            <a:extLst>
              <a:ext uri="{FF2B5EF4-FFF2-40B4-BE49-F238E27FC236}">
                <a16:creationId xmlns:a16="http://schemas.microsoft.com/office/drawing/2014/main" id="{30204139-9E61-FBE8-18DF-6F1B2A9FE091}"/>
              </a:ext>
            </a:extLst>
          </p:cNvPr>
          <p:cNvPicPr>
            <a:picLocks noChangeAspect="1"/>
          </p:cNvPicPr>
          <p:nvPr/>
        </p:nvPicPr>
        <p:blipFill>
          <a:blip r:embed="rId2"/>
          <a:stretch>
            <a:fillRect/>
          </a:stretch>
        </p:blipFill>
        <p:spPr>
          <a:xfrm>
            <a:off x="292540" y="1333407"/>
            <a:ext cx="9003860" cy="5900662"/>
          </a:xfrm>
          <a:prstGeom prst="rect">
            <a:avLst/>
          </a:prstGeom>
        </p:spPr>
      </p:pic>
      <p:pic>
        <p:nvPicPr>
          <p:cNvPr id="18" name="Picture 17">
            <a:extLst>
              <a:ext uri="{FF2B5EF4-FFF2-40B4-BE49-F238E27FC236}">
                <a16:creationId xmlns:a16="http://schemas.microsoft.com/office/drawing/2014/main" id="{AB5409BB-F941-F814-5138-893F65752011}"/>
              </a:ext>
            </a:extLst>
          </p:cNvPr>
          <p:cNvPicPr>
            <a:picLocks noChangeAspect="1"/>
          </p:cNvPicPr>
          <p:nvPr/>
        </p:nvPicPr>
        <p:blipFill>
          <a:blip r:embed="rId3"/>
          <a:stretch>
            <a:fillRect/>
          </a:stretch>
        </p:blipFill>
        <p:spPr>
          <a:xfrm>
            <a:off x="11008165" y="1312887"/>
            <a:ext cx="9003860" cy="5921182"/>
          </a:xfrm>
          <a:prstGeom prst="rect">
            <a:avLst/>
          </a:prstGeom>
        </p:spPr>
      </p:pic>
      <p:pic>
        <p:nvPicPr>
          <p:cNvPr id="20" name="Picture 19">
            <a:extLst>
              <a:ext uri="{FF2B5EF4-FFF2-40B4-BE49-F238E27FC236}">
                <a16:creationId xmlns:a16="http://schemas.microsoft.com/office/drawing/2014/main" id="{CFDC69A4-A304-C376-9B3C-65185AD643EA}"/>
              </a:ext>
            </a:extLst>
          </p:cNvPr>
          <p:cNvPicPr>
            <a:picLocks noChangeAspect="1"/>
          </p:cNvPicPr>
          <p:nvPr/>
        </p:nvPicPr>
        <p:blipFill>
          <a:blip r:embed="rId4"/>
          <a:stretch>
            <a:fillRect/>
          </a:stretch>
        </p:blipFill>
        <p:spPr>
          <a:xfrm>
            <a:off x="292540" y="7523871"/>
            <a:ext cx="9003860" cy="6192129"/>
          </a:xfrm>
          <a:prstGeom prst="rect">
            <a:avLst/>
          </a:prstGeom>
        </p:spPr>
      </p:pic>
      <p:sp>
        <p:nvSpPr>
          <p:cNvPr id="21" name="TextBox 20">
            <a:extLst>
              <a:ext uri="{FF2B5EF4-FFF2-40B4-BE49-F238E27FC236}">
                <a16:creationId xmlns:a16="http://schemas.microsoft.com/office/drawing/2014/main" id="{1CA374A1-4B9C-0825-F5DE-58DD876302FE}"/>
              </a:ext>
            </a:extLst>
          </p:cNvPr>
          <p:cNvSpPr txBox="1"/>
          <p:nvPr/>
        </p:nvSpPr>
        <p:spPr>
          <a:xfrm>
            <a:off x="292540" y="-78509"/>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Transaction Data Analysis between Manufacturers 69 and 693</a:t>
            </a:r>
          </a:p>
        </p:txBody>
      </p:sp>
    </p:spTree>
    <p:extLst>
      <p:ext uri="{BB962C8B-B14F-4D97-AF65-F5344CB8AC3E}">
        <p14:creationId xmlns:p14="http://schemas.microsoft.com/office/powerpoint/2010/main" val="1237154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06111-37DC-9389-1AED-6011377767DB}"/>
            </a:ext>
          </a:extLst>
        </p:cNvPr>
        <p:cNvGrpSpPr/>
        <p:nvPr/>
      </p:nvGrpSpPr>
      <p:grpSpPr>
        <a:xfrm>
          <a:off x="0" y="0"/>
          <a:ext cx="0" cy="0"/>
          <a:chOff x="0" y="0"/>
          <a:chExt cx="0" cy="0"/>
        </a:xfrm>
      </p:grpSpPr>
      <p:sp>
        <p:nvSpPr>
          <p:cNvPr id="4" name="Chord 3">
            <a:extLst>
              <a:ext uri="{FF2B5EF4-FFF2-40B4-BE49-F238E27FC236}">
                <a16:creationId xmlns:a16="http://schemas.microsoft.com/office/drawing/2014/main" id="{E14D3D48-30C3-8774-0E82-B85D2AB5139F}"/>
              </a:ext>
            </a:extLst>
          </p:cNvPr>
          <p:cNvSpPr/>
          <p:nvPr/>
        </p:nvSpPr>
        <p:spPr>
          <a:xfrm rot="2700000">
            <a:off x="18835550" y="1315900"/>
            <a:ext cx="11084200" cy="11084200"/>
          </a:xfrm>
          <a:prstGeom prst="chord">
            <a:avLst>
              <a:gd name="adj1" fmla="val 2710494"/>
              <a:gd name="adj2" fmla="val 13497723"/>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4686E28-09F7-DCCA-184D-CDFC1D3468BE}"/>
              </a:ext>
            </a:extLst>
          </p:cNvPr>
          <p:cNvGrpSpPr/>
          <p:nvPr/>
        </p:nvGrpSpPr>
        <p:grpSpPr>
          <a:xfrm>
            <a:off x="-3" y="1195532"/>
            <a:ext cx="13285697" cy="3020233"/>
            <a:chOff x="-3" y="4899017"/>
            <a:chExt cx="13285697" cy="3020233"/>
          </a:xfrm>
        </p:grpSpPr>
        <p:grpSp>
          <p:nvGrpSpPr>
            <p:cNvPr id="5" name="Group 4">
              <a:extLst>
                <a:ext uri="{FF2B5EF4-FFF2-40B4-BE49-F238E27FC236}">
                  <a16:creationId xmlns:a16="http://schemas.microsoft.com/office/drawing/2014/main" id="{E3BCC9C1-AAA7-DA11-06AD-18DFEBC41929}"/>
                </a:ext>
              </a:extLst>
            </p:cNvPr>
            <p:cNvGrpSpPr/>
            <p:nvPr/>
          </p:nvGrpSpPr>
          <p:grpSpPr>
            <a:xfrm>
              <a:off x="-3" y="4899017"/>
              <a:ext cx="10580918" cy="1861011"/>
              <a:chOff x="-3" y="726233"/>
              <a:chExt cx="10580918" cy="1861011"/>
            </a:xfrm>
          </p:grpSpPr>
          <p:sp>
            <p:nvSpPr>
              <p:cNvPr id="9" name="TextBox 8">
                <a:extLst>
                  <a:ext uri="{FF2B5EF4-FFF2-40B4-BE49-F238E27FC236}">
                    <a16:creationId xmlns:a16="http://schemas.microsoft.com/office/drawing/2014/main" id="{14190890-FB71-56A8-2755-75348BA81FF5}"/>
                  </a:ext>
                </a:extLst>
              </p:cNvPr>
              <p:cNvSpPr txBox="1"/>
              <p:nvPr/>
            </p:nvSpPr>
            <p:spPr>
              <a:xfrm>
                <a:off x="1659517" y="1171471"/>
                <a:ext cx="8921398"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Executive Summary</a:t>
                </a:r>
              </a:p>
            </p:txBody>
          </p:sp>
          <p:sp>
            <p:nvSpPr>
              <p:cNvPr id="35" name="Rectangle 34">
                <a:extLst>
                  <a:ext uri="{FF2B5EF4-FFF2-40B4-BE49-F238E27FC236}">
                    <a16:creationId xmlns:a16="http://schemas.microsoft.com/office/drawing/2014/main" id="{2E641766-FD71-EE83-0B59-B63E4F33E189}"/>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7504DEC-8771-0FA4-BABD-36C46B66B515}"/>
                  </a:ext>
                </a:extLst>
              </p:cNvPr>
              <p:cNvSpPr txBox="1"/>
              <p:nvPr/>
            </p:nvSpPr>
            <p:spPr>
              <a:xfrm>
                <a:off x="1659517" y="2187134"/>
                <a:ext cx="5345158" cy="400110"/>
              </a:xfrm>
              <a:prstGeom prst="rect">
                <a:avLst/>
              </a:prstGeom>
              <a:noFill/>
            </p:spPr>
            <p:txBody>
              <a:bodyPr wrap="square" rtlCol="0">
                <a:spAutoFit/>
              </a:bodyPr>
              <a:lstStyle/>
              <a:p>
                <a:endParaRPr lang="en-US" sz="20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17" name="TextBox 16">
              <a:extLst>
                <a:ext uri="{FF2B5EF4-FFF2-40B4-BE49-F238E27FC236}">
                  <a16:creationId xmlns:a16="http://schemas.microsoft.com/office/drawing/2014/main" id="{8FC33765-7ED8-BCD6-E364-0D8AC633CB1D}"/>
                </a:ext>
              </a:extLst>
            </p:cNvPr>
            <p:cNvSpPr txBox="1"/>
            <p:nvPr/>
          </p:nvSpPr>
          <p:spPr>
            <a:xfrm>
              <a:off x="1659517" y="7356083"/>
              <a:ext cx="11626177" cy="563167"/>
            </a:xfrm>
            <a:prstGeom prst="rect">
              <a:avLst/>
            </a:prstGeom>
            <a:noFill/>
          </p:spPr>
          <p:txBody>
            <a:bodyPr wrap="square" rtlCol="0">
              <a:spAutoFit/>
            </a:bodyPr>
            <a:lstStyle/>
            <a:p>
              <a:pPr>
                <a:lnSpc>
                  <a:spcPts val="4080"/>
                </a:lnSpc>
              </a:pPr>
              <a:endParaRPr lang="en-US" sz="2800"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6" name="Rectangle 3">
            <a:extLst>
              <a:ext uri="{FF2B5EF4-FFF2-40B4-BE49-F238E27FC236}">
                <a16:creationId xmlns:a16="http://schemas.microsoft.com/office/drawing/2014/main" id="{A02B4FD7-AB3C-6018-6622-7BCE9AE0F2E1}"/>
              </a:ext>
            </a:extLst>
          </p:cNvPr>
          <p:cNvSpPr>
            <a:spLocks noChangeArrowheads="1"/>
          </p:cNvSpPr>
          <p:nvPr/>
        </p:nvSpPr>
        <p:spPr bwMode="auto">
          <a:xfrm>
            <a:off x="933062" y="3456652"/>
            <a:ext cx="14097388"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Market Analysis:</a:t>
            </a:r>
            <a:r>
              <a:rPr kumimoji="0" lang="en-US" altLang="en-US" sz="28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Manufacturer 69 exhibits a commanding presence in the market with robust dominance in transactions and sales across key departments such as DRUG GM, DELI, and MEAT-PCKGD, primarily driven by aggressive coupon distribution and effective campaign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Competitive Landscape:</a:t>
            </a:r>
            <a:r>
              <a:rPr kumimoji="0" lang="en-US" altLang="en-US" sz="28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Manufacturer 693 emerges as a key competitor in the DRUG GM sector, closely matching Manufacturer 69 in transactions but lagging in sales, suggesting potential areas for strategic improvement and market capture.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Strategic Initiatives:</a:t>
            </a:r>
            <a:r>
              <a:rPr kumimoji="0" lang="en-US" altLang="en-US" sz="28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Utilization of data-driven insights has enabled targeted campaigns and pricing strategies, enhancing Manufacturer 69’s market penetration and customer retention. </a:t>
            </a:r>
          </a:p>
        </p:txBody>
      </p:sp>
    </p:spTree>
    <p:extLst>
      <p:ext uri="{BB962C8B-B14F-4D97-AF65-F5344CB8AC3E}">
        <p14:creationId xmlns:p14="http://schemas.microsoft.com/office/powerpoint/2010/main" val="42159602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21B6E-C90F-58AB-B01F-4A1993BBD511}"/>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1851FAE6-E1E6-D39D-037F-A47D42FF1B1F}"/>
              </a:ext>
            </a:extLst>
          </p:cNvPr>
          <p:cNvSpPr>
            <a:spLocks noGrp="1"/>
          </p:cNvSpPr>
          <p:nvPr>
            <p:ph type="pic" sz="quarter" idx="14"/>
          </p:nvPr>
        </p:nvSpPr>
        <p:spPr/>
      </p:sp>
      <p:sp>
        <p:nvSpPr>
          <p:cNvPr id="4" name="Rectangle 3">
            <a:extLst>
              <a:ext uri="{FF2B5EF4-FFF2-40B4-BE49-F238E27FC236}">
                <a16:creationId xmlns:a16="http://schemas.microsoft.com/office/drawing/2014/main" id="{285ADB76-7F5F-C3AE-902E-24AF3E844B33}"/>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E106649A-596D-BEAC-B4CE-C0F1B79FB100}"/>
              </a:ext>
            </a:extLst>
          </p:cNvPr>
          <p:cNvPicPr>
            <a:picLocks noChangeAspect="1"/>
          </p:cNvPicPr>
          <p:nvPr/>
        </p:nvPicPr>
        <p:blipFill>
          <a:blip r:embed="rId2"/>
          <a:stretch>
            <a:fillRect/>
          </a:stretch>
        </p:blipFill>
        <p:spPr>
          <a:xfrm>
            <a:off x="475574" y="2129710"/>
            <a:ext cx="10524359" cy="5118229"/>
          </a:xfrm>
          <a:prstGeom prst="rect">
            <a:avLst/>
          </a:prstGeom>
        </p:spPr>
      </p:pic>
      <p:pic>
        <p:nvPicPr>
          <p:cNvPr id="9" name="Picture 8">
            <a:extLst>
              <a:ext uri="{FF2B5EF4-FFF2-40B4-BE49-F238E27FC236}">
                <a16:creationId xmlns:a16="http://schemas.microsoft.com/office/drawing/2014/main" id="{B390F572-9E40-A410-514E-14E101F399CE}"/>
              </a:ext>
            </a:extLst>
          </p:cNvPr>
          <p:cNvPicPr>
            <a:picLocks noChangeAspect="1"/>
          </p:cNvPicPr>
          <p:nvPr/>
        </p:nvPicPr>
        <p:blipFill>
          <a:blip r:embed="rId3"/>
          <a:stretch>
            <a:fillRect/>
          </a:stretch>
        </p:blipFill>
        <p:spPr>
          <a:xfrm>
            <a:off x="475574" y="7508125"/>
            <a:ext cx="10524358" cy="5209026"/>
          </a:xfrm>
          <a:prstGeom prst="rect">
            <a:avLst/>
          </a:prstGeom>
        </p:spPr>
      </p:pic>
      <p:sp>
        <p:nvSpPr>
          <p:cNvPr id="3" name="TextBox 2">
            <a:extLst>
              <a:ext uri="{FF2B5EF4-FFF2-40B4-BE49-F238E27FC236}">
                <a16:creationId xmlns:a16="http://schemas.microsoft.com/office/drawing/2014/main" id="{4F293128-CA18-CB58-4E2B-B903E411058B}"/>
              </a:ext>
            </a:extLst>
          </p:cNvPr>
          <p:cNvSpPr txBox="1"/>
          <p:nvPr/>
        </p:nvSpPr>
        <p:spPr>
          <a:xfrm>
            <a:off x="292540" y="336989"/>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Demographic Data Analysis between Manufacturers 69 and 693</a:t>
            </a:r>
          </a:p>
        </p:txBody>
      </p:sp>
      <p:sp>
        <p:nvSpPr>
          <p:cNvPr id="6" name="Rectangle 5">
            <a:extLst>
              <a:ext uri="{FF2B5EF4-FFF2-40B4-BE49-F238E27FC236}">
                <a16:creationId xmlns:a16="http://schemas.microsoft.com/office/drawing/2014/main" id="{132FE819-5251-3181-95D5-846D7289CB32}"/>
              </a:ext>
            </a:extLst>
          </p:cNvPr>
          <p:cNvSpPr/>
          <p:nvPr/>
        </p:nvSpPr>
        <p:spPr>
          <a:xfrm>
            <a:off x="10999934" y="2291934"/>
            <a:ext cx="13377716" cy="1200329"/>
          </a:xfrm>
          <a:prstGeom prst="rect">
            <a:avLst/>
          </a:prstGeom>
        </p:spPr>
        <p:txBody>
          <a:bodyPr wrap="square">
            <a:spAutoFit/>
          </a:bodyPr>
          <a:lstStyle/>
          <a:p>
            <a:pPr marL="571500" indent="-571500">
              <a:buFont typeface="Arial" panose="020B0604020202020204" pitchFamily="34" charset="0"/>
              <a:buChar char="•"/>
            </a:pPr>
            <a:r>
              <a:rPr lang="en-US" dirty="0">
                <a:solidFill>
                  <a:schemeClr val="bg1"/>
                </a:solidFill>
              </a:rPr>
              <a:t>Assumptions: Classifications 1-5 have been categorized based on our assumption of the demographic data</a:t>
            </a:r>
          </a:p>
        </p:txBody>
      </p:sp>
      <p:sp>
        <p:nvSpPr>
          <p:cNvPr id="7" name="Rectangle 6">
            <a:extLst>
              <a:ext uri="{FF2B5EF4-FFF2-40B4-BE49-F238E27FC236}">
                <a16:creationId xmlns:a16="http://schemas.microsoft.com/office/drawing/2014/main" id="{9F5016F1-8971-E871-8A94-25130819DDEE}"/>
              </a:ext>
            </a:extLst>
          </p:cNvPr>
          <p:cNvSpPr/>
          <p:nvPr/>
        </p:nvSpPr>
        <p:spPr>
          <a:xfrm>
            <a:off x="12553194" y="4222520"/>
            <a:ext cx="9298747" cy="698652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Age Range (Classification 1):</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Strong in middle-aged groups (Age 2 &amp; 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Dominates older households (Age 4).</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defTabSz="914400" eaLnBrk="0" fontAlgn="base" hangingPunct="0">
              <a:spcBef>
                <a:spcPct val="0"/>
              </a:spcBef>
              <a:spcAft>
                <a:spcPct val="0"/>
              </a:spcAft>
              <a:buFontTx/>
              <a:buChar char="•"/>
            </a:pPr>
            <a:r>
              <a:rPr kumimoji="0" lang="en-US" altLang="en-US" sz="2800" b="1" i="0" u="none" strike="noStrike" cap="none" normalizeH="0" baseline="0" dirty="0">
                <a:ln>
                  <a:noFill/>
                </a:ln>
                <a:solidFill>
                  <a:schemeClr val="bg1"/>
                </a:solidFill>
                <a:effectLst/>
                <a:latin typeface="Arial" panose="020B0604020202020204" pitchFamily="34" charset="0"/>
              </a:rPr>
              <a:t>Geography(Classification 2):</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consistently outperforms 69 across all regions.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Lifecycle (Classification 3):</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Broad appeal across families (Levels 3–5).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Strong focus on early and mature lifecycles (Levels 1 &amp; 5).</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sp>
        <p:nvSpPr>
          <p:cNvPr id="8" name="TextBox 7">
            <a:extLst>
              <a:ext uri="{FF2B5EF4-FFF2-40B4-BE49-F238E27FC236}">
                <a16:creationId xmlns:a16="http://schemas.microsoft.com/office/drawing/2014/main" id="{CC65E3D1-8AC0-6723-B876-4DBF952880CD}"/>
              </a:ext>
            </a:extLst>
          </p:cNvPr>
          <p:cNvSpPr txBox="1"/>
          <p:nvPr/>
        </p:nvSpPr>
        <p:spPr>
          <a:xfrm>
            <a:off x="292540" y="336986"/>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Demographic Data Analysis between Manufacturers 69 and 693</a:t>
            </a:r>
          </a:p>
        </p:txBody>
      </p:sp>
    </p:spTree>
    <p:extLst>
      <p:ext uri="{BB962C8B-B14F-4D97-AF65-F5344CB8AC3E}">
        <p14:creationId xmlns:p14="http://schemas.microsoft.com/office/powerpoint/2010/main" val="45242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0F4EB-79D6-BDD5-0E03-A0C3F9DC93F7}"/>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166DC90-F652-834F-27BC-B95E2ED08E2E}"/>
              </a:ext>
            </a:extLst>
          </p:cNvPr>
          <p:cNvSpPr>
            <a:spLocks noGrp="1"/>
          </p:cNvSpPr>
          <p:nvPr>
            <p:ph type="pic" sz="quarter" idx="14"/>
          </p:nvPr>
        </p:nvSpPr>
        <p:spPr/>
      </p:sp>
      <p:sp>
        <p:nvSpPr>
          <p:cNvPr id="4" name="Rectangle 3">
            <a:extLst>
              <a:ext uri="{FF2B5EF4-FFF2-40B4-BE49-F238E27FC236}">
                <a16:creationId xmlns:a16="http://schemas.microsoft.com/office/drawing/2014/main" id="{229C1A58-A7D2-C667-D540-79D2633E8726}"/>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8FA1BEE-AAD8-57A9-CB29-9569DB8646F6}"/>
              </a:ext>
            </a:extLst>
          </p:cNvPr>
          <p:cNvSpPr/>
          <p:nvPr/>
        </p:nvSpPr>
        <p:spPr>
          <a:xfrm>
            <a:off x="11545714" y="6316518"/>
            <a:ext cx="11247023" cy="698652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Household Size (Classification 4):</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Preferred by small households (1–2 members).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Appeals to larger households (3+ members).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Income (Classification 5):</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Mid-to-high-income focus (Groups 4 &amp; 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Slight edge in the highest-income group (Group 6).</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Homeownership Distribution:</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focuses on homeowners, with less unknown demographic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potentially targets renters or has incomplete demographic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pic>
        <p:nvPicPr>
          <p:cNvPr id="17" name="Picture 16">
            <a:extLst>
              <a:ext uri="{FF2B5EF4-FFF2-40B4-BE49-F238E27FC236}">
                <a16:creationId xmlns:a16="http://schemas.microsoft.com/office/drawing/2014/main" id="{6D5C83E0-F62F-EC14-C159-41FC31F3283B}"/>
              </a:ext>
            </a:extLst>
          </p:cNvPr>
          <p:cNvPicPr>
            <a:picLocks noChangeAspect="1"/>
          </p:cNvPicPr>
          <p:nvPr/>
        </p:nvPicPr>
        <p:blipFill>
          <a:blip r:embed="rId2"/>
          <a:stretch>
            <a:fillRect/>
          </a:stretch>
        </p:blipFill>
        <p:spPr>
          <a:xfrm>
            <a:off x="0" y="7202084"/>
            <a:ext cx="11247023" cy="5526652"/>
          </a:xfrm>
          <a:prstGeom prst="rect">
            <a:avLst/>
          </a:prstGeom>
        </p:spPr>
      </p:pic>
      <p:pic>
        <p:nvPicPr>
          <p:cNvPr id="24" name="Picture 23">
            <a:extLst>
              <a:ext uri="{FF2B5EF4-FFF2-40B4-BE49-F238E27FC236}">
                <a16:creationId xmlns:a16="http://schemas.microsoft.com/office/drawing/2014/main" id="{650B40F0-7EE8-C5B6-9661-FF1428CE068F}"/>
              </a:ext>
            </a:extLst>
          </p:cNvPr>
          <p:cNvPicPr>
            <a:picLocks noChangeAspect="1"/>
          </p:cNvPicPr>
          <p:nvPr/>
        </p:nvPicPr>
        <p:blipFill>
          <a:blip r:embed="rId3"/>
          <a:stretch>
            <a:fillRect/>
          </a:stretch>
        </p:blipFill>
        <p:spPr>
          <a:xfrm>
            <a:off x="0" y="1418170"/>
            <a:ext cx="11247023" cy="5118229"/>
          </a:xfrm>
          <a:prstGeom prst="rect">
            <a:avLst/>
          </a:prstGeom>
        </p:spPr>
      </p:pic>
      <p:pic>
        <p:nvPicPr>
          <p:cNvPr id="25" name="Picture 24">
            <a:extLst>
              <a:ext uri="{FF2B5EF4-FFF2-40B4-BE49-F238E27FC236}">
                <a16:creationId xmlns:a16="http://schemas.microsoft.com/office/drawing/2014/main" id="{A9E28812-0CF3-59DF-970F-41DF5477B197}"/>
              </a:ext>
            </a:extLst>
          </p:cNvPr>
          <p:cNvPicPr>
            <a:picLocks noChangeAspect="1"/>
          </p:cNvPicPr>
          <p:nvPr/>
        </p:nvPicPr>
        <p:blipFill>
          <a:blip r:embed="rId4"/>
          <a:stretch>
            <a:fillRect/>
          </a:stretch>
        </p:blipFill>
        <p:spPr>
          <a:xfrm>
            <a:off x="11545714" y="1418171"/>
            <a:ext cx="11247023" cy="5118229"/>
          </a:xfrm>
          <a:prstGeom prst="rect">
            <a:avLst/>
          </a:prstGeom>
        </p:spPr>
      </p:pic>
      <p:sp>
        <p:nvSpPr>
          <p:cNvPr id="26" name="TextBox 25">
            <a:extLst>
              <a:ext uri="{FF2B5EF4-FFF2-40B4-BE49-F238E27FC236}">
                <a16:creationId xmlns:a16="http://schemas.microsoft.com/office/drawing/2014/main" id="{0456608F-717F-334E-E5F0-ECB0007A9CB9}"/>
              </a:ext>
            </a:extLst>
          </p:cNvPr>
          <p:cNvSpPr txBox="1"/>
          <p:nvPr/>
        </p:nvSpPr>
        <p:spPr>
          <a:xfrm>
            <a:off x="292540" y="336986"/>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Demographic Data Analysis between Manufacturers 69 and 693</a:t>
            </a:r>
          </a:p>
        </p:txBody>
      </p:sp>
    </p:spTree>
    <p:extLst>
      <p:ext uri="{BB962C8B-B14F-4D97-AF65-F5344CB8AC3E}">
        <p14:creationId xmlns:p14="http://schemas.microsoft.com/office/powerpoint/2010/main" val="1658420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54BB1-5286-0768-FAC3-18E85B53DAC7}"/>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69ECEEA-552E-BC21-EA55-DEE547535181}"/>
              </a:ext>
            </a:extLst>
          </p:cNvPr>
          <p:cNvSpPr>
            <a:spLocks noGrp="1"/>
          </p:cNvSpPr>
          <p:nvPr>
            <p:ph type="pic" sz="quarter" idx="14"/>
          </p:nvPr>
        </p:nvSpPr>
        <p:spPr/>
      </p:sp>
      <p:sp>
        <p:nvSpPr>
          <p:cNvPr id="4" name="Rectangle 3">
            <a:extLst>
              <a:ext uri="{FF2B5EF4-FFF2-40B4-BE49-F238E27FC236}">
                <a16:creationId xmlns:a16="http://schemas.microsoft.com/office/drawing/2014/main" id="{F5350D5D-FC31-DA46-698D-2D5480E1C753}"/>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A59E25B0-BAEC-50B0-8F11-5251BBEA759C}"/>
              </a:ext>
            </a:extLst>
          </p:cNvPr>
          <p:cNvSpPr/>
          <p:nvPr/>
        </p:nvSpPr>
        <p:spPr>
          <a:xfrm>
            <a:off x="13713652" y="1696985"/>
            <a:ext cx="9298747" cy="9571851"/>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indent="-457200" defTabSz="9144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bg1"/>
                </a:solidFill>
                <a:effectLst/>
                <a:latin typeface="Arial" panose="020B0604020202020204" pitchFamily="34" charset="0"/>
              </a:rPr>
              <a:t>Presence of children:</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shows a stronger presence among households with 1 or 2 children.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has a higher share in households with 3+ children or unknown child status.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Age range vs Household size:</a:t>
            </a: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For Manufacturer 69: Strong concentration in Age Group 3 and 4 across 1-2 member households. Moderate spread across other combinations.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For Manufacturer 693: Dominant presence in Age Group 4 across 3+ member households. Significant representation in older age groups (e.g., Age Group 4) combined with larger households.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caters to smaller, younger-to-middle-aged households, possibly urban or single/couple-oriented.</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focuses on older, larger households, which aligns with family-oriented or multi-person household products.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pic>
        <p:nvPicPr>
          <p:cNvPr id="3" name="Picture 2">
            <a:extLst>
              <a:ext uri="{FF2B5EF4-FFF2-40B4-BE49-F238E27FC236}">
                <a16:creationId xmlns:a16="http://schemas.microsoft.com/office/drawing/2014/main" id="{6DC2C5D9-BCA8-BB0D-77FC-B17BD41A5596}"/>
              </a:ext>
            </a:extLst>
          </p:cNvPr>
          <p:cNvPicPr>
            <a:picLocks noChangeAspect="1"/>
          </p:cNvPicPr>
          <p:nvPr/>
        </p:nvPicPr>
        <p:blipFill>
          <a:blip r:embed="rId2"/>
          <a:stretch>
            <a:fillRect/>
          </a:stretch>
        </p:blipFill>
        <p:spPr>
          <a:xfrm>
            <a:off x="622680" y="6858000"/>
            <a:ext cx="11895781" cy="6967566"/>
          </a:xfrm>
          <a:prstGeom prst="rect">
            <a:avLst/>
          </a:prstGeom>
        </p:spPr>
      </p:pic>
      <p:pic>
        <p:nvPicPr>
          <p:cNvPr id="5" name="Picture 4">
            <a:extLst>
              <a:ext uri="{FF2B5EF4-FFF2-40B4-BE49-F238E27FC236}">
                <a16:creationId xmlns:a16="http://schemas.microsoft.com/office/drawing/2014/main" id="{DF9CC83A-6F84-C80F-B702-B4B40AF1B719}"/>
              </a:ext>
            </a:extLst>
          </p:cNvPr>
          <p:cNvPicPr>
            <a:picLocks noChangeAspect="1"/>
          </p:cNvPicPr>
          <p:nvPr/>
        </p:nvPicPr>
        <p:blipFill>
          <a:blip r:embed="rId3"/>
          <a:stretch>
            <a:fillRect/>
          </a:stretch>
        </p:blipFill>
        <p:spPr>
          <a:xfrm>
            <a:off x="622680" y="1268500"/>
            <a:ext cx="11895781" cy="5429853"/>
          </a:xfrm>
          <a:prstGeom prst="rect">
            <a:avLst/>
          </a:prstGeom>
        </p:spPr>
      </p:pic>
      <p:sp>
        <p:nvSpPr>
          <p:cNvPr id="7" name="TextBox 6">
            <a:extLst>
              <a:ext uri="{FF2B5EF4-FFF2-40B4-BE49-F238E27FC236}">
                <a16:creationId xmlns:a16="http://schemas.microsoft.com/office/drawing/2014/main" id="{D711E71B-F940-5EB6-6670-7BB5482FB0BB}"/>
              </a:ext>
            </a:extLst>
          </p:cNvPr>
          <p:cNvSpPr txBox="1"/>
          <p:nvPr/>
        </p:nvSpPr>
        <p:spPr>
          <a:xfrm>
            <a:off x="292540" y="336986"/>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Demographic Data Analysis between Manufacturers 69 and 693</a:t>
            </a:r>
          </a:p>
        </p:txBody>
      </p:sp>
    </p:spTree>
    <p:extLst>
      <p:ext uri="{BB962C8B-B14F-4D97-AF65-F5344CB8AC3E}">
        <p14:creationId xmlns:p14="http://schemas.microsoft.com/office/powerpoint/2010/main" val="3027482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F582E-FA7E-6E05-F7D7-9592B42538F7}"/>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1380798-DD7D-346F-0DCF-02A5EA6293B4}"/>
              </a:ext>
            </a:extLst>
          </p:cNvPr>
          <p:cNvSpPr>
            <a:spLocks noGrp="1"/>
          </p:cNvSpPr>
          <p:nvPr>
            <p:ph type="pic" sz="quarter" idx="14"/>
          </p:nvPr>
        </p:nvSpPr>
        <p:spPr/>
      </p:sp>
      <p:sp>
        <p:nvSpPr>
          <p:cNvPr id="4" name="Rectangle 3">
            <a:extLst>
              <a:ext uri="{FF2B5EF4-FFF2-40B4-BE49-F238E27FC236}">
                <a16:creationId xmlns:a16="http://schemas.microsoft.com/office/drawing/2014/main" id="{628F7F42-2E4A-3F3A-E34D-D03E55A46983}"/>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999659D9-9608-F4B7-4217-E12284ADD782}"/>
              </a:ext>
            </a:extLst>
          </p:cNvPr>
          <p:cNvPicPr>
            <a:picLocks noChangeAspect="1"/>
          </p:cNvPicPr>
          <p:nvPr/>
        </p:nvPicPr>
        <p:blipFill>
          <a:blip r:embed="rId2"/>
          <a:stretch>
            <a:fillRect/>
          </a:stretch>
        </p:blipFill>
        <p:spPr>
          <a:xfrm>
            <a:off x="292540" y="1344384"/>
            <a:ext cx="10309574" cy="6247447"/>
          </a:xfrm>
          <a:prstGeom prst="rect">
            <a:avLst/>
          </a:prstGeom>
        </p:spPr>
      </p:pic>
      <p:pic>
        <p:nvPicPr>
          <p:cNvPr id="14" name="Picture 13">
            <a:extLst>
              <a:ext uri="{FF2B5EF4-FFF2-40B4-BE49-F238E27FC236}">
                <a16:creationId xmlns:a16="http://schemas.microsoft.com/office/drawing/2014/main" id="{A7F1D901-364C-4BBD-789B-6AD22979A96C}"/>
              </a:ext>
            </a:extLst>
          </p:cNvPr>
          <p:cNvPicPr>
            <a:picLocks noChangeAspect="1"/>
          </p:cNvPicPr>
          <p:nvPr/>
        </p:nvPicPr>
        <p:blipFill>
          <a:blip r:embed="rId3"/>
          <a:stretch>
            <a:fillRect/>
          </a:stretch>
        </p:blipFill>
        <p:spPr>
          <a:xfrm>
            <a:off x="272144" y="7768233"/>
            <a:ext cx="10309574" cy="6040080"/>
          </a:xfrm>
          <a:prstGeom prst="rect">
            <a:avLst/>
          </a:prstGeom>
        </p:spPr>
      </p:pic>
      <p:sp>
        <p:nvSpPr>
          <p:cNvPr id="20" name="TextBox 19">
            <a:extLst>
              <a:ext uri="{FF2B5EF4-FFF2-40B4-BE49-F238E27FC236}">
                <a16:creationId xmlns:a16="http://schemas.microsoft.com/office/drawing/2014/main" id="{27DD336F-7BBD-FB0D-50BE-032B1536F629}"/>
              </a:ext>
            </a:extLst>
          </p:cNvPr>
          <p:cNvSpPr txBox="1"/>
          <p:nvPr/>
        </p:nvSpPr>
        <p:spPr>
          <a:xfrm>
            <a:off x="292540" y="336986"/>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Campaign Data Analysis between Manufacturers 69 and 693</a:t>
            </a:r>
          </a:p>
        </p:txBody>
      </p:sp>
      <p:sp>
        <p:nvSpPr>
          <p:cNvPr id="21" name="Rectangle 20">
            <a:extLst>
              <a:ext uri="{FF2B5EF4-FFF2-40B4-BE49-F238E27FC236}">
                <a16:creationId xmlns:a16="http://schemas.microsoft.com/office/drawing/2014/main" id="{683A389B-EBAE-3830-12A3-05A2C79F3EAE}"/>
              </a:ext>
            </a:extLst>
          </p:cNvPr>
          <p:cNvSpPr/>
          <p:nvPr/>
        </p:nvSpPr>
        <p:spPr>
          <a:xfrm>
            <a:off x="11023600" y="1696985"/>
            <a:ext cx="11988799" cy="1000273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457200" indent="-457200" defTabSz="914400" eaLnBrk="0" fontAlgn="base" hangingPunct="0">
              <a:spcBef>
                <a:spcPct val="0"/>
              </a:spcBef>
              <a:spcAft>
                <a:spcPct val="0"/>
              </a:spcAft>
              <a:buFont typeface="Arial" panose="020B0604020202020204" pitchFamily="34" charset="0"/>
              <a:buChar char="•"/>
            </a:pPr>
            <a:r>
              <a:rPr kumimoji="0" lang="en-US" altLang="en-US" sz="2800" b="1" i="0" u="none" strike="noStrike" cap="none" normalizeH="0" baseline="0" dirty="0">
                <a:ln>
                  <a:noFill/>
                </a:ln>
                <a:solidFill>
                  <a:schemeClr val="bg1"/>
                </a:solidFill>
                <a:effectLst/>
                <a:latin typeface="Arial" panose="020B0604020202020204" pitchFamily="34" charset="0"/>
              </a:rPr>
              <a:t>Discounts by Manufacturer:</a:t>
            </a:r>
          </a:p>
          <a:p>
            <a:pPr marL="457200" indent="-457200" defTabSz="9144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Arial" panose="020B0604020202020204" pitchFamily="34" charset="0"/>
              </a:rPr>
              <a:t>Manufacturer 69 provides</a:t>
            </a:r>
            <a:r>
              <a:rPr kumimoji="0" lang="en-US" altLang="en-US" sz="2800" b="1" i="0" u="none" strike="noStrike" cap="none" normalizeH="0" baseline="0" dirty="0">
                <a:ln>
                  <a:noFill/>
                </a:ln>
                <a:solidFill>
                  <a:schemeClr val="bg1"/>
                </a:solidFill>
                <a:effectLst/>
                <a:latin typeface="Arial" panose="020B0604020202020204" pitchFamily="34" charset="0"/>
              </a:rPr>
              <a:t> </a:t>
            </a:r>
            <a:r>
              <a:rPr kumimoji="0" lang="en-US" altLang="en-US" sz="2800" i="0" u="none" strike="noStrike" cap="none" normalizeH="0" baseline="0" dirty="0">
                <a:ln>
                  <a:noFill/>
                </a:ln>
                <a:solidFill>
                  <a:schemeClr val="bg1"/>
                </a:solidFill>
                <a:effectLst/>
                <a:latin typeface="Arial" panose="020B0604020202020204" pitchFamily="34" charset="0"/>
              </a:rPr>
              <a:t>significantly higher discounts compared to Manufacturer 693, indicating aggressive pricing strategies to attract customers</a:t>
            </a:r>
          </a:p>
          <a:p>
            <a:pPr marL="457200" indent="-457200" defTabSz="9144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Arial" panose="020B0604020202020204" pitchFamily="34" charset="0"/>
              </a:rPr>
              <a:t>The focus on higher coupon and retail discounts highlights 69's reliance on promotions to drive sales</a:t>
            </a:r>
          </a:p>
          <a:p>
            <a:pPr marL="457200" indent="-457200" defTabSz="9144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Arial" panose="020B0604020202020204" pitchFamily="34" charset="0"/>
              </a:rPr>
              <a:t>Manufacturer 693 offers minimal discounts, suggesting a different strategy that avoids heavy reliance on price reductions</a:t>
            </a:r>
          </a:p>
          <a:p>
            <a:pPr marL="457200" indent="-457200" defTabSz="914400" eaLnBrk="0" fontAlgn="base" hangingPunct="0">
              <a:spcBef>
                <a:spcPct val="0"/>
              </a:spcBef>
              <a:spcAft>
                <a:spcPct val="0"/>
              </a:spcAft>
              <a:buFont typeface="Arial" panose="020B0604020202020204" pitchFamily="34" charset="0"/>
              <a:buChar char="•"/>
            </a:pPr>
            <a:r>
              <a:rPr kumimoji="0" lang="en-US" altLang="en-US" sz="2800" i="0" u="none" strike="noStrike" cap="none" normalizeH="0" baseline="0" dirty="0">
                <a:ln>
                  <a:noFill/>
                </a:ln>
                <a:solidFill>
                  <a:schemeClr val="bg1"/>
                </a:solidFill>
                <a:effectLst/>
                <a:latin typeface="Arial" panose="020B0604020202020204" pitchFamily="34" charset="0"/>
              </a:rPr>
              <a:t>This disparity in discount levels may indicate differing market positioning, with 693 likely targeting value-oriented segments without frequent promotions.</a:t>
            </a:r>
          </a:p>
          <a:p>
            <a:pPr defTabSz="914400" eaLnBrk="0" fontAlgn="base" hangingPunct="0">
              <a:spcBef>
                <a:spcPct val="0"/>
              </a:spcBef>
              <a:spcAft>
                <a:spcPct val="0"/>
              </a:spcAft>
              <a:buFontTx/>
              <a:buChar char="•"/>
            </a:pPr>
            <a:endParaRPr kumimoji="0" lang="en-US" altLang="en-US" sz="2800" b="1" i="0" u="none" strike="noStrike" cap="none" normalizeH="0" baseline="0" dirty="0">
              <a:ln>
                <a:noFill/>
              </a:ln>
              <a:solidFill>
                <a:schemeClr val="bg1"/>
              </a:solidFill>
              <a:effectLst/>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Campaign Duration Over Time: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consistently runs longer campaigns, maintaining market visibility and engagement over extended periods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A sudden peak in campaign duration for Manufacturer 693 suggests a focused effort to compete during specific periods. The declining trend for 693's campaign duration indicates possible resource constraints or a strategic shift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69's sustained campaign activity reflects a commitment to brand visibility and customer retention, while 693's sporadic efforts suggest targeted strategies in an effort to maximize customer base</a:t>
            </a:r>
          </a:p>
        </p:txBody>
      </p:sp>
    </p:spTree>
    <p:extLst>
      <p:ext uri="{BB962C8B-B14F-4D97-AF65-F5344CB8AC3E}">
        <p14:creationId xmlns:p14="http://schemas.microsoft.com/office/powerpoint/2010/main" val="675749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CCBB6-BDB3-9D89-041D-6BDAD985E6AA}"/>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408A7E7-3D90-5D72-75D8-3C9A7A6AB4D3}"/>
              </a:ext>
            </a:extLst>
          </p:cNvPr>
          <p:cNvSpPr>
            <a:spLocks noGrp="1"/>
          </p:cNvSpPr>
          <p:nvPr>
            <p:ph type="pic" sz="quarter" idx="14"/>
          </p:nvPr>
        </p:nvSpPr>
        <p:spPr/>
      </p:sp>
      <p:sp>
        <p:nvSpPr>
          <p:cNvPr id="4" name="Rectangle 3">
            <a:extLst>
              <a:ext uri="{FF2B5EF4-FFF2-40B4-BE49-F238E27FC236}">
                <a16:creationId xmlns:a16="http://schemas.microsoft.com/office/drawing/2014/main" id="{02D4F745-7E2B-C5EC-3F48-C993FB026205}"/>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6297ABBD-50CD-587B-DE55-E0C01A8BBDA2}"/>
              </a:ext>
            </a:extLst>
          </p:cNvPr>
          <p:cNvPicPr>
            <a:picLocks noChangeAspect="1"/>
          </p:cNvPicPr>
          <p:nvPr/>
        </p:nvPicPr>
        <p:blipFill>
          <a:blip r:embed="rId2"/>
          <a:stretch>
            <a:fillRect/>
          </a:stretch>
        </p:blipFill>
        <p:spPr>
          <a:xfrm>
            <a:off x="553759" y="1167983"/>
            <a:ext cx="12209840" cy="6911464"/>
          </a:xfrm>
          <a:prstGeom prst="rect">
            <a:avLst/>
          </a:prstGeom>
        </p:spPr>
      </p:pic>
      <p:pic>
        <p:nvPicPr>
          <p:cNvPr id="18" name="Picture 17">
            <a:extLst>
              <a:ext uri="{FF2B5EF4-FFF2-40B4-BE49-F238E27FC236}">
                <a16:creationId xmlns:a16="http://schemas.microsoft.com/office/drawing/2014/main" id="{49986865-51E3-5B09-3FFE-4B2D93B7F1A9}"/>
              </a:ext>
            </a:extLst>
          </p:cNvPr>
          <p:cNvPicPr>
            <a:picLocks noChangeAspect="1"/>
          </p:cNvPicPr>
          <p:nvPr/>
        </p:nvPicPr>
        <p:blipFill>
          <a:blip r:embed="rId3"/>
          <a:stretch>
            <a:fillRect/>
          </a:stretch>
        </p:blipFill>
        <p:spPr>
          <a:xfrm>
            <a:off x="553759" y="8248650"/>
            <a:ext cx="12209840" cy="5754212"/>
          </a:xfrm>
          <a:prstGeom prst="rect">
            <a:avLst/>
          </a:prstGeom>
        </p:spPr>
      </p:pic>
      <p:sp>
        <p:nvSpPr>
          <p:cNvPr id="5" name="TextBox 4">
            <a:extLst>
              <a:ext uri="{FF2B5EF4-FFF2-40B4-BE49-F238E27FC236}">
                <a16:creationId xmlns:a16="http://schemas.microsoft.com/office/drawing/2014/main" id="{680A3A2F-9936-303D-7FC1-2864FC7F7279}"/>
              </a:ext>
            </a:extLst>
          </p:cNvPr>
          <p:cNvSpPr txBox="1"/>
          <p:nvPr/>
        </p:nvSpPr>
        <p:spPr>
          <a:xfrm>
            <a:off x="292540" y="336986"/>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Campaign Data Analysis between Manufacturers 69 and 693</a:t>
            </a:r>
          </a:p>
        </p:txBody>
      </p:sp>
      <p:sp>
        <p:nvSpPr>
          <p:cNvPr id="7" name="Rectangle 6">
            <a:extLst>
              <a:ext uri="{FF2B5EF4-FFF2-40B4-BE49-F238E27FC236}">
                <a16:creationId xmlns:a16="http://schemas.microsoft.com/office/drawing/2014/main" id="{FB667143-CFF4-001C-B760-9F37A653BDB2}"/>
              </a:ext>
            </a:extLst>
          </p:cNvPr>
          <p:cNvSpPr/>
          <p:nvPr/>
        </p:nvSpPr>
        <p:spPr>
          <a:xfrm>
            <a:off x="13713652" y="1696985"/>
            <a:ext cx="9298747" cy="11295400"/>
          </a:xfrm>
          <a:prstGeom prst="rect">
            <a:avLst/>
          </a:prstGeom>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Mailer and Display Usage by Manufacturer:</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heavily utilizes mailers and displays, with a significant contribution from "Display 0" and "Mailer 0," indicating a broad, general approach to promotions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while using fewer mailers and displays overall, leverages selective strategies like "Mailer A" and "Display 2" for targeted engagement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high usage of certain displays by 69 suggests a more aggressive, volume-driven strategy, compared to 693's more focused promotional efforts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693's selective use of mailers and displays may reflect resource optimization or niche targeting compared to 69's comprehensive deployment.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solidFill>
                <a:schemeClr val="bg1"/>
              </a:solidFill>
              <a:latin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Sales Trends During Campaigns: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 exhibits consistent and sharp sales spikes during campaigns, indicating effective engagement and promotional activities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Manufacturer 693 shows a relatively flat sales trend, reflecting limited impact or smaller-scale campaigns during the observed period</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bg1"/>
                </a:solidFill>
                <a:effectLst/>
                <a:latin typeface="Arial" panose="020B0604020202020204" pitchFamily="34" charset="0"/>
              </a:rPr>
              <a:t>The sustained peaks for 69 highlight its ability to capitalize on campaign periods for substantial revenue generation.</a:t>
            </a:r>
          </a:p>
        </p:txBody>
      </p:sp>
    </p:spTree>
    <p:extLst>
      <p:ext uri="{BB962C8B-B14F-4D97-AF65-F5344CB8AC3E}">
        <p14:creationId xmlns:p14="http://schemas.microsoft.com/office/powerpoint/2010/main" val="3590060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9545-52B3-7012-5393-DCA631C76E53}"/>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35F7B7F-B85A-1726-0523-C27017EA8A5F}"/>
              </a:ext>
            </a:extLst>
          </p:cNvPr>
          <p:cNvSpPr>
            <a:spLocks noGrp="1"/>
          </p:cNvSpPr>
          <p:nvPr>
            <p:ph type="pic" sz="quarter" idx="14"/>
          </p:nvPr>
        </p:nvSpPr>
        <p:spPr/>
      </p:sp>
      <p:sp>
        <p:nvSpPr>
          <p:cNvPr id="4" name="Rectangle 3">
            <a:extLst>
              <a:ext uri="{FF2B5EF4-FFF2-40B4-BE49-F238E27FC236}">
                <a16:creationId xmlns:a16="http://schemas.microsoft.com/office/drawing/2014/main" id="{4EA0DDB2-3253-B349-46BB-0DB3FA54C314}"/>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C13023E-706A-860A-97FB-50EC21272D07}"/>
              </a:ext>
            </a:extLst>
          </p:cNvPr>
          <p:cNvSpPr txBox="1"/>
          <p:nvPr/>
        </p:nvSpPr>
        <p:spPr>
          <a:xfrm>
            <a:off x="292540" y="336986"/>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Causal Data Analysis – Other Models Tested</a:t>
            </a:r>
          </a:p>
        </p:txBody>
      </p:sp>
      <p:sp>
        <p:nvSpPr>
          <p:cNvPr id="7" name="Rectangle 6">
            <a:extLst>
              <a:ext uri="{FF2B5EF4-FFF2-40B4-BE49-F238E27FC236}">
                <a16:creationId xmlns:a16="http://schemas.microsoft.com/office/drawing/2014/main" id="{57258978-2695-E576-ECEC-4AFB6F2E7C8E}"/>
              </a:ext>
            </a:extLst>
          </p:cNvPr>
          <p:cNvSpPr/>
          <p:nvPr/>
        </p:nvSpPr>
        <p:spPr>
          <a:xfrm>
            <a:off x="10687050" y="1167983"/>
            <a:ext cx="13690600" cy="1184939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Purpose of the Model</a:t>
            </a:r>
            <a:r>
              <a:rPr kumimoji="0" lang="en-US" altLang="en-US" sz="2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The model was built to analyze the contribution of various display and mailer combinations to sales, focusing specifically on Manufacturer 69. The goal was to derive actionable insights on which strategies are most effective.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Model Performance Concerns</a:t>
            </a:r>
            <a:r>
              <a:rPr kumimoji="0" lang="en-US" altLang="en-US" sz="2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Mean Squared Error (MSE)</a:t>
            </a:r>
            <a:r>
              <a:rPr kumimoji="0" lang="en-US" altLang="en-US" sz="2400" b="0" i="0" u="none" strike="noStrike" cap="none" normalizeH="0" baseline="0" dirty="0">
                <a:ln>
                  <a:noFill/>
                </a:ln>
                <a:solidFill>
                  <a:schemeClr val="bg1"/>
                </a:solidFill>
                <a:effectLst/>
                <a:latin typeface="Arial" panose="020B0604020202020204" pitchFamily="34" charset="0"/>
              </a:rPr>
              <a:t>: The high value of 92.01 indicates significant errors between the predicted and actual contributions, which suggests that the model's predictive accuracy is limited.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R-squared Value (R²)</a:t>
            </a:r>
            <a:r>
              <a:rPr kumimoji="0" lang="en-US" altLang="en-US" sz="2400" b="0" i="0" u="none" strike="noStrike" cap="none" normalizeH="0" baseline="0" dirty="0">
                <a:ln>
                  <a:noFill/>
                </a:ln>
                <a:solidFill>
                  <a:schemeClr val="bg1"/>
                </a:solidFill>
                <a:effectLst/>
                <a:latin typeface="Arial" panose="020B0604020202020204" pitchFamily="34" charset="0"/>
              </a:rPr>
              <a:t>: The R² of 0.76 is moderate but not exceptional. While it indicates that 76% of the variance in contributions is explained by the model, the remaining 24% is unexplained, highlighting possible gaps in the model's ability to generalize.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Feature Importance Analysis</a:t>
            </a:r>
            <a:r>
              <a:rPr kumimoji="0" lang="en-US" altLang="en-US" sz="2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The feature importance ranking is led by </a:t>
            </a:r>
            <a:r>
              <a:rPr kumimoji="0" lang="en-US" altLang="en-US" sz="2400" b="1" i="0" u="none" strike="noStrike" cap="none" normalizeH="0" baseline="0" dirty="0">
                <a:ln>
                  <a:noFill/>
                </a:ln>
                <a:solidFill>
                  <a:schemeClr val="bg1"/>
                </a:solidFill>
                <a:effectLst/>
                <a:latin typeface="Arial" panose="020B0604020202020204" pitchFamily="34" charset="0"/>
              </a:rPr>
              <a:t>Display_5</a:t>
            </a:r>
            <a:r>
              <a:rPr kumimoji="0" lang="en-US" altLang="en-US" sz="2400" b="0" i="0" u="none" strike="noStrike" cap="none" normalizeH="0" baseline="0" dirty="0">
                <a:ln>
                  <a:noFill/>
                </a:ln>
                <a:solidFill>
                  <a:schemeClr val="bg1"/>
                </a:solidFill>
                <a:effectLst/>
                <a:latin typeface="Arial" panose="020B0604020202020204" pitchFamily="34" charset="0"/>
              </a:rPr>
              <a:t> and </a:t>
            </a:r>
            <a:r>
              <a:rPr kumimoji="0" lang="en-US" altLang="en-US" sz="2400" b="1" i="0" u="none" strike="noStrike" cap="none" normalizeH="0" baseline="0" dirty="0" err="1">
                <a:ln>
                  <a:noFill/>
                </a:ln>
                <a:solidFill>
                  <a:schemeClr val="bg1"/>
                </a:solidFill>
                <a:effectLst/>
                <a:latin typeface="Arial" panose="020B0604020202020204" pitchFamily="34" charset="0"/>
              </a:rPr>
              <a:t>Mailer_J</a:t>
            </a:r>
            <a:r>
              <a:rPr kumimoji="0" lang="en-US" altLang="en-US" sz="2400" b="0" i="0" u="none" strike="noStrike" cap="none" normalizeH="0" baseline="0" dirty="0">
                <a:ln>
                  <a:noFill/>
                </a:ln>
                <a:solidFill>
                  <a:schemeClr val="bg1"/>
                </a:solidFill>
                <a:effectLst/>
                <a:latin typeface="Arial" panose="020B0604020202020204" pitchFamily="34" charset="0"/>
              </a:rPr>
              <a:t>, but the weights of the remaining features show relatively low variation. This lack of distinctiveness among features suggests that the model struggles to effectively differentiate the impact of different combinations.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Several features, such as </a:t>
            </a:r>
            <a:r>
              <a:rPr kumimoji="0" lang="en-US" altLang="en-US" sz="2400" b="1" i="0" u="none" strike="noStrike" cap="none" normalizeH="0" baseline="0" dirty="0" err="1">
                <a:ln>
                  <a:noFill/>
                </a:ln>
                <a:solidFill>
                  <a:schemeClr val="bg1"/>
                </a:solidFill>
                <a:effectLst/>
                <a:latin typeface="Arial" panose="020B0604020202020204" pitchFamily="34" charset="0"/>
              </a:rPr>
              <a:t>Mailer_H</a:t>
            </a:r>
            <a:r>
              <a:rPr kumimoji="0" lang="en-US" altLang="en-US" sz="2400" b="0" i="0" u="none" strike="noStrike" cap="none" normalizeH="0" baseline="0" dirty="0">
                <a:ln>
                  <a:noFill/>
                </a:ln>
                <a:solidFill>
                  <a:schemeClr val="bg1"/>
                </a:solidFill>
                <a:effectLst/>
                <a:latin typeface="Arial" panose="020B0604020202020204" pitchFamily="34" charset="0"/>
              </a:rPr>
              <a:t> and </a:t>
            </a:r>
            <a:r>
              <a:rPr kumimoji="0" lang="en-US" altLang="en-US" sz="2400" b="1" i="0" u="none" strike="noStrike" cap="none" normalizeH="0" baseline="0" dirty="0" err="1">
                <a:ln>
                  <a:noFill/>
                </a:ln>
                <a:solidFill>
                  <a:schemeClr val="bg1"/>
                </a:solidFill>
                <a:effectLst/>
                <a:latin typeface="Arial" panose="020B0604020202020204" pitchFamily="34" charset="0"/>
              </a:rPr>
              <a:t>Mailer_L</a:t>
            </a:r>
            <a:r>
              <a:rPr kumimoji="0" lang="en-US" altLang="en-US" sz="2400" b="0" i="0" u="none" strike="noStrike" cap="none" normalizeH="0" baseline="0" dirty="0">
                <a:ln>
                  <a:noFill/>
                </a:ln>
                <a:solidFill>
                  <a:schemeClr val="bg1"/>
                </a:solidFill>
                <a:effectLst/>
                <a:latin typeface="Arial" panose="020B0604020202020204" pitchFamily="34" charset="0"/>
              </a:rPr>
              <a:t>, have zero importance, indicating they did not contribute at all to the model's predictions, which may signal redundant or irrelevant input variables.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Relevance to the Business Objective</a:t>
            </a:r>
            <a:r>
              <a:rPr kumimoji="0" lang="en-US" altLang="en-US" sz="2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The model does not provide actionable insights or clear recommendations. Many of the combinations identified as impactful (e.g., </a:t>
            </a:r>
            <a:r>
              <a:rPr kumimoji="0" lang="en-US" altLang="en-US" sz="2400" b="1" i="0" u="none" strike="noStrike" cap="none" normalizeH="0" baseline="0" dirty="0">
                <a:ln>
                  <a:noFill/>
                </a:ln>
                <a:solidFill>
                  <a:schemeClr val="bg1"/>
                </a:solidFill>
                <a:effectLst/>
                <a:latin typeface="Arial" panose="020B0604020202020204" pitchFamily="34" charset="0"/>
              </a:rPr>
              <a:t>Display_5</a:t>
            </a:r>
            <a:r>
              <a:rPr kumimoji="0" lang="en-US" altLang="en-US" sz="2400" b="0" i="0" u="none" strike="noStrike" cap="none" normalizeH="0" baseline="0" dirty="0">
                <a:ln>
                  <a:noFill/>
                </a:ln>
                <a:solidFill>
                  <a:schemeClr val="bg1"/>
                </a:solidFill>
                <a:effectLst/>
                <a:latin typeface="Arial" panose="020B0604020202020204" pitchFamily="34" charset="0"/>
              </a:rPr>
              <a:t> or </a:t>
            </a:r>
            <a:r>
              <a:rPr kumimoji="0" lang="en-US" altLang="en-US" sz="2400" b="1" i="0" u="none" strike="noStrike" cap="none" normalizeH="0" baseline="0" dirty="0" err="1">
                <a:ln>
                  <a:noFill/>
                </a:ln>
                <a:solidFill>
                  <a:schemeClr val="bg1"/>
                </a:solidFill>
                <a:effectLst/>
                <a:latin typeface="Arial" panose="020B0604020202020204" pitchFamily="34" charset="0"/>
              </a:rPr>
              <a:t>Mailer_J</a:t>
            </a:r>
            <a:r>
              <a:rPr kumimoji="0" lang="en-US" altLang="en-US" sz="2400" b="0" i="0" u="none" strike="noStrike" cap="none" normalizeH="0" baseline="0" dirty="0">
                <a:ln>
                  <a:noFill/>
                </a:ln>
                <a:solidFill>
                  <a:schemeClr val="bg1"/>
                </a:solidFill>
                <a:effectLst/>
                <a:latin typeface="Arial" panose="020B0604020202020204" pitchFamily="34" charset="0"/>
              </a:rPr>
              <a:t>) are not validated with strong business significance or alignment with scaling strategies previously analyzed.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The plateauing effects of certain features, such as </a:t>
            </a:r>
            <a:r>
              <a:rPr kumimoji="0" lang="en-US" altLang="en-US" sz="2400" b="1" i="0" u="none" strike="noStrike" cap="none" normalizeH="0" baseline="0" dirty="0" err="1">
                <a:ln>
                  <a:noFill/>
                </a:ln>
                <a:solidFill>
                  <a:schemeClr val="bg1"/>
                </a:solidFill>
                <a:effectLst/>
                <a:latin typeface="Arial" panose="020B0604020202020204" pitchFamily="34" charset="0"/>
              </a:rPr>
              <a:t>Mailer_H</a:t>
            </a:r>
            <a:r>
              <a:rPr kumimoji="0" lang="en-US" altLang="en-US" sz="2400" b="0" i="0" u="none" strike="noStrike" cap="none" normalizeH="0" baseline="0" dirty="0">
                <a:ln>
                  <a:noFill/>
                </a:ln>
                <a:solidFill>
                  <a:schemeClr val="bg1"/>
                </a:solidFill>
                <a:effectLst/>
                <a:latin typeface="Arial" panose="020B0604020202020204" pitchFamily="34" charset="0"/>
              </a:rPr>
              <a:t> and </a:t>
            </a:r>
            <a:r>
              <a:rPr kumimoji="0" lang="en-US" altLang="en-US" sz="2400" b="1" i="0" u="none" strike="noStrike" cap="none" normalizeH="0" baseline="0" dirty="0" err="1">
                <a:ln>
                  <a:noFill/>
                </a:ln>
                <a:solidFill>
                  <a:schemeClr val="bg1"/>
                </a:solidFill>
                <a:effectLst/>
                <a:latin typeface="Arial" panose="020B0604020202020204" pitchFamily="34" charset="0"/>
              </a:rPr>
              <a:t>Mailer_L</a:t>
            </a:r>
            <a:r>
              <a:rPr kumimoji="0" lang="en-US" altLang="en-US" sz="2400" b="0" i="0" u="none" strike="noStrike" cap="none" normalizeH="0" baseline="0" dirty="0">
                <a:ln>
                  <a:noFill/>
                </a:ln>
                <a:solidFill>
                  <a:schemeClr val="bg1"/>
                </a:solidFill>
                <a:effectLst/>
                <a:latin typeface="Arial" panose="020B0604020202020204" pitchFamily="34" charset="0"/>
              </a:rPr>
              <a:t>, further diminish the model's usefulness in practical decision-making.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bg1"/>
                </a:solidFill>
                <a:effectLst/>
                <a:latin typeface="Arial" panose="020B0604020202020204" pitchFamily="34" charset="0"/>
              </a:rPr>
              <a:t>Decision to Reject</a:t>
            </a:r>
            <a:r>
              <a:rPr kumimoji="0" lang="en-US" altLang="en-US" sz="28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The predictive performance, coupled with unclear or marginally useful insights, does not justify using this model for operational strategy. Instead, alternative approach was implemented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bg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AF3A415-D194-D0FB-EFBA-2455732C5084}"/>
              </a:ext>
            </a:extLst>
          </p:cNvPr>
          <p:cNvPicPr>
            <a:picLocks noChangeAspect="1"/>
          </p:cNvPicPr>
          <p:nvPr/>
        </p:nvPicPr>
        <p:blipFill>
          <a:blip r:embed="rId2"/>
          <a:stretch>
            <a:fillRect/>
          </a:stretch>
        </p:blipFill>
        <p:spPr>
          <a:xfrm>
            <a:off x="0" y="1606390"/>
            <a:ext cx="8477250" cy="5013982"/>
          </a:xfrm>
          <a:prstGeom prst="rect">
            <a:avLst/>
          </a:prstGeom>
        </p:spPr>
      </p:pic>
      <p:pic>
        <p:nvPicPr>
          <p:cNvPr id="10" name="Picture 9">
            <a:extLst>
              <a:ext uri="{FF2B5EF4-FFF2-40B4-BE49-F238E27FC236}">
                <a16:creationId xmlns:a16="http://schemas.microsoft.com/office/drawing/2014/main" id="{5DBDD7F4-9593-689B-4BBD-F0FCDBA4E98D}"/>
              </a:ext>
            </a:extLst>
          </p:cNvPr>
          <p:cNvPicPr>
            <a:picLocks noChangeAspect="1"/>
          </p:cNvPicPr>
          <p:nvPr/>
        </p:nvPicPr>
        <p:blipFill>
          <a:blip r:embed="rId3"/>
          <a:stretch>
            <a:fillRect/>
          </a:stretch>
        </p:blipFill>
        <p:spPr>
          <a:xfrm>
            <a:off x="0" y="6858000"/>
            <a:ext cx="8477250" cy="6364458"/>
          </a:xfrm>
          <a:prstGeom prst="rect">
            <a:avLst/>
          </a:prstGeom>
        </p:spPr>
      </p:pic>
    </p:spTree>
    <p:extLst>
      <p:ext uri="{BB962C8B-B14F-4D97-AF65-F5344CB8AC3E}">
        <p14:creationId xmlns:p14="http://schemas.microsoft.com/office/powerpoint/2010/main" val="11742129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8919E-6337-CBF9-A7A8-77E5C0687468}"/>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65F92F0-0F1C-5E28-0B3F-FD0B8AAD1E93}"/>
              </a:ext>
            </a:extLst>
          </p:cNvPr>
          <p:cNvSpPr>
            <a:spLocks noGrp="1"/>
          </p:cNvSpPr>
          <p:nvPr>
            <p:ph type="pic" sz="quarter" idx="14"/>
          </p:nvPr>
        </p:nvSpPr>
        <p:spPr/>
      </p:sp>
      <p:sp>
        <p:nvSpPr>
          <p:cNvPr id="4" name="Rectangle 3">
            <a:extLst>
              <a:ext uri="{FF2B5EF4-FFF2-40B4-BE49-F238E27FC236}">
                <a16:creationId xmlns:a16="http://schemas.microsoft.com/office/drawing/2014/main" id="{33FE52AE-408C-9AD5-BBAD-A33292338CA6}"/>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9CCE318-B91C-AF04-D3C1-B9838380CE68}"/>
              </a:ext>
            </a:extLst>
          </p:cNvPr>
          <p:cNvSpPr txBox="1"/>
          <p:nvPr/>
        </p:nvSpPr>
        <p:spPr>
          <a:xfrm>
            <a:off x="292540" y="336986"/>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Coupon Data Analysis – Other Models Tested</a:t>
            </a:r>
          </a:p>
        </p:txBody>
      </p:sp>
      <p:pic>
        <p:nvPicPr>
          <p:cNvPr id="5" name="Picture 4">
            <a:extLst>
              <a:ext uri="{FF2B5EF4-FFF2-40B4-BE49-F238E27FC236}">
                <a16:creationId xmlns:a16="http://schemas.microsoft.com/office/drawing/2014/main" id="{E771F491-721D-4249-4334-5CAEA3A5F88B}"/>
              </a:ext>
            </a:extLst>
          </p:cNvPr>
          <p:cNvPicPr>
            <a:picLocks noChangeAspect="1"/>
          </p:cNvPicPr>
          <p:nvPr/>
        </p:nvPicPr>
        <p:blipFill>
          <a:blip r:embed="rId2"/>
          <a:stretch>
            <a:fillRect/>
          </a:stretch>
        </p:blipFill>
        <p:spPr>
          <a:xfrm>
            <a:off x="292540" y="1565748"/>
            <a:ext cx="8927660" cy="6675269"/>
          </a:xfrm>
          <a:prstGeom prst="rect">
            <a:avLst/>
          </a:prstGeom>
        </p:spPr>
      </p:pic>
      <p:pic>
        <p:nvPicPr>
          <p:cNvPr id="9" name="Picture 8">
            <a:extLst>
              <a:ext uri="{FF2B5EF4-FFF2-40B4-BE49-F238E27FC236}">
                <a16:creationId xmlns:a16="http://schemas.microsoft.com/office/drawing/2014/main" id="{43152241-5F7B-7541-0632-61F0F785556A}"/>
              </a:ext>
            </a:extLst>
          </p:cNvPr>
          <p:cNvPicPr>
            <a:picLocks noChangeAspect="1"/>
          </p:cNvPicPr>
          <p:nvPr/>
        </p:nvPicPr>
        <p:blipFill>
          <a:blip r:embed="rId3"/>
          <a:stretch>
            <a:fillRect/>
          </a:stretch>
        </p:blipFill>
        <p:spPr>
          <a:xfrm>
            <a:off x="292540" y="8471440"/>
            <a:ext cx="8927660" cy="5323934"/>
          </a:xfrm>
          <a:prstGeom prst="rect">
            <a:avLst/>
          </a:prstGeom>
        </p:spPr>
      </p:pic>
      <p:sp>
        <p:nvSpPr>
          <p:cNvPr id="10" name="Rectangle 9">
            <a:extLst>
              <a:ext uri="{FF2B5EF4-FFF2-40B4-BE49-F238E27FC236}">
                <a16:creationId xmlns:a16="http://schemas.microsoft.com/office/drawing/2014/main" id="{29183D37-A204-0AC6-0229-34EF91D34163}"/>
              </a:ext>
            </a:extLst>
          </p:cNvPr>
          <p:cNvSpPr/>
          <p:nvPr/>
        </p:nvSpPr>
        <p:spPr>
          <a:xfrm>
            <a:off x="9904626" y="739367"/>
            <a:ext cx="14473024" cy="13142059"/>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Purpose of the Model:</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rPr>
              <a:t>The linear regression model aimed to predict total sales using two key features: </a:t>
            </a:r>
            <a:r>
              <a:rPr kumimoji="0" lang="en-US" altLang="en-US" sz="240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transaction_count</a:t>
            </a:r>
            <a:r>
              <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rPr>
              <a:t> and </a:t>
            </a:r>
            <a:r>
              <a:rPr kumimoji="0" lang="en-US" altLang="en-US" sz="2400" i="0" u="none" strike="noStrike" cap="none" normalizeH="0" baseline="0" dirty="0" err="1">
                <a:ln>
                  <a:noFill/>
                </a:ln>
                <a:solidFill>
                  <a:schemeClr val="bg1"/>
                </a:solidFill>
                <a:effectLst/>
                <a:latin typeface="Arial" panose="020B0604020202020204" pitchFamily="34" charset="0"/>
                <a:cs typeface="Arial" panose="020B0604020202020204" pitchFamily="34" charset="0"/>
              </a:rPr>
              <a:t>average_sales</a:t>
            </a:r>
            <a:r>
              <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rPr>
              <a:t>It was designed to evaluate the relationship between these predictors and their impact on total sales, providing a simple, interpretable approach to analyze coupon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Model Performance Concerns: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rPr>
              <a:t>High R² (0.994): The model showed near-perfect performance on the dataset, which is a red flag for overfitting, suggesting it may fail to generalize well to unseen data.</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rPr>
              <a:t>High MSE (3356.69): Despite the high R2R^2R2, the error magnitude is notable, indicating inconsistencies between the actual and predicted values for certain data points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Feature Importance Analysis: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rPr>
              <a:t>AVERAGE_SALES dominated the model, with a coefficient of 35.72, heavily influencing predictions.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TRANSACTION_COUNT had a much smaller coefficient (2.83), indicating an imbalanced contribution between the features.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rPr>
              <a:t>This imbalance suggests the model failed to capture the true dynamics of coupon-driven sales, potentially overlooking critical interactions.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Relevance to the Business Objective: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The model's </a:t>
            </a:r>
            <a:r>
              <a:rPr kumimoji="0" lang="en-US" altLang="en-US" sz="2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linear assumptions</a:t>
            </a: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limit its ability to capture </a:t>
            </a:r>
            <a:r>
              <a:rPr kumimoji="0" lang="en-US" altLang="en-US" sz="2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non-linear relationships</a:t>
            </a: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inherent in sales influenced by coupons.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Business scenarios often involve </a:t>
            </a:r>
            <a:r>
              <a:rPr kumimoji="0" lang="en-US" altLang="en-US" sz="24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complex feature interactions</a:t>
            </a: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 (e.g., synergy between transaction counts and average sales), which linear regression cannot adequately handle.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The model lacked flexibility for simulating scaling effects or evaluating dynamic relations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400" dirty="0">
              <a:solidFill>
                <a:schemeClr val="bg1"/>
              </a:solidFill>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Decision to Reject:</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The model was rejected due to its inability to capture non-linear interactions and reliance on a single dominant feature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An alternative model, Gradient Boosting Regression, was chosen as it better aligned with the complexity of the data, provided richer insights into feature importance, and allowed for scaling simulations critical for evaluating campaign effectiveness.</a:t>
            </a:r>
          </a:p>
        </p:txBody>
      </p:sp>
    </p:spTree>
    <p:extLst>
      <p:ext uri="{BB962C8B-B14F-4D97-AF65-F5344CB8AC3E}">
        <p14:creationId xmlns:p14="http://schemas.microsoft.com/office/powerpoint/2010/main" val="2086036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22449-EF70-A8A2-7F51-24CA386C23F1}"/>
            </a:ext>
          </a:extLst>
        </p:cNvPr>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CD4A765-6A09-2540-A665-D930691143DB}"/>
              </a:ext>
            </a:extLst>
          </p:cNvPr>
          <p:cNvSpPr>
            <a:spLocks noGrp="1"/>
          </p:cNvSpPr>
          <p:nvPr>
            <p:ph type="pic" sz="quarter" idx="14"/>
          </p:nvPr>
        </p:nvSpPr>
        <p:spPr/>
      </p:sp>
      <p:sp>
        <p:nvSpPr>
          <p:cNvPr id="4" name="Rectangle 3">
            <a:extLst>
              <a:ext uri="{FF2B5EF4-FFF2-40B4-BE49-F238E27FC236}">
                <a16:creationId xmlns:a16="http://schemas.microsoft.com/office/drawing/2014/main" id="{8152756D-5449-2302-7F49-542B8811DF49}"/>
              </a:ext>
            </a:extLst>
          </p:cNvPr>
          <p:cNvSpPr/>
          <p:nvPr/>
        </p:nvSpPr>
        <p:spPr>
          <a:xfrm>
            <a:off x="-391886" y="-378371"/>
            <a:ext cx="25120443" cy="144727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27C772E-281E-567B-3B3D-071352BBBA34}"/>
              </a:ext>
            </a:extLst>
          </p:cNvPr>
          <p:cNvPicPr>
            <a:picLocks noChangeAspect="1"/>
          </p:cNvPicPr>
          <p:nvPr/>
        </p:nvPicPr>
        <p:blipFill>
          <a:blip r:embed="rId2"/>
          <a:stretch>
            <a:fillRect/>
          </a:stretch>
        </p:blipFill>
        <p:spPr>
          <a:xfrm>
            <a:off x="315271" y="1200036"/>
            <a:ext cx="11758516" cy="5657963"/>
          </a:xfrm>
          <a:prstGeom prst="rect">
            <a:avLst/>
          </a:prstGeom>
        </p:spPr>
      </p:pic>
      <p:pic>
        <p:nvPicPr>
          <p:cNvPr id="8" name="Picture 7">
            <a:extLst>
              <a:ext uri="{FF2B5EF4-FFF2-40B4-BE49-F238E27FC236}">
                <a16:creationId xmlns:a16="http://schemas.microsoft.com/office/drawing/2014/main" id="{F1A02B83-B8B5-5E45-D925-345F0C2E9561}"/>
              </a:ext>
            </a:extLst>
          </p:cNvPr>
          <p:cNvPicPr>
            <a:picLocks noChangeAspect="1"/>
          </p:cNvPicPr>
          <p:nvPr/>
        </p:nvPicPr>
        <p:blipFill>
          <a:blip r:embed="rId3"/>
          <a:stretch>
            <a:fillRect/>
          </a:stretch>
        </p:blipFill>
        <p:spPr>
          <a:xfrm>
            <a:off x="12780944" y="1200036"/>
            <a:ext cx="11166395" cy="5475100"/>
          </a:xfrm>
          <a:prstGeom prst="rect">
            <a:avLst/>
          </a:prstGeom>
        </p:spPr>
      </p:pic>
      <p:pic>
        <p:nvPicPr>
          <p:cNvPr id="11" name="Picture 10">
            <a:extLst>
              <a:ext uri="{FF2B5EF4-FFF2-40B4-BE49-F238E27FC236}">
                <a16:creationId xmlns:a16="http://schemas.microsoft.com/office/drawing/2014/main" id="{AE594F5E-1567-5448-059C-3878C1401044}"/>
              </a:ext>
            </a:extLst>
          </p:cNvPr>
          <p:cNvPicPr>
            <a:picLocks noChangeAspect="1"/>
          </p:cNvPicPr>
          <p:nvPr/>
        </p:nvPicPr>
        <p:blipFill>
          <a:blip r:embed="rId4"/>
          <a:srcRect t="7344"/>
          <a:stretch/>
        </p:blipFill>
        <p:spPr>
          <a:xfrm>
            <a:off x="12931773" y="6857999"/>
            <a:ext cx="11015565" cy="2763166"/>
          </a:xfrm>
          <a:prstGeom prst="rect">
            <a:avLst/>
          </a:prstGeom>
        </p:spPr>
      </p:pic>
      <p:sp>
        <p:nvSpPr>
          <p:cNvPr id="12" name="TextBox 11">
            <a:extLst>
              <a:ext uri="{FF2B5EF4-FFF2-40B4-BE49-F238E27FC236}">
                <a16:creationId xmlns:a16="http://schemas.microsoft.com/office/drawing/2014/main" id="{353746EA-B034-F1A6-F005-428E294E0011}"/>
              </a:ext>
            </a:extLst>
          </p:cNvPr>
          <p:cNvSpPr txBox="1"/>
          <p:nvPr/>
        </p:nvSpPr>
        <p:spPr>
          <a:xfrm>
            <a:off x="292540" y="336986"/>
            <a:ext cx="22368884" cy="830997"/>
          </a:xfrm>
          <a:prstGeom prst="rect">
            <a:avLst/>
          </a:prstGeom>
          <a:noFill/>
          <a:ln>
            <a:noFill/>
          </a:ln>
        </p:spPr>
        <p:txBody>
          <a:bodyPr wrap="square" rtlCol="0">
            <a:spAutoFit/>
          </a:bodyPr>
          <a:lstStyle/>
          <a:p>
            <a:r>
              <a:rPr lang="en-US" sz="4800" dirty="0">
                <a:solidFill>
                  <a:schemeClr val="bg1"/>
                </a:solidFill>
                <a:latin typeface="Poppins" pitchFamily="2" charset="77"/>
                <a:ea typeface="Roboto Medium" panose="02000000000000000000" pitchFamily="2" charset="0"/>
                <a:cs typeface="Poppins" pitchFamily="2" charset="77"/>
              </a:rPr>
              <a:t>Coupon Data Analysis – Model Results</a:t>
            </a:r>
          </a:p>
        </p:txBody>
      </p:sp>
      <p:pic>
        <p:nvPicPr>
          <p:cNvPr id="14" name="Picture 13">
            <a:extLst>
              <a:ext uri="{FF2B5EF4-FFF2-40B4-BE49-F238E27FC236}">
                <a16:creationId xmlns:a16="http://schemas.microsoft.com/office/drawing/2014/main" id="{CD00E21F-2516-35B2-27C4-B25A317D3523}"/>
              </a:ext>
            </a:extLst>
          </p:cNvPr>
          <p:cNvPicPr>
            <a:picLocks noChangeAspect="1"/>
          </p:cNvPicPr>
          <p:nvPr/>
        </p:nvPicPr>
        <p:blipFill>
          <a:blip r:embed="rId5"/>
          <a:stretch>
            <a:fillRect/>
          </a:stretch>
        </p:blipFill>
        <p:spPr>
          <a:xfrm>
            <a:off x="315271" y="7314782"/>
            <a:ext cx="11758516" cy="5091805"/>
          </a:xfrm>
          <a:prstGeom prst="rect">
            <a:avLst/>
          </a:prstGeom>
        </p:spPr>
      </p:pic>
      <p:sp>
        <p:nvSpPr>
          <p:cNvPr id="15" name="Rectangle 14">
            <a:extLst>
              <a:ext uri="{FF2B5EF4-FFF2-40B4-BE49-F238E27FC236}">
                <a16:creationId xmlns:a16="http://schemas.microsoft.com/office/drawing/2014/main" id="{A75C2B22-24DD-869C-4627-3BBB54C9CF70}"/>
              </a:ext>
            </a:extLst>
          </p:cNvPr>
          <p:cNvSpPr/>
          <p:nvPr/>
        </p:nvSpPr>
        <p:spPr>
          <a:xfrm>
            <a:off x="12533526" y="9997667"/>
            <a:ext cx="8365685" cy="1815882"/>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Additional Visuals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dirty="0">
                <a:solidFill>
                  <a:schemeClr val="bg1"/>
                </a:solidFill>
                <a:latin typeface="Arial" panose="020B0604020202020204" pitchFamily="34" charset="0"/>
                <a:cs typeface="Arial" panose="020B0604020202020204" pitchFamily="34" charset="0"/>
              </a:rPr>
              <a:t>Additional visualizations and descriptive statistics for the gradient boost model in coupon impact analysis</a:t>
            </a:r>
            <a:endParaRPr kumimoji="0" lang="en-US" altLang="en-US" sz="240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3673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ord 3">
            <a:extLst>
              <a:ext uri="{FF2B5EF4-FFF2-40B4-BE49-F238E27FC236}">
                <a16:creationId xmlns:a16="http://schemas.microsoft.com/office/drawing/2014/main" id="{2C5B69EB-0164-9747-AACE-991B80B5B019}"/>
              </a:ext>
            </a:extLst>
          </p:cNvPr>
          <p:cNvSpPr/>
          <p:nvPr/>
        </p:nvSpPr>
        <p:spPr>
          <a:xfrm rot="2700000">
            <a:off x="18835550" y="1315900"/>
            <a:ext cx="11084200" cy="11084200"/>
          </a:xfrm>
          <a:prstGeom prst="chord">
            <a:avLst>
              <a:gd name="adj1" fmla="val 2710494"/>
              <a:gd name="adj2" fmla="val 135091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B97591B-9938-4D42-BD8D-E61F569CC3AE}"/>
              </a:ext>
            </a:extLst>
          </p:cNvPr>
          <p:cNvSpPr txBox="1"/>
          <p:nvPr/>
        </p:nvSpPr>
        <p:spPr>
          <a:xfrm>
            <a:off x="20170842" y="5326200"/>
            <a:ext cx="3625751" cy="3170099"/>
          </a:xfrm>
          <a:prstGeom prst="rect">
            <a:avLst/>
          </a:prstGeom>
          <a:noFill/>
          <a:ln>
            <a:noFill/>
          </a:ln>
        </p:spPr>
        <p:txBody>
          <a:bodyPr wrap="square" rtlCol="0">
            <a:spAutoFit/>
          </a:bodyPr>
          <a:lstStyle/>
          <a:p>
            <a:pPr algn="ctr"/>
            <a:r>
              <a:rPr lang="en-US" sz="20000" dirty="0">
                <a:solidFill>
                  <a:schemeClr val="bg1"/>
                </a:solidFill>
                <a:latin typeface="Poppins" pitchFamily="2" charset="77"/>
                <a:ea typeface="Lato Black" panose="020F0502020204030203" pitchFamily="34" charset="0"/>
                <a:cs typeface="Poppins" pitchFamily="2" charset="77"/>
              </a:rPr>
              <a:t>69</a:t>
            </a:r>
          </a:p>
        </p:txBody>
      </p:sp>
      <p:grpSp>
        <p:nvGrpSpPr>
          <p:cNvPr id="5" name="Group 4">
            <a:extLst>
              <a:ext uri="{FF2B5EF4-FFF2-40B4-BE49-F238E27FC236}">
                <a16:creationId xmlns:a16="http://schemas.microsoft.com/office/drawing/2014/main" id="{0EF9156F-2EAD-E340-AB8A-07E644C9A53B}"/>
              </a:ext>
            </a:extLst>
          </p:cNvPr>
          <p:cNvGrpSpPr/>
          <p:nvPr/>
        </p:nvGrpSpPr>
        <p:grpSpPr>
          <a:xfrm>
            <a:off x="0" y="750294"/>
            <a:ext cx="19351692" cy="1861011"/>
            <a:chOff x="-3" y="726233"/>
            <a:chExt cx="19351692" cy="1861011"/>
          </a:xfrm>
        </p:grpSpPr>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17692173"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Focal Brand Selection - Manufacturer 69</a:t>
              </a:r>
            </a:p>
          </p:txBody>
        </p:sp>
        <p:sp>
          <p:nvSpPr>
            <p:cNvPr id="35" name="Rectangle 34">
              <a:extLst>
                <a:ext uri="{FF2B5EF4-FFF2-40B4-BE49-F238E27FC236}">
                  <a16:creationId xmlns:a16="http://schemas.microsoft.com/office/drawing/2014/main" id="{9F9928D0-0443-8340-A199-1EFA870E1ED6}"/>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BA58CF19-8636-8647-B840-9D2292657C4D}"/>
                </a:ext>
              </a:extLst>
            </p:cNvPr>
            <p:cNvSpPr txBox="1"/>
            <p:nvPr/>
          </p:nvSpPr>
          <p:spPr>
            <a:xfrm>
              <a:off x="1659517" y="2187134"/>
              <a:ext cx="5345158" cy="400110"/>
            </a:xfrm>
            <a:prstGeom prst="rect">
              <a:avLst/>
            </a:prstGeom>
            <a:noFill/>
          </p:spPr>
          <p:txBody>
            <a:bodyPr wrap="square" rtlCol="0">
              <a:spAutoFit/>
            </a:bodyPr>
            <a:lstStyle/>
            <a:p>
              <a:endParaRPr lang="en-US" sz="2000" spc="300" dirty="0">
                <a:latin typeface="Lato Medium" panose="020F0502020204030203" pitchFamily="34" charset="0"/>
                <a:ea typeface="Lato Medium" panose="020F0502020204030203" pitchFamily="34" charset="0"/>
                <a:cs typeface="Lato Medium" panose="020F0502020204030203" pitchFamily="34" charset="0"/>
              </a:endParaRPr>
            </a:p>
          </p:txBody>
        </p:sp>
      </p:grpSp>
      <p:sp>
        <p:nvSpPr>
          <p:cNvPr id="6" name="Rectangle 3">
            <a:extLst>
              <a:ext uri="{FF2B5EF4-FFF2-40B4-BE49-F238E27FC236}">
                <a16:creationId xmlns:a16="http://schemas.microsoft.com/office/drawing/2014/main" id="{33B18A78-B5CB-7461-858A-F2BC359A5909}"/>
              </a:ext>
            </a:extLst>
          </p:cNvPr>
          <p:cNvSpPr>
            <a:spLocks noChangeArrowheads="1"/>
          </p:cNvSpPr>
          <p:nvPr/>
        </p:nvSpPr>
        <p:spPr bwMode="auto">
          <a:xfrm>
            <a:off x="933062" y="2357079"/>
            <a:ext cx="17000376"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rPr>
              <a:t>Initial Aggregation</a:t>
            </a: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Metrics from the product table identified Manufacturer 69 as having the most comprehensive data.</a:t>
            </a:r>
          </a:p>
          <a:p>
            <a:pPr lvl="1" defTabSz="914400" eaLnBrk="0" fontAlgn="base" hangingPunct="0">
              <a:spcBef>
                <a:spcPct val="0"/>
              </a:spcBef>
              <a:spcAft>
                <a:spcPct val="0"/>
              </a:spcAft>
            </a:pPr>
            <a:endPar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rPr>
              <a:t>Top Departments: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Focused analysis on four key departments: DELI, MEAT-PCKGD, PASTRY, DRUG GM, where 69 had a dominant presence.</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Selected DRUG GM due to strong competition and data availability.</a:t>
            </a:r>
          </a:p>
          <a:p>
            <a:pPr lvl="1" defTabSz="914400" eaLnBrk="0" fontAlgn="base" hangingPunct="0">
              <a:spcBef>
                <a:spcPct val="0"/>
              </a:spcBef>
              <a:spcAft>
                <a:spcPct val="0"/>
              </a:spcAft>
            </a:pPr>
            <a:endPar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rPr>
              <a:t>Rationale for Selection: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Manufacturer 69 exhibited clear dominance in transactions and sales across multiple departments.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Comprehensive availability of demographic, transaction, and campaign data made it a robust candidate for focal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endParaRPr>
          </a:p>
        </p:txBody>
      </p:sp>
      <p:pic>
        <p:nvPicPr>
          <p:cNvPr id="10" name="Picture 9">
            <a:extLst>
              <a:ext uri="{FF2B5EF4-FFF2-40B4-BE49-F238E27FC236}">
                <a16:creationId xmlns:a16="http://schemas.microsoft.com/office/drawing/2014/main" id="{D2CB7D0B-E4BE-055C-24B2-2EFE7DA26D69}"/>
              </a:ext>
            </a:extLst>
          </p:cNvPr>
          <p:cNvPicPr>
            <a:picLocks noChangeAspect="1"/>
          </p:cNvPicPr>
          <p:nvPr/>
        </p:nvPicPr>
        <p:blipFill>
          <a:blip r:embed="rId2"/>
          <a:srcRect l="1678" t="2906" r="946" b="3283"/>
          <a:stretch/>
        </p:blipFill>
        <p:spPr>
          <a:xfrm>
            <a:off x="190500" y="8042939"/>
            <a:ext cx="11181086" cy="5463451"/>
          </a:xfrm>
          <a:prstGeom prst="rect">
            <a:avLst/>
          </a:prstGeom>
        </p:spPr>
      </p:pic>
    </p:spTree>
    <p:extLst>
      <p:ext uri="{BB962C8B-B14F-4D97-AF65-F5344CB8AC3E}">
        <p14:creationId xmlns:p14="http://schemas.microsoft.com/office/powerpoint/2010/main" val="2695873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02F5A-FEAE-9396-C47C-0C9A01DC7E2F}"/>
            </a:ext>
          </a:extLst>
        </p:cNvPr>
        <p:cNvGrpSpPr/>
        <p:nvPr/>
      </p:nvGrpSpPr>
      <p:grpSpPr>
        <a:xfrm>
          <a:off x="0" y="0"/>
          <a:ext cx="0" cy="0"/>
          <a:chOff x="0" y="0"/>
          <a:chExt cx="0" cy="0"/>
        </a:xfrm>
      </p:grpSpPr>
      <p:sp>
        <p:nvSpPr>
          <p:cNvPr id="4" name="Chord 3">
            <a:extLst>
              <a:ext uri="{FF2B5EF4-FFF2-40B4-BE49-F238E27FC236}">
                <a16:creationId xmlns:a16="http://schemas.microsoft.com/office/drawing/2014/main" id="{E9A1475B-50DB-1B3E-B78C-F3B7FA99CB77}"/>
              </a:ext>
            </a:extLst>
          </p:cNvPr>
          <p:cNvSpPr/>
          <p:nvPr/>
        </p:nvSpPr>
        <p:spPr>
          <a:xfrm rot="2700000">
            <a:off x="18835550" y="1315900"/>
            <a:ext cx="11084200" cy="11084200"/>
          </a:xfrm>
          <a:prstGeom prst="chord">
            <a:avLst>
              <a:gd name="adj1" fmla="val 2710494"/>
              <a:gd name="adj2" fmla="val 1350912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D254C53-B0DA-CC5E-4B2B-979A5876C2A6}"/>
              </a:ext>
            </a:extLst>
          </p:cNvPr>
          <p:cNvSpPr txBox="1"/>
          <p:nvPr/>
        </p:nvSpPr>
        <p:spPr>
          <a:xfrm>
            <a:off x="19192907" y="5326200"/>
            <a:ext cx="4994243" cy="3170099"/>
          </a:xfrm>
          <a:prstGeom prst="rect">
            <a:avLst/>
          </a:prstGeom>
          <a:noFill/>
          <a:ln>
            <a:noFill/>
          </a:ln>
        </p:spPr>
        <p:txBody>
          <a:bodyPr wrap="square" rtlCol="0">
            <a:spAutoFit/>
          </a:bodyPr>
          <a:lstStyle/>
          <a:p>
            <a:pPr algn="ctr"/>
            <a:r>
              <a:rPr lang="en-US" sz="20000" dirty="0">
                <a:solidFill>
                  <a:schemeClr val="bg1"/>
                </a:solidFill>
                <a:latin typeface="Poppins" pitchFamily="2" charset="77"/>
                <a:ea typeface="Lato Black" panose="020F0502020204030203" pitchFamily="34" charset="0"/>
                <a:cs typeface="Poppins" pitchFamily="2" charset="77"/>
              </a:rPr>
              <a:t>693</a:t>
            </a:r>
          </a:p>
        </p:txBody>
      </p:sp>
      <p:grpSp>
        <p:nvGrpSpPr>
          <p:cNvPr id="5" name="Group 4">
            <a:extLst>
              <a:ext uri="{FF2B5EF4-FFF2-40B4-BE49-F238E27FC236}">
                <a16:creationId xmlns:a16="http://schemas.microsoft.com/office/drawing/2014/main" id="{514B2B2B-6470-D614-B65D-8B391BAB5952}"/>
              </a:ext>
            </a:extLst>
          </p:cNvPr>
          <p:cNvGrpSpPr/>
          <p:nvPr/>
        </p:nvGrpSpPr>
        <p:grpSpPr>
          <a:xfrm>
            <a:off x="0" y="750294"/>
            <a:ext cx="19351692" cy="1861011"/>
            <a:chOff x="-3" y="726233"/>
            <a:chExt cx="19351692" cy="1861011"/>
          </a:xfrm>
        </p:grpSpPr>
        <p:sp>
          <p:nvSpPr>
            <p:cNvPr id="9" name="TextBox 8">
              <a:extLst>
                <a:ext uri="{FF2B5EF4-FFF2-40B4-BE49-F238E27FC236}">
                  <a16:creationId xmlns:a16="http://schemas.microsoft.com/office/drawing/2014/main" id="{B6EED7E7-E8A6-820F-C4F3-90FBAF03D5B8}"/>
                </a:ext>
              </a:extLst>
            </p:cNvPr>
            <p:cNvSpPr txBox="1"/>
            <p:nvPr/>
          </p:nvSpPr>
          <p:spPr>
            <a:xfrm>
              <a:off x="1659516" y="1171471"/>
              <a:ext cx="17692173" cy="1015663"/>
            </a:xfrm>
            <a:prstGeom prst="rect">
              <a:avLst/>
            </a:prstGeom>
            <a:noFill/>
            <a:ln>
              <a:noFill/>
            </a:ln>
          </p:spPr>
          <p:txBody>
            <a:bodyPr wrap="square" rtlCol="0">
              <a:spAutoFit/>
            </a:bodyPr>
            <a:lstStyle/>
            <a:p>
              <a:r>
                <a:rPr lang="en-US" sz="6000" dirty="0">
                  <a:solidFill>
                    <a:schemeClr val="tx2"/>
                  </a:solidFill>
                  <a:latin typeface="Poppins" panose="00000500000000000000" pitchFamily="2" charset="0"/>
                  <a:ea typeface="Roboto Medium" panose="02000000000000000000" pitchFamily="2" charset="0"/>
                  <a:cs typeface="Poppins" panose="00000500000000000000" pitchFamily="2" charset="0"/>
                </a:rPr>
                <a:t>Competitor Selection - Manufacturer 693 </a:t>
              </a:r>
            </a:p>
          </p:txBody>
        </p:sp>
        <p:sp>
          <p:nvSpPr>
            <p:cNvPr id="35" name="Rectangle 34">
              <a:extLst>
                <a:ext uri="{FF2B5EF4-FFF2-40B4-BE49-F238E27FC236}">
                  <a16:creationId xmlns:a16="http://schemas.microsoft.com/office/drawing/2014/main" id="{548C334A-04C9-B662-749C-035D3DBF7146}"/>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oppins" panose="00000500000000000000" pitchFamily="2" charset="0"/>
                <a:cs typeface="Poppins" panose="00000500000000000000" pitchFamily="2" charset="0"/>
              </a:endParaRPr>
            </a:p>
          </p:txBody>
        </p:sp>
        <p:sp>
          <p:nvSpPr>
            <p:cNvPr id="38" name="TextBox 37">
              <a:extLst>
                <a:ext uri="{FF2B5EF4-FFF2-40B4-BE49-F238E27FC236}">
                  <a16:creationId xmlns:a16="http://schemas.microsoft.com/office/drawing/2014/main" id="{5D208372-429A-72F4-EC9D-087245FD79AB}"/>
                </a:ext>
              </a:extLst>
            </p:cNvPr>
            <p:cNvSpPr txBox="1"/>
            <p:nvPr/>
          </p:nvSpPr>
          <p:spPr>
            <a:xfrm>
              <a:off x="1659517" y="2187134"/>
              <a:ext cx="5345158" cy="400110"/>
            </a:xfrm>
            <a:prstGeom prst="rect">
              <a:avLst/>
            </a:prstGeom>
            <a:noFill/>
          </p:spPr>
          <p:txBody>
            <a:bodyPr wrap="square" rtlCol="0">
              <a:spAutoFit/>
            </a:bodyPr>
            <a:lstStyle/>
            <a:p>
              <a:endParaRPr lang="en-US" sz="2000" spc="300" dirty="0">
                <a:latin typeface="Poppins" panose="00000500000000000000" pitchFamily="2" charset="0"/>
                <a:ea typeface="Lato Medium" panose="020F0502020204030203" pitchFamily="34" charset="0"/>
                <a:cs typeface="Poppins" panose="00000500000000000000" pitchFamily="2" charset="0"/>
              </a:endParaRPr>
            </a:p>
          </p:txBody>
        </p:sp>
      </p:grpSp>
      <p:sp>
        <p:nvSpPr>
          <p:cNvPr id="6" name="Rectangle 3">
            <a:extLst>
              <a:ext uri="{FF2B5EF4-FFF2-40B4-BE49-F238E27FC236}">
                <a16:creationId xmlns:a16="http://schemas.microsoft.com/office/drawing/2014/main" id="{D7EA97D6-24A0-3396-C9D5-DC1E7CAFAA20}"/>
              </a:ext>
            </a:extLst>
          </p:cNvPr>
          <p:cNvSpPr>
            <a:spLocks noChangeArrowheads="1"/>
          </p:cNvSpPr>
          <p:nvPr/>
        </p:nvSpPr>
        <p:spPr bwMode="auto">
          <a:xfrm>
            <a:off x="933062" y="2409197"/>
            <a:ext cx="17000376"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rPr>
              <a:t>Looked at top manufacturers in DRUG GM, Pastry, Meat-</a:t>
            </a:r>
            <a:r>
              <a:rPr lang="en-US" altLang="en-US" sz="2800" b="1" dirty="0" err="1">
                <a:solidFill>
                  <a:srgbClr val="000000"/>
                </a:solidFill>
                <a:latin typeface="Lato Light" panose="020F0502020204030203" pitchFamily="34" charset="0"/>
                <a:ea typeface="Lato Light" panose="020F0502020204030203" pitchFamily="34" charset="0"/>
                <a:cs typeface="Lato Light" panose="020F0502020204030203" pitchFamily="34" charset="0"/>
              </a:rPr>
              <a:t>Pckgd</a:t>
            </a:r>
            <a:r>
              <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rPr>
              <a:t>, Deli departments</a:t>
            </a:r>
          </a:p>
          <a:p>
            <a:pPr marL="0" marR="0" lvl="0" indent="0" algn="l" defTabSz="914400" rtl="0" eaLnBrk="0" fontAlgn="base" latinLnBrk="0" hangingPunct="0">
              <a:lnSpc>
                <a:spcPct val="100000"/>
              </a:lnSpc>
              <a:spcBef>
                <a:spcPct val="0"/>
              </a:spcBef>
              <a:spcAft>
                <a:spcPct val="0"/>
              </a:spcAft>
              <a:buClrTx/>
              <a:buSzTx/>
              <a:tabLst/>
            </a:pPr>
            <a:endPar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rPr>
              <a:t>Manufacturer 693:</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Identified as the strongest competitor in DRUG GM.</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Virtually matched Manufacturer 69 in transactions and household reach but significantly lagged in sales, indicating opportunities for 69 to leverage better pricing and campaigns.</a:t>
            </a:r>
          </a:p>
          <a:p>
            <a:pPr lvl="1" defTabSz="914400" eaLnBrk="0" fontAlgn="base" hangingPunct="0">
              <a:spcBef>
                <a:spcPct val="0"/>
              </a:spcBef>
              <a:spcAft>
                <a:spcPct val="0"/>
              </a:spcAft>
            </a:pPr>
            <a:endPar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rPr>
              <a:t>Manufacturer 5423:</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Broad presence across DELI, MEAT-PCKGD, and Pastry.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Limited competition overall but showed potential in Pastry department</a:t>
            </a:r>
          </a:p>
          <a:p>
            <a:pPr lvl="1" defTabSz="914400" eaLnBrk="0" fontAlgn="base" hangingPunct="0">
              <a:spcBef>
                <a:spcPct val="0"/>
              </a:spcBef>
              <a:spcAft>
                <a:spcPct val="0"/>
              </a:spcAft>
            </a:pPr>
            <a:endPar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2800" b="1" dirty="0">
                <a:solidFill>
                  <a:srgbClr val="000000"/>
                </a:solidFill>
                <a:latin typeface="Lato Light" panose="020F0502020204030203" pitchFamily="34" charset="0"/>
                <a:ea typeface="Lato Light" panose="020F0502020204030203" pitchFamily="34" charset="0"/>
                <a:cs typeface="Lato Light" panose="020F0502020204030203" pitchFamily="34" charset="0"/>
              </a:rPr>
              <a:t>Manufacturer 1407:</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Minimal competition in DRUG GM due to lower transactions, sales, and household reach</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rgbClr val="000000"/>
                </a:solidFill>
                <a:latin typeface="Lato Light" panose="020F0502020204030203" pitchFamily="34" charset="0"/>
                <a:ea typeface="Lato Light" panose="020F0502020204030203" pitchFamily="34" charset="0"/>
                <a:cs typeface="Lato Light" panose="020F0502020204030203" pitchFamily="34" charset="0"/>
              </a:rPr>
              <a:t>Serves as a niche player with negligible impact on Manufacturer 69's dominance.</a:t>
            </a:r>
            <a:endParaRPr kumimoji="0" lang="en-US" altLang="en-US" sz="1800" i="0" u="none" strike="noStrike" cap="none" normalizeH="0" baseline="0" dirty="0">
              <a:ln>
                <a:noFill/>
              </a:ln>
              <a:solidFill>
                <a:srgbClr val="000000"/>
              </a:solidFill>
              <a:effectLst/>
              <a:latin typeface="Arial" panose="020B0604020202020204" pitchFamily="34" charset="0"/>
            </a:endParaRPr>
          </a:p>
        </p:txBody>
      </p:sp>
      <p:pic>
        <p:nvPicPr>
          <p:cNvPr id="8" name="Picture 7">
            <a:extLst>
              <a:ext uri="{FF2B5EF4-FFF2-40B4-BE49-F238E27FC236}">
                <a16:creationId xmlns:a16="http://schemas.microsoft.com/office/drawing/2014/main" id="{DC6AF59E-57FD-6166-798E-B2DB88232A3B}"/>
              </a:ext>
            </a:extLst>
          </p:cNvPr>
          <p:cNvPicPr>
            <a:picLocks noChangeAspect="1"/>
          </p:cNvPicPr>
          <p:nvPr/>
        </p:nvPicPr>
        <p:blipFill>
          <a:blip r:embed="rId2"/>
          <a:stretch>
            <a:fillRect/>
          </a:stretch>
        </p:blipFill>
        <p:spPr>
          <a:xfrm>
            <a:off x="1056887" y="8715984"/>
            <a:ext cx="8239514" cy="4923612"/>
          </a:xfrm>
          <a:prstGeom prst="rect">
            <a:avLst/>
          </a:prstGeom>
        </p:spPr>
      </p:pic>
    </p:spTree>
    <p:extLst>
      <p:ext uri="{BB962C8B-B14F-4D97-AF65-F5344CB8AC3E}">
        <p14:creationId xmlns:p14="http://schemas.microsoft.com/office/powerpoint/2010/main" val="1646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90BE7A0-A4D1-794B-881C-AA400CCD6ADA}"/>
              </a:ext>
            </a:extLst>
          </p:cNvPr>
          <p:cNvSpPr>
            <a:spLocks noGrp="1"/>
          </p:cNvSpPr>
          <p:nvPr>
            <p:ph type="pic" sz="quarter" idx="14"/>
          </p:nvPr>
        </p:nvSpPr>
        <p:spPr/>
      </p:sp>
      <p:sp>
        <p:nvSpPr>
          <p:cNvPr id="11" name="Rectangle 10">
            <a:extLst>
              <a:ext uri="{FF2B5EF4-FFF2-40B4-BE49-F238E27FC236}">
                <a16:creationId xmlns:a16="http://schemas.microsoft.com/office/drawing/2014/main" id="{CA176107-8A98-614E-A00E-EE53D79A6326}"/>
              </a:ext>
            </a:extLst>
          </p:cNvPr>
          <p:cNvSpPr/>
          <p:nvPr/>
        </p:nvSpPr>
        <p:spPr>
          <a:xfrm rot="10800000" flipH="1" flipV="1">
            <a:off x="-3" y="-14525"/>
            <a:ext cx="24377649" cy="13730525"/>
          </a:xfrm>
          <a:prstGeom prst="rect">
            <a:avLst/>
          </a:prstGeom>
          <a:gradFill>
            <a:gsLst>
              <a:gs pos="79000">
                <a:schemeClr val="accent4">
                  <a:alpha val="80000"/>
                </a:schemeClr>
              </a:gs>
              <a:gs pos="0">
                <a:schemeClr val="accent1">
                  <a:alpha val="80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CA127C10-B3CA-B548-A7BA-53E5427D36CF}"/>
              </a:ext>
            </a:extLst>
          </p:cNvPr>
          <p:cNvGrpSpPr/>
          <p:nvPr/>
        </p:nvGrpSpPr>
        <p:grpSpPr>
          <a:xfrm>
            <a:off x="448677" y="5881241"/>
            <a:ext cx="23480287" cy="2659256"/>
            <a:chOff x="-1767318" y="5491405"/>
            <a:chExt cx="23480287" cy="2659256"/>
          </a:xfrm>
        </p:grpSpPr>
        <p:sp>
          <p:nvSpPr>
            <p:cNvPr id="9" name="TextBox 8">
              <a:extLst>
                <a:ext uri="{FF2B5EF4-FFF2-40B4-BE49-F238E27FC236}">
                  <a16:creationId xmlns:a16="http://schemas.microsoft.com/office/drawing/2014/main" id="{10BAB834-84FA-3A4B-9D99-444FCB5FA429}"/>
                </a:ext>
              </a:extLst>
            </p:cNvPr>
            <p:cNvSpPr txBox="1"/>
            <p:nvPr/>
          </p:nvSpPr>
          <p:spPr>
            <a:xfrm>
              <a:off x="-1767318" y="5491405"/>
              <a:ext cx="23480287" cy="1938992"/>
            </a:xfrm>
            <a:prstGeom prst="rect">
              <a:avLst/>
            </a:prstGeom>
            <a:noFill/>
            <a:ln>
              <a:noFill/>
            </a:ln>
          </p:spPr>
          <p:txBody>
            <a:bodyPr wrap="square" rtlCol="0">
              <a:spAutoFit/>
            </a:bodyPr>
            <a:lstStyle/>
            <a:p>
              <a:pPr algn="r"/>
              <a:r>
                <a:rPr lang="en-US" sz="12000" dirty="0">
                  <a:solidFill>
                    <a:schemeClr val="bg1"/>
                  </a:solidFill>
                  <a:latin typeface="Poppins" pitchFamily="2" charset="77"/>
                  <a:ea typeface="Roboto Medium" panose="02000000000000000000" pitchFamily="2" charset="0"/>
                  <a:cs typeface="Poppins" pitchFamily="2" charset="77"/>
                </a:rPr>
                <a:t>Competitor Analysis 69 vs 693</a:t>
              </a:r>
            </a:p>
          </p:txBody>
        </p:sp>
        <p:sp>
          <p:nvSpPr>
            <p:cNvPr id="14" name="TextBox 13">
              <a:extLst>
                <a:ext uri="{FF2B5EF4-FFF2-40B4-BE49-F238E27FC236}">
                  <a16:creationId xmlns:a16="http://schemas.microsoft.com/office/drawing/2014/main" id="{C344B383-15EE-F242-BA74-0FE8DF209DB0}"/>
                </a:ext>
              </a:extLst>
            </p:cNvPr>
            <p:cNvSpPr txBox="1"/>
            <p:nvPr/>
          </p:nvSpPr>
          <p:spPr>
            <a:xfrm>
              <a:off x="4032242" y="7504330"/>
              <a:ext cx="15479451" cy="646331"/>
            </a:xfrm>
            <a:prstGeom prst="rect">
              <a:avLst/>
            </a:prstGeom>
            <a:noFill/>
          </p:spPr>
          <p:txBody>
            <a:bodyPr wrap="square" rtlCol="0">
              <a:spAutoFit/>
            </a:bodyPr>
            <a:lstStyle/>
            <a:p>
              <a:pPr algn="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Transaction, Demographic and Campaign Data Analysis</a:t>
              </a:r>
            </a:p>
          </p:txBody>
        </p:sp>
      </p:grpSp>
      <p:sp>
        <p:nvSpPr>
          <p:cNvPr id="2" name="Rectangle 1">
            <a:extLst>
              <a:ext uri="{FF2B5EF4-FFF2-40B4-BE49-F238E27FC236}">
                <a16:creationId xmlns:a16="http://schemas.microsoft.com/office/drawing/2014/main" id="{2E7B01EE-2265-644F-856D-DF5A174F7852}"/>
              </a:ext>
            </a:extLst>
          </p:cNvPr>
          <p:cNvSpPr/>
          <p:nvPr/>
        </p:nvSpPr>
        <p:spPr>
          <a:xfrm>
            <a:off x="0" y="5149516"/>
            <a:ext cx="21515707" cy="1593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2909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DFEEF60-7FF5-7A49-A272-90DB93878611}"/>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406FE1BB-8B5F-AB47-BD8C-CFEB29E9D70A}"/>
              </a:ext>
            </a:extLst>
          </p:cNvPr>
          <p:cNvSpPr>
            <a:spLocks noGrp="1"/>
          </p:cNvSpPr>
          <p:nvPr>
            <p:ph type="pic" sz="quarter" idx="15"/>
          </p:nvPr>
        </p:nvSpPr>
        <p:spPr/>
      </p:sp>
      <p:sp>
        <p:nvSpPr>
          <p:cNvPr id="9" name="TextBox 8">
            <a:extLst>
              <a:ext uri="{FF2B5EF4-FFF2-40B4-BE49-F238E27FC236}">
                <a16:creationId xmlns:a16="http://schemas.microsoft.com/office/drawing/2014/main" id="{10BAB834-84FA-3A4B-9D99-444FCB5FA429}"/>
              </a:ext>
            </a:extLst>
          </p:cNvPr>
          <p:cNvSpPr txBox="1"/>
          <p:nvPr/>
        </p:nvSpPr>
        <p:spPr>
          <a:xfrm>
            <a:off x="1659516" y="1171471"/>
            <a:ext cx="22368884"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Competitor Analysis between Manufacturers 69 and 693</a:t>
            </a:r>
          </a:p>
        </p:txBody>
      </p:sp>
      <p:sp>
        <p:nvSpPr>
          <p:cNvPr id="35" name="Rectangle 34">
            <a:extLst>
              <a:ext uri="{FF2B5EF4-FFF2-40B4-BE49-F238E27FC236}">
                <a16:creationId xmlns:a16="http://schemas.microsoft.com/office/drawing/2014/main" id="{9F9928D0-0443-8340-A199-1EFA870E1ED6}"/>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0C69165-8028-C541-BA60-03F8AF6EF3F4}"/>
              </a:ext>
            </a:extLst>
          </p:cNvPr>
          <p:cNvSpPr/>
          <p:nvPr/>
        </p:nvSpPr>
        <p:spPr>
          <a:xfrm>
            <a:off x="12188825" y="3873341"/>
            <a:ext cx="12188824" cy="68362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4F3F880-70B7-2441-9B9F-A464EC3661C1}"/>
              </a:ext>
            </a:extLst>
          </p:cNvPr>
          <p:cNvSpPr/>
          <p:nvPr/>
        </p:nvSpPr>
        <p:spPr>
          <a:xfrm>
            <a:off x="4032" y="3873341"/>
            <a:ext cx="12188824" cy="68362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037D9C0-5856-F04B-897D-3856D20EAC77}"/>
              </a:ext>
            </a:extLst>
          </p:cNvPr>
          <p:cNvSpPr/>
          <p:nvPr/>
        </p:nvSpPr>
        <p:spPr>
          <a:xfrm>
            <a:off x="4032" y="10853678"/>
            <a:ext cx="12668769" cy="2554545"/>
          </a:xfrm>
          <a:prstGeom prst="rect">
            <a:avLst/>
          </a:prstGeom>
        </p:spPr>
        <p:txBody>
          <a:bodyPr wrap="square">
            <a:spAutoFit/>
          </a:bodyPr>
          <a:lstStyle/>
          <a:p>
            <a:r>
              <a:rPr lang="en-US" sz="3200" b="1"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Manufacturer 69</a:t>
            </a:r>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a:t>
            </a:r>
          </a:p>
          <a:p>
            <a:pPr marL="742950" lvl="1" indent="-285750">
              <a:buFont typeface="Arial" panose="020B0604020202020204" pitchFamily="34" charset="0"/>
              <a:buChar char="•"/>
            </a:pPr>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Shows consistent dominance with higher peaks and larger seasonal spikes.</a:t>
            </a:r>
          </a:p>
          <a:p>
            <a:r>
              <a:rPr lang="en-US" sz="3200" b="1"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Manufacturer 693</a:t>
            </a:r>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a:t>
            </a:r>
          </a:p>
          <a:p>
            <a:pPr marL="742950" lvl="1" indent="-285750">
              <a:buFont typeface="Arial" panose="020B0604020202020204" pitchFamily="34" charset="0"/>
              <a:buChar char="•"/>
            </a:pPr>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Maintains a steady sales presence over time with moderate peaks.</a:t>
            </a:r>
          </a:p>
        </p:txBody>
      </p:sp>
      <p:sp>
        <p:nvSpPr>
          <p:cNvPr id="42" name="Rectangle 41">
            <a:extLst>
              <a:ext uri="{FF2B5EF4-FFF2-40B4-BE49-F238E27FC236}">
                <a16:creationId xmlns:a16="http://schemas.microsoft.com/office/drawing/2014/main" id="{E9D2D2C4-5E7D-4E4D-B32D-6369A50E2B45}"/>
              </a:ext>
            </a:extLst>
          </p:cNvPr>
          <p:cNvSpPr/>
          <p:nvPr/>
        </p:nvSpPr>
        <p:spPr>
          <a:xfrm>
            <a:off x="3673326" y="6666769"/>
            <a:ext cx="4846206" cy="923330"/>
          </a:xfrm>
          <a:prstGeom prst="rect">
            <a:avLst/>
          </a:prstGeom>
        </p:spPr>
        <p:txBody>
          <a:bodyPr wrap="square">
            <a:spAutoFit/>
          </a:bodyPr>
          <a:lstStyle/>
          <a:p>
            <a:pPr algn="ctr"/>
            <a:r>
              <a:rPr lang="en-US" sz="5400" dirty="0">
                <a:solidFill>
                  <a:schemeClr val="bg1"/>
                </a:solidFill>
                <a:latin typeface="Poppins" pitchFamily="2" charset="77"/>
                <a:ea typeface="Lato" panose="020F0502020204030203" pitchFamily="34" charset="0"/>
                <a:cs typeface="Poppins" pitchFamily="2" charset="77"/>
              </a:rPr>
              <a:t>Title One</a:t>
            </a:r>
          </a:p>
        </p:txBody>
      </p:sp>
      <p:sp>
        <p:nvSpPr>
          <p:cNvPr id="43" name="Rectangle 42">
            <a:extLst>
              <a:ext uri="{FF2B5EF4-FFF2-40B4-BE49-F238E27FC236}">
                <a16:creationId xmlns:a16="http://schemas.microsoft.com/office/drawing/2014/main" id="{8DE7B299-7D10-3544-BDB9-C4D8B2AC14B4}"/>
              </a:ext>
            </a:extLst>
          </p:cNvPr>
          <p:cNvSpPr/>
          <p:nvPr/>
        </p:nvSpPr>
        <p:spPr>
          <a:xfrm>
            <a:off x="15858118" y="6666769"/>
            <a:ext cx="4846206" cy="923330"/>
          </a:xfrm>
          <a:prstGeom prst="rect">
            <a:avLst/>
          </a:prstGeom>
        </p:spPr>
        <p:txBody>
          <a:bodyPr wrap="square">
            <a:spAutoFit/>
          </a:bodyPr>
          <a:lstStyle/>
          <a:p>
            <a:pPr algn="ctr"/>
            <a:r>
              <a:rPr lang="en-US" sz="5400" dirty="0">
                <a:solidFill>
                  <a:schemeClr val="bg1"/>
                </a:solidFill>
                <a:latin typeface="Poppins" pitchFamily="2" charset="77"/>
                <a:ea typeface="Lato" panose="020F0502020204030203" pitchFamily="34" charset="0"/>
                <a:cs typeface="Poppins" pitchFamily="2" charset="77"/>
              </a:rPr>
              <a:t>Title Two</a:t>
            </a:r>
          </a:p>
        </p:txBody>
      </p:sp>
      <p:sp>
        <p:nvSpPr>
          <p:cNvPr id="2" name="TextBox 1">
            <a:extLst>
              <a:ext uri="{FF2B5EF4-FFF2-40B4-BE49-F238E27FC236}">
                <a16:creationId xmlns:a16="http://schemas.microsoft.com/office/drawing/2014/main" id="{458CDB56-C3CD-D79E-5417-039FEE5590CB}"/>
              </a:ext>
            </a:extLst>
          </p:cNvPr>
          <p:cNvSpPr txBox="1"/>
          <p:nvPr/>
        </p:nvSpPr>
        <p:spPr>
          <a:xfrm>
            <a:off x="7730116" y="2187186"/>
            <a:ext cx="22368884" cy="923330"/>
          </a:xfrm>
          <a:prstGeom prst="rect">
            <a:avLst/>
          </a:prstGeom>
          <a:noFill/>
          <a:ln>
            <a:noFill/>
          </a:ln>
        </p:spPr>
        <p:txBody>
          <a:bodyPr wrap="square" rtlCol="0">
            <a:spAutoFit/>
          </a:bodyPr>
          <a:lstStyle/>
          <a:p>
            <a:r>
              <a:rPr lang="en-US" sz="5400" dirty="0">
                <a:solidFill>
                  <a:schemeClr val="tx2"/>
                </a:solidFill>
                <a:latin typeface="Poppins" pitchFamily="2" charset="77"/>
                <a:ea typeface="Roboto Medium" panose="02000000000000000000" pitchFamily="2" charset="0"/>
                <a:cs typeface="Poppins" pitchFamily="2" charset="77"/>
              </a:rPr>
              <a:t>Transaction Data</a:t>
            </a:r>
          </a:p>
        </p:txBody>
      </p:sp>
      <p:sp>
        <p:nvSpPr>
          <p:cNvPr id="16" name="Rectangle 15">
            <a:extLst>
              <a:ext uri="{FF2B5EF4-FFF2-40B4-BE49-F238E27FC236}">
                <a16:creationId xmlns:a16="http://schemas.microsoft.com/office/drawing/2014/main" id="{2779C521-2525-3A29-330B-0C17E95E98F0}"/>
              </a:ext>
            </a:extLst>
          </p:cNvPr>
          <p:cNvSpPr/>
          <p:nvPr/>
        </p:nvSpPr>
        <p:spPr>
          <a:xfrm>
            <a:off x="13022051" y="10605264"/>
            <a:ext cx="11006349" cy="3046988"/>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Manufacturer 693 captures </a:t>
            </a:r>
            <a:r>
              <a:rPr kumimoji="0" lang="en-US" altLang="en-US" sz="3200" b="1"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31.6% </a:t>
            </a:r>
            <a:r>
              <a:rPr kumimoji="0" lang="en-US" altLang="en-US" sz="32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of the total sales market share</a:t>
            </a:r>
            <a:r>
              <a:rPr kumimoji="0" lang="en-US" altLang="en-US" sz="32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 which is a </a:t>
            </a:r>
            <a:r>
              <a:rPr kumimoji="0" lang="en-US" altLang="en-US" sz="320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significant portion </a:t>
            </a:r>
            <a:r>
              <a:rPr kumimoji="0" lang="en-US" altLang="en-US" sz="3200" b="0" i="0" u="none" strike="noStrike" cap="none" normalizeH="0" baseline="0" dirty="0">
                <a:ln>
                  <a:noFill/>
                </a:ln>
                <a:solidFill>
                  <a:schemeClr val="accent3">
                    <a:lumMod val="10000"/>
                  </a:schemeClr>
                </a:solidFill>
                <a:effectLst/>
                <a:latin typeface="Lato Light" panose="020F0502020204030203" pitchFamily="34" charset="0"/>
                <a:ea typeface="Lato Light" panose="020F0502020204030203" pitchFamily="34" charset="0"/>
                <a:cs typeface="Lato Light" panose="020F0502020204030203" pitchFamily="34" charset="0"/>
              </a:rPr>
              <a:t>of the DRUG GM department and demonstrates that despite being smaller in revenue, 693 has a strong foothold and the potential to grow further. </a:t>
            </a:r>
          </a:p>
        </p:txBody>
      </p:sp>
      <p:pic>
        <p:nvPicPr>
          <p:cNvPr id="19" name="Picture 18">
            <a:extLst>
              <a:ext uri="{FF2B5EF4-FFF2-40B4-BE49-F238E27FC236}">
                <a16:creationId xmlns:a16="http://schemas.microsoft.com/office/drawing/2014/main" id="{D64A1864-1B84-5014-BE70-2C3470F42FF8}"/>
              </a:ext>
            </a:extLst>
          </p:cNvPr>
          <p:cNvPicPr>
            <a:picLocks noChangeAspect="1"/>
          </p:cNvPicPr>
          <p:nvPr/>
        </p:nvPicPr>
        <p:blipFill>
          <a:blip r:embed="rId2"/>
          <a:stretch>
            <a:fillRect/>
          </a:stretch>
        </p:blipFill>
        <p:spPr>
          <a:xfrm>
            <a:off x="727289" y="3975482"/>
            <a:ext cx="12188824" cy="6629781"/>
          </a:xfrm>
          <a:prstGeom prst="rect">
            <a:avLst/>
          </a:prstGeom>
        </p:spPr>
      </p:pic>
      <p:pic>
        <p:nvPicPr>
          <p:cNvPr id="21" name="Picture 20">
            <a:extLst>
              <a:ext uri="{FF2B5EF4-FFF2-40B4-BE49-F238E27FC236}">
                <a16:creationId xmlns:a16="http://schemas.microsoft.com/office/drawing/2014/main" id="{944760E2-9A4F-8535-D84C-AE9E31762EB9}"/>
              </a:ext>
            </a:extLst>
          </p:cNvPr>
          <p:cNvPicPr>
            <a:picLocks noChangeAspect="1"/>
          </p:cNvPicPr>
          <p:nvPr/>
        </p:nvPicPr>
        <p:blipFill>
          <a:blip r:embed="rId3"/>
          <a:stretch>
            <a:fillRect/>
          </a:stretch>
        </p:blipFill>
        <p:spPr>
          <a:xfrm>
            <a:off x="14897181" y="3987451"/>
            <a:ext cx="6604430" cy="6642680"/>
          </a:xfrm>
          <a:prstGeom prst="rect">
            <a:avLst/>
          </a:prstGeom>
        </p:spPr>
      </p:pic>
    </p:spTree>
    <p:extLst>
      <p:ext uri="{BB962C8B-B14F-4D97-AF65-F5344CB8AC3E}">
        <p14:creationId xmlns:p14="http://schemas.microsoft.com/office/powerpoint/2010/main" val="3903441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DB65-399B-DED3-8E0D-34A34D4626A7}"/>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AD9B3B0-FC69-D94C-3AE8-3B92E681DEDF}"/>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E2C305C8-DA8D-E045-7666-E5C32D22EDE1}"/>
              </a:ext>
            </a:extLst>
          </p:cNvPr>
          <p:cNvSpPr>
            <a:spLocks noGrp="1"/>
          </p:cNvSpPr>
          <p:nvPr>
            <p:ph type="pic" sz="quarter" idx="15"/>
          </p:nvPr>
        </p:nvSpPr>
        <p:spPr/>
      </p:sp>
      <p:sp>
        <p:nvSpPr>
          <p:cNvPr id="9" name="TextBox 8">
            <a:extLst>
              <a:ext uri="{FF2B5EF4-FFF2-40B4-BE49-F238E27FC236}">
                <a16:creationId xmlns:a16="http://schemas.microsoft.com/office/drawing/2014/main" id="{D15F091E-6D88-898F-7AEA-019D10AE8D1C}"/>
              </a:ext>
            </a:extLst>
          </p:cNvPr>
          <p:cNvSpPr txBox="1"/>
          <p:nvPr/>
        </p:nvSpPr>
        <p:spPr>
          <a:xfrm>
            <a:off x="1659516" y="1171471"/>
            <a:ext cx="22368884"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Competitor Analysis between Manufacturers 69 and 693</a:t>
            </a:r>
          </a:p>
        </p:txBody>
      </p:sp>
      <p:sp>
        <p:nvSpPr>
          <p:cNvPr id="35" name="Rectangle 34">
            <a:extLst>
              <a:ext uri="{FF2B5EF4-FFF2-40B4-BE49-F238E27FC236}">
                <a16:creationId xmlns:a16="http://schemas.microsoft.com/office/drawing/2014/main" id="{F36273EE-01AE-9916-0AB9-78205702C6A4}"/>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6BBF419-2BAC-5284-0354-A63319787A06}"/>
              </a:ext>
            </a:extLst>
          </p:cNvPr>
          <p:cNvSpPr/>
          <p:nvPr/>
        </p:nvSpPr>
        <p:spPr>
          <a:xfrm>
            <a:off x="12188825" y="3873341"/>
            <a:ext cx="12188824" cy="68362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F02BC55-F6C0-806B-1D0D-51606DBC08AD}"/>
              </a:ext>
            </a:extLst>
          </p:cNvPr>
          <p:cNvSpPr/>
          <p:nvPr/>
        </p:nvSpPr>
        <p:spPr>
          <a:xfrm>
            <a:off x="4032" y="3873341"/>
            <a:ext cx="12188824" cy="68362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FB5A9F8-46EE-9CAA-8FA5-CFEF4E258F35}"/>
              </a:ext>
            </a:extLst>
          </p:cNvPr>
          <p:cNvSpPr/>
          <p:nvPr/>
        </p:nvSpPr>
        <p:spPr>
          <a:xfrm>
            <a:off x="661148" y="10939879"/>
            <a:ext cx="10044664" cy="2554545"/>
          </a:xfrm>
          <a:prstGeom prst="rect">
            <a:avLst/>
          </a:prstGeom>
        </p:spPr>
        <p:txBody>
          <a:bodyPr wrap="square">
            <a:spAutoFit/>
          </a:bodyPr>
          <a:lstStyle/>
          <a:p>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Household Reach:</a:t>
            </a:r>
          </a:p>
          <a:p>
            <a:pPr>
              <a:buFont typeface="Arial" panose="020B0604020202020204" pitchFamily="34" charset="0"/>
              <a:buChar char="•"/>
            </a:pPr>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Comparable Reach: 693 engages 2,088 households vs. 2,157 for 69.</a:t>
            </a:r>
          </a:p>
          <a:p>
            <a:pPr>
              <a:buFont typeface="Arial" panose="020B0604020202020204" pitchFamily="34" charset="0"/>
              <a:buChar char="•"/>
            </a:pPr>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Interpretation: Strong engagement despite lower sales volume.</a:t>
            </a:r>
          </a:p>
        </p:txBody>
      </p:sp>
      <p:sp>
        <p:nvSpPr>
          <p:cNvPr id="42" name="Rectangle 41">
            <a:extLst>
              <a:ext uri="{FF2B5EF4-FFF2-40B4-BE49-F238E27FC236}">
                <a16:creationId xmlns:a16="http://schemas.microsoft.com/office/drawing/2014/main" id="{19A0B33F-A54C-8A75-478D-ED58C2C093D9}"/>
              </a:ext>
            </a:extLst>
          </p:cNvPr>
          <p:cNvSpPr/>
          <p:nvPr/>
        </p:nvSpPr>
        <p:spPr>
          <a:xfrm>
            <a:off x="3673326" y="6666769"/>
            <a:ext cx="4846206" cy="923330"/>
          </a:xfrm>
          <a:prstGeom prst="rect">
            <a:avLst/>
          </a:prstGeom>
        </p:spPr>
        <p:txBody>
          <a:bodyPr wrap="square">
            <a:spAutoFit/>
          </a:bodyPr>
          <a:lstStyle/>
          <a:p>
            <a:pPr algn="ctr"/>
            <a:r>
              <a:rPr lang="en-US" sz="5400" dirty="0">
                <a:solidFill>
                  <a:schemeClr val="bg1"/>
                </a:solidFill>
                <a:latin typeface="Poppins" pitchFamily="2" charset="77"/>
                <a:ea typeface="Lato" panose="020F0502020204030203" pitchFamily="34" charset="0"/>
                <a:cs typeface="Poppins" pitchFamily="2" charset="77"/>
              </a:rPr>
              <a:t>Title One</a:t>
            </a:r>
          </a:p>
        </p:txBody>
      </p:sp>
      <p:sp>
        <p:nvSpPr>
          <p:cNvPr id="43" name="Rectangle 42">
            <a:extLst>
              <a:ext uri="{FF2B5EF4-FFF2-40B4-BE49-F238E27FC236}">
                <a16:creationId xmlns:a16="http://schemas.microsoft.com/office/drawing/2014/main" id="{D84D9148-3231-D720-8386-17278BD286AF}"/>
              </a:ext>
            </a:extLst>
          </p:cNvPr>
          <p:cNvSpPr/>
          <p:nvPr/>
        </p:nvSpPr>
        <p:spPr>
          <a:xfrm>
            <a:off x="15858118" y="6666769"/>
            <a:ext cx="4846206" cy="923330"/>
          </a:xfrm>
          <a:prstGeom prst="rect">
            <a:avLst/>
          </a:prstGeom>
        </p:spPr>
        <p:txBody>
          <a:bodyPr wrap="square">
            <a:spAutoFit/>
          </a:bodyPr>
          <a:lstStyle/>
          <a:p>
            <a:pPr algn="ctr"/>
            <a:r>
              <a:rPr lang="en-US" sz="5400" dirty="0">
                <a:solidFill>
                  <a:schemeClr val="bg1"/>
                </a:solidFill>
                <a:latin typeface="Poppins" pitchFamily="2" charset="77"/>
                <a:ea typeface="Lato" panose="020F0502020204030203" pitchFamily="34" charset="0"/>
                <a:cs typeface="Poppins" pitchFamily="2" charset="77"/>
              </a:rPr>
              <a:t>Title Two</a:t>
            </a:r>
          </a:p>
        </p:txBody>
      </p:sp>
      <p:sp>
        <p:nvSpPr>
          <p:cNvPr id="2" name="TextBox 1">
            <a:extLst>
              <a:ext uri="{FF2B5EF4-FFF2-40B4-BE49-F238E27FC236}">
                <a16:creationId xmlns:a16="http://schemas.microsoft.com/office/drawing/2014/main" id="{202E3BE9-DA28-C06A-76F8-7C2833477323}"/>
              </a:ext>
            </a:extLst>
          </p:cNvPr>
          <p:cNvSpPr txBox="1"/>
          <p:nvPr/>
        </p:nvSpPr>
        <p:spPr>
          <a:xfrm>
            <a:off x="7730116" y="2187186"/>
            <a:ext cx="22368884" cy="923330"/>
          </a:xfrm>
          <a:prstGeom prst="rect">
            <a:avLst/>
          </a:prstGeom>
          <a:noFill/>
          <a:ln>
            <a:noFill/>
          </a:ln>
        </p:spPr>
        <p:txBody>
          <a:bodyPr wrap="square" rtlCol="0">
            <a:spAutoFit/>
          </a:bodyPr>
          <a:lstStyle/>
          <a:p>
            <a:r>
              <a:rPr lang="en-US" sz="5400" dirty="0">
                <a:solidFill>
                  <a:schemeClr val="tx2"/>
                </a:solidFill>
                <a:latin typeface="Poppins" pitchFamily="2" charset="77"/>
                <a:ea typeface="Roboto Medium" panose="02000000000000000000" pitchFamily="2" charset="0"/>
                <a:cs typeface="Poppins" pitchFamily="2" charset="77"/>
              </a:rPr>
              <a:t>Demographic Data</a:t>
            </a:r>
          </a:p>
        </p:txBody>
      </p:sp>
      <p:pic>
        <p:nvPicPr>
          <p:cNvPr id="13" name="Picture 12">
            <a:extLst>
              <a:ext uri="{FF2B5EF4-FFF2-40B4-BE49-F238E27FC236}">
                <a16:creationId xmlns:a16="http://schemas.microsoft.com/office/drawing/2014/main" id="{1973CF18-F147-E6D4-3E85-B55CD4F2F679}"/>
              </a:ext>
            </a:extLst>
          </p:cNvPr>
          <p:cNvPicPr>
            <a:picLocks noChangeAspect="1"/>
          </p:cNvPicPr>
          <p:nvPr/>
        </p:nvPicPr>
        <p:blipFill>
          <a:blip r:embed="rId2"/>
          <a:stretch>
            <a:fillRect/>
          </a:stretch>
        </p:blipFill>
        <p:spPr>
          <a:xfrm>
            <a:off x="14586911" y="3977647"/>
            <a:ext cx="6808138" cy="6627618"/>
          </a:xfrm>
          <a:prstGeom prst="rect">
            <a:avLst/>
          </a:prstGeom>
        </p:spPr>
      </p:pic>
      <p:sp>
        <p:nvSpPr>
          <p:cNvPr id="16" name="Rectangle 15">
            <a:extLst>
              <a:ext uri="{FF2B5EF4-FFF2-40B4-BE49-F238E27FC236}">
                <a16:creationId xmlns:a16="http://schemas.microsoft.com/office/drawing/2014/main" id="{CA82F55E-CA80-4201-2326-FF6B72347FFB}"/>
              </a:ext>
            </a:extLst>
          </p:cNvPr>
          <p:cNvSpPr/>
          <p:nvPr/>
        </p:nvSpPr>
        <p:spPr>
          <a:xfrm>
            <a:off x="10998200" y="10939879"/>
            <a:ext cx="13379449" cy="2062103"/>
          </a:xfrm>
          <a:prstGeom prst="rect">
            <a:avLst/>
          </a:prstGeom>
        </p:spPr>
        <p:txBody>
          <a:bodyPr wrap="square">
            <a:spAutoFit/>
          </a:bodyPr>
          <a:lstStyle/>
          <a:p>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Age Range:</a:t>
            </a:r>
          </a:p>
          <a:p>
            <a:pPr>
              <a:buFont typeface="Arial" panose="020B0604020202020204" pitchFamily="34" charset="0"/>
              <a:buChar char="•"/>
            </a:pPr>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Manufacturer 69 appeals more to younger and middle-aged households (Age Groups 2 and 3) while Manufacturer 693 dominates in older households (Age Group 4), aligning products with older age preferences.</a:t>
            </a:r>
          </a:p>
        </p:txBody>
      </p:sp>
      <p:pic>
        <p:nvPicPr>
          <p:cNvPr id="7" name="Picture 6">
            <a:extLst>
              <a:ext uri="{FF2B5EF4-FFF2-40B4-BE49-F238E27FC236}">
                <a16:creationId xmlns:a16="http://schemas.microsoft.com/office/drawing/2014/main" id="{EEF9C293-9697-E1AE-618D-0AC5334B994A}"/>
              </a:ext>
            </a:extLst>
          </p:cNvPr>
          <p:cNvPicPr>
            <a:picLocks noChangeAspect="1"/>
          </p:cNvPicPr>
          <p:nvPr/>
        </p:nvPicPr>
        <p:blipFill>
          <a:blip r:embed="rId3"/>
          <a:srcRect l="1396" b="1497"/>
          <a:stretch/>
        </p:blipFill>
        <p:spPr>
          <a:xfrm>
            <a:off x="349250" y="3977647"/>
            <a:ext cx="9968609" cy="6627618"/>
          </a:xfrm>
          <a:prstGeom prst="rect">
            <a:avLst/>
          </a:prstGeom>
        </p:spPr>
      </p:pic>
      <p:pic>
        <p:nvPicPr>
          <p:cNvPr id="10" name="Picture 9">
            <a:extLst>
              <a:ext uri="{FF2B5EF4-FFF2-40B4-BE49-F238E27FC236}">
                <a16:creationId xmlns:a16="http://schemas.microsoft.com/office/drawing/2014/main" id="{E14701A0-3595-B68E-6F3A-D411F05F27DF}"/>
              </a:ext>
            </a:extLst>
          </p:cNvPr>
          <p:cNvPicPr>
            <a:picLocks noChangeAspect="1"/>
          </p:cNvPicPr>
          <p:nvPr/>
        </p:nvPicPr>
        <p:blipFill>
          <a:blip r:embed="rId4"/>
          <a:stretch>
            <a:fillRect/>
          </a:stretch>
        </p:blipFill>
        <p:spPr>
          <a:xfrm>
            <a:off x="10705811" y="3987927"/>
            <a:ext cx="13322589" cy="6627618"/>
          </a:xfrm>
          <a:prstGeom prst="rect">
            <a:avLst/>
          </a:prstGeom>
        </p:spPr>
      </p:pic>
    </p:spTree>
    <p:extLst>
      <p:ext uri="{BB962C8B-B14F-4D97-AF65-F5344CB8AC3E}">
        <p14:creationId xmlns:p14="http://schemas.microsoft.com/office/powerpoint/2010/main" val="3360991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AF734-FF20-E9A5-45E2-7684E37EFCC2}"/>
            </a:ext>
          </a:extLst>
        </p:cNvPr>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50FAC22-0373-2E77-B0DF-13386FEF4CDF}"/>
              </a:ext>
            </a:extLst>
          </p:cNvPr>
          <p:cNvSpPr>
            <a:spLocks noGrp="1"/>
          </p:cNvSpPr>
          <p:nvPr>
            <p:ph type="pic" sz="quarter" idx="14"/>
          </p:nvPr>
        </p:nvSpPr>
        <p:spPr/>
      </p:sp>
      <p:sp>
        <p:nvSpPr>
          <p:cNvPr id="4" name="Picture Placeholder 3">
            <a:extLst>
              <a:ext uri="{FF2B5EF4-FFF2-40B4-BE49-F238E27FC236}">
                <a16:creationId xmlns:a16="http://schemas.microsoft.com/office/drawing/2014/main" id="{3E2F0B79-5508-76EA-19F0-F4B5785C1315}"/>
              </a:ext>
            </a:extLst>
          </p:cNvPr>
          <p:cNvSpPr>
            <a:spLocks noGrp="1"/>
          </p:cNvSpPr>
          <p:nvPr>
            <p:ph type="pic" sz="quarter" idx="15"/>
          </p:nvPr>
        </p:nvSpPr>
        <p:spPr/>
      </p:sp>
      <p:sp>
        <p:nvSpPr>
          <p:cNvPr id="9" name="TextBox 8">
            <a:extLst>
              <a:ext uri="{FF2B5EF4-FFF2-40B4-BE49-F238E27FC236}">
                <a16:creationId xmlns:a16="http://schemas.microsoft.com/office/drawing/2014/main" id="{C11B25F9-1B90-734F-13AB-86122EDFF3AC}"/>
              </a:ext>
            </a:extLst>
          </p:cNvPr>
          <p:cNvSpPr txBox="1"/>
          <p:nvPr/>
        </p:nvSpPr>
        <p:spPr>
          <a:xfrm>
            <a:off x="1659516" y="1171471"/>
            <a:ext cx="22368884" cy="1015663"/>
          </a:xfrm>
          <a:prstGeom prst="rect">
            <a:avLst/>
          </a:prstGeom>
          <a:noFill/>
          <a:ln>
            <a:noFill/>
          </a:ln>
        </p:spPr>
        <p:txBody>
          <a:bodyPr wrap="square" rtlCol="0">
            <a:spAutoFit/>
          </a:bodyPr>
          <a:lstStyle/>
          <a:p>
            <a:r>
              <a:rPr lang="en-US" sz="6000" dirty="0">
                <a:solidFill>
                  <a:schemeClr val="tx2"/>
                </a:solidFill>
                <a:latin typeface="Poppins" pitchFamily="2" charset="77"/>
                <a:ea typeface="Roboto Medium" panose="02000000000000000000" pitchFamily="2" charset="0"/>
                <a:cs typeface="Poppins" pitchFamily="2" charset="77"/>
              </a:rPr>
              <a:t>Competitor Analysis between Manufacturers 69 and 693</a:t>
            </a:r>
          </a:p>
        </p:txBody>
      </p:sp>
      <p:sp>
        <p:nvSpPr>
          <p:cNvPr id="35" name="Rectangle 34">
            <a:extLst>
              <a:ext uri="{FF2B5EF4-FFF2-40B4-BE49-F238E27FC236}">
                <a16:creationId xmlns:a16="http://schemas.microsoft.com/office/drawing/2014/main" id="{6EB3B74B-E56D-789C-29AA-DD9CFC8CA342}"/>
              </a:ext>
            </a:extLst>
          </p:cNvPr>
          <p:cNvSpPr/>
          <p:nvPr/>
        </p:nvSpPr>
        <p:spPr>
          <a:xfrm>
            <a:off x="-3" y="726233"/>
            <a:ext cx="3195590" cy="1043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17D67D4-4AF1-EF1A-3EC7-ACE5203D2D33}"/>
              </a:ext>
            </a:extLst>
          </p:cNvPr>
          <p:cNvSpPr/>
          <p:nvPr/>
        </p:nvSpPr>
        <p:spPr>
          <a:xfrm>
            <a:off x="12188825" y="3873341"/>
            <a:ext cx="12188824" cy="68362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28A6174-D367-6EE5-6F51-A3F2F47D02AC}"/>
              </a:ext>
            </a:extLst>
          </p:cNvPr>
          <p:cNvSpPr/>
          <p:nvPr/>
        </p:nvSpPr>
        <p:spPr>
          <a:xfrm>
            <a:off x="4032" y="3873341"/>
            <a:ext cx="12188824" cy="6836228"/>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8F4A88C-EF48-BA17-4B78-20016B5BD0C9}"/>
              </a:ext>
            </a:extLst>
          </p:cNvPr>
          <p:cNvSpPr/>
          <p:nvPr/>
        </p:nvSpPr>
        <p:spPr>
          <a:xfrm>
            <a:off x="661148" y="10939879"/>
            <a:ext cx="10044664" cy="2062103"/>
          </a:xfrm>
          <a:prstGeom prst="rect">
            <a:avLst/>
          </a:prstGeom>
        </p:spPr>
        <p:txBody>
          <a:bodyPr wrap="square">
            <a:spAutoFit/>
          </a:bodyPr>
          <a:lstStyle/>
          <a:p>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Coupon Redemption Rates:</a:t>
            </a:r>
          </a:p>
          <a:p>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Manufacturer 69 leads in coupon redemption rates, indicating more effective targeting and appealing offers compared to Manufacturer 693</a:t>
            </a:r>
          </a:p>
        </p:txBody>
      </p:sp>
      <p:sp>
        <p:nvSpPr>
          <p:cNvPr id="42" name="Rectangle 41">
            <a:extLst>
              <a:ext uri="{FF2B5EF4-FFF2-40B4-BE49-F238E27FC236}">
                <a16:creationId xmlns:a16="http://schemas.microsoft.com/office/drawing/2014/main" id="{69E61C2E-EB6A-89A9-C5CF-03FB2B05E879}"/>
              </a:ext>
            </a:extLst>
          </p:cNvPr>
          <p:cNvSpPr/>
          <p:nvPr/>
        </p:nvSpPr>
        <p:spPr>
          <a:xfrm>
            <a:off x="3673326" y="6666769"/>
            <a:ext cx="4846206" cy="923330"/>
          </a:xfrm>
          <a:prstGeom prst="rect">
            <a:avLst/>
          </a:prstGeom>
        </p:spPr>
        <p:txBody>
          <a:bodyPr wrap="square">
            <a:spAutoFit/>
          </a:bodyPr>
          <a:lstStyle/>
          <a:p>
            <a:pPr algn="ctr"/>
            <a:r>
              <a:rPr lang="en-US" sz="5400" dirty="0">
                <a:solidFill>
                  <a:schemeClr val="bg1"/>
                </a:solidFill>
                <a:latin typeface="Poppins" pitchFamily="2" charset="77"/>
                <a:ea typeface="Lato" panose="020F0502020204030203" pitchFamily="34" charset="0"/>
                <a:cs typeface="Poppins" pitchFamily="2" charset="77"/>
              </a:rPr>
              <a:t>Title One</a:t>
            </a:r>
          </a:p>
        </p:txBody>
      </p:sp>
      <p:sp>
        <p:nvSpPr>
          <p:cNvPr id="43" name="Rectangle 42">
            <a:extLst>
              <a:ext uri="{FF2B5EF4-FFF2-40B4-BE49-F238E27FC236}">
                <a16:creationId xmlns:a16="http://schemas.microsoft.com/office/drawing/2014/main" id="{7F59FD01-25AC-1CCD-8F97-C6005D2CE373}"/>
              </a:ext>
            </a:extLst>
          </p:cNvPr>
          <p:cNvSpPr/>
          <p:nvPr/>
        </p:nvSpPr>
        <p:spPr>
          <a:xfrm>
            <a:off x="15858118" y="6666769"/>
            <a:ext cx="4846206" cy="923330"/>
          </a:xfrm>
          <a:prstGeom prst="rect">
            <a:avLst/>
          </a:prstGeom>
        </p:spPr>
        <p:txBody>
          <a:bodyPr wrap="square">
            <a:spAutoFit/>
          </a:bodyPr>
          <a:lstStyle/>
          <a:p>
            <a:pPr algn="ctr"/>
            <a:r>
              <a:rPr lang="en-US" sz="5400" dirty="0">
                <a:solidFill>
                  <a:schemeClr val="bg1"/>
                </a:solidFill>
                <a:latin typeface="Poppins" pitchFamily="2" charset="77"/>
                <a:ea typeface="Lato" panose="020F0502020204030203" pitchFamily="34" charset="0"/>
                <a:cs typeface="Poppins" pitchFamily="2" charset="77"/>
              </a:rPr>
              <a:t>Title Two</a:t>
            </a:r>
          </a:p>
        </p:txBody>
      </p:sp>
      <p:sp>
        <p:nvSpPr>
          <p:cNvPr id="2" name="TextBox 1">
            <a:extLst>
              <a:ext uri="{FF2B5EF4-FFF2-40B4-BE49-F238E27FC236}">
                <a16:creationId xmlns:a16="http://schemas.microsoft.com/office/drawing/2014/main" id="{C0549058-52E8-C605-3851-748276A33428}"/>
              </a:ext>
            </a:extLst>
          </p:cNvPr>
          <p:cNvSpPr txBox="1"/>
          <p:nvPr/>
        </p:nvSpPr>
        <p:spPr>
          <a:xfrm>
            <a:off x="7730116" y="2187186"/>
            <a:ext cx="22368884" cy="923330"/>
          </a:xfrm>
          <a:prstGeom prst="rect">
            <a:avLst/>
          </a:prstGeom>
          <a:noFill/>
          <a:ln>
            <a:noFill/>
          </a:ln>
        </p:spPr>
        <p:txBody>
          <a:bodyPr wrap="square" rtlCol="0">
            <a:spAutoFit/>
          </a:bodyPr>
          <a:lstStyle/>
          <a:p>
            <a:r>
              <a:rPr lang="en-US" sz="5400" dirty="0">
                <a:solidFill>
                  <a:schemeClr val="tx2"/>
                </a:solidFill>
                <a:latin typeface="Poppins" pitchFamily="2" charset="77"/>
                <a:ea typeface="Roboto Medium" panose="02000000000000000000" pitchFamily="2" charset="0"/>
                <a:cs typeface="Poppins" pitchFamily="2" charset="77"/>
              </a:rPr>
              <a:t>Campaign Data</a:t>
            </a:r>
          </a:p>
        </p:txBody>
      </p:sp>
      <p:sp>
        <p:nvSpPr>
          <p:cNvPr id="16" name="Rectangle 15">
            <a:extLst>
              <a:ext uri="{FF2B5EF4-FFF2-40B4-BE49-F238E27FC236}">
                <a16:creationId xmlns:a16="http://schemas.microsoft.com/office/drawing/2014/main" id="{E0408454-1A3C-4F33-367E-D70DF1E8568E}"/>
              </a:ext>
            </a:extLst>
          </p:cNvPr>
          <p:cNvSpPr/>
          <p:nvPr/>
        </p:nvSpPr>
        <p:spPr>
          <a:xfrm>
            <a:off x="10648951" y="10782971"/>
            <a:ext cx="13379449" cy="2554545"/>
          </a:xfrm>
          <a:prstGeom prst="rect">
            <a:avLst/>
          </a:prstGeom>
        </p:spPr>
        <p:txBody>
          <a:bodyPr wrap="square">
            <a:spAutoFit/>
          </a:bodyPr>
          <a:lstStyle/>
          <a:p>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Mailer Contribution: Manufacturer 693 outperforms 69 in Mailer A, showcasing stronger customer engagement strategies, while 69 leads in Mailer 0, indicating untapped potential for optimized mailer usage.</a:t>
            </a:r>
          </a:p>
          <a:p>
            <a:r>
              <a:rPr lang="en-US" sz="3200" dirty="0">
                <a:solidFill>
                  <a:schemeClr val="accent3">
                    <a:lumMod val="10000"/>
                  </a:schemeClr>
                </a:solidFill>
                <a:latin typeface="Lato Light" panose="020F0502020204030203" pitchFamily="34" charset="0"/>
                <a:ea typeface="Lato Light" panose="020F0502020204030203" pitchFamily="34" charset="0"/>
                <a:cs typeface="Lato Light" panose="020F0502020204030203" pitchFamily="34" charset="0"/>
              </a:rPr>
              <a:t>Display Contribution:  manufacturer 69 outperforms 693 in Display 0, while 693 excels in display 1</a:t>
            </a:r>
          </a:p>
        </p:txBody>
      </p:sp>
      <p:pic>
        <p:nvPicPr>
          <p:cNvPr id="6" name="Picture 5">
            <a:extLst>
              <a:ext uri="{FF2B5EF4-FFF2-40B4-BE49-F238E27FC236}">
                <a16:creationId xmlns:a16="http://schemas.microsoft.com/office/drawing/2014/main" id="{3EA5356D-B699-AA64-746E-8A41E79A928F}"/>
              </a:ext>
            </a:extLst>
          </p:cNvPr>
          <p:cNvPicPr>
            <a:picLocks noChangeAspect="1"/>
          </p:cNvPicPr>
          <p:nvPr/>
        </p:nvPicPr>
        <p:blipFill>
          <a:blip r:embed="rId2"/>
          <a:stretch>
            <a:fillRect/>
          </a:stretch>
        </p:blipFill>
        <p:spPr>
          <a:xfrm>
            <a:off x="55318" y="3977826"/>
            <a:ext cx="8922886" cy="6627258"/>
          </a:xfrm>
          <a:prstGeom prst="rect">
            <a:avLst/>
          </a:prstGeom>
        </p:spPr>
      </p:pic>
      <p:pic>
        <p:nvPicPr>
          <p:cNvPr id="14" name="Picture 13">
            <a:extLst>
              <a:ext uri="{FF2B5EF4-FFF2-40B4-BE49-F238E27FC236}">
                <a16:creationId xmlns:a16="http://schemas.microsoft.com/office/drawing/2014/main" id="{DB04CF80-5512-C96C-D796-5FEA8CE8357E}"/>
              </a:ext>
            </a:extLst>
          </p:cNvPr>
          <p:cNvPicPr>
            <a:picLocks noChangeAspect="1"/>
          </p:cNvPicPr>
          <p:nvPr/>
        </p:nvPicPr>
        <p:blipFill>
          <a:blip r:embed="rId3"/>
          <a:stretch>
            <a:fillRect/>
          </a:stretch>
        </p:blipFill>
        <p:spPr>
          <a:xfrm>
            <a:off x="16756731" y="3977827"/>
            <a:ext cx="7529212" cy="6627257"/>
          </a:xfrm>
          <a:prstGeom prst="rect">
            <a:avLst/>
          </a:prstGeom>
        </p:spPr>
      </p:pic>
      <p:pic>
        <p:nvPicPr>
          <p:cNvPr id="17" name="Picture 16">
            <a:extLst>
              <a:ext uri="{FF2B5EF4-FFF2-40B4-BE49-F238E27FC236}">
                <a16:creationId xmlns:a16="http://schemas.microsoft.com/office/drawing/2014/main" id="{FA4EB4D2-2379-D2E1-5679-EE12D68F67B2}"/>
              </a:ext>
            </a:extLst>
          </p:cNvPr>
          <p:cNvPicPr>
            <a:picLocks noChangeAspect="1"/>
          </p:cNvPicPr>
          <p:nvPr/>
        </p:nvPicPr>
        <p:blipFill>
          <a:blip r:embed="rId4"/>
          <a:stretch>
            <a:fillRect/>
          </a:stretch>
        </p:blipFill>
        <p:spPr>
          <a:xfrm>
            <a:off x="9085277" y="3977827"/>
            <a:ext cx="7544454" cy="6627258"/>
          </a:xfrm>
          <a:prstGeom prst="rect">
            <a:avLst/>
          </a:prstGeom>
        </p:spPr>
      </p:pic>
    </p:spTree>
    <p:extLst>
      <p:ext uri="{BB962C8B-B14F-4D97-AF65-F5344CB8AC3E}">
        <p14:creationId xmlns:p14="http://schemas.microsoft.com/office/powerpoint/2010/main" val="3740643199"/>
      </p:ext>
    </p:extLst>
  </p:cSld>
  <p:clrMapOvr>
    <a:masterClrMapping/>
  </p:clrMapOvr>
</p:sld>
</file>

<file path=ppt/theme/theme1.xml><?xml version="1.0" encoding="utf-8"?>
<a:theme xmlns:a="http://schemas.openxmlformats.org/drawingml/2006/main" name="Office Theme">
  <a:themeElements>
    <a:clrScheme name="TSQ - Della Light">
      <a:dk1>
        <a:srgbClr val="999999"/>
      </a:dk1>
      <a:lt1>
        <a:srgbClr val="FFFFFF"/>
      </a:lt1>
      <a:dk2>
        <a:srgbClr val="363E48"/>
      </a:dk2>
      <a:lt2>
        <a:srgbClr val="FFFFFF"/>
      </a:lt2>
      <a:accent1>
        <a:srgbClr val="4FBFAC"/>
      </a:accent1>
      <a:accent2>
        <a:srgbClr val="95D3D3"/>
      </a:accent2>
      <a:accent3>
        <a:srgbClr val="B9EAE1"/>
      </a:accent3>
      <a:accent4>
        <a:srgbClr val="557DC2"/>
      </a:accent4>
      <a:accent5>
        <a:srgbClr val="88C6EE"/>
      </a:accent5>
      <a:accent6>
        <a:srgbClr val="A6E7FF"/>
      </a:accent6>
      <a:hlink>
        <a:srgbClr val="1E9272"/>
      </a:hlink>
      <a:folHlink>
        <a:srgbClr val="AC2624"/>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89363</TotalTime>
  <Words>4241</Words>
  <Application>Microsoft Office PowerPoint</Application>
  <PresentationFormat>Custom</PresentationFormat>
  <Paragraphs>403</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Lato Light</vt:lpstr>
      <vt:lpstr>Lato Medium</vt:lpstr>
      <vt:lpstr>Montserrat Light</vt:lpstr>
      <vt:lpstr>Poppins</vt:lpstr>
      <vt:lpstr>Poppins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Muskan</dc:creator>
  <cp:keywords/>
  <dc:description/>
  <cp:lastModifiedBy>Muskan Aggarwal</cp:lastModifiedBy>
  <cp:revision>15476</cp:revision>
  <dcterms:created xsi:type="dcterms:W3CDTF">2014-11-12T21:47:38Z</dcterms:created>
  <dcterms:modified xsi:type="dcterms:W3CDTF">2024-12-08T23:52:51Z</dcterms:modified>
  <cp:category/>
</cp:coreProperties>
</file>