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91" d="100"/>
          <a:sy n="91" d="100"/>
        </p:scale>
        <p:origin x="20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B1D0A21-2E41-4038-BE8F-D7500699B80E}" type="datetimeFigureOut">
              <a:rPr lang="en-US" smtClean="0"/>
              <a:t>5/3/22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22834646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1D0A21-2E41-4038-BE8F-D7500699B80E}"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312075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1D0A21-2E41-4038-BE8F-D7500699B80E}"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346719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B1D0A21-2E41-4038-BE8F-D7500699B80E}" type="datetimeFigureOut">
              <a:rPr lang="en-US" smtClean="0"/>
              <a:t>5/3/22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409425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B1D0A21-2E41-4038-BE8F-D7500699B80E}" type="datetimeFigureOut">
              <a:rPr lang="en-US" smtClean="0"/>
              <a:t>5/3/22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847016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B1D0A21-2E41-4038-BE8F-D7500699B80E}" type="datetimeFigureOut">
              <a:rPr lang="en-US" smtClean="0"/>
              <a:t>5/3/22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195630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B1D0A21-2E41-4038-BE8F-D7500699B80E}" type="datetimeFigureOut">
              <a:rPr lang="en-US" smtClean="0"/>
              <a:t>5/3/22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12D96-7A1F-43CD-B4E0-01AB2D7C1D10}"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10429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B1D0A21-2E41-4038-BE8F-D7500699B80E}" type="datetimeFigureOut">
              <a:rPr lang="en-US" smtClean="0"/>
              <a:t>5/3/22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7922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D0A21-2E41-4038-BE8F-D7500699B80E}" type="datetimeFigureOut">
              <a:rPr lang="en-US" smtClean="0"/>
              <a:t>5/3/22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24556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B1D0A21-2E41-4038-BE8F-D7500699B80E}" type="datetimeFigureOut">
              <a:rPr lang="en-US" smtClean="0"/>
              <a:t>5/3/22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288994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B1D0A21-2E41-4038-BE8F-D7500699B80E}" type="datetimeFigureOut">
              <a:rPr lang="en-US" smtClean="0"/>
              <a:t>5/3/22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812D96-7A1F-43CD-B4E0-01AB2D7C1D10}" type="slidenum">
              <a:rPr lang="en-US" smtClean="0"/>
              <a:t>‹#›</a:t>
            </a:fld>
            <a:endParaRPr lang="en-US"/>
          </a:p>
        </p:txBody>
      </p:sp>
    </p:spTree>
    <p:extLst>
      <p:ext uri="{BB962C8B-B14F-4D97-AF65-F5344CB8AC3E}">
        <p14:creationId xmlns:p14="http://schemas.microsoft.com/office/powerpoint/2010/main" val="385198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B1D0A21-2E41-4038-BE8F-D7500699B80E}" type="datetimeFigureOut">
              <a:rPr lang="en-US" smtClean="0"/>
              <a:t>5/3/22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812D96-7A1F-43CD-B4E0-01AB2D7C1D10}" type="slidenum">
              <a:rPr lang="en-US" smtClean="0"/>
              <a:t>‹#›</a:t>
            </a:fld>
            <a:endParaRPr lang="en-US"/>
          </a:p>
        </p:txBody>
      </p:sp>
    </p:spTree>
    <p:extLst>
      <p:ext uri="{BB962C8B-B14F-4D97-AF65-F5344CB8AC3E}">
        <p14:creationId xmlns:p14="http://schemas.microsoft.com/office/powerpoint/2010/main" val="94272367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ascalkieslich.github.io/mousetrap/" TargetMode="External"/><Relationship Id="rId2" Type="http://schemas.openxmlformats.org/officeDocument/2006/relationships/hyperlink" Target="https://link.springer.com/article/10.3758/s13428-019-01258-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BD19-B14B-4836-B942-5B80E991A10E}"/>
              </a:ext>
            </a:extLst>
          </p:cNvPr>
          <p:cNvSpPr>
            <a:spLocks noGrp="1"/>
          </p:cNvSpPr>
          <p:nvPr>
            <p:ph type="ctrTitle"/>
          </p:nvPr>
        </p:nvSpPr>
        <p:spPr/>
        <p:txBody>
          <a:bodyPr>
            <a:normAutofit fontScale="90000"/>
          </a:bodyPr>
          <a:lstStyle/>
          <a:p>
            <a:r>
              <a:rPr lang="en-US" sz="6600" b="1" dirty="0">
                <a:latin typeface="Baskerville Old Face" panose="02020602080505020303" pitchFamily="18" charset="0"/>
              </a:rPr>
              <a:t>HAND DETECTION TRACKING</a:t>
            </a:r>
          </a:p>
        </p:txBody>
      </p:sp>
      <p:sp>
        <p:nvSpPr>
          <p:cNvPr id="3" name="Subtitle 2">
            <a:extLst>
              <a:ext uri="{FF2B5EF4-FFF2-40B4-BE49-F238E27FC236}">
                <a16:creationId xmlns:a16="http://schemas.microsoft.com/office/drawing/2014/main" id="{DE338771-149C-4637-90CB-51B1BD618040}"/>
              </a:ext>
            </a:extLst>
          </p:cNvPr>
          <p:cNvSpPr>
            <a:spLocks noGrp="1"/>
          </p:cNvSpPr>
          <p:nvPr>
            <p:ph type="subTitle" idx="1"/>
          </p:nvPr>
        </p:nvSpPr>
        <p:spPr>
          <a:xfrm>
            <a:off x="7228113" y="4171407"/>
            <a:ext cx="4406537" cy="1785256"/>
          </a:xfrm>
        </p:spPr>
        <p:txBody>
          <a:bodyPr>
            <a:normAutofit fontScale="92500" lnSpcReduction="10000"/>
          </a:bodyPr>
          <a:lstStyle/>
          <a:p>
            <a:pPr algn="just"/>
            <a:r>
              <a:rPr lang="en-US" dirty="0">
                <a:latin typeface="Baskerville Old Face" panose="02020602080505020303" pitchFamily="18" charset="0"/>
              </a:rPr>
              <a:t>NAGARAJU OBBINENI</a:t>
            </a:r>
          </a:p>
          <a:p>
            <a:pPr algn="just"/>
            <a:r>
              <a:rPr lang="en-US" dirty="0">
                <a:latin typeface="Baskerville Old Face" panose="02020602080505020303" pitchFamily="18" charset="0"/>
              </a:rPr>
              <a:t>BHARATH SIVA KUMAR YELAMANCHILI</a:t>
            </a:r>
          </a:p>
          <a:p>
            <a:pPr algn="just"/>
            <a:r>
              <a:rPr lang="en-US" dirty="0">
                <a:latin typeface="Baskerville Old Face" panose="02020602080505020303" pitchFamily="18" charset="0"/>
              </a:rPr>
              <a:t>HARSHA KUMAR PULLA</a:t>
            </a:r>
          </a:p>
          <a:p>
            <a:pPr algn="just"/>
            <a:r>
              <a:rPr lang="en-US" dirty="0">
                <a:latin typeface="Baskerville Old Face" panose="02020602080505020303" pitchFamily="18" charset="0"/>
              </a:rPr>
              <a:t>KAUSHIK KOLLA</a:t>
            </a:r>
          </a:p>
        </p:txBody>
      </p:sp>
    </p:spTree>
    <p:extLst>
      <p:ext uri="{BB962C8B-B14F-4D97-AF65-F5344CB8AC3E}">
        <p14:creationId xmlns:p14="http://schemas.microsoft.com/office/powerpoint/2010/main" val="316648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7187-895D-47D2-8307-E53F3CC3A26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AD239E02-3C02-4C24-9308-B5AC30939647}"/>
              </a:ext>
            </a:extLst>
          </p:cNvPr>
          <p:cNvSpPr>
            <a:spLocks noGrp="1"/>
          </p:cNvSpPr>
          <p:nvPr>
            <p:ph idx="1"/>
          </p:nvPr>
        </p:nvSpPr>
        <p:spPr/>
        <p:txBody>
          <a:bodyPr/>
          <a:lstStyle/>
          <a:p>
            <a:pPr marL="0" indent="0">
              <a:buNone/>
            </a:pPr>
            <a:r>
              <a:rPr lang="en-US" dirty="0">
                <a:hlinkClick r:id="rId2"/>
              </a:rPr>
              <a:t>https://link.springer.com/article/10.3758/s13428-019-01258-6</a:t>
            </a:r>
            <a:endParaRPr lang="en-US" dirty="0"/>
          </a:p>
          <a:p>
            <a:pPr marL="0" indent="0">
              <a:buNone/>
            </a:pPr>
            <a:r>
              <a:rPr lang="en-US" dirty="0">
                <a:hlinkClick r:id="rId3"/>
              </a:rPr>
              <a:t>http://pascalkieslich.github.io/mousetrap/</a:t>
            </a:r>
            <a:endParaRPr lang="en-US" dirty="0"/>
          </a:p>
          <a:p>
            <a:pPr marL="0" indent="0">
              <a:buNone/>
            </a:pPr>
            <a:r>
              <a:rPr lang="en-US" dirty="0"/>
              <a:t>https://</a:t>
            </a:r>
            <a:r>
              <a:rPr lang="en-US" dirty="0" err="1"/>
              <a:t>www.gnu.org</a:t>
            </a:r>
            <a:r>
              <a:rPr lang="en-US" dirty="0"/>
              <a:t>/software/emacs/manual/</a:t>
            </a:r>
            <a:r>
              <a:rPr lang="en-US" dirty="0" err="1"/>
              <a:t>html_node</a:t>
            </a:r>
            <a:r>
              <a:rPr lang="en-US" dirty="0"/>
              <a:t>/</a:t>
            </a:r>
            <a:r>
              <a:rPr lang="en-US" dirty="0" err="1"/>
              <a:t>elisp</a:t>
            </a:r>
            <a:r>
              <a:rPr lang="en-US" dirty="0"/>
              <a:t>/Mouse-</a:t>
            </a:r>
            <a:r>
              <a:rPr lang="en-US" dirty="0" err="1"/>
              <a:t>Tracking.html</a:t>
            </a:r>
            <a:endParaRPr lang="en-US" dirty="0"/>
          </a:p>
        </p:txBody>
      </p:sp>
    </p:spTree>
    <p:extLst>
      <p:ext uri="{BB962C8B-B14F-4D97-AF65-F5344CB8AC3E}">
        <p14:creationId xmlns:p14="http://schemas.microsoft.com/office/powerpoint/2010/main" val="38538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36A8-A309-4DD8-9F80-711CDE46F3E8}"/>
              </a:ext>
            </a:extLst>
          </p:cNvPr>
          <p:cNvSpPr>
            <a:spLocks noGrp="1"/>
          </p:cNvSpPr>
          <p:nvPr>
            <p:ph type="title"/>
          </p:nvPr>
        </p:nvSpPr>
        <p:spPr>
          <a:xfrm>
            <a:off x="1141413" y="618518"/>
            <a:ext cx="9905998" cy="975151"/>
          </a:xfrm>
        </p:spPr>
        <p:txBody>
          <a:bodyPr>
            <a:normAutofit fontScale="90000"/>
          </a:bodyPr>
          <a:lstStyle/>
          <a:p>
            <a:pPr algn="ctr"/>
            <a:r>
              <a:rPr lang="en-US" sz="5600" b="1" dirty="0"/>
              <a:t>ABSTRACT</a:t>
            </a:r>
          </a:p>
        </p:txBody>
      </p:sp>
      <p:sp>
        <p:nvSpPr>
          <p:cNvPr id="3" name="Content Placeholder 2">
            <a:extLst>
              <a:ext uri="{FF2B5EF4-FFF2-40B4-BE49-F238E27FC236}">
                <a16:creationId xmlns:a16="http://schemas.microsoft.com/office/drawing/2014/main" id="{FC103A01-D467-4A9D-A8D7-DCF9A5CC23F5}"/>
              </a:ext>
            </a:extLst>
          </p:cNvPr>
          <p:cNvSpPr>
            <a:spLocks noGrp="1"/>
          </p:cNvSpPr>
          <p:nvPr>
            <p:ph idx="1"/>
          </p:nvPr>
        </p:nvSpPr>
        <p:spPr>
          <a:xfrm>
            <a:off x="1141412" y="1767840"/>
            <a:ext cx="9905999" cy="4023361"/>
          </a:xfrm>
        </p:spPr>
        <p:txBody>
          <a:bodyPr>
            <a:normAutofit/>
          </a:bodyPr>
          <a:lstStyle/>
          <a:p>
            <a:pPr algn="just"/>
            <a:r>
              <a:rPr lang="en-US" sz="2400" dirty="0"/>
              <a:t>This paper has been proposed with the view of eliminating the concern of getting contacted with contagious diseases with the use of public access computers and improving the experience of interacting with the computers. The goal is to use hand motions caught by the webcam to gain control of the mouse and its functionality. The users can move the mouse cursor's direction and perform all mouse operations with their hands positioned in front of the webcam. To the extension of the above-mentioned aim and as an enhancement in the usage of the model, this increment focus on the addition of </a:t>
            </a:r>
            <a:r>
              <a:rPr lang="en-US" sz="2400" dirty="0" err="1"/>
              <a:t>VoiceOver</a:t>
            </a:r>
            <a:r>
              <a:rPr lang="en-US" sz="2400" dirty="0"/>
              <a:t> to the mouse movements on screen.</a:t>
            </a:r>
          </a:p>
          <a:p>
            <a:pPr marL="0" indent="0">
              <a:buNone/>
            </a:pPr>
            <a:endParaRPr lang="en-US" dirty="0"/>
          </a:p>
        </p:txBody>
      </p:sp>
    </p:spTree>
    <p:extLst>
      <p:ext uri="{BB962C8B-B14F-4D97-AF65-F5344CB8AC3E}">
        <p14:creationId xmlns:p14="http://schemas.microsoft.com/office/powerpoint/2010/main" val="199239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8D56-3701-48FE-93CC-AAAB36C108F5}"/>
              </a:ext>
            </a:extLst>
          </p:cNvPr>
          <p:cNvSpPr>
            <a:spLocks noGrp="1"/>
          </p:cNvSpPr>
          <p:nvPr>
            <p:ph type="title"/>
          </p:nvPr>
        </p:nvSpPr>
        <p:spPr>
          <a:xfrm>
            <a:off x="1141413" y="618518"/>
            <a:ext cx="9905998" cy="1027402"/>
          </a:xfrm>
        </p:spPr>
        <p:txBody>
          <a:bodyPr>
            <a:normAutofit fontScale="90000"/>
          </a:bodyPr>
          <a:lstStyle/>
          <a:p>
            <a:pPr algn="ctr"/>
            <a:r>
              <a:rPr lang="en-US" sz="5600" b="1" dirty="0"/>
              <a:t>INTRODUCTION</a:t>
            </a:r>
          </a:p>
        </p:txBody>
      </p:sp>
      <p:sp>
        <p:nvSpPr>
          <p:cNvPr id="3" name="Content Placeholder 2">
            <a:extLst>
              <a:ext uri="{FF2B5EF4-FFF2-40B4-BE49-F238E27FC236}">
                <a16:creationId xmlns:a16="http://schemas.microsoft.com/office/drawing/2014/main" id="{1419D672-16FD-4D30-BAB2-3A9E645D7F04}"/>
              </a:ext>
            </a:extLst>
          </p:cNvPr>
          <p:cNvSpPr>
            <a:spLocks noGrp="1"/>
          </p:cNvSpPr>
          <p:nvPr>
            <p:ph idx="1"/>
          </p:nvPr>
        </p:nvSpPr>
        <p:spPr>
          <a:xfrm>
            <a:off x="1141412" y="1706880"/>
            <a:ext cx="9905999" cy="4084321"/>
          </a:xfrm>
        </p:spPr>
        <p:txBody>
          <a:bodyPr>
            <a:normAutofit/>
          </a:bodyPr>
          <a:lstStyle/>
          <a:p>
            <a:pPr algn="just"/>
            <a:r>
              <a:rPr lang="en-US" sz="2400" dirty="0"/>
              <a:t>Direct use of hands is a fundamental way for humans to communicate with each other and, more recently, with gadgets in intelligent surroundings, hence vision-based hand gesture detection is an active topic of research in human-computer interaction (HCI). </a:t>
            </a:r>
          </a:p>
          <a:p>
            <a:pPr algn="just"/>
            <a:r>
              <a:rPr lang="en-US" sz="2400" dirty="0"/>
              <a:t>The trend in human-computer interaction is heading toward real-time hand gesture recognition and tracking for usage in video games, remote-free television control, and other similar applications. </a:t>
            </a:r>
          </a:p>
          <a:p>
            <a:pPr algn="just"/>
            <a:r>
              <a:rPr lang="en-US" sz="2400" dirty="0"/>
              <a:t>This work presents the implementation and analysis of a vision-based static hand position estimate system.</a:t>
            </a:r>
          </a:p>
        </p:txBody>
      </p:sp>
    </p:spTree>
    <p:extLst>
      <p:ext uri="{BB962C8B-B14F-4D97-AF65-F5344CB8AC3E}">
        <p14:creationId xmlns:p14="http://schemas.microsoft.com/office/powerpoint/2010/main" val="8231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C8BEE-843B-4F54-8341-47E56337A38F}"/>
              </a:ext>
            </a:extLst>
          </p:cNvPr>
          <p:cNvSpPr>
            <a:spLocks noGrp="1"/>
          </p:cNvSpPr>
          <p:nvPr>
            <p:ph idx="1"/>
          </p:nvPr>
        </p:nvSpPr>
        <p:spPr>
          <a:xfrm>
            <a:off x="838200" y="618309"/>
            <a:ext cx="10515600" cy="5782491"/>
          </a:xfrm>
        </p:spPr>
        <p:txBody>
          <a:bodyPr>
            <a:normAutofit fontScale="77500" lnSpcReduction="20000"/>
          </a:bodyPr>
          <a:lstStyle/>
          <a:p>
            <a:pPr marL="0" indent="0">
              <a:buNone/>
            </a:pPr>
            <a:r>
              <a:rPr lang="en-US" sz="2400" b="1" dirty="0"/>
              <a:t>1. </a:t>
            </a:r>
            <a:r>
              <a:rPr lang="en-US" sz="3400" b="1" dirty="0"/>
              <a:t>Problem Specification:</a:t>
            </a:r>
          </a:p>
          <a:p>
            <a:pPr algn="just"/>
            <a:r>
              <a:rPr lang="en-US" sz="3400" dirty="0"/>
              <a:t>If you're delivering a presentation using a projector and want to move the slide but don't have a laser pointer, do you have to walk all the way to the podium and then change the slide?</a:t>
            </a:r>
          </a:p>
          <a:p>
            <a:pPr algn="just"/>
            <a:r>
              <a:rPr lang="en-US" sz="3400" dirty="0"/>
              <a:t>There are a variety of instances in which this gesture control is required to make the job safe and smart.</a:t>
            </a:r>
          </a:p>
          <a:p>
            <a:pPr marL="0" indent="0" algn="just">
              <a:buNone/>
            </a:pPr>
            <a:endParaRPr lang="en-US" sz="2400" b="1" dirty="0"/>
          </a:p>
          <a:p>
            <a:pPr marL="0" indent="0" algn="just">
              <a:buNone/>
            </a:pPr>
            <a:r>
              <a:rPr lang="en-US" sz="2400" b="1" dirty="0"/>
              <a:t>2</a:t>
            </a:r>
            <a:r>
              <a:rPr lang="en-US" sz="3100" b="1" dirty="0"/>
              <a:t>. </a:t>
            </a:r>
            <a:r>
              <a:rPr lang="en-US" sz="3400" b="1" dirty="0"/>
              <a:t>Problem Analysis:</a:t>
            </a:r>
          </a:p>
          <a:p>
            <a:pPr algn="just"/>
            <a:r>
              <a:rPr lang="en-US" sz="3400" dirty="0"/>
              <a:t>Understanding the above-mentioned real-world problems and the needs of a user to deal with, we propose a solution wherein using a web camera and fingertip tracking, users may remotely control their computer mouse with their bare hands. A python library called Media pipe is being used as an instrumental tool in extracting the hand region, which is then filtered using morphological opening processes and blob labeling</a:t>
            </a:r>
            <a:r>
              <a:rPr lang="en-US" sz="3400" b="1" dirty="0"/>
              <a:t>.</a:t>
            </a:r>
          </a:p>
        </p:txBody>
      </p:sp>
    </p:spTree>
    <p:extLst>
      <p:ext uri="{BB962C8B-B14F-4D97-AF65-F5344CB8AC3E}">
        <p14:creationId xmlns:p14="http://schemas.microsoft.com/office/powerpoint/2010/main" val="428024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80F60-1346-4159-A310-D76D660BA584}"/>
              </a:ext>
            </a:extLst>
          </p:cNvPr>
          <p:cNvSpPr>
            <a:spLocks noGrp="1"/>
          </p:cNvSpPr>
          <p:nvPr>
            <p:ph idx="1"/>
          </p:nvPr>
        </p:nvSpPr>
        <p:spPr>
          <a:xfrm>
            <a:off x="838200" y="844731"/>
            <a:ext cx="10515600" cy="5332232"/>
          </a:xfrm>
        </p:spPr>
        <p:txBody>
          <a:bodyPr>
            <a:normAutofit/>
          </a:bodyPr>
          <a:lstStyle/>
          <a:p>
            <a:pPr algn="just"/>
            <a:r>
              <a:rPr lang="en-US" sz="2400" dirty="0"/>
              <a:t>The convex hull and convexity defect are then utilized to count the fingers and determine the fingertip locations. The fingertip coordinates are then transferred to the screen coordinates and smoothed using the Moving Average. Finally, the events associated with the identified fingers are relayed to the computer system to control the mouse. The experimental findings reveal that the suggested approach can count the finger with 98.3 percent accuracy and perform effectively in real-time.</a:t>
            </a:r>
          </a:p>
        </p:txBody>
      </p:sp>
    </p:spTree>
    <p:extLst>
      <p:ext uri="{BB962C8B-B14F-4D97-AF65-F5344CB8AC3E}">
        <p14:creationId xmlns:p14="http://schemas.microsoft.com/office/powerpoint/2010/main" val="37438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D8D1-4A7F-4AC0-A9CC-16AB122E1893}"/>
              </a:ext>
            </a:extLst>
          </p:cNvPr>
          <p:cNvSpPr>
            <a:spLocks noGrp="1"/>
          </p:cNvSpPr>
          <p:nvPr>
            <p:ph type="title"/>
          </p:nvPr>
        </p:nvSpPr>
        <p:spPr>
          <a:xfrm>
            <a:off x="838200" y="165464"/>
            <a:ext cx="10515600" cy="888274"/>
          </a:xfrm>
        </p:spPr>
        <p:txBody>
          <a:bodyPr>
            <a:normAutofit fontScale="90000"/>
          </a:bodyPr>
          <a:lstStyle/>
          <a:p>
            <a:pPr algn="ctr"/>
            <a:r>
              <a:rPr lang="en-US" sz="5600" b="1" dirty="0"/>
              <a:t>DESIGN</a:t>
            </a:r>
          </a:p>
        </p:txBody>
      </p:sp>
      <p:sp>
        <p:nvSpPr>
          <p:cNvPr id="3" name="Content Placeholder 2">
            <a:extLst>
              <a:ext uri="{FF2B5EF4-FFF2-40B4-BE49-F238E27FC236}">
                <a16:creationId xmlns:a16="http://schemas.microsoft.com/office/drawing/2014/main" id="{209939E3-75F9-47F4-B697-AD4E961CD1E2}"/>
              </a:ext>
            </a:extLst>
          </p:cNvPr>
          <p:cNvSpPr>
            <a:spLocks noGrp="1"/>
          </p:cNvSpPr>
          <p:nvPr>
            <p:ph idx="1"/>
          </p:nvPr>
        </p:nvSpPr>
        <p:spPr>
          <a:xfrm>
            <a:off x="838201" y="879566"/>
            <a:ext cx="6320246" cy="5704114"/>
          </a:xfrm>
        </p:spPr>
        <p:txBody>
          <a:bodyPr>
            <a:normAutofit fontScale="40000" lnSpcReduction="20000"/>
          </a:bodyPr>
          <a:lstStyle/>
          <a:p>
            <a:pPr marL="0" indent="0">
              <a:buNone/>
            </a:pPr>
            <a:r>
              <a:rPr lang="en-US" sz="5300" b="1" dirty="0"/>
              <a:t>PROPOSED SYSTEM:</a:t>
            </a:r>
          </a:p>
          <a:p>
            <a:pPr algn="just"/>
            <a:r>
              <a:rPr lang="en-US" sz="5300" dirty="0"/>
              <a:t>The suggested solution makes use of a few Python packages, including open cv, media pipe, </a:t>
            </a:r>
            <a:r>
              <a:rPr lang="en-US" sz="5300" dirty="0" err="1"/>
              <a:t>autopy</a:t>
            </a:r>
            <a:r>
              <a:rPr lang="en-US" sz="5300" dirty="0"/>
              <a:t>, and </a:t>
            </a:r>
            <a:r>
              <a:rPr lang="en-US" sz="5300" dirty="0" err="1"/>
              <a:t>pyautogi</a:t>
            </a:r>
            <a:r>
              <a:rPr lang="en-US" sz="5300" dirty="0"/>
              <a:t>.</a:t>
            </a:r>
          </a:p>
          <a:p>
            <a:pPr algn="just"/>
            <a:r>
              <a:rPr lang="en-US" sz="5300" dirty="0"/>
              <a:t>To begin, in order to read the picture from the camera, we utilize the OpenCV library.</a:t>
            </a:r>
          </a:p>
          <a:p>
            <a:pPr algn="just"/>
            <a:r>
              <a:rPr lang="en-US" sz="5300" dirty="0"/>
              <a:t>The picture is then converted from BGR to RGB using the </a:t>
            </a:r>
            <a:r>
              <a:rPr lang="en-US" sz="5300" dirty="0" err="1"/>
              <a:t>opencv</a:t>
            </a:r>
            <a:r>
              <a:rPr lang="en-US" sz="5300" dirty="0"/>
              <a:t> function </a:t>
            </a:r>
            <a:r>
              <a:rPr lang="en-US" sz="5300" dirty="0" err="1"/>
              <a:t>cvtColor</a:t>
            </a:r>
            <a:r>
              <a:rPr lang="en-US" sz="5300" dirty="0"/>
              <a:t>() as a Media pipe library  Hands is a function that takes an RGB picture and returns the hand landmarks.</a:t>
            </a:r>
          </a:p>
          <a:p>
            <a:pPr algn="just"/>
            <a:r>
              <a:rPr lang="en-US" sz="5300" dirty="0"/>
              <a:t>Using the landmark, we get the fingertips, which are easy to recognize.</a:t>
            </a:r>
          </a:p>
          <a:p>
            <a:pPr algn="just"/>
            <a:r>
              <a:rPr lang="en-US" sz="5300" dirty="0"/>
              <a:t>We also draw a rectangle to keep our fingers from moving outside the scope of the screen and to make it easier to reach the screen's edges.</a:t>
            </a:r>
          </a:p>
          <a:p>
            <a:pPr marL="0" indent="0">
              <a:buNone/>
            </a:pPr>
            <a:endParaRPr lang="en-US" sz="2400" b="1" dirty="0"/>
          </a:p>
        </p:txBody>
      </p:sp>
      <p:pic>
        <p:nvPicPr>
          <p:cNvPr id="5" name="Picture 4">
            <a:extLst>
              <a:ext uri="{FF2B5EF4-FFF2-40B4-BE49-F238E27FC236}">
                <a16:creationId xmlns:a16="http://schemas.microsoft.com/office/drawing/2014/main" id="{6B6C48D6-2F32-4738-8D52-D0271DB48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537" y="1227909"/>
            <a:ext cx="3692434" cy="48158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6318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C111-29F0-4EE6-A42F-F36CEA09E0E6}"/>
              </a:ext>
            </a:extLst>
          </p:cNvPr>
          <p:cNvSpPr>
            <a:spLocks noGrp="1"/>
          </p:cNvSpPr>
          <p:nvPr>
            <p:ph type="title"/>
          </p:nvPr>
        </p:nvSpPr>
        <p:spPr>
          <a:xfrm>
            <a:off x="838200" y="735106"/>
            <a:ext cx="10515600" cy="1443318"/>
          </a:xfrm>
        </p:spPr>
        <p:txBody>
          <a:bodyPr>
            <a:normAutofit fontScale="90000"/>
          </a:bodyPr>
          <a:lstStyle/>
          <a:p>
            <a:pPr marL="342900" indent="-342900">
              <a:buFont typeface="Arial" panose="020B0604020202020204" pitchFamily="34" charset="0"/>
              <a:buChar char="•"/>
            </a:pPr>
            <a:r>
              <a:rPr lang="en-US" sz="2400" cap="none" dirty="0">
                <a:latin typeface="+mn-lt"/>
              </a:rPr>
              <a:t>We acquire access to mouse the pointer from the specified coordinates by </a:t>
            </a:r>
            <a:r>
              <a:rPr lang="en-US" sz="2400" cap="none" dirty="0" err="1">
                <a:latin typeface="+mn-lt"/>
              </a:rPr>
              <a:t>utilising</a:t>
            </a:r>
            <a:r>
              <a:rPr lang="en-US" sz="2400" cap="none" dirty="0">
                <a:latin typeface="+mn-lt"/>
              </a:rPr>
              <a:t> the library called </a:t>
            </a:r>
            <a:r>
              <a:rPr lang="en-US" sz="2400" cap="none" dirty="0" err="1">
                <a:latin typeface="+mn-lt"/>
              </a:rPr>
              <a:t>autopy</a:t>
            </a:r>
            <a:r>
              <a:rPr lang="en-US" sz="2400" cap="none" dirty="0">
                <a:latin typeface="+mn-lt"/>
              </a:rPr>
              <a:t> or </a:t>
            </a:r>
            <a:r>
              <a:rPr lang="en-US" sz="2400" cap="none" dirty="0" err="1">
                <a:latin typeface="+mn-lt"/>
              </a:rPr>
              <a:t>pyautogui</a:t>
            </a:r>
            <a:r>
              <a:rPr lang="en-US" sz="2400" cap="none" dirty="0">
                <a:latin typeface="+mn-lt"/>
              </a:rPr>
              <a:t>, and if the index and middle fingers get near, it executes the click function.</a:t>
            </a:r>
          </a:p>
        </p:txBody>
      </p:sp>
      <p:pic>
        <p:nvPicPr>
          <p:cNvPr id="7" name="officeArt object">
            <a:extLst>
              <a:ext uri="{FF2B5EF4-FFF2-40B4-BE49-F238E27FC236}">
                <a16:creationId xmlns:a16="http://schemas.microsoft.com/office/drawing/2014/main" id="{0DD966FC-F6C1-4D1E-AED4-846BD39E8D8C}"/>
              </a:ext>
            </a:extLst>
          </p:cNvPr>
          <p:cNvPicPr>
            <a:picLocks noGrp="1"/>
          </p:cNvPicPr>
          <p:nvPr>
            <p:ph idx="1"/>
          </p:nvPr>
        </p:nvPicPr>
        <p:blipFill>
          <a:blip r:embed="rId2"/>
          <a:stretch>
            <a:fillRect/>
          </a:stretch>
        </p:blipFill>
        <p:spPr>
          <a:xfrm>
            <a:off x="1909482" y="2330393"/>
            <a:ext cx="7888941" cy="2860172"/>
          </a:xfrm>
          <a:prstGeom prst="rect">
            <a:avLst/>
          </a:prstGeom>
          <a:ln w="12700" cap="flat">
            <a:noFill/>
            <a:miter lim="400000"/>
          </a:ln>
          <a:effectLst/>
        </p:spPr>
      </p:pic>
    </p:spTree>
    <p:extLst>
      <p:ext uri="{BB962C8B-B14F-4D97-AF65-F5344CB8AC3E}">
        <p14:creationId xmlns:p14="http://schemas.microsoft.com/office/powerpoint/2010/main" val="91873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69BFE-0495-469E-A1EB-A5917238A142}"/>
              </a:ext>
            </a:extLst>
          </p:cNvPr>
          <p:cNvSpPr>
            <a:spLocks noGrp="1"/>
          </p:cNvSpPr>
          <p:nvPr>
            <p:ph idx="1"/>
          </p:nvPr>
        </p:nvSpPr>
        <p:spPr>
          <a:xfrm>
            <a:off x="838200" y="1045029"/>
            <a:ext cx="10515600" cy="5131934"/>
          </a:xfrm>
        </p:spPr>
        <p:txBody>
          <a:bodyPr>
            <a:normAutofit/>
          </a:bodyPr>
          <a:lstStyle/>
          <a:p>
            <a:pPr marL="0" indent="0">
              <a:buNone/>
            </a:pPr>
            <a:endParaRPr lang="en-US" sz="2400" dirty="0"/>
          </a:p>
          <a:p>
            <a:pPr marL="0" indent="0">
              <a:buNone/>
            </a:pPr>
            <a:r>
              <a:rPr lang="en-US" sz="2400" dirty="0"/>
              <a:t> </a:t>
            </a:r>
          </a:p>
          <a:p>
            <a:pPr marL="0" indent="0">
              <a:buNone/>
            </a:pPr>
            <a:endParaRPr lang="en-US" sz="2400" dirty="0"/>
          </a:p>
        </p:txBody>
      </p:sp>
      <p:pic>
        <p:nvPicPr>
          <p:cNvPr id="4" name="Picture 3" descr="Text&#10;&#10;Description automatically generated">
            <a:extLst>
              <a:ext uri="{FF2B5EF4-FFF2-40B4-BE49-F238E27FC236}">
                <a16:creationId xmlns:a16="http://schemas.microsoft.com/office/drawing/2014/main" id="{C33D6846-A812-9E47-A97A-DDEC8421C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714" y="1170177"/>
            <a:ext cx="7962572" cy="5322063"/>
          </a:xfrm>
          <a:prstGeom prst="rect">
            <a:avLst/>
          </a:prstGeom>
        </p:spPr>
      </p:pic>
    </p:spTree>
    <p:extLst>
      <p:ext uri="{BB962C8B-B14F-4D97-AF65-F5344CB8AC3E}">
        <p14:creationId xmlns:p14="http://schemas.microsoft.com/office/powerpoint/2010/main" val="163929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2780-61B3-49FA-971A-3430DF4DC7F0}"/>
              </a:ext>
            </a:extLst>
          </p:cNvPr>
          <p:cNvSpPr>
            <a:spLocks noGrp="1"/>
          </p:cNvSpPr>
          <p:nvPr>
            <p:ph type="title"/>
          </p:nvPr>
        </p:nvSpPr>
        <p:spPr>
          <a:xfrm>
            <a:off x="838200" y="365125"/>
            <a:ext cx="10515600" cy="1010829"/>
          </a:xfrm>
        </p:spPr>
        <p:txBody>
          <a:bodyPr>
            <a:noAutofit/>
          </a:bodyPr>
          <a:lstStyle/>
          <a:p>
            <a:pPr algn="ctr"/>
            <a:r>
              <a:rPr lang="en-US" sz="5600" b="1" dirty="0"/>
              <a:t>FUTURE ENHANCEMENT</a:t>
            </a:r>
          </a:p>
        </p:txBody>
      </p:sp>
      <p:sp>
        <p:nvSpPr>
          <p:cNvPr id="3" name="Content Placeholder 2">
            <a:extLst>
              <a:ext uri="{FF2B5EF4-FFF2-40B4-BE49-F238E27FC236}">
                <a16:creationId xmlns:a16="http://schemas.microsoft.com/office/drawing/2014/main" id="{18324A4E-985B-4D55-A8DF-215EFACE8353}"/>
              </a:ext>
            </a:extLst>
          </p:cNvPr>
          <p:cNvSpPr>
            <a:spLocks noGrp="1"/>
          </p:cNvSpPr>
          <p:nvPr>
            <p:ph idx="1"/>
          </p:nvPr>
        </p:nvSpPr>
        <p:spPr>
          <a:xfrm>
            <a:off x="838200" y="1550126"/>
            <a:ext cx="10515600" cy="4626837"/>
          </a:xfrm>
        </p:spPr>
        <p:txBody>
          <a:bodyPr/>
          <a:lstStyle/>
          <a:p>
            <a:r>
              <a:rPr lang="en-US" dirty="0"/>
              <a:t>We would like to add few more additional gestures and perform a thorough analysis of utility addition of voice over commands. </a:t>
            </a:r>
          </a:p>
          <a:p>
            <a:r>
              <a:rPr lang="en-US" dirty="0"/>
              <a:t>In addition to this we would like to make the system interactive not limiting the mouse controlling system to just open, close, or select certain files, we want to use the hand-gestures movements to use the mouse pointer to scribble in a word or text document and want to implement a machine learning algorithm to convert the irregular text into a regular format.</a:t>
            </a:r>
          </a:p>
          <a:p>
            <a:endParaRPr lang="en-US" sz="2400" dirty="0"/>
          </a:p>
          <a:p>
            <a:pPr marL="0" indent="0">
              <a:buNone/>
            </a:pPr>
            <a:endParaRPr lang="en-US" dirty="0"/>
          </a:p>
        </p:txBody>
      </p:sp>
    </p:spTree>
    <p:extLst>
      <p:ext uri="{BB962C8B-B14F-4D97-AF65-F5344CB8AC3E}">
        <p14:creationId xmlns:p14="http://schemas.microsoft.com/office/powerpoint/2010/main" val="19956158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{872C152C-A570-EC4A-B897-237A32B69910}tf10001120</Template>
  <TotalTime>68</TotalTime>
  <Words>733</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Baskerville Old Face</vt:lpstr>
      <vt:lpstr>Gill Sans MT</vt:lpstr>
      <vt:lpstr>Parcel</vt:lpstr>
      <vt:lpstr>HAND DETECTION TRACKING</vt:lpstr>
      <vt:lpstr>ABSTRACT</vt:lpstr>
      <vt:lpstr>INTRODUCTION</vt:lpstr>
      <vt:lpstr>PowerPoint Presentation</vt:lpstr>
      <vt:lpstr>PowerPoint Presentation</vt:lpstr>
      <vt:lpstr>DESIGN</vt:lpstr>
      <vt:lpstr>We acquire access to mouse the pointer from the specified coordinates by utilising the library called autopy or pyautogui, and if the index and middle fingers get near, it executes the click function.</vt:lpstr>
      <vt:lpstr>PowerPoint Presentation</vt:lpstr>
      <vt:lpstr>FUTURE ENHANCEMENT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LaptopCheckout</dc:creator>
  <cp:lastModifiedBy>Kolla, Kaushic</cp:lastModifiedBy>
  <cp:revision>8</cp:revision>
  <dcterms:created xsi:type="dcterms:W3CDTF">2022-05-04T02:07:46Z</dcterms:created>
  <dcterms:modified xsi:type="dcterms:W3CDTF">2022-05-04T04:07:15Z</dcterms:modified>
</cp:coreProperties>
</file>