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2" r:id="rId3"/>
    <p:sldId id="257" r:id="rId4"/>
    <p:sldId id="258" r:id="rId5"/>
    <p:sldId id="263" r:id="rId6"/>
    <p:sldId id="259" r:id="rId7"/>
    <p:sldId id="260" r:id="rId8"/>
    <p:sldId id="261" r:id="rId9"/>
    <p:sldId id="264" r:id="rId10"/>
    <p:sldId id="265" r:id="rId11"/>
    <p:sldId id="275" r:id="rId12"/>
    <p:sldId id="267" r:id="rId13"/>
    <p:sldId id="268" r:id="rId14"/>
    <p:sldId id="270" r:id="rId15"/>
    <p:sldId id="272" r:id="rId16"/>
    <p:sldId id="273"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1D3DB-6447-44AF-9067-0DFF8CC9BD8D}" v="23" dt="2022-07-25T16:15:55.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63" d="100"/>
          <a:sy n="63" d="100"/>
        </p:scale>
        <p:origin x="8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244778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48709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632CB7-B055-4CF8-8806-41212899F09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9905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11638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632CB7-B055-4CF8-8806-41212899F09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9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242756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3514489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879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187263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DF200-43D2-4E9A-9077-613DBB322B0C}"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338553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382975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DF200-43D2-4E9A-9077-613DBB322B0C}" type="datetimeFigureOut">
              <a:rPr lang="en-IN" smtClean="0"/>
              <a:t>26-07-2022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406235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DF200-43D2-4E9A-9077-613DBB322B0C}" type="datetimeFigureOut">
              <a:rPr lang="en-IN" smtClean="0"/>
              <a:t>26-07-2022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250037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DF200-43D2-4E9A-9077-613DBB322B0C}" type="datetimeFigureOut">
              <a:rPr lang="en-IN" smtClean="0"/>
              <a:t>26-07-2022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396432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384701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DF200-43D2-4E9A-9077-613DBB322B0C}"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632CB7-B055-4CF8-8806-41212899F09D}" type="slidenum">
              <a:rPr lang="en-IN" smtClean="0"/>
              <a:t>‹#›</a:t>
            </a:fld>
            <a:endParaRPr lang="en-IN"/>
          </a:p>
        </p:txBody>
      </p:sp>
    </p:spTree>
    <p:extLst>
      <p:ext uri="{BB962C8B-B14F-4D97-AF65-F5344CB8AC3E}">
        <p14:creationId xmlns:p14="http://schemas.microsoft.com/office/powerpoint/2010/main" val="139988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2DF200-43D2-4E9A-9077-613DBB322B0C}" type="datetimeFigureOut">
              <a:rPr lang="en-IN" smtClean="0"/>
              <a:t>26-07-2022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632CB7-B055-4CF8-8806-41212899F09D}" type="slidenum">
              <a:rPr lang="en-IN" smtClean="0"/>
              <a:t>‹#›</a:t>
            </a:fld>
            <a:endParaRPr lang="en-IN"/>
          </a:p>
        </p:txBody>
      </p:sp>
    </p:spTree>
    <p:extLst>
      <p:ext uri="{BB962C8B-B14F-4D97-AF65-F5344CB8AC3E}">
        <p14:creationId xmlns:p14="http://schemas.microsoft.com/office/powerpoint/2010/main" val="1053294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C06D-B806-6C90-0009-DC22E9FCC9FB}"/>
              </a:ext>
            </a:extLst>
          </p:cNvPr>
          <p:cNvSpPr>
            <a:spLocks noGrp="1"/>
          </p:cNvSpPr>
          <p:nvPr>
            <p:ph type="ctrTitle"/>
          </p:nvPr>
        </p:nvSpPr>
        <p:spPr>
          <a:xfrm>
            <a:off x="1402080" y="294482"/>
            <a:ext cx="9144000" cy="1655762"/>
          </a:xfrm>
        </p:spPr>
        <p:txBody>
          <a:bodyPr>
            <a:normAutofit fontScale="90000"/>
          </a:bodyPr>
          <a:lstStyle/>
          <a:p>
            <a:r>
              <a:rPr lang="en-IN" dirty="0"/>
              <a:t>SSN COLLEGE OF ENGINEERING</a:t>
            </a:r>
          </a:p>
        </p:txBody>
      </p:sp>
      <p:sp>
        <p:nvSpPr>
          <p:cNvPr id="3" name="Subtitle 2">
            <a:extLst>
              <a:ext uri="{FF2B5EF4-FFF2-40B4-BE49-F238E27FC236}">
                <a16:creationId xmlns:a16="http://schemas.microsoft.com/office/drawing/2014/main" id="{736325E0-A0CB-B6A9-A96E-4FDD9B43CB68}"/>
              </a:ext>
            </a:extLst>
          </p:cNvPr>
          <p:cNvSpPr>
            <a:spLocks noGrp="1"/>
          </p:cNvSpPr>
          <p:nvPr>
            <p:ph type="subTitle" idx="1"/>
          </p:nvPr>
        </p:nvSpPr>
        <p:spPr>
          <a:xfrm>
            <a:off x="1524000" y="2133600"/>
            <a:ext cx="9144000" cy="4998720"/>
          </a:xfrm>
        </p:spPr>
        <p:txBody>
          <a:bodyPr>
            <a:normAutofit/>
          </a:bodyPr>
          <a:lstStyle/>
          <a:p>
            <a:r>
              <a:rPr lang="en-IN" sz="4000" dirty="0"/>
              <a:t>COURIER MANAGEMENT SYSTEM</a:t>
            </a:r>
          </a:p>
          <a:p>
            <a:r>
              <a:rPr lang="en-IN" sz="2000" dirty="0"/>
              <a:t>                                  </a:t>
            </a:r>
          </a:p>
          <a:p>
            <a:endParaRPr lang="en-IN" sz="2000" dirty="0"/>
          </a:p>
          <a:p>
            <a:r>
              <a:rPr lang="en-IN" sz="2000" dirty="0"/>
              <a:t>                                                                -KARTHICK V</a:t>
            </a:r>
          </a:p>
          <a:p>
            <a:r>
              <a:rPr lang="en-IN" sz="2000" dirty="0"/>
              <a:t>                                                                -KAUSHIK A</a:t>
            </a:r>
          </a:p>
          <a:p>
            <a:r>
              <a:rPr lang="en-IN" sz="2000" dirty="0"/>
              <a:t>                                                                -KARUNAGARAN R</a:t>
            </a:r>
          </a:p>
          <a:p>
            <a:r>
              <a:rPr lang="en-IN" sz="2000" dirty="0"/>
              <a:t>                                                                -K.V.HEMASRI</a:t>
            </a:r>
          </a:p>
          <a:p>
            <a:r>
              <a:rPr lang="en-IN" sz="2000" dirty="0"/>
              <a:t>                                                                -KAVIN V</a:t>
            </a:r>
          </a:p>
          <a:p>
            <a:r>
              <a:rPr lang="en-IN" sz="2000" dirty="0"/>
              <a:t>                                                                -KAVIYAPRIYA K</a:t>
            </a:r>
          </a:p>
          <a:p>
            <a:r>
              <a:rPr lang="en-IN" sz="2000" dirty="0"/>
              <a:t>                                                                -KAYATHRI R</a:t>
            </a:r>
          </a:p>
          <a:p>
            <a:endParaRPr lang="en-IN" sz="4000" dirty="0"/>
          </a:p>
          <a:p>
            <a:endParaRPr lang="en-IN" sz="4000" dirty="0"/>
          </a:p>
        </p:txBody>
      </p:sp>
    </p:spTree>
    <p:extLst>
      <p:ext uri="{BB962C8B-B14F-4D97-AF65-F5344CB8AC3E}">
        <p14:creationId xmlns:p14="http://schemas.microsoft.com/office/powerpoint/2010/main" val="413426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451C-7E45-32F3-87FF-74CA0C586D38}"/>
              </a:ext>
            </a:extLst>
          </p:cNvPr>
          <p:cNvSpPr>
            <a:spLocks noGrp="1"/>
          </p:cNvSpPr>
          <p:nvPr>
            <p:ph type="title"/>
          </p:nvPr>
        </p:nvSpPr>
        <p:spPr/>
        <p:txBody>
          <a:bodyPr>
            <a:normAutofit/>
          </a:bodyPr>
          <a:lstStyle/>
          <a:p>
            <a:r>
              <a:rPr lang="en-IN" sz="4400" dirty="0"/>
              <a:t>TRACKING MANAGEMENT</a:t>
            </a:r>
          </a:p>
        </p:txBody>
      </p:sp>
      <p:sp>
        <p:nvSpPr>
          <p:cNvPr id="3" name="Content Placeholder 2">
            <a:extLst>
              <a:ext uri="{FF2B5EF4-FFF2-40B4-BE49-F238E27FC236}">
                <a16:creationId xmlns:a16="http://schemas.microsoft.com/office/drawing/2014/main" id="{DDEF5B27-55F1-06E9-E8FD-E93B3010CC40}"/>
              </a:ext>
            </a:extLst>
          </p:cNvPr>
          <p:cNvSpPr>
            <a:spLocks noGrp="1"/>
          </p:cNvSpPr>
          <p:nvPr>
            <p:ph idx="1"/>
          </p:nvPr>
        </p:nvSpPr>
        <p:spPr>
          <a:xfrm>
            <a:off x="2264092" y="1905000"/>
            <a:ext cx="8915400" cy="3777622"/>
          </a:xfrm>
        </p:spPr>
        <p:txBody>
          <a:bodyPr/>
          <a:lstStyle/>
          <a:p>
            <a:r>
              <a:rPr lang="en-IN" b="1" dirty="0"/>
              <a:t>In this module the user can track the status of package using the unique tracking number</a:t>
            </a:r>
            <a:r>
              <a:rPr lang="en-IN" dirty="0"/>
              <a:t>.</a:t>
            </a:r>
          </a:p>
          <a:p>
            <a:pPr marL="0" indent="0">
              <a:buNone/>
            </a:pPr>
            <a:endParaRPr lang="en-IN" dirty="0"/>
          </a:p>
          <a:p>
            <a:r>
              <a:rPr lang="en-IN" dirty="0"/>
              <a:t>Tracking number plays a crucial role here.</a:t>
            </a:r>
          </a:p>
          <a:p>
            <a:endParaRPr lang="en-IN" dirty="0"/>
          </a:p>
          <a:p>
            <a:r>
              <a:rPr lang="en-US" dirty="0"/>
              <a:t>It indicates the current package status during transportation. You may refer to our status definition: Not Found / Info Received / In Transit / Pick Up / Out for Delivery / Undelivered / Delivered / Alert / Expired. When tracking is completed, we will show the status according to all detailed tracking information.</a:t>
            </a:r>
            <a:endParaRPr lang="en-IN" dirty="0"/>
          </a:p>
        </p:txBody>
      </p:sp>
    </p:spTree>
    <p:extLst>
      <p:ext uri="{BB962C8B-B14F-4D97-AF65-F5344CB8AC3E}">
        <p14:creationId xmlns:p14="http://schemas.microsoft.com/office/powerpoint/2010/main" val="294445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C80E97-96AD-862A-4812-7E91F5303A17}"/>
              </a:ext>
            </a:extLst>
          </p:cNvPr>
          <p:cNvSpPr>
            <a:spLocks noGrp="1"/>
          </p:cNvSpPr>
          <p:nvPr>
            <p:ph type="title"/>
          </p:nvPr>
        </p:nvSpPr>
        <p:spPr/>
        <p:txBody>
          <a:bodyPr/>
          <a:lstStyle/>
          <a:p>
            <a:r>
              <a:rPr lang="en-IN" dirty="0"/>
              <a:t>DISPLAY SCREEN</a:t>
            </a:r>
          </a:p>
        </p:txBody>
      </p:sp>
      <p:pic>
        <p:nvPicPr>
          <p:cNvPr id="9" name="Content Placeholder 8">
            <a:extLst>
              <a:ext uri="{FF2B5EF4-FFF2-40B4-BE49-F238E27FC236}">
                <a16:creationId xmlns:a16="http://schemas.microsoft.com/office/drawing/2014/main" id="{5270B349-C80B-E112-2510-A19E28DE34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5213" y="1889760"/>
            <a:ext cx="4313237" cy="3225799"/>
          </a:xfrm>
        </p:spPr>
      </p:pic>
      <p:pic>
        <p:nvPicPr>
          <p:cNvPr id="11" name="Content Placeholder 10">
            <a:extLst>
              <a:ext uri="{FF2B5EF4-FFF2-40B4-BE49-F238E27FC236}">
                <a16:creationId xmlns:a16="http://schemas.microsoft.com/office/drawing/2014/main" id="{757B1B3F-81E0-4E29-5BD7-8B60840475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48767" y="1905000"/>
            <a:ext cx="4313238" cy="3225799"/>
          </a:xfrm>
        </p:spPr>
      </p:pic>
    </p:spTree>
    <p:extLst>
      <p:ext uri="{BB962C8B-B14F-4D97-AF65-F5344CB8AC3E}">
        <p14:creationId xmlns:p14="http://schemas.microsoft.com/office/powerpoint/2010/main" val="232766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DE69-E5FE-6744-98B4-1BE207BCA49B}"/>
              </a:ext>
            </a:extLst>
          </p:cNvPr>
          <p:cNvSpPr>
            <a:spLocks noGrp="1"/>
          </p:cNvSpPr>
          <p:nvPr>
            <p:ph type="title"/>
          </p:nvPr>
        </p:nvSpPr>
        <p:spPr/>
        <p:txBody>
          <a:bodyPr/>
          <a:lstStyle/>
          <a:p>
            <a:r>
              <a:rPr lang="en-IN" dirty="0"/>
              <a:t>CUSTOMER MANAGEMENT</a:t>
            </a:r>
          </a:p>
        </p:txBody>
      </p:sp>
      <p:sp>
        <p:nvSpPr>
          <p:cNvPr id="3" name="Content Placeholder 2">
            <a:extLst>
              <a:ext uri="{FF2B5EF4-FFF2-40B4-BE49-F238E27FC236}">
                <a16:creationId xmlns:a16="http://schemas.microsoft.com/office/drawing/2014/main" id="{96ADF68E-1474-3751-EFBC-DFF800C10632}"/>
              </a:ext>
            </a:extLst>
          </p:cNvPr>
          <p:cNvSpPr>
            <a:spLocks noGrp="1"/>
          </p:cNvSpPr>
          <p:nvPr>
            <p:ph idx="1"/>
          </p:nvPr>
        </p:nvSpPr>
        <p:spPr>
          <a:xfrm>
            <a:off x="2589212" y="2133600"/>
            <a:ext cx="8915400" cy="4100290"/>
          </a:xfrm>
        </p:spPr>
        <p:txBody>
          <a:bodyPr/>
          <a:lstStyle/>
          <a:p>
            <a:r>
              <a:rPr lang="en-IN" sz="1800" dirty="0"/>
              <a:t>In this module the customer details including name ,mobile number, email id , sender address , receiver address are collected and stored.</a:t>
            </a:r>
          </a:p>
          <a:p>
            <a:r>
              <a:rPr lang="en-IN" sz="1800" dirty="0"/>
              <a:t>A unique tracking number is generated for each parcel while entering the details.</a:t>
            </a:r>
          </a:p>
          <a:p>
            <a:r>
              <a:rPr lang="en-IN" sz="1800" dirty="0"/>
              <a:t>Using this tracking number the status of the parcel can be tracked later on.</a:t>
            </a:r>
          </a:p>
          <a:p>
            <a:r>
              <a:rPr lang="en-IN" sz="1800" dirty="0"/>
              <a:t>The weight and the mode of the parcel is also taken as input.</a:t>
            </a:r>
          </a:p>
          <a:p>
            <a:r>
              <a:rPr lang="en-IN" sz="1800" dirty="0"/>
              <a:t>The mode of the parcel includes normal delivery, speed day delivery ,overnight.</a:t>
            </a:r>
          </a:p>
          <a:p>
            <a:r>
              <a:rPr lang="en-IN" dirty="0"/>
              <a:t>Based on the weight and the mode of parcel the amount to be collected for the service is generated.</a:t>
            </a:r>
          </a:p>
        </p:txBody>
      </p:sp>
    </p:spTree>
    <p:extLst>
      <p:ext uri="{BB962C8B-B14F-4D97-AF65-F5344CB8AC3E}">
        <p14:creationId xmlns:p14="http://schemas.microsoft.com/office/powerpoint/2010/main" val="284458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0495-9C5C-0205-A23C-6E35CDFB8E9E}"/>
              </a:ext>
            </a:extLst>
          </p:cNvPr>
          <p:cNvSpPr>
            <a:spLocks noGrp="1"/>
          </p:cNvSpPr>
          <p:nvPr>
            <p:ph type="title"/>
          </p:nvPr>
        </p:nvSpPr>
        <p:spPr/>
        <p:txBody>
          <a:bodyPr/>
          <a:lstStyle/>
          <a:p>
            <a:r>
              <a:rPr lang="en-IN" dirty="0"/>
              <a:t>DISPLAY SCREEN</a:t>
            </a:r>
          </a:p>
        </p:txBody>
      </p:sp>
      <p:pic>
        <p:nvPicPr>
          <p:cNvPr id="5" name="Content Placeholder 4">
            <a:extLst>
              <a:ext uri="{FF2B5EF4-FFF2-40B4-BE49-F238E27FC236}">
                <a16:creationId xmlns:a16="http://schemas.microsoft.com/office/drawing/2014/main" id="{0BC14263-F62E-0AD7-EF2F-7E8C47B17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340" y="2133600"/>
            <a:ext cx="8221145" cy="3778250"/>
          </a:xfrm>
        </p:spPr>
      </p:pic>
    </p:spTree>
    <p:extLst>
      <p:ext uri="{BB962C8B-B14F-4D97-AF65-F5344CB8AC3E}">
        <p14:creationId xmlns:p14="http://schemas.microsoft.com/office/powerpoint/2010/main" val="329914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582" y="563726"/>
            <a:ext cx="8911687" cy="1280890"/>
          </a:xfrm>
        </p:spPr>
        <p:txBody>
          <a:bodyPr>
            <a:normAutofit/>
          </a:bodyPr>
          <a:lstStyle/>
          <a:p>
            <a:pPr algn="ctr"/>
            <a:br>
              <a:rPr lang="en-US" sz="2400" dirty="0">
                <a:solidFill>
                  <a:schemeClr val="tx1"/>
                </a:solidFill>
              </a:rPr>
            </a:br>
            <a:r>
              <a:rPr lang="en-US" sz="4000" dirty="0">
                <a:solidFill>
                  <a:srgbClr val="00B0F0"/>
                </a:solidFill>
              </a:rPr>
              <a:t>SHIPPING MANAGEMENT</a:t>
            </a:r>
            <a:endParaRPr lang="en-IN" sz="4000" dirty="0">
              <a:solidFill>
                <a:srgbClr val="00B0F0"/>
              </a:solidFill>
            </a:endParaRPr>
          </a:p>
        </p:txBody>
      </p:sp>
      <p:sp>
        <p:nvSpPr>
          <p:cNvPr id="3" name="Content Placeholder 2"/>
          <p:cNvSpPr>
            <a:spLocks noGrp="1"/>
          </p:cNvSpPr>
          <p:nvPr>
            <p:ph idx="1"/>
          </p:nvPr>
        </p:nvSpPr>
        <p:spPr>
          <a:xfrm>
            <a:off x="2023582" y="2142227"/>
            <a:ext cx="8915400" cy="3777622"/>
          </a:xfrm>
        </p:spPr>
        <p:txBody>
          <a:bodyPr/>
          <a:lstStyle/>
          <a:p>
            <a:pPr marL="0" indent="0">
              <a:buNone/>
            </a:pPr>
            <a:r>
              <a:rPr lang="en-US" dirty="0">
                <a:solidFill>
                  <a:schemeClr val="tx1"/>
                </a:solidFill>
              </a:rPr>
              <a:t>In this module, the user will enter the city’s name to fetch the package details.</a:t>
            </a:r>
            <a:endParaRPr lang="en-US" dirty="0"/>
          </a:p>
          <a:p>
            <a:pPr>
              <a:buFont typeface="Arial" panose="020B0604020202020204" pitchFamily="34" charset="0"/>
              <a:buChar char="•"/>
            </a:pPr>
            <a:r>
              <a:rPr lang="en-US" dirty="0"/>
              <a:t>Initially the user will be asked to enter the name of the city.</a:t>
            </a:r>
          </a:p>
          <a:p>
            <a:pPr>
              <a:buFont typeface="Arial" panose="020B0604020202020204" pitchFamily="34" charset="0"/>
              <a:buChar char="•"/>
            </a:pPr>
            <a:r>
              <a:rPr lang="en-US" dirty="0"/>
              <a:t>According to the name of the city entered, localities and areas available in that city will be displayed.</a:t>
            </a:r>
          </a:p>
          <a:p>
            <a:pPr>
              <a:buFont typeface="Arial" panose="020B0604020202020204" pitchFamily="34" charset="0"/>
              <a:buChar char="•"/>
            </a:pPr>
            <a:r>
              <a:rPr lang="en-US" dirty="0"/>
              <a:t>Then, the user will have to select the particular locality in which the package details will be found.</a:t>
            </a:r>
          </a:p>
          <a:p>
            <a:pPr>
              <a:buFont typeface="Arial" panose="020B0604020202020204" pitchFamily="34" charset="0"/>
              <a:buChar char="•"/>
            </a:pPr>
            <a:r>
              <a:rPr lang="en-US" dirty="0"/>
              <a:t>Depending upon the locality selected the package details will be displayed.</a:t>
            </a:r>
            <a:endParaRPr lang="en-IN" dirty="0"/>
          </a:p>
        </p:txBody>
      </p:sp>
    </p:spTree>
    <p:extLst>
      <p:ext uri="{BB962C8B-B14F-4D97-AF65-F5344CB8AC3E}">
        <p14:creationId xmlns:p14="http://schemas.microsoft.com/office/powerpoint/2010/main" val="9669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68FA-16C7-7366-5701-03983BB72591}"/>
              </a:ext>
            </a:extLst>
          </p:cNvPr>
          <p:cNvSpPr>
            <a:spLocks noGrp="1"/>
          </p:cNvSpPr>
          <p:nvPr>
            <p:ph type="title"/>
          </p:nvPr>
        </p:nvSpPr>
        <p:spPr/>
        <p:txBody>
          <a:bodyPr/>
          <a:lstStyle/>
          <a:p>
            <a:r>
              <a:rPr lang="en-IN" dirty="0"/>
              <a:t>NOTIFICATION MANAGEMENT </a:t>
            </a:r>
            <a:endParaRPr lang="en-US" dirty="0"/>
          </a:p>
        </p:txBody>
      </p:sp>
      <p:sp>
        <p:nvSpPr>
          <p:cNvPr id="3" name="Content Placeholder 2">
            <a:extLst>
              <a:ext uri="{FF2B5EF4-FFF2-40B4-BE49-F238E27FC236}">
                <a16:creationId xmlns:a16="http://schemas.microsoft.com/office/drawing/2014/main" id="{5F371966-1F3F-14A4-78C5-5B7982B549E9}"/>
              </a:ext>
            </a:extLst>
          </p:cNvPr>
          <p:cNvSpPr>
            <a:spLocks noGrp="1"/>
          </p:cNvSpPr>
          <p:nvPr>
            <p:ph idx="1"/>
          </p:nvPr>
        </p:nvSpPr>
        <p:spPr>
          <a:xfrm>
            <a:off x="1817687" y="2063750"/>
            <a:ext cx="8556625" cy="3982410"/>
          </a:xfrm>
        </p:spPr>
        <p:txBody>
          <a:bodyPr>
            <a:normAutofit lnSpcReduction="10000"/>
          </a:bodyPr>
          <a:lstStyle/>
          <a:p>
            <a:r>
              <a:rPr lang="en-IN" dirty="0"/>
              <a:t>this module useful for the customer To find the order status.</a:t>
            </a:r>
          </a:p>
          <a:p>
            <a:r>
              <a:rPr lang="en-IN" dirty="0"/>
              <a:t>Once the order was placed and then reached the destination office it will send the notification to the sender and the receiver that is”” ORDER SUCCESSFULLY REACHED THE DISTINATIONOFFICE “”</a:t>
            </a:r>
          </a:p>
          <a:p>
            <a:r>
              <a:rPr lang="en-IN" dirty="0"/>
              <a:t>The module is used for multiple purposes. </a:t>
            </a:r>
          </a:p>
          <a:p>
            <a:r>
              <a:rPr lang="en-IN" dirty="0"/>
              <a:t>Delivery notification should make your customer happy.</a:t>
            </a:r>
          </a:p>
          <a:p>
            <a:r>
              <a:rPr lang="en-IN" dirty="0"/>
              <a:t>It is also important to send your customers an email when the order has been delivered. Important information should be </a:t>
            </a:r>
            <a:r>
              <a:rPr lang="en-IN" dirty="0" err="1"/>
              <a:t>included,such</a:t>
            </a:r>
            <a:r>
              <a:rPr lang="en-IN" dirty="0"/>
              <a:t> as the shipping address.</a:t>
            </a:r>
          </a:p>
          <a:p>
            <a:r>
              <a:rPr lang="en-IN" dirty="0"/>
              <a:t>This will allow customers to confirm that the package was sent to the correct </a:t>
            </a:r>
            <a:r>
              <a:rPr lang="en-IN" dirty="0" err="1"/>
              <a:t>location.Ther</a:t>
            </a:r>
            <a:r>
              <a:rPr lang="en-IN" dirty="0"/>
              <a:t> is also customer support information like the contact information of the sender.</a:t>
            </a:r>
            <a:endParaRPr lang="en-US" dirty="0"/>
          </a:p>
        </p:txBody>
      </p:sp>
    </p:spTree>
    <p:extLst>
      <p:ext uri="{BB962C8B-B14F-4D97-AF65-F5344CB8AC3E}">
        <p14:creationId xmlns:p14="http://schemas.microsoft.com/office/powerpoint/2010/main" val="123499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FC5E-EEB3-ABD0-1AB8-2ADF21563B5E}"/>
              </a:ext>
            </a:extLst>
          </p:cNvPr>
          <p:cNvSpPr>
            <a:spLocks noGrp="1"/>
          </p:cNvSpPr>
          <p:nvPr>
            <p:ph type="title"/>
          </p:nvPr>
        </p:nvSpPr>
        <p:spPr/>
        <p:txBody>
          <a:bodyPr/>
          <a:lstStyle/>
          <a:p>
            <a:r>
              <a:rPr lang="en-IN" dirty="0"/>
              <a:t>DISPLAY SCREEN </a:t>
            </a:r>
            <a:endParaRPr lang="en-US" dirty="0"/>
          </a:p>
        </p:txBody>
      </p:sp>
      <p:pic>
        <p:nvPicPr>
          <p:cNvPr id="4" name="Picture 4">
            <a:extLst>
              <a:ext uri="{FF2B5EF4-FFF2-40B4-BE49-F238E27FC236}">
                <a16:creationId xmlns:a16="http://schemas.microsoft.com/office/drawing/2014/main" id="{544F275C-399D-16EE-552C-42A93ABA9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325" y="2066925"/>
            <a:ext cx="3007467" cy="3441700"/>
          </a:xfrm>
        </p:spPr>
      </p:pic>
      <p:pic>
        <p:nvPicPr>
          <p:cNvPr id="5" name="Picture 5">
            <a:extLst>
              <a:ext uri="{FF2B5EF4-FFF2-40B4-BE49-F238E27FC236}">
                <a16:creationId xmlns:a16="http://schemas.microsoft.com/office/drawing/2014/main" id="{D24869AB-C17F-F931-F394-50826FF60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875" y="2190750"/>
            <a:ext cx="4953000" cy="3317875"/>
          </a:xfrm>
          <a:prstGeom prst="rect">
            <a:avLst/>
          </a:prstGeom>
        </p:spPr>
      </p:pic>
    </p:spTree>
    <p:extLst>
      <p:ext uri="{BB962C8B-B14F-4D97-AF65-F5344CB8AC3E}">
        <p14:creationId xmlns:p14="http://schemas.microsoft.com/office/powerpoint/2010/main" val="300629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F5D9-B3BA-D12E-7F0D-87D8B19E9A00}"/>
              </a:ext>
            </a:extLst>
          </p:cNvPr>
          <p:cNvSpPr>
            <a:spLocks noGrp="1"/>
          </p:cNvSpPr>
          <p:nvPr>
            <p:ph type="title"/>
          </p:nvPr>
        </p:nvSpPr>
        <p:spPr/>
        <p:txBody>
          <a:bodyPr/>
          <a:lstStyle/>
          <a:p>
            <a:r>
              <a:rPr lang="en-US" dirty="0"/>
              <a:t>DATE AND TIME MANAGEMENT</a:t>
            </a:r>
          </a:p>
        </p:txBody>
      </p:sp>
      <p:sp>
        <p:nvSpPr>
          <p:cNvPr id="3" name="Content Placeholder 2">
            <a:extLst>
              <a:ext uri="{FF2B5EF4-FFF2-40B4-BE49-F238E27FC236}">
                <a16:creationId xmlns:a16="http://schemas.microsoft.com/office/drawing/2014/main" id="{D343E97C-7444-ADB2-78C2-67A3D2B1B0BD}"/>
              </a:ext>
            </a:extLst>
          </p:cNvPr>
          <p:cNvSpPr>
            <a:spLocks noGrp="1"/>
          </p:cNvSpPr>
          <p:nvPr>
            <p:ph idx="1"/>
          </p:nvPr>
        </p:nvSpPr>
        <p:spPr/>
        <p:txBody>
          <a:bodyPr vert="horz" lIns="91440" tIns="45720" rIns="91440" bIns="45720" rtlCol="0" anchor="t">
            <a:normAutofit/>
          </a:bodyPr>
          <a:lstStyle/>
          <a:p>
            <a:pPr>
              <a:buFont typeface="Wingdings,Sans-Serif" charset="2"/>
              <a:buChar char="Ø"/>
            </a:pPr>
            <a:r>
              <a:rPr lang="en-US" dirty="0">
                <a:ea typeface="+mn-lt"/>
                <a:cs typeface="+mn-lt"/>
              </a:rPr>
              <a:t>In this module the date delivered will be estimated based on the distance calculated between the two place which will be stored in a csv file. </a:t>
            </a:r>
          </a:p>
          <a:p>
            <a:pPr>
              <a:buFont typeface="Wingdings,Sans-Serif" charset="2"/>
              <a:buChar char="Ø"/>
            </a:pPr>
            <a:r>
              <a:rPr lang="en-US" dirty="0">
                <a:ea typeface="+mn-lt"/>
                <a:cs typeface="+mn-lt"/>
              </a:rPr>
              <a:t>Displaying the current address of the customer, also the address of the order departing from.</a:t>
            </a:r>
          </a:p>
          <a:p>
            <a:pPr>
              <a:buFont typeface="Wingdings,Sans-Serif" charset="2"/>
              <a:buChar char="Ø"/>
            </a:pPr>
            <a:r>
              <a:rPr lang="en-US" dirty="0">
                <a:ea typeface="+mn-lt"/>
                <a:cs typeface="+mn-lt"/>
              </a:rPr>
              <a:t>Then estimating the time complexity based on the distance from these </a:t>
            </a:r>
            <a:r>
              <a:rPr lang="en-US" dirty="0" err="1">
                <a:ea typeface="+mn-lt"/>
                <a:cs typeface="+mn-lt"/>
              </a:rPr>
              <a:t>cities,and</a:t>
            </a:r>
            <a:r>
              <a:rPr lang="en-US" dirty="0">
                <a:ea typeface="+mn-lt"/>
                <a:cs typeface="+mn-lt"/>
              </a:rPr>
              <a:t> also based on other issues .</a:t>
            </a:r>
          </a:p>
          <a:p>
            <a:pPr>
              <a:buFont typeface="Wingdings,Sans-Serif" charset="2"/>
              <a:buChar char="Ø"/>
            </a:pPr>
            <a:r>
              <a:rPr lang="en-US" dirty="0">
                <a:ea typeface="+mn-lt"/>
                <a:cs typeface="+mn-lt"/>
              </a:rPr>
              <a:t>Now after calculating these complexity date and time will be displayed according to it.</a:t>
            </a:r>
          </a:p>
          <a:p>
            <a:pPr>
              <a:buFont typeface="Wingdings,Sans-Serif" charset="2"/>
              <a:buChar char="Ø"/>
            </a:pPr>
            <a:r>
              <a:rPr lang="en-US" dirty="0">
                <a:ea typeface="+mn-lt"/>
                <a:cs typeface="+mn-lt"/>
              </a:rPr>
              <a:t>The date is displayed after completing the order and it will be just an estimated time.</a:t>
            </a:r>
          </a:p>
          <a:p>
            <a:pPr>
              <a:buFont typeface="Wingdings" charset="2"/>
              <a:buChar char="Ø"/>
            </a:pPr>
            <a:endParaRPr lang="en-US" dirty="0"/>
          </a:p>
        </p:txBody>
      </p:sp>
    </p:spTree>
    <p:extLst>
      <p:ext uri="{BB962C8B-B14F-4D97-AF65-F5344CB8AC3E}">
        <p14:creationId xmlns:p14="http://schemas.microsoft.com/office/powerpoint/2010/main" val="223433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5F08-6176-D3F9-265A-CE7CD04559A3}"/>
              </a:ext>
            </a:extLst>
          </p:cNvPr>
          <p:cNvSpPr>
            <a:spLocks noGrp="1"/>
          </p:cNvSpPr>
          <p:nvPr>
            <p:ph type="title"/>
          </p:nvPr>
        </p:nvSpPr>
        <p:spPr>
          <a:xfrm>
            <a:off x="1048604" y="2371630"/>
            <a:ext cx="8911687" cy="1280890"/>
          </a:xfrm>
        </p:spPr>
        <p:txBody>
          <a:bodyPr>
            <a:noAutofit/>
          </a:bodyPr>
          <a:lstStyle/>
          <a:p>
            <a:r>
              <a:rPr lang="en-IN" sz="8800" dirty="0"/>
              <a:t>THANK YOU</a:t>
            </a:r>
          </a:p>
        </p:txBody>
      </p:sp>
    </p:spTree>
    <p:extLst>
      <p:ext uri="{BB962C8B-B14F-4D97-AF65-F5344CB8AC3E}">
        <p14:creationId xmlns:p14="http://schemas.microsoft.com/office/powerpoint/2010/main" val="327959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OUR WORK!!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The main motive of the project is to develop an application system that </a:t>
            </a:r>
            <a:r>
              <a:rPr lang="en-US" b="1" dirty="0"/>
              <a:t>computerize the data maintained in the service system</a:t>
            </a:r>
            <a:r>
              <a:rPr lang="en-US" dirty="0"/>
              <a:t>.</a:t>
            </a:r>
          </a:p>
          <a:p>
            <a:pPr>
              <a:buFont typeface="Wingdings" panose="05000000000000000000" pitchFamily="2" charset="2"/>
              <a:buChar char="q"/>
            </a:pPr>
            <a:r>
              <a:rPr lang="en-US" dirty="0"/>
              <a:t>A courier delivery management system, or CMS, is </a:t>
            </a:r>
            <a:r>
              <a:rPr lang="en-US" b="1" dirty="0"/>
              <a:t>business software that simplifies courier management and routing</a:t>
            </a:r>
          </a:p>
          <a:p>
            <a:r>
              <a:rPr lang="en-US" dirty="0"/>
              <a:t>There are three main objectives of courier management:</a:t>
            </a:r>
          </a:p>
          <a:p>
            <a:r>
              <a:rPr lang="en-US" b="1" dirty="0"/>
              <a:t>Login credentials</a:t>
            </a:r>
            <a:r>
              <a:rPr lang="en-US" dirty="0"/>
              <a:t>.</a:t>
            </a:r>
          </a:p>
          <a:p>
            <a:r>
              <a:rPr lang="en-US" dirty="0"/>
              <a:t>Tracking the </a:t>
            </a:r>
            <a:r>
              <a:rPr lang="en-US" b="1" dirty="0"/>
              <a:t>status of the parcels</a:t>
            </a:r>
          </a:p>
          <a:p>
            <a:r>
              <a:rPr lang="en-US" dirty="0"/>
              <a:t>Storing data for the </a:t>
            </a:r>
            <a:r>
              <a:rPr lang="en-US" b="1" dirty="0"/>
              <a:t>delivered and to be delivered parcels.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81602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64F-0AA6-16C8-A754-818EA273F0C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DEFBB69-B661-41CA-1736-F767568FA319}"/>
              </a:ext>
            </a:extLst>
          </p:cNvPr>
          <p:cNvSpPr>
            <a:spLocks noGrp="1"/>
          </p:cNvSpPr>
          <p:nvPr>
            <p:ph idx="1"/>
          </p:nvPr>
        </p:nvSpPr>
        <p:spPr/>
        <p:txBody>
          <a:bodyPr/>
          <a:lstStyle/>
          <a:p>
            <a:pPr marL="0" indent="0">
              <a:buNone/>
            </a:pPr>
            <a:r>
              <a:rPr lang="en-US" dirty="0"/>
              <a:t>A parcel service office wants to develop a system to manage their dispatch service. The parcel should be assigned a unique tracking number using which the status of the parcel can be tracked. The sender and the receiver address, and contact details have to be maintained in the system. Once the parcel has reached the destination office, the sender and the receiver should be notified. It should be possible to fetch a location and date-wise list of deliveries from the system. Even after completion of the delivery, the system should be able fetch the relevant details using the tracking number.</a:t>
            </a:r>
            <a:endParaRPr lang="en-IN" dirty="0"/>
          </a:p>
        </p:txBody>
      </p:sp>
    </p:spTree>
    <p:extLst>
      <p:ext uri="{BB962C8B-B14F-4D97-AF65-F5344CB8AC3E}">
        <p14:creationId xmlns:p14="http://schemas.microsoft.com/office/powerpoint/2010/main" val="406133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FB06-DCD9-873B-BB15-D48C806C1636}"/>
              </a:ext>
            </a:extLst>
          </p:cNvPr>
          <p:cNvSpPr>
            <a:spLocks noGrp="1"/>
          </p:cNvSpPr>
          <p:nvPr>
            <p:ph type="title"/>
          </p:nvPr>
        </p:nvSpPr>
        <p:spPr/>
        <p:txBody>
          <a:bodyPr/>
          <a:lstStyle/>
          <a:p>
            <a:r>
              <a:rPr lang="en-IN" dirty="0"/>
              <a:t>PROJECT OVERVIEW</a:t>
            </a:r>
          </a:p>
        </p:txBody>
      </p:sp>
      <p:graphicFrame>
        <p:nvGraphicFramePr>
          <p:cNvPr id="5" name="Table 5">
            <a:extLst>
              <a:ext uri="{FF2B5EF4-FFF2-40B4-BE49-F238E27FC236}">
                <a16:creationId xmlns:a16="http://schemas.microsoft.com/office/drawing/2014/main" id="{A47A7BCB-E685-6639-E1A6-B2A13A679559}"/>
              </a:ext>
            </a:extLst>
          </p:cNvPr>
          <p:cNvGraphicFramePr>
            <a:graphicFrameLocks noGrp="1"/>
          </p:cNvGraphicFramePr>
          <p:nvPr>
            <p:ph idx="1"/>
            <p:extLst>
              <p:ext uri="{D42A27DB-BD31-4B8C-83A1-F6EECF244321}">
                <p14:modId xmlns:p14="http://schemas.microsoft.com/office/powerpoint/2010/main" val="1484545358"/>
              </p:ext>
            </p:extLst>
          </p:nvPr>
        </p:nvGraphicFramePr>
        <p:xfrm>
          <a:off x="1661374" y="1532584"/>
          <a:ext cx="9788945" cy="4696852"/>
        </p:xfrm>
        <a:graphic>
          <a:graphicData uri="http://schemas.openxmlformats.org/drawingml/2006/table">
            <a:tbl>
              <a:tblPr firstRow="1" bandRow="1">
                <a:tableStyleId>{1FECB4D8-DB02-4DC6-A0A2-4F2EBAE1DC90}</a:tableStyleId>
              </a:tblPr>
              <a:tblGrid>
                <a:gridCol w="5010017">
                  <a:extLst>
                    <a:ext uri="{9D8B030D-6E8A-4147-A177-3AD203B41FA5}">
                      <a16:colId xmlns:a16="http://schemas.microsoft.com/office/drawing/2014/main" val="1451600029"/>
                    </a:ext>
                  </a:extLst>
                </a:gridCol>
                <a:gridCol w="4778928">
                  <a:extLst>
                    <a:ext uri="{9D8B030D-6E8A-4147-A177-3AD203B41FA5}">
                      <a16:colId xmlns:a16="http://schemas.microsoft.com/office/drawing/2014/main" val="2079639309"/>
                    </a:ext>
                  </a:extLst>
                </a:gridCol>
              </a:tblGrid>
              <a:tr h="682672">
                <a:tc>
                  <a:txBody>
                    <a:bodyPr/>
                    <a:lstStyle/>
                    <a:p>
                      <a:r>
                        <a:rPr lang="en-US" b="0" dirty="0"/>
                        <a:t>Project Name</a:t>
                      </a:r>
                      <a:endParaRPr lang="en-IN" b="0" dirty="0"/>
                    </a:p>
                  </a:txBody>
                  <a:tcPr/>
                </a:tc>
                <a:tc>
                  <a:txBody>
                    <a:bodyPr/>
                    <a:lstStyle/>
                    <a:p>
                      <a:r>
                        <a:rPr lang="en-US" dirty="0"/>
                        <a:t>Courier Management System Project in Python</a:t>
                      </a:r>
                      <a:endParaRPr lang="en-IN" dirty="0"/>
                    </a:p>
                  </a:txBody>
                  <a:tcPr/>
                </a:tc>
                <a:extLst>
                  <a:ext uri="{0D108BD9-81ED-4DB2-BD59-A6C34878D82A}">
                    <a16:rowId xmlns:a16="http://schemas.microsoft.com/office/drawing/2014/main" val="1802250593"/>
                  </a:ext>
                </a:extLst>
              </a:tr>
              <a:tr h="1267820">
                <a:tc>
                  <a:txBody>
                    <a:bodyPr/>
                    <a:lstStyle/>
                    <a:p>
                      <a:r>
                        <a:rPr lang="en-IN" dirty="0"/>
                        <a:t>Abstract</a:t>
                      </a:r>
                    </a:p>
                  </a:txBody>
                  <a:tcPr/>
                </a:tc>
                <a:tc>
                  <a:txBody>
                    <a:bodyPr/>
                    <a:lstStyle/>
                    <a:p>
                      <a:r>
                        <a:rPr lang="en-US" dirty="0"/>
                        <a:t>A GUI-based program in python that basically includes the use of the </a:t>
                      </a:r>
                      <a:r>
                        <a:rPr lang="en-US" dirty="0" err="1"/>
                        <a:t>Tkinter</a:t>
                      </a:r>
                      <a:r>
                        <a:rPr lang="en-US" dirty="0"/>
                        <a:t> and Several data structures for execution of the data</a:t>
                      </a:r>
                      <a:endParaRPr lang="en-IN" dirty="0"/>
                    </a:p>
                  </a:txBody>
                  <a:tcPr/>
                </a:tc>
                <a:extLst>
                  <a:ext uri="{0D108BD9-81ED-4DB2-BD59-A6C34878D82A}">
                    <a16:rowId xmlns:a16="http://schemas.microsoft.com/office/drawing/2014/main" val="1101569847"/>
                  </a:ext>
                </a:extLst>
              </a:tr>
              <a:tr h="515922">
                <a:tc>
                  <a:txBody>
                    <a:bodyPr/>
                    <a:lstStyle/>
                    <a:p>
                      <a:r>
                        <a:rPr lang="en-IN" dirty="0"/>
                        <a:t>Language/Technologies Used</a:t>
                      </a:r>
                    </a:p>
                  </a:txBody>
                  <a:tcPr/>
                </a:tc>
                <a:tc>
                  <a:txBody>
                    <a:bodyPr/>
                    <a:lstStyle/>
                    <a:p>
                      <a:r>
                        <a:rPr lang="en-IN" dirty="0"/>
                        <a:t>Python, </a:t>
                      </a:r>
                      <a:r>
                        <a:rPr lang="en-IN" dirty="0" err="1"/>
                        <a:t>Tkinter</a:t>
                      </a:r>
                      <a:endParaRPr lang="en-IN" dirty="0"/>
                    </a:p>
                  </a:txBody>
                  <a:tcPr/>
                </a:tc>
                <a:extLst>
                  <a:ext uri="{0D108BD9-81ED-4DB2-BD59-A6C34878D82A}">
                    <a16:rowId xmlns:a16="http://schemas.microsoft.com/office/drawing/2014/main" val="1769004912"/>
                  </a:ext>
                </a:extLst>
              </a:tr>
              <a:tr h="515922">
                <a:tc>
                  <a:txBody>
                    <a:bodyPr/>
                    <a:lstStyle/>
                    <a:p>
                      <a:r>
                        <a:rPr lang="en-US" dirty="0"/>
                        <a:t>Python version (Recommended)	</a:t>
                      </a:r>
                      <a:endParaRPr lang="en-IN" dirty="0"/>
                    </a:p>
                  </a:txBody>
                  <a:tcPr/>
                </a:tc>
                <a:tc>
                  <a:txBody>
                    <a:bodyPr/>
                    <a:lstStyle/>
                    <a:p>
                      <a:r>
                        <a:rPr lang="en-US" dirty="0"/>
                        <a:t>3.8 or 3.9</a:t>
                      </a:r>
                      <a:endParaRPr lang="en-IN" dirty="0"/>
                    </a:p>
                  </a:txBody>
                  <a:tcPr/>
                </a:tc>
                <a:extLst>
                  <a:ext uri="{0D108BD9-81ED-4DB2-BD59-A6C34878D82A}">
                    <a16:rowId xmlns:a16="http://schemas.microsoft.com/office/drawing/2014/main" val="3880332834"/>
                  </a:ext>
                </a:extLst>
              </a:tr>
              <a:tr h="515922">
                <a:tc>
                  <a:txBody>
                    <a:bodyPr/>
                    <a:lstStyle/>
                    <a:p>
                      <a:r>
                        <a:rPr lang="en-US" dirty="0"/>
                        <a:t>Type/Category</a:t>
                      </a:r>
                      <a:endParaRPr lang="en-IN" dirty="0"/>
                    </a:p>
                  </a:txBody>
                  <a:tcPr/>
                </a:tc>
                <a:tc>
                  <a:txBody>
                    <a:bodyPr/>
                    <a:lstStyle/>
                    <a:p>
                      <a:r>
                        <a:rPr lang="en-US" dirty="0"/>
                        <a:t>First year  Project using Python</a:t>
                      </a:r>
                      <a:endParaRPr lang="en-IN" dirty="0"/>
                    </a:p>
                  </a:txBody>
                  <a:tcPr/>
                </a:tc>
                <a:extLst>
                  <a:ext uri="{0D108BD9-81ED-4DB2-BD59-A6C34878D82A}">
                    <a16:rowId xmlns:a16="http://schemas.microsoft.com/office/drawing/2014/main" val="820776962"/>
                  </a:ext>
                </a:extLst>
              </a:tr>
              <a:tr h="682672">
                <a:tc>
                  <a:txBody>
                    <a:bodyPr/>
                    <a:lstStyle/>
                    <a:p>
                      <a:r>
                        <a:rPr lang="en-IN" dirty="0"/>
                        <a:t>Software</a:t>
                      </a:r>
                      <a:r>
                        <a:rPr lang="en-IN" baseline="0" dirty="0"/>
                        <a:t> used</a:t>
                      </a:r>
                      <a:endParaRPr lang="en-IN" dirty="0"/>
                    </a:p>
                  </a:txBody>
                  <a:tcPr/>
                </a:tc>
                <a:tc>
                  <a:txBody>
                    <a:bodyPr/>
                    <a:lstStyle/>
                    <a:p>
                      <a:r>
                        <a:rPr lang="en-IN" dirty="0" err="1"/>
                        <a:t>Jira</a:t>
                      </a:r>
                      <a:r>
                        <a:rPr lang="en-IN" dirty="0"/>
                        <a:t> software</a:t>
                      </a:r>
                      <a:r>
                        <a:rPr lang="en-IN" baseline="0" dirty="0"/>
                        <a:t> an agile project management tool</a:t>
                      </a:r>
                      <a:endParaRPr lang="en-IN" dirty="0"/>
                    </a:p>
                  </a:txBody>
                  <a:tcPr/>
                </a:tc>
                <a:extLst>
                  <a:ext uri="{0D108BD9-81ED-4DB2-BD59-A6C34878D82A}">
                    <a16:rowId xmlns:a16="http://schemas.microsoft.com/office/drawing/2014/main" val="2129950835"/>
                  </a:ext>
                </a:extLst>
              </a:tr>
              <a:tr h="515922">
                <a:tc>
                  <a:txBody>
                    <a:bodyPr/>
                    <a:lstStyle/>
                    <a:p>
                      <a:r>
                        <a:rPr lang="en-IN" dirty="0" err="1"/>
                        <a:t>Staorge</a:t>
                      </a:r>
                      <a:r>
                        <a:rPr lang="en-IN" baseline="0" dirty="0"/>
                        <a:t> of data</a:t>
                      </a:r>
                      <a:endParaRPr lang="en-IN" dirty="0"/>
                    </a:p>
                  </a:txBody>
                  <a:tcPr/>
                </a:tc>
                <a:tc>
                  <a:txBody>
                    <a:bodyPr/>
                    <a:lstStyle/>
                    <a:p>
                      <a:r>
                        <a:rPr lang="en-IN" dirty="0"/>
                        <a:t>In several</a:t>
                      </a:r>
                      <a:r>
                        <a:rPr lang="en-IN" baseline="0" dirty="0"/>
                        <a:t> python </a:t>
                      </a:r>
                      <a:r>
                        <a:rPr lang="en-IN" dirty="0"/>
                        <a:t>Data structures</a:t>
                      </a:r>
                    </a:p>
                  </a:txBody>
                  <a:tcPr/>
                </a:tc>
                <a:extLst>
                  <a:ext uri="{0D108BD9-81ED-4DB2-BD59-A6C34878D82A}">
                    <a16:rowId xmlns:a16="http://schemas.microsoft.com/office/drawing/2014/main" val="1241728310"/>
                  </a:ext>
                </a:extLst>
              </a:tr>
            </a:tbl>
          </a:graphicData>
        </a:graphic>
      </p:graphicFrame>
    </p:spTree>
    <p:extLst>
      <p:ext uri="{BB962C8B-B14F-4D97-AF65-F5344CB8AC3E}">
        <p14:creationId xmlns:p14="http://schemas.microsoft.com/office/powerpoint/2010/main" val="251550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p>
        </p:txBody>
      </p:sp>
      <p:sp>
        <p:nvSpPr>
          <p:cNvPr id="3" name="Content Placeholder 2"/>
          <p:cNvSpPr>
            <a:spLocks noGrp="1"/>
          </p:cNvSpPr>
          <p:nvPr>
            <p:ph idx="1"/>
          </p:nvPr>
        </p:nvSpPr>
        <p:spPr/>
        <p:txBody>
          <a:bodyPr/>
          <a:lstStyle/>
          <a:p>
            <a:r>
              <a:rPr lang="en-US" dirty="0"/>
              <a:t>Unique tracking number for all the parcels as an identification for all the parcels.</a:t>
            </a:r>
          </a:p>
          <a:p>
            <a:r>
              <a:rPr lang="en-US" dirty="0"/>
              <a:t>The software should store the addresses of both the receivers and the sender of the parcel</a:t>
            </a:r>
          </a:p>
          <a:p>
            <a:r>
              <a:rPr lang="en-US" dirty="0"/>
              <a:t>Tracking the parcel and notifying the senders and receivers about the status of the parcel</a:t>
            </a:r>
          </a:p>
          <a:p>
            <a:r>
              <a:rPr lang="en-US" dirty="0"/>
              <a:t>A complete data hub containing the data of all the parcels delivered with appropriate location and date of delivery</a:t>
            </a:r>
          </a:p>
          <a:p>
            <a:r>
              <a:rPr lang="en-US" dirty="0"/>
              <a:t>Separate data should be maintained for different mode of deliveries</a:t>
            </a:r>
          </a:p>
          <a:p>
            <a:endParaRPr lang="en-US" dirty="0"/>
          </a:p>
          <a:p>
            <a:endParaRPr lang="en-US" dirty="0"/>
          </a:p>
        </p:txBody>
      </p:sp>
    </p:spTree>
    <p:extLst>
      <p:ext uri="{BB962C8B-B14F-4D97-AF65-F5344CB8AC3E}">
        <p14:creationId xmlns:p14="http://schemas.microsoft.com/office/powerpoint/2010/main" val="64253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B6A-AC18-9B0B-4D60-ECC03FE097F8}"/>
              </a:ext>
            </a:extLst>
          </p:cNvPr>
          <p:cNvSpPr>
            <a:spLocks noGrp="1"/>
          </p:cNvSpPr>
          <p:nvPr>
            <p:ph type="title"/>
          </p:nvPr>
        </p:nvSpPr>
        <p:spPr>
          <a:xfrm>
            <a:off x="838200" y="365125"/>
            <a:ext cx="10515600" cy="1373523"/>
          </a:xfrm>
        </p:spPr>
        <p:txBody>
          <a:bodyPr/>
          <a:lstStyle/>
          <a:p>
            <a:br>
              <a:rPr lang="en-IN" dirty="0"/>
            </a:br>
            <a:r>
              <a:rPr lang="en-IN" dirty="0"/>
              <a:t>     MAJOR MODULES</a:t>
            </a:r>
          </a:p>
        </p:txBody>
      </p:sp>
      <p:sp>
        <p:nvSpPr>
          <p:cNvPr id="3" name="Content Placeholder 2">
            <a:extLst>
              <a:ext uri="{FF2B5EF4-FFF2-40B4-BE49-F238E27FC236}">
                <a16:creationId xmlns:a16="http://schemas.microsoft.com/office/drawing/2014/main" id="{2F508B5F-D2D0-8416-4296-070FEF3625AB}"/>
              </a:ext>
            </a:extLst>
          </p:cNvPr>
          <p:cNvSpPr>
            <a:spLocks noGrp="1"/>
          </p:cNvSpPr>
          <p:nvPr>
            <p:ph idx="1"/>
          </p:nvPr>
        </p:nvSpPr>
        <p:spPr>
          <a:xfrm>
            <a:off x="345440" y="2204720"/>
            <a:ext cx="11531600" cy="4033520"/>
          </a:xfrm>
        </p:spPr>
        <p:txBody>
          <a:bodyPr>
            <a:normAutofit/>
          </a:bodyPr>
          <a:lstStyle/>
          <a:p>
            <a:r>
              <a:rPr lang="en-IN" dirty="0"/>
              <a:t>THERE ARE SOME MAJOR MODULES IN THE PROJECT:</a:t>
            </a:r>
          </a:p>
          <a:p>
            <a:pPr marL="0" indent="0">
              <a:buNone/>
            </a:pPr>
            <a:r>
              <a:rPr lang="en-IN" dirty="0"/>
              <a:t>	&gt;LOGIN MANAGEMENT</a:t>
            </a:r>
          </a:p>
          <a:p>
            <a:pPr marL="0" indent="0">
              <a:buNone/>
            </a:pPr>
            <a:r>
              <a:rPr lang="en-IN" dirty="0"/>
              <a:t>	&gt;TRACKING MANAGEMENT</a:t>
            </a:r>
          </a:p>
          <a:p>
            <a:pPr marL="0" indent="0">
              <a:buNone/>
            </a:pPr>
            <a:r>
              <a:rPr lang="en-IN" dirty="0"/>
              <a:t>	&gt;DATA MANAGEMENT</a:t>
            </a:r>
          </a:p>
          <a:p>
            <a:pPr marL="0" indent="0">
              <a:buNone/>
            </a:pPr>
            <a:r>
              <a:rPr lang="en-IN" dirty="0"/>
              <a:t>		-</a:t>
            </a:r>
            <a:r>
              <a:rPr lang="en-US" dirty="0"/>
              <a:t>location and date-wise list of deliveries from the system</a:t>
            </a:r>
            <a:endParaRPr lang="en-IN" dirty="0"/>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6123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04BA-70D6-3A64-FF48-DAC29F427241}"/>
              </a:ext>
            </a:extLst>
          </p:cNvPr>
          <p:cNvSpPr>
            <a:spLocks noGrp="1"/>
          </p:cNvSpPr>
          <p:nvPr>
            <p:ph type="title"/>
          </p:nvPr>
        </p:nvSpPr>
        <p:spPr/>
        <p:txBody>
          <a:bodyPr/>
          <a:lstStyle/>
          <a:p>
            <a:r>
              <a:rPr lang="en-IN" dirty="0"/>
              <a:t>DISPLAY SCREEN</a:t>
            </a:r>
          </a:p>
        </p:txBody>
      </p:sp>
      <p:pic>
        <p:nvPicPr>
          <p:cNvPr id="5" name="Content Placeholder 4">
            <a:extLst>
              <a:ext uri="{FF2B5EF4-FFF2-40B4-BE49-F238E27FC236}">
                <a16:creationId xmlns:a16="http://schemas.microsoft.com/office/drawing/2014/main" id="{0749EAE8-32CD-0616-1D90-D8D05B9D6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468192"/>
            <a:ext cx="9916732" cy="5203064"/>
          </a:xfrm>
        </p:spPr>
      </p:pic>
    </p:spTree>
    <p:extLst>
      <p:ext uri="{BB962C8B-B14F-4D97-AF65-F5344CB8AC3E}">
        <p14:creationId xmlns:p14="http://schemas.microsoft.com/office/powerpoint/2010/main" val="141820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DEED-C697-E536-2074-0949A5BE1CD8}"/>
              </a:ext>
            </a:extLst>
          </p:cNvPr>
          <p:cNvSpPr>
            <a:spLocks noGrp="1"/>
          </p:cNvSpPr>
          <p:nvPr>
            <p:ph type="title"/>
          </p:nvPr>
        </p:nvSpPr>
        <p:spPr/>
        <p:txBody>
          <a:bodyPr/>
          <a:lstStyle/>
          <a:p>
            <a:r>
              <a:rPr lang="en-IN" dirty="0"/>
              <a:t>COURIER MANAGEMENT </a:t>
            </a:r>
          </a:p>
        </p:txBody>
      </p:sp>
      <p:sp>
        <p:nvSpPr>
          <p:cNvPr id="3" name="Content Placeholder 2">
            <a:extLst>
              <a:ext uri="{FF2B5EF4-FFF2-40B4-BE49-F238E27FC236}">
                <a16:creationId xmlns:a16="http://schemas.microsoft.com/office/drawing/2014/main" id="{98BCD26D-EB9F-A01A-CC3C-AF40B79BACA5}"/>
              </a:ext>
            </a:extLst>
          </p:cNvPr>
          <p:cNvSpPr>
            <a:spLocks noGrp="1"/>
          </p:cNvSpPr>
          <p:nvPr>
            <p:ph idx="1"/>
          </p:nvPr>
        </p:nvSpPr>
        <p:spPr>
          <a:xfrm>
            <a:off x="838200" y="1690688"/>
            <a:ext cx="10515600" cy="4486275"/>
          </a:xfrm>
        </p:spPr>
        <p:txBody>
          <a:bodyPr/>
          <a:lstStyle/>
          <a:p>
            <a:r>
              <a:rPr lang="en-IN" dirty="0"/>
              <a:t>In this module the user can fetch the information about what type of parcel are available in the searched </a:t>
            </a:r>
            <a:r>
              <a:rPr lang="en-IN" dirty="0" err="1"/>
              <a:t>pincode</a:t>
            </a:r>
            <a:endParaRPr lang="en-IN" dirty="0"/>
          </a:p>
          <a:p>
            <a:r>
              <a:rPr lang="en-IN" dirty="0" err="1"/>
              <a:t>Pincodes</a:t>
            </a:r>
            <a:r>
              <a:rPr lang="en-IN" dirty="0"/>
              <a:t> plays major role in this module </a:t>
            </a:r>
          </a:p>
          <a:p>
            <a:r>
              <a:rPr lang="en-IN" dirty="0"/>
              <a:t>A legible class diagram for this module is attached</a:t>
            </a:r>
          </a:p>
          <a:p>
            <a:r>
              <a:rPr lang="en-IN" dirty="0"/>
              <a:t>It consists of 2 ADT for storing the services and retrieving the data respectively for the searched </a:t>
            </a:r>
            <a:r>
              <a:rPr lang="en-IN" dirty="0" err="1"/>
              <a:t>pincode</a:t>
            </a:r>
            <a:endParaRPr lang="en-IN" dirty="0"/>
          </a:p>
          <a:p>
            <a:r>
              <a:rPr lang="en-IN" dirty="0"/>
              <a:t>The first ADT –stores </a:t>
            </a:r>
            <a:r>
              <a:rPr lang="en-IN" dirty="0" err="1"/>
              <a:t>pincode</a:t>
            </a:r>
            <a:r>
              <a:rPr lang="en-IN" dirty="0"/>
              <a:t> in an </a:t>
            </a:r>
            <a:r>
              <a:rPr lang="en-IN" dirty="0" err="1"/>
              <a:t>array,next</a:t>
            </a:r>
            <a:r>
              <a:rPr lang="en-IN" dirty="0"/>
              <a:t> array will contains the services</a:t>
            </a:r>
          </a:p>
          <a:p>
            <a:r>
              <a:rPr lang="en-IN" dirty="0"/>
              <a:t>The second ADT –creates object to store the services in the arrays of list</a:t>
            </a:r>
          </a:p>
          <a:p>
            <a:endParaRPr lang="en-IN" dirty="0"/>
          </a:p>
          <a:p>
            <a:endParaRPr lang="en-IN" dirty="0"/>
          </a:p>
          <a:p>
            <a:endParaRPr lang="en-IN" dirty="0"/>
          </a:p>
        </p:txBody>
      </p:sp>
    </p:spTree>
    <p:extLst>
      <p:ext uri="{BB962C8B-B14F-4D97-AF65-F5344CB8AC3E}">
        <p14:creationId xmlns:p14="http://schemas.microsoft.com/office/powerpoint/2010/main" val="171072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238162"/>
              </p:ext>
            </p:extLst>
          </p:nvPr>
        </p:nvGraphicFramePr>
        <p:xfrm>
          <a:off x="2743199" y="2228045"/>
          <a:ext cx="3400023" cy="2204904"/>
        </p:xfrm>
        <a:graphic>
          <a:graphicData uri="http://schemas.openxmlformats.org/drawingml/2006/table">
            <a:tbl>
              <a:tblPr firstRow="1" bandRow="1">
                <a:tableStyleId>{5C22544A-7EE6-4342-B048-85BDC9FD1C3A}</a:tableStyleId>
              </a:tblPr>
              <a:tblGrid>
                <a:gridCol w="3400023">
                  <a:extLst>
                    <a:ext uri="{9D8B030D-6E8A-4147-A177-3AD203B41FA5}">
                      <a16:colId xmlns:a16="http://schemas.microsoft.com/office/drawing/2014/main" val="20000"/>
                    </a:ext>
                  </a:extLst>
                </a:gridCol>
              </a:tblGrid>
              <a:tr h="503100">
                <a:tc>
                  <a:txBody>
                    <a:bodyPr/>
                    <a:lstStyle/>
                    <a:p>
                      <a:r>
                        <a:rPr lang="en-US" dirty="0"/>
                        <a:t>CLASS RETRIEVE_SERVICES</a:t>
                      </a:r>
                    </a:p>
                  </a:txBody>
                  <a:tcPr/>
                </a:tc>
                <a:extLst>
                  <a:ext uri="{0D108BD9-81ED-4DB2-BD59-A6C34878D82A}">
                    <a16:rowId xmlns:a16="http://schemas.microsoft.com/office/drawing/2014/main" val="10000"/>
                  </a:ext>
                </a:extLst>
              </a:tr>
              <a:tr h="711836">
                <a:tc>
                  <a:txBody>
                    <a:bodyPr/>
                    <a:lstStyle/>
                    <a:p>
                      <a:r>
                        <a:rPr lang="en-US" dirty="0" err="1"/>
                        <a:t>Self.codes</a:t>
                      </a:r>
                      <a:r>
                        <a:rPr lang="en-US" dirty="0"/>
                        <a:t> , </a:t>
                      </a:r>
                      <a:r>
                        <a:rPr lang="en-US" dirty="0" err="1"/>
                        <a:t>self.services</a:t>
                      </a:r>
                      <a:endParaRPr lang="en-US" dirty="0"/>
                    </a:p>
                  </a:txBody>
                  <a:tcPr/>
                </a:tc>
                <a:extLst>
                  <a:ext uri="{0D108BD9-81ED-4DB2-BD59-A6C34878D82A}">
                    <a16:rowId xmlns:a16="http://schemas.microsoft.com/office/drawing/2014/main" val="10001"/>
                  </a:ext>
                </a:extLst>
              </a:tr>
              <a:tr h="989968">
                <a:tc>
                  <a:txBody>
                    <a:bodyPr/>
                    <a:lstStyle/>
                    <a:p>
                      <a:r>
                        <a:rPr lang="en-US" dirty="0"/>
                        <a:t>Lists(),append(),resize(),</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7581003"/>
              </p:ext>
            </p:extLst>
          </p:nvPr>
        </p:nvGraphicFramePr>
        <p:xfrm>
          <a:off x="7263685" y="2174979"/>
          <a:ext cx="3400024" cy="2409022"/>
        </p:xfrm>
        <a:graphic>
          <a:graphicData uri="http://schemas.openxmlformats.org/drawingml/2006/table">
            <a:tbl>
              <a:tblPr firstRow="1" bandRow="1">
                <a:tableStyleId>{5C22544A-7EE6-4342-B048-85BDC9FD1C3A}</a:tableStyleId>
              </a:tblPr>
              <a:tblGrid>
                <a:gridCol w="3400024">
                  <a:extLst>
                    <a:ext uri="{9D8B030D-6E8A-4147-A177-3AD203B41FA5}">
                      <a16:colId xmlns:a16="http://schemas.microsoft.com/office/drawing/2014/main" val="20000"/>
                    </a:ext>
                  </a:extLst>
                </a:gridCol>
              </a:tblGrid>
              <a:tr h="527748">
                <a:tc>
                  <a:txBody>
                    <a:bodyPr/>
                    <a:lstStyle/>
                    <a:p>
                      <a:r>
                        <a:rPr lang="en-US" dirty="0"/>
                        <a:t>CLASS PINCODES</a:t>
                      </a:r>
                    </a:p>
                  </a:txBody>
                  <a:tcPr/>
                </a:tc>
                <a:extLst>
                  <a:ext uri="{0D108BD9-81ED-4DB2-BD59-A6C34878D82A}">
                    <a16:rowId xmlns:a16="http://schemas.microsoft.com/office/drawing/2014/main" val="10000"/>
                  </a:ext>
                </a:extLst>
              </a:tr>
              <a:tr h="722095">
                <a:tc>
                  <a:txBody>
                    <a:bodyPr/>
                    <a:lstStyle/>
                    <a:p>
                      <a:r>
                        <a:rPr lang="en-US" dirty="0"/>
                        <a:t>Place,</a:t>
                      </a:r>
                    </a:p>
                    <a:p>
                      <a:r>
                        <a:rPr lang="en-US" dirty="0" err="1"/>
                        <a:t>services_available_time,services_availability</a:t>
                      </a:r>
                      <a:endParaRPr lang="en-US" dirty="0"/>
                    </a:p>
                  </a:txBody>
                  <a:tcPr/>
                </a:tc>
                <a:extLst>
                  <a:ext uri="{0D108BD9-81ED-4DB2-BD59-A6C34878D82A}">
                    <a16:rowId xmlns:a16="http://schemas.microsoft.com/office/drawing/2014/main" val="10001"/>
                  </a:ext>
                </a:extLst>
              </a:tr>
              <a:tr h="966874">
                <a:tc>
                  <a:txBody>
                    <a:bodyPr/>
                    <a:lstStyle/>
                    <a:p>
                      <a:r>
                        <a:rPr lang="en-US" dirty="0" err="1"/>
                        <a:t>get_place</a:t>
                      </a:r>
                      <a:r>
                        <a:rPr lang="en-US" dirty="0"/>
                        <a:t>(),</a:t>
                      </a:r>
                    </a:p>
                    <a:p>
                      <a:r>
                        <a:rPr lang="en-US" dirty="0" err="1"/>
                        <a:t>get_services_available_time,get_services_available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33894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19</TotalTime>
  <Words>1058</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Wingdings</vt:lpstr>
      <vt:lpstr>Wingdings 3</vt:lpstr>
      <vt:lpstr>Wingdings,Sans-Serif</vt:lpstr>
      <vt:lpstr>Wisp</vt:lpstr>
      <vt:lpstr>SSN COLLEGE OF ENGINEERING</vt:lpstr>
      <vt:lpstr>INTRODUCTION TO OUR WORK!!</vt:lpstr>
      <vt:lpstr>PROBLEM STATEMENT</vt:lpstr>
      <vt:lpstr>PROJECT OVERVIEW</vt:lpstr>
      <vt:lpstr>PROJECT REQUIREMENTS</vt:lpstr>
      <vt:lpstr>      MAJOR MODULES</vt:lpstr>
      <vt:lpstr>DISPLAY SCREEN</vt:lpstr>
      <vt:lpstr>COURIER MANAGEMENT </vt:lpstr>
      <vt:lpstr>Continued…..</vt:lpstr>
      <vt:lpstr>TRACKING MANAGEMENT</vt:lpstr>
      <vt:lpstr>DISPLAY SCREEN</vt:lpstr>
      <vt:lpstr>CUSTOMER MANAGEMENT</vt:lpstr>
      <vt:lpstr>DISPLAY SCREEN</vt:lpstr>
      <vt:lpstr> SHIPPING MANAGEMENT</vt:lpstr>
      <vt:lpstr>NOTIFICATION MANAGEMENT </vt:lpstr>
      <vt:lpstr>DISPLAY SCREEN </vt:lpstr>
      <vt:lpstr>DATE AND TIME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Hemasri KV</dc:creator>
  <cp:lastModifiedBy>Hemasri KV</cp:lastModifiedBy>
  <cp:revision>30</cp:revision>
  <dcterms:created xsi:type="dcterms:W3CDTF">2022-07-23T13:14:31Z</dcterms:created>
  <dcterms:modified xsi:type="dcterms:W3CDTF">2022-07-26T01:33:13Z</dcterms:modified>
</cp:coreProperties>
</file>