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6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3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0B523-2AAD-48EC-A5E2-6A2045659E6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11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2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008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8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77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433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38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38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05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86186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69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32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4A6D66-DBD4-4C01-822B-5870FEA4C56D}" type="datetimeFigureOut">
              <a:rPr lang="en-IN" smtClean="0"/>
              <a:pPr/>
              <a:t>07-02-2022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4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925" y="1546836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</a:rPr>
              <a:t>PHY 208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4724400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FF"/>
                </a:solidFill>
              </a:rPr>
              <a:t>Prof. Aloke Kanjilal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0170" y="3583491"/>
            <a:ext cx="3063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E</a:t>
            </a:r>
            <a:r>
              <a:rPr lang="en-US" sz="4000" b="1" dirty="0" err="1">
                <a:solidFill>
                  <a:srgbClr val="C00000"/>
                </a:solidFill>
              </a:rPr>
              <a:t>rror</a:t>
            </a:r>
            <a:r>
              <a:rPr lang="en-US" sz="4000" b="1" dirty="0">
                <a:solidFill>
                  <a:srgbClr val="C00000"/>
                </a:solidFill>
              </a:rPr>
              <a:t>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68589" y="2212681"/>
            <a:ext cx="5245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(Spring Semester 2022)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409FFB-4E93-4785-8BE2-7B950726DFB3}"/>
              </a:ext>
            </a:extLst>
          </p:cNvPr>
          <p:cNvSpPr txBox="1">
            <a:spLocks/>
          </p:cNvSpPr>
          <p:nvPr/>
        </p:nvSpPr>
        <p:spPr>
          <a:xfrm>
            <a:off x="621325" y="473192"/>
            <a:ext cx="7772400" cy="1470025"/>
          </a:xfrm>
          <a:prstGeom prst="rect">
            <a:avLst/>
          </a:prstGeom>
        </p:spPr>
        <p:txBody>
          <a:bodyPr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/>
              <a:t>Advanced Experimental Physics-I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341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356992"/>
            <a:ext cx="7725544" cy="286977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9.82 ± 0.02    </a:t>
            </a:r>
            <a:r>
              <a:rPr lang="en-IN" strike="sngStrike" dirty="0"/>
              <a:t>9.82 ± 0.02385 </a:t>
            </a:r>
          </a:p>
          <a:p>
            <a:endParaRPr lang="en-IN" dirty="0"/>
          </a:p>
          <a:p>
            <a:r>
              <a:rPr lang="en-IN" dirty="0"/>
              <a:t>10.0 ± 1.5       </a:t>
            </a:r>
            <a:r>
              <a:rPr lang="en-IN" strike="sngStrike" dirty="0"/>
              <a:t>10.0 ± 2 </a:t>
            </a:r>
          </a:p>
          <a:p>
            <a:endParaRPr lang="en-IN" dirty="0"/>
          </a:p>
          <a:p>
            <a:r>
              <a:rPr lang="en-IN" dirty="0"/>
              <a:t>4 ± 1               </a:t>
            </a:r>
            <a:r>
              <a:rPr lang="en-IN" strike="sngStrike" dirty="0"/>
              <a:t>4 ± 0.5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express uncertainty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84785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last significant figure in any result should be of the same order of magnitude (i.e. in the same decimal position) as the uncertainty.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uncertainty should be rounded to one or two significant figures. </a:t>
            </a:r>
          </a:p>
        </p:txBody>
      </p:sp>
    </p:spTree>
    <p:extLst>
      <p:ext uri="{BB962C8B-B14F-4D97-AF65-F5344CB8AC3E}">
        <p14:creationId xmlns:p14="http://schemas.microsoft.com/office/powerpoint/2010/main" val="211041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/>
              <a:t>A result is quoted as : A±∆A</a:t>
            </a:r>
          </a:p>
          <a:p>
            <a:r>
              <a:rPr lang="en-IN" sz="2000" dirty="0"/>
              <a:t>This means that the “true value” lies between </a:t>
            </a:r>
          </a:p>
          <a:p>
            <a:pPr marL="109728" indent="0">
              <a:buNone/>
            </a:pPr>
            <a:r>
              <a:rPr lang="en-IN" sz="2000" dirty="0"/>
              <a:t>                               a maximum value of </a:t>
            </a:r>
            <a:r>
              <a:rPr lang="en-IN" sz="2000" b="1" dirty="0"/>
              <a:t>A +</a:t>
            </a:r>
            <a:r>
              <a:rPr lang="en-IN" sz="2000" dirty="0"/>
              <a:t> ∆A</a:t>
            </a:r>
            <a:r>
              <a:rPr lang="en-IN" sz="2000" b="1" dirty="0"/>
              <a:t> </a:t>
            </a:r>
            <a:r>
              <a:rPr lang="en-IN" sz="2000" dirty="0"/>
              <a:t>and a </a:t>
            </a:r>
          </a:p>
          <a:p>
            <a:pPr marL="109728" indent="0">
              <a:buNone/>
            </a:pPr>
            <a:r>
              <a:rPr lang="en-IN" sz="2000" dirty="0"/>
              <a:t>                                   minimum value of </a:t>
            </a:r>
            <a:r>
              <a:rPr lang="en-IN" sz="2000" b="1" dirty="0"/>
              <a:t>A -</a:t>
            </a:r>
            <a:r>
              <a:rPr lang="en-IN" sz="2000" dirty="0"/>
              <a:t> ∆A</a:t>
            </a:r>
          </a:p>
          <a:p>
            <a:pPr marL="109728" indent="0">
              <a:buNone/>
            </a:pPr>
            <a:endParaRPr lang="en-IN" sz="2000" dirty="0"/>
          </a:p>
          <a:p>
            <a:pPr marL="109728" indent="0">
              <a:buNone/>
            </a:pPr>
            <a:r>
              <a:rPr lang="en-IN" sz="2000" dirty="0"/>
              <a:t>Also ,quote the relative error and percent error :</a:t>
            </a:r>
            <a:endParaRPr lang="en-IN" sz="1800" b="1" dirty="0"/>
          </a:p>
          <a:p>
            <a:pPr lvl="1"/>
            <a:r>
              <a:rPr lang="en-IN" sz="1800" b="1" dirty="0">
                <a:solidFill>
                  <a:schemeClr val="accent3">
                    <a:lumMod val="75000"/>
                  </a:schemeClr>
                </a:solidFill>
              </a:rPr>
              <a:t>Relative error </a:t>
            </a:r>
            <a:r>
              <a:rPr lang="en-IN" sz="1800" b="1" dirty="0"/>
              <a:t>= </a:t>
            </a:r>
            <a:r>
              <a:rPr lang="en-IN" sz="1800" dirty="0"/>
              <a:t>∆A/A</a:t>
            </a:r>
          </a:p>
          <a:p>
            <a:pPr lvl="1"/>
            <a:r>
              <a:rPr lang="en-IN" sz="1800" b="1" dirty="0">
                <a:solidFill>
                  <a:schemeClr val="accent3">
                    <a:lumMod val="75000"/>
                  </a:schemeClr>
                </a:solidFill>
              </a:rPr>
              <a:t>Percent error </a:t>
            </a:r>
            <a:r>
              <a:rPr lang="en-IN" sz="1800" b="1" dirty="0"/>
              <a:t>= (</a:t>
            </a:r>
            <a:r>
              <a:rPr lang="en-IN" sz="1800" dirty="0"/>
              <a:t>∆A/A)*100 %</a:t>
            </a:r>
          </a:p>
          <a:p>
            <a:r>
              <a:rPr lang="en-IN" sz="2200" dirty="0"/>
              <a:t>Plotting errors on graphs 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Expressing uncertainty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05064"/>
            <a:ext cx="34004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45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the slope or intercept of a line on a plot is the required calculated value (or the required value is calculated from these values) then the uncertainty of the slope and intercept will also be required.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dirty="0"/>
              <a:t>First draw the best line possible, and then draw the two lines that just barely pass through the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Graphing your results</a:t>
            </a:r>
          </a:p>
        </p:txBody>
      </p:sp>
    </p:spTree>
    <p:extLst>
      <p:ext uri="{BB962C8B-B14F-4D97-AF65-F5344CB8AC3E}">
        <p14:creationId xmlns:p14="http://schemas.microsoft.com/office/powerpoint/2010/main" val="173792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80" y="368483"/>
            <a:ext cx="5976664" cy="426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46" y="5282355"/>
            <a:ext cx="30670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34053"/>
            <a:ext cx="1540797" cy="51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352551"/>
            <a:ext cx="9239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5188" y="477832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Fit to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160" y="493544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317858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Everyone is familiar with linear scales</a:t>
            </a:r>
          </a:p>
          <a:p>
            <a:r>
              <a:rPr lang="en-IN" sz="1800" dirty="0"/>
              <a:t>Log (Logarithmic) scale is a scale of measurement that displays the physical quantity using intervals corresponding to orders of magnitude, rather than a standard linear scale.</a:t>
            </a:r>
          </a:p>
          <a:p>
            <a:r>
              <a:rPr lang="en-IN" sz="1800" dirty="0"/>
              <a:t>Each unit increase on the logarithmic scale represents an exponential increase in the underlying quantity for the given base (10, in this case). So, we go as 1, 10, 10^2, 10^3 and so on..</a:t>
            </a:r>
          </a:p>
          <a:p>
            <a:r>
              <a:rPr lang="en-IN" sz="1800" dirty="0"/>
              <a:t>Presentation of data on a logarithmic scale can be helpful when the data covers a large range of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scale/Linear scale</a:t>
            </a:r>
          </a:p>
        </p:txBody>
      </p:sp>
    </p:spTree>
    <p:extLst>
      <p:ext uri="{BB962C8B-B14F-4D97-AF65-F5344CB8AC3E}">
        <p14:creationId xmlns:p14="http://schemas.microsoft.com/office/powerpoint/2010/main" val="230098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596335" cy="56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A semi-log graph</a:t>
            </a:r>
          </a:p>
        </p:txBody>
      </p:sp>
    </p:spTree>
    <p:extLst>
      <p:ext uri="{BB962C8B-B14F-4D97-AF65-F5344CB8AC3E}">
        <p14:creationId xmlns:p14="http://schemas.microsoft.com/office/powerpoint/2010/main" val="390085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912768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922114"/>
          </a:xfrm>
        </p:spPr>
        <p:txBody>
          <a:bodyPr/>
          <a:lstStyle/>
          <a:p>
            <a:r>
              <a:rPr lang="en-IN" dirty="0"/>
              <a:t>A log-log graph</a:t>
            </a:r>
          </a:p>
        </p:txBody>
      </p:sp>
    </p:spTree>
    <p:extLst>
      <p:ext uri="{BB962C8B-B14F-4D97-AF65-F5344CB8AC3E}">
        <p14:creationId xmlns:p14="http://schemas.microsoft.com/office/powerpoint/2010/main" val="221188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MSD = Main scale small division, </a:t>
            </a:r>
          </a:p>
          <a:p>
            <a:pPr marL="109728" indent="0">
              <a:buNone/>
            </a:pPr>
            <a:r>
              <a:rPr lang="en-IN" dirty="0"/>
              <a:t>VSD = Vernier scale division</a:t>
            </a:r>
          </a:p>
          <a:p>
            <a:r>
              <a:rPr lang="en-IN" dirty="0"/>
              <a:t>Least count = 1 MSD/(Number of VSD)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Vernier Callipers</a:t>
            </a:r>
          </a:p>
        </p:txBody>
      </p:sp>
      <p:pic>
        <p:nvPicPr>
          <p:cNvPr id="9218" name="Picture 2" descr="http://upload.wikimedia.org/wikipedia/commons/thumb/f/f6/Vernier_caliper.svg/400px-Vernier_calip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85" y="1628800"/>
            <a:ext cx="6084676" cy="21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1620" y="5589240"/>
            <a:ext cx="675056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Note : Find out the least count of EVERY instrument before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Starting your readings.</a:t>
            </a:r>
          </a:p>
        </p:txBody>
      </p:sp>
    </p:spTree>
    <p:extLst>
      <p:ext uri="{BB962C8B-B14F-4D97-AF65-F5344CB8AC3E}">
        <p14:creationId xmlns:p14="http://schemas.microsoft.com/office/powerpoint/2010/main" val="392866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the vernier caliper</a:t>
            </a:r>
          </a:p>
        </p:txBody>
      </p:sp>
      <p:pic>
        <p:nvPicPr>
          <p:cNvPr id="4" name="Picture 4" descr="http://hyperphysics.phy-astr.gsu.edu/hbase/class/phscilab/verni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628800"/>
            <a:ext cx="644857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Screw Gauge</a:t>
            </a:r>
          </a:p>
        </p:txBody>
      </p:sp>
      <p:pic>
        <p:nvPicPr>
          <p:cNvPr id="10242" name="Picture 2" descr="http://icse.meritnation.com/img/lp/2/9/4/712/1363/3122/3151/LP_2.9.4.1.1.3.2_ankit_SMK_SS_html_m44f23cb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1148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386104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Least count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Pitch (Distance moved in one revolution/(Number of Divisions)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0.5 mm/50 = 0.01 mm</a:t>
            </a:r>
          </a:p>
        </p:txBody>
      </p:sp>
      <p:pic>
        <p:nvPicPr>
          <p:cNvPr id="10244" name="Picture 4" descr="http://images.tutorvista.com/content/measurement-and-experimentation/screw-gaug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25186"/>
            <a:ext cx="2592288" cy="14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67944" y="49251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Reading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= Linear Scale reading + (coinciding circular scale x least count)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7944" y="55715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3.5 mm + (32 x 0.01)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3.5 + 0.32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3.82 mm</a:t>
            </a:r>
          </a:p>
        </p:txBody>
      </p:sp>
    </p:spTree>
    <p:extLst>
      <p:ext uri="{BB962C8B-B14F-4D97-AF65-F5344CB8AC3E}">
        <p14:creationId xmlns:p14="http://schemas.microsoft.com/office/powerpoint/2010/main" val="35807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Performing the experiment and collecting data is the beginning of the process of completing an experiment in science.</a:t>
            </a:r>
          </a:p>
          <a:p>
            <a:r>
              <a:rPr lang="en-IN" sz="2000" dirty="0"/>
              <a:t>Error analysis is the study and evaluation of uncertainty in a measurement.</a:t>
            </a:r>
          </a:p>
          <a:p>
            <a:r>
              <a:rPr lang="en-IN" sz="2000" dirty="0"/>
              <a:t>A result comprises of its value and some information on the “quality” of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5589240"/>
            <a:ext cx="698477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Note : Not all measurements have errors. If asked how many people there are in a room, one can give an exact number as an answer. </a:t>
            </a:r>
          </a:p>
        </p:txBody>
      </p:sp>
      <p:sp>
        <p:nvSpPr>
          <p:cNvPr id="5" name="Oval 4"/>
          <p:cNvSpPr/>
          <p:nvPr/>
        </p:nvSpPr>
        <p:spPr>
          <a:xfrm>
            <a:off x="1187624" y="3681192"/>
            <a:ext cx="2952328" cy="10801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Precision – How reproducible</a:t>
            </a:r>
          </a:p>
        </p:txBody>
      </p:sp>
      <p:sp>
        <p:nvSpPr>
          <p:cNvPr id="6" name="Oval 5"/>
          <p:cNvSpPr/>
          <p:nvPr/>
        </p:nvSpPr>
        <p:spPr>
          <a:xfrm>
            <a:off x="4539396" y="3573016"/>
            <a:ext cx="2952328" cy="10801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Accuracy – How close is it to the “true” value</a:t>
            </a:r>
          </a:p>
        </p:txBody>
      </p:sp>
      <p:sp>
        <p:nvSpPr>
          <p:cNvPr id="7" name="Oval 6"/>
          <p:cNvSpPr/>
          <p:nvPr/>
        </p:nvSpPr>
        <p:spPr>
          <a:xfrm>
            <a:off x="3425020" y="4776176"/>
            <a:ext cx="2803164" cy="597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“Error” (Uncertainty)</a:t>
            </a:r>
          </a:p>
        </p:txBody>
      </p:sp>
    </p:spTree>
    <p:extLst>
      <p:ext uri="{BB962C8B-B14F-4D97-AF65-F5344CB8AC3E}">
        <p14:creationId xmlns:p14="http://schemas.microsoft.com/office/powerpoint/2010/main" val="289763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and Precision</a:t>
            </a:r>
          </a:p>
        </p:txBody>
      </p:sp>
      <p:pic>
        <p:nvPicPr>
          <p:cNvPr id="3074" name="Picture 2" descr="http://www.mathsisfun.com/images/low-accuracy-hi-precisi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athsisfun.com/images/hi-accuracy-low-precisi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athsisfun.com/images/hi-accuracy-hi-precisi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19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9398" y="4545994"/>
            <a:ext cx="178766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High Precision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Low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3461" y="4545994"/>
            <a:ext cx="178286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Low Precision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High Accuracy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4168" y="4545993"/>
            <a:ext cx="178766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High Precision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High Accuracy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53232" y="1988840"/>
            <a:ext cx="1350616" cy="1529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03848" y="1545392"/>
            <a:ext cx="273630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True Value</a:t>
            </a:r>
          </a:p>
        </p:txBody>
      </p:sp>
      <p:sp>
        <p:nvSpPr>
          <p:cNvPr id="15" name="Oval 14"/>
          <p:cNvSpPr/>
          <p:nvPr/>
        </p:nvSpPr>
        <p:spPr>
          <a:xfrm>
            <a:off x="323528" y="1545392"/>
            <a:ext cx="273630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Measurements</a:t>
            </a:r>
          </a:p>
        </p:txBody>
      </p:sp>
      <p:cxnSp>
        <p:nvCxnSpPr>
          <p:cNvPr id="13" name="Straight Arrow Connector 12"/>
          <p:cNvCxnSpPr>
            <a:stCxn id="3074" idx="0"/>
          </p:cNvCxnSpPr>
          <p:nvPr/>
        </p:nvCxnSpPr>
        <p:spPr>
          <a:xfrm flipH="1" flipV="1">
            <a:off x="1475656" y="1833424"/>
            <a:ext cx="377577" cy="87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80" name="Picture 8" descr="http://upload.wikimedia.org/wikipedia/commons/thumb/3/38/Accuracy_and_precision.svg/300px-Accuracy_and_precis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86" y="1349930"/>
            <a:ext cx="28575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508" y="1196752"/>
            <a:ext cx="89066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110032" cy="864096"/>
          </a:xfrm>
        </p:spPr>
        <p:txBody>
          <a:bodyPr/>
          <a:lstStyle/>
          <a:p>
            <a:r>
              <a:rPr lang="en-IN" dirty="0"/>
              <a:t>Types of Errors</a:t>
            </a:r>
          </a:p>
        </p:txBody>
      </p:sp>
      <p:sp>
        <p:nvSpPr>
          <p:cNvPr id="6" name="Oval 5"/>
          <p:cNvSpPr/>
          <p:nvPr/>
        </p:nvSpPr>
        <p:spPr>
          <a:xfrm>
            <a:off x="752330" y="1318989"/>
            <a:ext cx="2376264" cy="82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Systematic</a:t>
            </a:r>
          </a:p>
        </p:txBody>
      </p:sp>
      <p:sp>
        <p:nvSpPr>
          <p:cNvPr id="7" name="Oval 6"/>
          <p:cNvSpPr/>
          <p:nvPr/>
        </p:nvSpPr>
        <p:spPr>
          <a:xfrm>
            <a:off x="5652120" y="1340299"/>
            <a:ext cx="2592288" cy="81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Random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272360"/>
            <a:ext cx="41160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Due to built-in error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instrument either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design or in calibration.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e.g.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If the pointer in a stop watch is slightly bent so that it reads 1s instead of 0 seconds and you don’t notice this and start the clock and stop the clock at 10s mark, then you have taken the time period for only 9 s.  This would be a systematic error in your result.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DA1F28">
                  <a:lumMod val="75000"/>
                </a:srgbClr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Repeated measurements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would not show a spread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in this error.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7228" y="2306773"/>
            <a:ext cx="3972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These lead to a spread or distribution of results on repetition of the particular measurement.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They may arise from fluctuations in either the physical parameters due to the statistical nature of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particular phenomenon or the judgement of the experimenter,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DA1F28">
                  <a:lumMod val="75000"/>
                </a:srgbClr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e.g. variation in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time or estimation in scale reading.</a:t>
            </a:r>
          </a:p>
        </p:txBody>
      </p:sp>
    </p:spTree>
    <p:extLst>
      <p:ext uri="{BB962C8B-B14F-4D97-AF65-F5344CB8AC3E}">
        <p14:creationId xmlns:p14="http://schemas.microsoft.com/office/powerpoint/2010/main" val="209027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IN" i="1" dirty="0"/>
              <a:t>	</a:t>
            </a:r>
            <a:endParaRPr lang="en-IN" sz="4200" i="1" dirty="0"/>
          </a:p>
          <a:p>
            <a:pPr algn="just"/>
            <a:r>
              <a:rPr lang="en-IN" sz="4200" dirty="0"/>
              <a:t>Taking repeated measurements reduces the uncertainty of a measurement.</a:t>
            </a:r>
          </a:p>
          <a:p>
            <a:pPr algn="just">
              <a:buNone/>
            </a:pPr>
            <a:endParaRPr lang="en-US" sz="3100" i="1" dirty="0"/>
          </a:p>
          <a:p>
            <a:pPr>
              <a:buNone/>
            </a:pPr>
            <a:r>
              <a:rPr lang="en-US" sz="5000" i="1" dirty="0"/>
              <a:t>	Mean value:</a:t>
            </a:r>
          </a:p>
          <a:p>
            <a:pPr>
              <a:buNone/>
            </a:pPr>
            <a:r>
              <a:rPr lang="en-IN" sz="5000" dirty="0"/>
              <a:t>	An experiment were repeated many, say </a:t>
            </a:r>
            <a:r>
              <a:rPr lang="en-IN" sz="5000" i="1" dirty="0"/>
              <a:t>N, times to get x</a:t>
            </a:r>
            <a:r>
              <a:rPr lang="en-IN" sz="5000" i="1" baseline="-25000" dirty="0"/>
              <a:t>1</a:t>
            </a:r>
            <a:r>
              <a:rPr lang="en-IN" sz="5000" i="1" dirty="0"/>
              <a:t>, x</a:t>
            </a:r>
            <a:r>
              <a:rPr lang="en-IN" sz="5000" i="1" baseline="-25000" dirty="0"/>
              <a:t>2</a:t>
            </a:r>
            <a:r>
              <a:rPr lang="en-IN" sz="5000" i="1" dirty="0"/>
              <a:t>, …, x</a:t>
            </a:r>
            <a:r>
              <a:rPr lang="en-IN" sz="5000" i="1" baseline="-25000" dirty="0"/>
              <a:t>k</a:t>
            </a:r>
            <a:r>
              <a:rPr lang="en-IN" sz="5000" i="1" dirty="0"/>
              <a:t>, …x</a:t>
            </a:r>
            <a:r>
              <a:rPr lang="en-IN" sz="5000" i="1" baseline="-25000" dirty="0"/>
              <a:t>N</a:t>
            </a:r>
            <a:r>
              <a:rPr lang="en-IN" sz="5000" i="1" dirty="0"/>
              <a:t> (N measurements of the same quantity, x) </a:t>
            </a:r>
            <a:endParaRPr lang="en-IN" sz="5000" dirty="0"/>
          </a:p>
          <a:p>
            <a:pPr>
              <a:buNone/>
            </a:pPr>
            <a:endParaRPr lang="en-IN" sz="5000" dirty="0"/>
          </a:p>
          <a:p>
            <a:pPr algn="ctr">
              <a:buNone/>
            </a:pPr>
            <a:r>
              <a:rPr lang="en-IN" sz="5000" dirty="0"/>
              <a:t>The best estimate of the true value of x is then the </a:t>
            </a:r>
          </a:p>
          <a:p>
            <a:pPr algn="ctr">
              <a:buNone/>
            </a:pPr>
            <a:r>
              <a:rPr lang="en-IN" sz="5000" b="1" dirty="0"/>
              <a:t>mean value of these measurements : </a:t>
            </a:r>
          </a:p>
          <a:p>
            <a:pPr algn="ctr">
              <a:buNone/>
            </a:pPr>
            <a:endParaRPr lang="en-IN" sz="5000" b="1" dirty="0"/>
          </a:p>
          <a:p>
            <a:pPr algn="ctr">
              <a:buNone/>
            </a:pPr>
            <a:r>
              <a:rPr lang="en-IN" sz="5000" dirty="0"/>
              <a:t>𝑥̅=(𝑥</a:t>
            </a:r>
            <a:r>
              <a:rPr lang="en-IN" sz="5000" baseline="-25000" dirty="0"/>
              <a:t>1</a:t>
            </a:r>
            <a:r>
              <a:rPr lang="en-IN" sz="5000" dirty="0"/>
              <a:t>+𝑥</a:t>
            </a:r>
            <a:r>
              <a:rPr lang="en-IN" sz="5000" baseline="-25000" dirty="0"/>
              <a:t>2</a:t>
            </a:r>
            <a:r>
              <a:rPr lang="en-IN" sz="5000" dirty="0"/>
              <a:t>+⋯+𝑥</a:t>
            </a:r>
            <a:r>
              <a:rPr lang="en-IN" sz="5000" baseline="-25000" dirty="0"/>
              <a:t>𝑘</a:t>
            </a:r>
            <a:r>
              <a:rPr lang="en-IN" sz="5000" dirty="0"/>
              <a:t>+⋯+𝑥</a:t>
            </a:r>
            <a:r>
              <a:rPr lang="en-IN" sz="5000" baseline="-25000" dirty="0"/>
              <a:t>𝑁</a:t>
            </a:r>
            <a:r>
              <a:rPr lang="en-IN" sz="5000" dirty="0"/>
              <a:t>)/N</a:t>
            </a:r>
          </a:p>
          <a:p>
            <a:pPr algn="ctr">
              <a:buNone/>
            </a:pPr>
            <a:endParaRPr lang="en-US" sz="5000" dirty="0"/>
          </a:p>
          <a:p>
            <a:pPr>
              <a:buNone/>
            </a:pPr>
            <a:endParaRPr lang="en-US" sz="1800" i="1" dirty="0"/>
          </a:p>
          <a:p>
            <a:pPr>
              <a:buNone/>
            </a:pPr>
            <a:endParaRPr lang="en-IN" sz="31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Reducing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11076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1454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	There are several different ways the distribution of the measured values of a repeated experiment such as discussed above can be specified. </a:t>
            </a:r>
          </a:p>
          <a:p>
            <a:endParaRPr lang="en-IN" b="1" dirty="0"/>
          </a:p>
          <a:p>
            <a:r>
              <a:rPr lang="en-IN" b="1" dirty="0"/>
              <a:t>Maximum Error  : </a:t>
            </a:r>
            <a:r>
              <a:rPr lang="en-IN" dirty="0"/>
              <a:t>The maximum and minimum values of the data set, x</a:t>
            </a:r>
            <a:r>
              <a:rPr lang="en-IN" baseline="-25000" dirty="0"/>
              <a:t>max</a:t>
            </a:r>
            <a:r>
              <a:rPr lang="en-IN" dirty="0"/>
              <a:t> and x</a:t>
            </a:r>
            <a:r>
              <a:rPr lang="en-IN" baseline="-25000" dirty="0"/>
              <a:t>min</a:t>
            </a:r>
            <a:r>
              <a:rPr lang="en-IN" dirty="0"/>
              <a:t>, could be specified. In these terms, the quantity, </a:t>
            </a:r>
          </a:p>
          <a:p>
            <a:pPr marL="109728" indent="0">
              <a:buNone/>
            </a:pPr>
            <a:r>
              <a:rPr lang="en-US" dirty="0"/>
              <a:t>			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l-GR" dirty="0"/>
              <a:t>Δ</a:t>
            </a:r>
            <a:r>
              <a:rPr lang="en-IN" dirty="0"/>
              <a:t>𝑥</a:t>
            </a:r>
            <a:r>
              <a:rPr lang="en-IN" baseline="-25000" dirty="0"/>
              <a:t>𝑚ax</a:t>
            </a:r>
            <a:r>
              <a:rPr lang="en-IN" dirty="0"/>
              <a:t>=(𝑥</a:t>
            </a:r>
            <a:r>
              <a:rPr lang="en-IN" baseline="-25000" dirty="0"/>
              <a:t>𝑚ax</a:t>
            </a:r>
            <a:r>
              <a:rPr lang="en-IN" dirty="0"/>
              <a:t>−𝑥</a:t>
            </a:r>
            <a:r>
              <a:rPr lang="en-IN" baseline="-25000" dirty="0"/>
              <a:t>min</a:t>
            </a:r>
            <a:r>
              <a:rPr lang="en-IN" dirty="0"/>
              <a:t>)/2  is the maximum error. </a:t>
            </a:r>
          </a:p>
          <a:p>
            <a:pPr marL="109728" indent="0">
              <a:buNone/>
            </a:pPr>
            <a:r>
              <a:rPr lang="en-IN" dirty="0"/>
              <a:t>   </a:t>
            </a:r>
          </a:p>
          <a:p>
            <a:endParaRPr lang="en-IN" sz="1400" dirty="0"/>
          </a:p>
          <a:p>
            <a:r>
              <a:rPr lang="en-IN" b="1" dirty="0"/>
              <a:t>Probable Error  : </a:t>
            </a:r>
            <a:r>
              <a:rPr lang="en-IN" dirty="0"/>
              <a:t>Probable error, Δ</a:t>
            </a:r>
            <a:r>
              <a:rPr lang="en-IN" i="1" dirty="0"/>
              <a:t>x</a:t>
            </a:r>
            <a:r>
              <a:rPr lang="en-IN" i="1" baseline="-25000" dirty="0"/>
              <a:t>prob</a:t>
            </a:r>
            <a:r>
              <a:rPr lang="en-IN" i="1" dirty="0"/>
              <a:t>,  </a:t>
            </a:r>
            <a:r>
              <a:rPr lang="en-IN" dirty="0"/>
              <a:t>specifies the range 𝑥̅±Δ𝑥</a:t>
            </a:r>
            <a:r>
              <a:rPr lang="en-IN" baseline="-25000" dirty="0"/>
              <a:t>prob</a:t>
            </a:r>
            <a:r>
              <a:rPr lang="en-IN" dirty="0"/>
              <a:t>, which contains 50% of the measured values.</a:t>
            </a:r>
          </a:p>
          <a:p>
            <a:endParaRPr lang="en-IN" sz="1400" i="1" dirty="0"/>
          </a:p>
          <a:p>
            <a:r>
              <a:rPr lang="en-IN" b="1" dirty="0"/>
              <a:t>Average Deviation  : </a:t>
            </a:r>
            <a:r>
              <a:rPr lang="en-IN" dirty="0"/>
              <a:t>The average deviation is the average of the absolute values of differences from the mean, </a:t>
            </a:r>
          </a:p>
          <a:p>
            <a:pPr marL="109728" indent="0">
              <a:buNone/>
            </a:pPr>
            <a:r>
              <a:rPr lang="en-US" dirty="0"/>
              <a:t>		</a:t>
            </a:r>
          </a:p>
          <a:p>
            <a:pPr marL="109728" indent="0">
              <a:buNone/>
            </a:pPr>
            <a:r>
              <a:rPr lang="en-US" dirty="0"/>
              <a:t>					</a:t>
            </a:r>
            <a:r>
              <a:rPr lang="el-GR" dirty="0"/>
              <a:t>Δ</a:t>
            </a:r>
            <a:r>
              <a:rPr lang="en-IN" dirty="0"/>
              <a:t>𝑥</a:t>
            </a:r>
            <a:r>
              <a:rPr lang="en-IN" baseline="-25000" dirty="0"/>
              <a:t>AV</a:t>
            </a:r>
            <a:r>
              <a:rPr lang="en-IN" dirty="0"/>
              <a:t>=</a:t>
            </a:r>
            <a:r>
              <a:rPr lang="el-GR" dirty="0"/>
              <a:t>Σ|</a:t>
            </a:r>
            <a:r>
              <a:rPr lang="en-IN" dirty="0"/>
              <a:t>𝑥</a:t>
            </a:r>
            <a:r>
              <a:rPr lang="en-IN" baseline="-25000" dirty="0"/>
              <a:t>𝑘</a:t>
            </a:r>
            <a:r>
              <a:rPr lang="en-IN" dirty="0"/>
              <a:t>−𝑥̅|/𝑁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b="1" dirty="0"/>
              <a:t>Standard Deviation 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Measuring errors: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973418" y="5812516"/>
            <a:ext cx="294053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We will use the standard deviation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19872" y="5661248"/>
          <a:ext cx="2294465" cy="87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155600" imgH="660240" progId="Equation.3">
                  <p:embed/>
                </p:oleObj>
              </mc:Choice>
              <mc:Fallback>
                <p:oleObj name="Equation" r:id="rId3" imgW="1155600" imgH="660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661248"/>
                        <a:ext cx="2294465" cy="876792"/>
                      </a:xfrm>
                      <a:prstGeom prst="rect">
                        <a:avLst/>
                      </a:prstGeom>
                      <a:solidFill>
                        <a:srgbClr val="F9D1D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45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Therefore any measurement is written down </a:t>
            </a:r>
          </a:p>
          <a:p>
            <a:pPr marL="109728" indent="0">
              <a:buNone/>
            </a:pPr>
            <a:r>
              <a:rPr lang="en-IN" dirty="0"/>
              <a:t>as :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Where, 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Reporting the measurement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3848" y="2492896"/>
          <a:ext cx="216024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444240" imgH="177480" progId="Equation.3">
                  <p:embed/>
                </p:oleObj>
              </mc:Choice>
              <mc:Fallback>
                <p:oleObj name="Equation" r:id="rId4" imgW="444240" imgH="177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92896"/>
                        <a:ext cx="2160240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99992" y="5654352"/>
          <a:ext cx="22939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1155700" imgH="660400" progId="Equation.3">
                  <p:embed/>
                </p:oleObj>
              </mc:Choice>
              <mc:Fallback>
                <p:oleObj name="Equation" r:id="rId6" imgW="1155700" imgH="660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5654352"/>
                        <a:ext cx="2293938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99914" y="5949280"/>
          <a:ext cx="1495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8" imgW="837836" imgH="253890" progId="Equation.3">
                  <p:embed/>
                </p:oleObj>
              </mc:Choice>
              <mc:Fallback>
                <p:oleObj name="Equation" r:id="rId8" imgW="837836" imgH="25389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914" y="5949280"/>
                        <a:ext cx="14954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63621" y="3789040"/>
          <a:ext cx="461502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0" imgW="1574640" imgH="660240" progId="Equation.3">
                  <p:embed/>
                </p:oleObj>
              </mc:Choice>
              <mc:Fallback>
                <p:oleObj name="Equation" r:id="rId10" imgW="1574640" imgH="660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621" y="3789040"/>
                        <a:ext cx="4615021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5260380"/>
            <a:ext cx="33281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Standard deviation on mean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47664" y="5733256"/>
            <a:ext cx="583957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5255602"/>
            <a:ext cx="273630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Standard Deviation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6804248" y="5624934"/>
            <a:ext cx="576064" cy="468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0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1484784"/>
            <a:ext cx="82809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If a variable 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z=z(a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…,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 depends on variables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…,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which have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independent errors (Δa</a:t>
            </a: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Δa</a:t>
            </a: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…, Δa</a:t>
            </a: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), then the uncertainty in z is given by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Few Examples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 = A + B 					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𝑍=√(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𝐴)</a:t>
            </a:r>
            <a:r>
              <a:rPr kumimoji="0" lang="en-I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+(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𝐵)</a:t>
            </a:r>
            <a:r>
              <a:rPr kumimoji="0" lang="en-I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 = A - B 					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𝑍=√(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𝐴)</a:t>
            </a:r>
            <a:r>
              <a:rPr kumimoji="0" lang="en-I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+(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𝐵)</a:t>
            </a:r>
            <a:r>
              <a:rPr kumimoji="0" lang="en-I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 = nA (n is an exact number) 			Δ𝑍=|𝑛|Δ𝐴 	</a:t>
            </a: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Propagation of Errors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75656" y="2492896"/>
          <a:ext cx="567297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3835080" imgH="583920" progId="Equation.3">
                  <p:embed/>
                </p:oleObj>
              </mc:Choice>
              <mc:Fallback>
                <p:oleObj name="Equation" r:id="rId3" imgW="3835080" imgH="5839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92896"/>
                        <a:ext cx="5672978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40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46989"/>
            <a:ext cx="9144000" cy="640871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sz="28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FontTx/>
              <a:buChar char="-"/>
            </a:pPr>
            <a:endParaRPr lang="en-IN" sz="2800" dirty="0"/>
          </a:p>
          <a:p>
            <a:pPr>
              <a:buNone/>
            </a:pPr>
            <a:r>
              <a:rPr lang="en-IN" sz="5600" dirty="0"/>
              <a:t>	</a:t>
            </a:r>
          </a:p>
          <a:p>
            <a:pPr>
              <a:buFontTx/>
              <a:buChar char="-"/>
            </a:pPr>
            <a:r>
              <a:rPr lang="en-IN" sz="2600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Significant figures:</a:t>
            </a:r>
            <a:endParaRPr lang="en-IN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95536" y="764704"/>
            <a:ext cx="5832648" cy="18722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Non-zero digits or zeros between a number are significant.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549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3 sig. figs.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1.892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4 sig. figs.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4023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4 sig. figs.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21359" y="2718925"/>
            <a:ext cx="4464496" cy="17651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For decimal’s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EF5FA">
                    <a:lumMod val="2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zeros to the left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of the first non-zero digit are not significant.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0.0000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34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2 sig. figs. Write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As 3.4 x 10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-5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3656" y="4221088"/>
            <a:ext cx="4248472" cy="18972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For decimal’s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zeros to the right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of a non-zero digit are significant.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2 sig. figs.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0.0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50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2 sig. figs. (5.0 x 10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-2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)</a:t>
            </a:r>
            <a:endParaRPr kumimoji="0" lang="en-IN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1175</Words>
  <Application>Microsoft Office PowerPoint</Application>
  <PresentationFormat>On-screen Show (4:3)</PresentationFormat>
  <Paragraphs>183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</vt:lpstr>
      <vt:lpstr>Century Gothic</vt:lpstr>
      <vt:lpstr>Lucida Sans Unicode</vt:lpstr>
      <vt:lpstr>Verdana</vt:lpstr>
      <vt:lpstr>Wingdings 2</vt:lpstr>
      <vt:lpstr>Wingdings 3</vt:lpstr>
      <vt:lpstr>Office Theme</vt:lpstr>
      <vt:lpstr>Concourse</vt:lpstr>
      <vt:lpstr>Equation</vt:lpstr>
      <vt:lpstr>PowerPoint Presentation</vt:lpstr>
      <vt:lpstr>Motivation</vt:lpstr>
      <vt:lpstr>Accuracy and Precision</vt:lpstr>
      <vt:lpstr>Types of Errors</vt:lpstr>
      <vt:lpstr>Reducing uncertainty</vt:lpstr>
      <vt:lpstr>Measuring errors: </vt:lpstr>
      <vt:lpstr>Reporting the measurement</vt:lpstr>
      <vt:lpstr>Propagation of Errors</vt:lpstr>
      <vt:lpstr>Significant figures:</vt:lpstr>
      <vt:lpstr>Rules to express uncertainty</vt:lpstr>
      <vt:lpstr>Expressing uncertainty</vt:lpstr>
      <vt:lpstr>Graphing your results</vt:lpstr>
      <vt:lpstr>PowerPoint Presentation</vt:lpstr>
      <vt:lpstr>Log scale/Linear scale</vt:lpstr>
      <vt:lpstr>A semi-log graph</vt:lpstr>
      <vt:lpstr>A log-log graph</vt:lpstr>
      <vt:lpstr>Vernier Callipers</vt:lpstr>
      <vt:lpstr>Reading the vernier caliper</vt:lpstr>
      <vt:lpstr>Screw Gauge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constitutes 25% of the total marks of PHY102 course. This includes:</dc:title>
  <dc:creator>Bhaskar Kaviraj</dc:creator>
  <cp:lastModifiedBy>Aloke Kanjilal</cp:lastModifiedBy>
  <cp:revision>48</cp:revision>
  <dcterms:modified xsi:type="dcterms:W3CDTF">2022-02-07T12:58:59Z</dcterms:modified>
</cp:coreProperties>
</file>