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2DB280-7A6F-4AC0-9D50-6174A7194121}"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183223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DB280-7A6F-4AC0-9D50-6174A7194121}"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103563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DB280-7A6F-4AC0-9D50-6174A7194121}"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422148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2DB280-7A6F-4AC0-9D50-6174A7194121}"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356398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DB280-7A6F-4AC0-9D50-6174A7194121}"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363163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2DB280-7A6F-4AC0-9D50-6174A7194121}"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47888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2DB280-7A6F-4AC0-9D50-6174A7194121}" type="datetimeFigureOut">
              <a:rPr lang="en-US" smtClean="0"/>
              <a:t>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73160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2DB280-7A6F-4AC0-9D50-6174A7194121}" type="datetimeFigureOut">
              <a:rPr lang="en-US" smtClean="0"/>
              <a:t>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90292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DB280-7A6F-4AC0-9D50-6174A7194121}" type="datetimeFigureOut">
              <a:rPr lang="en-US" smtClean="0"/>
              <a:t>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22722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DB280-7A6F-4AC0-9D50-6174A7194121}"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153934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DB280-7A6F-4AC0-9D50-6174A7194121}" type="datetimeFigureOut">
              <a:rPr lang="en-US" smtClean="0"/>
              <a:t>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C933E-B6A9-4A0B-B3F9-F6A73CBF2F5C}" type="slidenum">
              <a:rPr lang="en-US" smtClean="0"/>
              <a:t>‹#›</a:t>
            </a:fld>
            <a:endParaRPr lang="en-US"/>
          </a:p>
        </p:txBody>
      </p:sp>
    </p:spTree>
    <p:extLst>
      <p:ext uri="{BB962C8B-B14F-4D97-AF65-F5344CB8AC3E}">
        <p14:creationId xmlns:p14="http://schemas.microsoft.com/office/powerpoint/2010/main" val="80655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DB280-7A6F-4AC0-9D50-6174A7194121}" type="datetimeFigureOut">
              <a:rPr lang="en-US" smtClean="0"/>
              <a:t>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C933E-B6A9-4A0B-B3F9-F6A73CBF2F5C}" type="slidenum">
              <a:rPr lang="en-US" smtClean="0"/>
              <a:t>‹#›</a:t>
            </a:fld>
            <a:endParaRPr lang="en-US"/>
          </a:p>
        </p:txBody>
      </p:sp>
    </p:spTree>
    <p:extLst>
      <p:ext uri="{BB962C8B-B14F-4D97-AF65-F5344CB8AC3E}">
        <p14:creationId xmlns:p14="http://schemas.microsoft.com/office/powerpoint/2010/main" val="754657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136048" cy="751704"/>
          </a:xfrm>
        </p:spPr>
        <p:txBody>
          <a:bodyPr>
            <a:normAutofit fontScale="90000"/>
          </a:bodyPr>
          <a:lstStyle/>
          <a:p>
            <a:r>
              <a:rPr lang="en-US" dirty="0" smtClean="0"/>
              <a:t>Difference between Array &amp; Linked List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479" y="2121245"/>
            <a:ext cx="7904329" cy="3663919"/>
          </a:xfrm>
          <a:prstGeom prst="rect">
            <a:avLst/>
          </a:prstGeom>
        </p:spPr>
      </p:pic>
    </p:spTree>
    <p:extLst>
      <p:ext uri="{BB962C8B-B14F-4D97-AF65-F5344CB8AC3E}">
        <p14:creationId xmlns:p14="http://schemas.microsoft.com/office/powerpoint/2010/main" val="115130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 singly linked list at beginning</a:t>
            </a:r>
            <a:br>
              <a:rPr lang="en-US" dirty="0"/>
            </a:br>
            <a:endParaRPr lang="en-US" dirty="0"/>
          </a:p>
        </p:txBody>
      </p:sp>
      <p:sp>
        <p:nvSpPr>
          <p:cNvPr id="3" name="Content Placeholder 2"/>
          <p:cNvSpPr>
            <a:spLocks noGrp="1"/>
          </p:cNvSpPr>
          <p:nvPr>
            <p:ph idx="1"/>
          </p:nvPr>
        </p:nvSpPr>
        <p:spPr>
          <a:xfrm>
            <a:off x="838200" y="1325562"/>
            <a:ext cx="10515600" cy="4351338"/>
          </a:xfrm>
        </p:spPr>
        <p:txBody>
          <a:bodyPr>
            <a:noAutofit/>
          </a:bodyPr>
          <a:lstStyle/>
          <a:p>
            <a:r>
              <a:rPr lang="en-US" sz="1100" dirty="0"/>
              <a:t>Inserting a new element into a singly linked list at beginning is quite simple. We just need to make a few adjustments in the node links. There are the following steps which need to be followed in order to </a:t>
            </a:r>
            <a:r>
              <a:rPr lang="en-US" sz="1100" dirty="0" err="1"/>
              <a:t>inser</a:t>
            </a:r>
            <a:r>
              <a:rPr lang="en-US" sz="1100" dirty="0"/>
              <a:t> a new node in the list at beginning.</a:t>
            </a:r>
          </a:p>
          <a:p>
            <a:r>
              <a:rPr lang="en-US" sz="1100" dirty="0"/>
              <a:t>Allocate the space for the new node and store data into the data part of the node. This will be done by the following statements.</a:t>
            </a:r>
          </a:p>
          <a:p>
            <a:r>
              <a:rPr lang="en-US" sz="1100" dirty="0" err="1"/>
              <a:t>ptr</a:t>
            </a:r>
            <a:r>
              <a:rPr lang="en-US" sz="1100" dirty="0"/>
              <a:t> = (</a:t>
            </a:r>
            <a:r>
              <a:rPr lang="en-US" sz="1100" dirty="0" err="1"/>
              <a:t>struct</a:t>
            </a:r>
            <a:r>
              <a:rPr lang="en-US" sz="1100" dirty="0"/>
              <a:t> node *) </a:t>
            </a:r>
            <a:r>
              <a:rPr lang="en-US" sz="1100" dirty="0" err="1"/>
              <a:t>malloc</a:t>
            </a:r>
            <a:r>
              <a:rPr lang="en-US" sz="1100" dirty="0"/>
              <a:t>(</a:t>
            </a:r>
            <a:r>
              <a:rPr lang="en-US" sz="1100" dirty="0" err="1"/>
              <a:t>sizeof</a:t>
            </a:r>
            <a:r>
              <a:rPr lang="en-US" sz="1100" dirty="0"/>
              <a:t>(</a:t>
            </a:r>
            <a:r>
              <a:rPr lang="en-US" sz="1100" dirty="0" err="1"/>
              <a:t>struct</a:t>
            </a:r>
            <a:r>
              <a:rPr lang="en-US" sz="1100" dirty="0"/>
              <a:t> node *));  </a:t>
            </a:r>
          </a:p>
          <a:p>
            <a:r>
              <a:rPr lang="en-US" sz="1100" dirty="0"/>
              <a:t>            </a:t>
            </a:r>
            <a:r>
              <a:rPr lang="en-US" sz="1100" dirty="0" err="1"/>
              <a:t>ptr</a:t>
            </a:r>
            <a:r>
              <a:rPr lang="en-US" sz="1100" dirty="0"/>
              <a:t> → data = item   </a:t>
            </a:r>
          </a:p>
          <a:p>
            <a:r>
              <a:rPr lang="en-US" sz="1100" dirty="0"/>
              <a:t>Make the link part of the new node pointing to the existing first node of the list. This will be done by using the following statement.</a:t>
            </a:r>
          </a:p>
          <a:p>
            <a:r>
              <a:rPr lang="en-US" sz="1100" dirty="0" err="1"/>
              <a:t>ptr</a:t>
            </a:r>
            <a:r>
              <a:rPr lang="en-US" sz="1100" dirty="0"/>
              <a:t>-&gt;next = head;  </a:t>
            </a:r>
          </a:p>
          <a:p>
            <a:r>
              <a:rPr lang="en-US" sz="1100" dirty="0"/>
              <a:t>At the last, we need to make the new node as the first node of the list this will be done by using the following statement.</a:t>
            </a:r>
          </a:p>
          <a:p>
            <a:r>
              <a:rPr lang="en-US" sz="1100" dirty="0"/>
              <a:t>head = </a:t>
            </a:r>
            <a:r>
              <a:rPr lang="en-US" sz="1100" dirty="0" err="1"/>
              <a:t>ptr</a:t>
            </a:r>
            <a:r>
              <a:rPr lang="en-US" sz="1100" dirty="0"/>
              <a:t>;  </a:t>
            </a:r>
          </a:p>
          <a:p>
            <a:r>
              <a:rPr lang="en-US" sz="1100" dirty="0"/>
              <a:t>Algorithm</a:t>
            </a:r>
          </a:p>
          <a:p>
            <a:r>
              <a:rPr lang="en-US" sz="1100" b="1" dirty="0"/>
              <a:t>Step 1:</a:t>
            </a:r>
            <a:r>
              <a:rPr lang="en-US" sz="1100" dirty="0"/>
              <a:t> IF PTR = NULL</a:t>
            </a:r>
          </a:p>
          <a:p>
            <a:r>
              <a:rPr lang="en-US" sz="1100" dirty="0"/>
              <a:t>Write OVERFLOW</a:t>
            </a:r>
            <a:br>
              <a:rPr lang="en-US" sz="1100" dirty="0"/>
            </a:br>
            <a:r>
              <a:rPr lang="en-US" sz="1100" dirty="0"/>
              <a:t>     Go to Step 7</a:t>
            </a:r>
            <a:br>
              <a:rPr lang="en-US" sz="1100" dirty="0"/>
            </a:br>
            <a:r>
              <a:rPr lang="en-US" sz="1100" dirty="0"/>
              <a:t>    [END OF IF]</a:t>
            </a:r>
          </a:p>
          <a:p>
            <a:r>
              <a:rPr lang="en-US" sz="1100" b="1" dirty="0"/>
              <a:t>Step 2:</a:t>
            </a:r>
            <a:r>
              <a:rPr lang="en-US" sz="1100" dirty="0"/>
              <a:t> SET NEW_NODE = PTR</a:t>
            </a:r>
          </a:p>
          <a:p>
            <a:r>
              <a:rPr lang="en-US" sz="1100" b="1" dirty="0"/>
              <a:t>Step 3:</a:t>
            </a:r>
            <a:r>
              <a:rPr lang="en-US" sz="1100" dirty="0"/>
              <a:t> SET PTR = PTR → NEXT</a:t>
            </a:r>
          </a:p>
          <a:p>
            <a:r>
              <a:rPr lang="en-US" sz="1100" b="1" dirty="0"/>
              <a:t>Step 4:</a:t>
            </a:r>
            <a:r>
              <a:rPr lang="en-US" sz="1100" dirty="0"/>
              <a:t> SET NEW_NODE → DATA = VAL</a:t>
            </a:r>
          </a:p>
          <a:p>
            <a:r>
              <a:rPr lang="en-US" sz="1100" b="1" dirty="0"/>
              <a:t>Step 5:</a:t>
            </a:r>
            <a:r>
              <a:rPr lang="en-US" sz="1100" dirty="0"/>
              <a:t> SET NEW_NODE → NEXT = HEAD</a:t>
            </a:r>
          </a:p>
          <a:p>
            <a:r>
              <a:rPr lang="en-US" sz="1100" b="1" dirty="0"/>
              <a:t>Step 6:</a:t>
            </a:r>
            <a:r>
              <a:rPr lang="en-US" sz="1100" dirty="0"/>
              <a:t> SET HEAD = NEW_NODE</a:t>
            </a:r>
          </a:p>
          <a:p>
            <a:r>
              <a:rPr lang="en-US" sz="1100" b="1" dirty="0"/>
              <a:t>Step 7:</a:t>
            </a:r>
            <a:r>
              <a:rPr lang="en-US" sz="1100" dirty="0"/>
              <a:t> EXIT</a:t>
            </a:r>
          </a:p>
          <a:p>
            <a:pPr marL="0" indent="0">
              <a:buNone/>
            </a:pPr>
            <a:r>
              <a:rPr lang="en-US" sz="1100" dirty="0" smtClean="0"/>
              <a:t/>
            </a:r>
            <a:br>
              <a:rPr lang="en-US" sz="1100" dirty="0" smtClean="0"/>
            </a:br>
            <a:endParaRPr lang="en-US" sz="1100" dirty="0"/>
          </a:p>
        </p:txBody>
      </p:sp>
      <p:pic>
        <p:nvPicPr>
          <p:cNvPr id="4" name="Picture 3"/>
          <p:cNvPicPr>
            <a:picLocks noChangeAspect="1"/>
          </p:cNvPicPr>
          <p:nvPr/>
        </p:nvPicPr>
        <p:blipFill>
          <a:blip r:embed="rId2"/>
          <a:stretch>
            <a:fillRect/>
          </a:stretch>
        </p:blipFill>
        <p:spPr>
          <a:xfrm>
            <a:off x="5251010" y="3286408"/>
            <a:ext cx="5717027" cy="2390492"/>
          </a:xfrm>
          <a:prstGeom prst="rect">
            <a:avLst/>
          </a:prstGeom>
        </p:spPr>
      </p:pic>
    </p:spTree>
    <p:extLst>
      <p:ext uri="{BB962C8B-B14F-4D97-AF65-F5344CB8AC3E}">
        <p14:creationId xmlns:p14="http://schemas.microsoft.com/office/powerpoint/2010/main" val="862591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6847"/>
          </a:xfrm>
        </p:spPr>
        <p:txBody>
          <a:bodyPr>
            <a:normAutofit fontScale="90000"/>
          </a:bodyPr>
          <a:lstStyle/>
          <a:p>
            <a:r>
              <a:rPr lang="en-US" dirty="0"/>
              <a:t>Insertion in singly linked list at the end</a:t>
            </a:r>
            <a:br>
              <a:rPr lang="en-US" dirty="0"/>
            </a:br>
            <a:endParaRPr lang="en-US" dirty="0"/>
          </a:p>
        </p:txBody>
      </p:sp>
      <p:sp>
        <p:nvSpPr>
          <p:cNvPr id="3" name="Content Placeholder 2"/>
          <p:cNvSpPr>
            <a:spLocks noGrp="1"/>
          </p:cNvSpPr>
          <p:nvPr>
            <p:ph idx="1"/>
          </p:nvPr>
        </p:nvSpPr>
        <p:spPr>
          <a:xfrm>
            <a:off x="838200" y="697117"/>
            <a:ext cx="10515600" cy="4707802"/>
          </a:xfrm>
        </p:spPr>
        <p:txBody>
          <a:bodyPr>
            <a:normAutofit fontScale="25000" lnSpcReduction="20000"/>
          </a:bodyPr>
          <a:lstStyle/>
          <a:p>
            <a:r>
              <a:rPr lang="en-US" sz="4400" dirty="0"/>
              <a:t>In order to insert a node at the last, there are two following scenarios which need to be mentioned.</a:t>
            </a:r>
          </a:p>
          <a:p>
            <a:r>
              <a:rPr lang="en-US" sz="4400" dirty="0"/>
              <a:t>The node is being added to an empty list</a:t>
            </a:r>
          </a:p>
          <a:p>
            <a:r>
              <a:rPr lang="en-US" sz="4400" dirty="0"/>
              <a:t>The node is being added to the end of the linked list</a:t>
            </a:r>
          </a:p>
          <a:p>
            <a:r>
              <a:rPr lang="en-US" sz="4400" dirty="0"/>
              <a:t>in the first case,</a:t>
            </a:r>
          </a:p>
          <a:p>
            <a:r>
              <a:rPr lang="en-US" sz="4400" dirty="0"/>
              <a:t>The condition (head == NULL) gets satisfied. Hence, we just need to allocate the space for the node by using </a:t>
            </a:r>
            <a:r>
              <a:rPr lang="en-US" sz="4400" dirty="0" err="1"/>
              <a:t>malloc</a:t>
            </a:r>
            <a:r>
              <a:rPr lang="en-US" sz="4400" dirty="0"/>
              <a:t> statement in C. Data and the link part of the node are set up by using the following statements.</a:t>
            </a:r>
          </a:p>
          <a:p>
            <a:r>
              <a:rPr lang="en-US" sz="4400" dirty="0" err="1"/>
              <a:t>ptr</a:t>
            </a:r>
            <a:r>
              <a:rPr lang="en-US" sz="4400" dirty="0"/>
              <a:t>-&gt;data = item;  </a:t>
            </a:r>
          </a:p>
          <a:p>
            <a:r>
              <a:rPr lang="en-US" sz="4400" dirty="0"/>
              <a:t>                </a:t>
            </a:r>
            <a:r>
              <a:rPr lang="en-US" sz="4400" dirty="0" err="1"/>
              <a:t>ptr</a:t>
            </a:r>
            <a:r>
              <a:rPr lang="en-US" sz="4400" dirty="0"/>
              <a:t> -&gt; next = NULL;  </a:t>
            </a:r>
          </a:p>
          <a:p>
            <a:r>
              <a:rPr lang="en-US" sz="4400" dirty="0"/>
              <a:t>Since, </a:t>
            </a:r>
            <a:r>
              <a:rPr lang="en-US" sz="4400" b="1" dirty="0" err="1"/>
              <a:t>ptr</a:t>
            </a:r>
            <a:r>
              <a:rPr lang="en-US" sz="4400" dirty="0"/>
              <a:t> is the only node that will be inserted in the list hence, we need to make this node pointed by the head pointer of the list. This will be done by using the following Statements.</a:t>
            </a:r>
          </a:p>
          <a:p>
            <a:r>
              <a:rPr lang="en-US" sz="4400" dirty="0"/>
              <a:t>Head = </a:t>
            </a:r>
            <a:r>
              <a:rPr lang="en-US" sz="4400" dirty="0" err="1"/>
              <a:t>ptr</a:t>
            </a:r>
            <a:r>
              <a:rPr lang="en-US" sz="4400" dirty="0"/>
              <a:t>     </a:t>
            </a:r>
          </a:p>
          <a:p>
            <a:r>
              <a:rPr lang="en-US" sz="4400" dirty="0"/>
              <a:t>In the second case,</a:t>
            </a:r>
          </a:p>
          <a:p>
            <a:r>
              <a:rPr lang="en-US" sz="4400" dirty="0"/>
              <a:t>The condition </a:t>
            </a:r>
            <a:r>
              <a:rPr lang="en-US" sz="4400" b="1" dirty="0"/>
              <a:t>Head = NULL</a:t>
            </a:r>
            <a:r>
              <a:rPr lang="en-US" sz="4400" dirty="0"/>
              <a:t> would fail, since Head is not null. Now, we need to declare a temporary pointer temp in order to traverse through the list. </a:t>
            </a:r>
            <a:r>
              <a:rPr lang="en-US" sz="4400" b="1" dirty="0"/>
              <a:t>temp</a:t>
            </a:r>
            <a:r>
              <a:rPr lang="en-US" sz="4400" dirty="0"/>
              <a:t> is made to point the first node of the list.</a:t>
            </a:r>
          </a:p>
          <a:p>
            <a:r>
              <a:rPr lang="en-US" sz="4400" dirty="0"/>
              <a:t>Temp = head   </a:t>
            </a:r>
          </a:p>
          <a:p>
            <a:r>
              <a:rPr lang="en-US" sz="4400" dirty="0"/>
              <a:t>Then, traverse through the entire linked list using the statements:</a:t>
            </a:r>
          </a:p>
          <a:p>
            <a:r>
              <a:rPr lang="en-US" sz="4400" b="1" dirty="0"/>
              <a:t>while</a:t>
            </a:r>
            <a:r>
              <a:rPr lang="en-US" sz="4400" dirty="0"/>
              <a:t> (temp→ next != NULL)  </a:t>
            </a:r>
          </a:p>
          <a:p>
            <a:r>
              <a:rPr lang="en-US" sz="4400" dirty="0"/>
              <a:t>            temp = temp → next;  </a:t>
            </a:r>
          </a:p>
          <a:p>
            <a:r>
              <a:rPr lang="en-US" sz="4400" dirty="0"/>
              <a:t>At the end of the loop, the temp will be pointing to the last node of the list. Now, allocate the space for the new node, and assign the item to its data part. Since, the new node is going to be the last node of the list hence, the next part of this node needs to be pointing to the </a:t>
            </a:r>
            <a:r>
              <a:rPr lang="en-US" sz="4400" b="1" dirty="0"/>
              <a:t>null</a:t>
            </a:r>
            <a:r>
              <a:rPr lang="en-US" sz="4400" dirty="0"/>
              <a:t>. We need to make the next part of the temp node (which is currently the last node of the list) point to the new node (</a:t>
            </a:r>
            <a:r>
              <a:rPr lang="en-US" sz="4400" dirty="0" err="1"/>
              <a:t>ptr</a:t>
            </a:r>
            <a:r>
              <a:rPr lang="en-US" sz="4400" dirty="0"/>
              <a:t>) .</a:t>
            </a:r>
          </a:p>
          <a:p>
            <a:r>
              <a:rPr lang="en-US" sz="4400" dirty="0"/>
              <a:t>temp = head;  </a:t>
            </a:r>
          </a:p>
          <a:p>
            <a:r>
              <a:rPr lang="en-US" sz="4400" dirty="0"/>
              <a:t>        </a:t>
            </a:r>
            <a:r>
              <a:rPr lang="en-US" sz="4400" b="1" dirty="0"/>
              <a:t>while</a:t>
            </a:r>
            <a:r>
              <a:rPr lang="en-US" sz="4400" dirty="0"/>
              <a:t> (temp -&gt; next != NULL)  </a:t>
            </a:r>
          </a:p>
          <a:p>
            <a:r>
              <a:rPr lang="en-US" sz="4400" dirty="0"/>
              <a:t>        {  </a:t>
            </a:r>
          </a:p>
          <a:p>
            <a:r>
              <a:rPr lang="en-US" sz="4400" dirty="0"/>
              <a:t>            temp = temp -&gt; next;  </a:t>
            </a:r>
          </a:p>
          <a:p>
            <a:r>
              <a:rPr lang="en-US" sz="4400" dirty="0"/>
              <a:t>        }  </a:t>
            </a:r>
          </a:p>
          <a:p>
            <a:r>
              <a:rPr lang="en-US" sz="4400" dirty="0"/>
              <a:t>        temp-&gt;next = </a:t>
            </a:r>
            <a:r>
              <a:rPr lang="en-US" sz="4400" dirty="0" err="1"/>
              <a:t>ptr</a:t>
            </a:r>
            <a:r>
              <a:rPr lang="en-US" sz="4400" dirty="0"/>
              <a:t>;  </a:t>
            </a:r>
          </a:p>
          <a:p>
            <a:r>
              <a:rPr lang="en-US" sz="4400" dirty="0"/>
              <a:t>        </a:t>
            </a:r>
            <a:r>
              <a:rPr lang="en-US" sz="4400" dirty="0" err="1"/>
              <a:t>ptr</a:t>
            </a:r>
            <a:r>
              <a:rPr lang="en-US" sz="4400" dirty="0"/>
              <a:t>-&gt;next = NULL;  </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721471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2679826"/>
            <a:ext cx="9906000" cy="3439986"/>
          </a:xfrm>
          <a:prstGeom prst="rect">
            <a:avLst/>
          </a:prstGeom>
        </p:spPr>
      </p:pic>
      <p:sp>
        <p:nvSpPr>
          <p:cNvPr id="3" name="Rectangle 2"/>
          <p:cNvSpPr/>
          <p:nvPr/>
        </p:nvSpPr>
        <p:spPr>
          <a:xfrm>
            <a:off x="1499857" y="180790"/>
            <a:ext cx="6096000" cy="2585323"/>
          </a:xfrm>
          <a:prstGeom prst="rect">
            <a:avLst/>
          </a:prstGeom>
        </p:spPr>
        <p:txBody>
          <a:bodyPr>
            <a:spAutoFit/>
          </a:bodyPr>
          <a:lstStyle/>
          <a:p>
            <a:r>
              <a:rPr lang="en-US" dirty="0"/>
              <a:t>Algorithm</a:t>
            </a:r>
          </a:p>
          <a:p>
            <a:r>
              <a:rPr lang="en-US" b="1" dirty="0"/>
              <a:t>Step 1:</a:t>
            </a:r>
            <a:r>
              <a:rPr lang="en-US" dirty="0"/>
              <a:t> IF PTR = NULL Write OVERFLOW</a:t>
            </a:r>
            <a:br>
              <a:rPr lang="en-US" dirty="0"/>
            </a:br>
            <a:r>
              <a:rPr lang="en-US" dirty="0"/>
              <a:t>    Go to Step 1</a:t>
            </a:r>
            <a:br>
              <a:rPr lang="en-US" dirty="0"/>
            </a:br>
            <a:r>
              <a:rPr lang="en-US" dirty="0"/>
              <a:t>   [END OF IF]</a:t>
            </a:r>
          </a:p>
          <a:p>
            <a:r>
              <a:rPr lang="en-US" b="1" dirty="0"/>
              <a:t>Step 2:</a:t>
            </a:r>
            <a:r>
              <a:rPr lang="en-US" dirty="0"/>
              <a:t> SET NEW_NODE = PTR</a:t>
            </a:r>
          </a:p>
          <a:p>
            <a:r>
              <a:rPr lang="en-US" b="1" dirty="0"/>
              <a:t>Step 3:</a:t>
            </a:r>
            <a:r>
              <a:rPr lang="en-US" dirty="0"/>
              <a:t> SET PTR = PTR - &gt; NEXT</a:t>
            </a:r>
          </a:p>
          <a:p>
            <a:r>
              <a:rPr lang="en-US" b="1" dirty="0"/>
              <a:t>Step 4:</a:t>
            </a:r>
            <a:r>
              <a:rPr lang="en-US" dirty="0"/>
              <a:t> SET NEW_NODE - &gt; DATA = VAL</a:t>
            </a:r>
          </a:p>
          <a:p>
            <a:r>
              <a:rPr lang="en-US" b="1" dirty="0"/>
              <a:t>Step 5:</a:t>
            </a:r>
            <a:r>
              <a:rPr lang="en-US" dirty="0"/>
              <a:t> SET NEW_NODE - &gt; NEXT = NULL</a:t>
            </a:r>
          </a:p>
          <a:p>
            <a:r>
              <a:rPr lang="en-US" b="1" dirty="0"/>
              <a:t>Step 6:</a:t>
            </a:r>
            <a:r>
              <a:rPr lang="en-US" dirty="0"/>
              <a:t> SET PTR = HEAD</a:t>
            </a:r>
          </a:p>
        </p:txBody>
      </p:sp>
      <p:sp>
        <p:nvSpPr>
          <p:cNvPr id="5" name="Rectangle 4"/>
          <p:cNvSpPr/>
          <p:nvPr/>
        </p:nvSpPr>
        <p:spPr>
          <a:xfrm>
            <a:off x="5655398" y="691644"/>
            <a:ext cx="6096000" cy="1477328"/>
          </a:xfrm>
          <a:prstGeom prst="rect">
            <a:avLst/>
          </a:prstGeom>
        </p:spPr>
        <p:txBody>
          <a:bodyPr>
            <a:spAutoFit/>
          </a:bodyPr>
          <a:lstStyle/>
          <a:p>
            <a:r>
              <a:rPr lang="en-US" b="1" dirty="0"/>
              <a:t>Step 7:</a:t>
            </a:r>
            <a:r>
              <a:rPr lang="en-US" dirty="0"/>
              <a:t> Repeat Step 8 while PTR - &gt; NEXT != NULL</a:t>
            </a:r>
          </a:p>
          <a:p>
            <a:r>
              <a:rPr lang="en-US" b="1" dirty="0"/>
              <a:t>Step 8:</a:t>
            </a:r>
            <a:r>
              <a:rPr lang="en-US" dirty="0"/>
              <a:t> SET PTR = PTR - &gt; NEXT</a:t>
            </a:r>
            <a:br>
              <a:rPr lang="en-US" dirty="0"/>
            </a:br>
            <a:r>
              <a:rPr lang="en-US" dirty="0"/>
              <a:t>[END OF LOOP]</a:t>
            </a:r>
          </a:p>
          <a:p>
            <a:r>
              <a:rPr lang="en-US" b="1" dirty="0"/>
              <a:t>Step 9:</a:t>
            </a:r>
            <a:r>
              <a:rPr lang="en-US" dirty="0"/>
              <a:t> SET PTR - &gt; NEXT = NEW_NODE</a:t>
            </a:r>
          </a:p>
          <a:p>
            <a:r>
              <a:rPr lang="en-US" b="1" dirty="0"/>
              <a:t>Step 10:</a:t>
            </a:r>
            <a:r>
              <a:rPr lang="en-US" dirty="0"/>
              <a:t> EXIT</a:t>
            </a:r>
          </a:p>
        </p:txBody>
      </p:sp>
    </p:spTree>
    <p:extLst>
      <p:ext uri="{BB962C8B-B14F-4D97-AF65-F5344CB8AC3E}">
        <p14:creationId xmlns:p14="http://schemas.microsoft.com/office/powerpoint/2010/main" val="628945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Insertion in singly linked list after specified Node</a:t>
            </a:r>
            <a:br>
              <a:rPr lang="en-US" dirty="0"/>
            </a:br>
            <a:endParaRPr lang="en-US" dirty="0"/>
          </a:p>
        </p:txBody>
      </p:sp>
      <p:sp>
        <p:nvSpPr>
          <p:cNvPr id="3" name="Content Placeholder 2"/>
          <p:cNvSpPr>
            <a:spLocks noGrp="1"/>
          </p:cNvSpPr>
          <p:nvPr>
            <p:ph idx="1"/>
          </p:nvPr>
        </p:nvSpPr>
        <p:spPr>
          <a:xfrm>
            <a:off x="838200" y="639622"/>
            <a:ext cx="10515600" cy="4351338"/>
          </a:xfrm>
        </p:spPr>
        <p:txBody>
          <a:bodyPr>
            <a:normAutofit fontScale="25000" lnSpcReduction="20000"/>
          </a:bodyPr>
          <a:lstStyle/>
          <a:p>
            <a:endParaRPr lang="en-US" dirty="0" smtClean="0"/>
          </a:p>
          <a:p>
            <a:endParaRPr lang="en-US" dirty="0"/>
          </a:p>
          <a:p>
            <a:r>
              <a:rPr lang="en-US" sz="4800" dirty="0" smtClean="0"/>
              <a:t>In </a:t>
            </a:r>
            <a:r>
              <a:rPr lang="en-US" sz="4800" dirty="0"/>
              <a:t>order to insert an element after the specified number of nodes into the linked list, we need to skip the desired number of elements in the list to move the pointer at the position after which the node will be inserted. This will be done by using the following statements.</a:t>
            </a:r>
          </a:p>
          <a:p>
            <a:r>
              <a:rPr lang="en-US" sz="4800" dirty="0" err="1"/>
              <a:t>emp</a:t>
            </a:r>
            <a:r>
              <a:rPr lang="en-US" sz="4800" dirty="0"/>
              <a:t>=head;  </a:t>
            </a:r>
          </a:p>
          <a:p>
            <a:r>
              <a:rPr lang="en-US" sz="4800" dirty="0"/>
              <a:t>            </a:t>
            </a:r>
            <a:r>
              <a:rPr lang="en-US" sz="4800" b="1" dirty="0"/>
              <a:t>for</a:t>
            </a:r>
            <a:r>
              <a:rPr lang="en-US" sz="4800" dirty="0"/>
              <a:t>(</a:t>
            </a:r>
            <a:r>
              <a:rPr lang="en-US" sz="4800" dirty="0" err="1"/>
              <a:t>i</a:t>
            </a:r>
            <a:r>
              <a:rPr lang="en-US" sz="4800" dirty="0"/>
              <a:t>=0;i&lt;</a:t>
            </a:r>
            <a:r>
              <a:rPr lang="en-US" sz="4800" dirty="0" err="1"/>
              <a:t>loc;i</a:t>
            </a:r>
            <a:r>
              <a:rPr lang="en-US" sz="4800" dirty="0"/>
              <a:t>++)  </a:t>
            </a:r>
          </a:p>
          <a:p>
            <a:r>
              <a:rPr lang="en-US" sz="4800" dirty="0"/>
              <a:t>            {  </a:t>
            </a:r>
          </a:p>
          <a:p>
            <a:r>
              <a:rPr lang="en-US" sz="4800" dirty="0"/>
              <a:t>                temp = temp-&gt;next;  </a:t>
            </a:r>
          </a:p>
          <a:p>
            <a:r>
              <a:rPr lang="en-US" sz="4800" dirty="0"/>
              <a:t>                </a:t>
            </a:r>
            <a:r>
              <a:rPr lang="en-US" sz="4800" b="1" dirty="0"/>
              <a:t>if</a:t>
            </a:r>
            <a:r>
              <a:rPr lang="en-US" sz="4800" dirty="0"/>
              <a:t>(temp == NULL)  </a:t>
            </a:r>
          </a:p>
          <a:p>
            <a:r>
              <a:rPr lang="en-US" sz="4800" dirty="0"/>
              <a:t>                {  </a:t>
            </a:r>
          </a:p>
          <a:p>
            <a:r>
              <a:rPr lang="en-US" sz="4800" dirty="0"/>
              <a:t>                    </a:t>
            </a:r>
            <a:r>
              <a:rPr lang="en-US" sz="4800" b="1" dirty="0"/>
              <a:t>return</a:t>
            </a:r>
            <a:r>
              <a:rPr lang="en-US" sz="4800" dirty="0"/>
              <a:t>;  </a:t>
            </a:r>
          </a:p>
          <a:p>
            <a:r>
              <a:rPr lang="en-US" sz="4800" dirty="0"/>
              <a:t>                }  </a:t>
            </a:r>
          </a:p>
          <a:p>
            <a:r>
              <a:rPr lang="en-US" sz="4800" dirty="0"/>
              <a:t>              </a:t>
            </a:r>
          </a:p>
          <a:p>
            <a:r>
              <a:rPr lang="en-US" sz="4800" dirty="0"/>
              <a:t>            }  </a:t>
            </a:r>
          </a:p>
          <a:p>
            <a:r>
              <a:rPr lang="en-US" sz="4800" dirty="0"/>
              <a:t>Allocate the space for the new node and add the item to the data part of it. This will be done by using the following statements.</a:t>
            </a:r>
          </a:p>
          <a:p>
            <a:r>
              <a:rPr lang="en-US" sz="4800" dirty="0" err="1"/>
              <a:t>ptr</a:t>
            </a:r>
            <a:r>
              <a:rPr lang="en-US" sz="4800" dirty="0"/>
              <a:t> = (</a:t>
            </a:r>
            <a:r>
              <a:rPr lang="en-US" sz="4800" dirty="0" err="1"/>
              <a:t>struct</a:t>
            </a:r>
            <a:r>
              <a:rPr lang="en-US" sz="4800" dirty="0"/>
              <a:t> node *) </a:t>
            </a:r>
            <a:r>
              <a:rPr lang="en-US" sz="4800" dirty="0" err="1"/>
              <a:t>malloc</a:t>
            </a:r>
            <a:r>
              <a:rPr lang="en-US" sz="4800" dirty="0"/>
              <a:t> (</a:t>
            </a:r>
            <a:r>
              <a:rPr lang="en-US" sz="4800" dirty="0" err="1"/>
              <a:t>sizeof</a:t>
            </a:r>
            <a:r>
              <a:rPr lang="en-US" sz="4800" dirty="0"/>
              <a:t>(</a:t>
            </a:r>
            <a:r>
              <a:rPr lang="en-US" sz="4800" dirty="0" err="1"/>
              <a:t>struct</a:t>
            </a:r>
            <a:r>
              <a:rPr lang="en-US" sz="4800" dirty="0"/>
              <a:t> node));  </a:t>
            </a:r>
          </a:p>
          <a:p>
            <a:r>
              <a:rPr lang="en-US" sz="4800" dirty="0"/>
              <a:t>        </a:t>
            </a:r>
            <a:r>
              <a:rPr lang="en-US" sz="4800" dirty="0" err="1"/>
              <a:t>ptr</a:t>
            </a:r>
            <a:r>
              <a:rPr lang="en-US" sz="4800" dirty="0"/>
              <a:t>-&gt;data = item;  </a:t>
            </a:r>
          </a:p>
          <a:p>
            <a:r>
              <a:rPr lang="en-US" sz="4800" dirty="0"/>
              <a:t>Now, we just need to make a few more link adjustments and our node at will be inserted at the specified position. Since, at the end of the loop, the loop pointer temp would be pointing to the node after which the new node will be inserted. Therefore, the next part of the new node </a:t>
            </a:r>
            <a:r>
              <a:rPr lang="en-US" sz="4800" dirty="0" err="1"/>
              <a:t>ptr</a:t>
            </a:r>
            <a:r>
              <a:rPr lang="en-US" sz="4800" dirty="0"/>
              <a:t> must contain the address of the next part of the temp (since, </a:t>
            </a:r>
            <a:r>
              <a:rPr lang="en-US" sz="4800" dirty="0" err="1"/>
              <a:t>ptr</a:t>
            </a:r>
            <a:r>
              <a:rPr lang="en-US" sz="4800" dirty="0"/>
              <a:t> will be in between temp and the next of the temp). This will be done by using the following statements.</a:t>
            </a:r>
          </a:p>
          <a:p>
            <a:r>
              <a:rPr lang="en-US" sz="4800" dirty="0" err="1"/>
              <a:t>ptr</a:t>
            </a:r>
            <a:r>
              <a:rPr lang="en-US" sz="4800" dirty="0"/>
              <a:t>→ next = temp → next   </a:t>
            </a:r>
          </a:p>
          <a:p>
            <a:r>
              <a:rPr lang="en-US" sz="4800" dirty="0"/>
              <a:t>now, we just need to make the next part of the temp, point to the new node </a:t>
            </a:r>
            <a:r>
              <a:rPr lang="en-US" sz="4800" dirty="0" err="1"/>
              <a:t>ptr</a:t>
            </a:r>
            <a:r>
              <a:rPr lang="en-US" sz="4800" dirty="0"/>
              <a:t>. This will insert the new node </a:t>
            </a:r>
            <a:r>
              <a:rPr lang="en-US" sz="4800" dirty="0" err="1"/>
              <a:t>ptr</a:t>
            </a:r>
            <a:r>
              <a:rPr lang="en-US" sz="4800" dirty="0"/>
              <a:t>, at the specified position.</a:t>
            </a:r>
          </a:p>
          <a:p>
            <a:r>
              <a:rPr lang="en-US" sz="4800" dirty="0"/>
              <a:t>temp -&gt;next = </a:t>
            </a:r>
            <a:r>
              <a:rPr lang="en-US" sz="4800" dirty="0" err="1"/>
              <a:t>ptr</a:t>
            </a:r>
            <a:r>
              <a:rPr lang="en-US" sz="4800" dirty="0"/>
              <a:t>;   </a:t>
            </a:r>
          </a:p>
          <a:p>
            <a:endParaRPr lang="en-US" dirty="0"/>
          </a:p>
        </p:txBody>
      </p:sp>
    </p:spTree>
    <p:extLst>
      <p:ext uri="{BB962C8B-B14F-4D97-AF65-F5344CB8AC3E}">
        <p14:creationId xmlns:p14="http://schemas.microsoft.com/office/powerpoint/2010/main" val="166056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35" y="917386"/>
            <a:ext cx="10515600" cy="1325563"/>
          </a:xfrm>
        </p:spPr>
        <p:txBody>
          <a:bodyPr>
            <a:normAutofit fontScale="90000"/>
          </a:bodyPr>
          <a:lstStyle/>
          <a:p>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
            </a:r>
            <a:br>
              <a:rPr lang="en-US" sz="1300" dirty="0" smtClean="0"/>
            </a:br>
            <a:r>
              <a:rPr lang="en-US" sz="1300" dirty="0"/>
              <a:t/>
            </a:r>
            <a:br>
              <a:rPr lang="en-US" sz="1300" dirty="0"/>
            </a:br>
            <a:r>
              <a:rPr lang="en-US" sz="1300" dirty="0" smtClean="0"/>
              <a:t>Algorithm</a:t>
            </a:r>
            <a:r>
              <a:rPr lang="en-US" sz="1300" dirty="0"/>
              <a:t/>
            </a:r>
            <a:br>
              <a:rPr lang="en-US" sz="1300" dirty="0"/>
            </a:br>
            <a:r>
              <a:rPr lang="en-US" sz="1300" b="1" dirty="0"/>
              <a:t>STEP 1:</a:t>
            </a:r>
            <a:r>
              <a:rPr lang="en-US" sz="1300" dirty="0"/>
              <a:t> IF PTR = NULL</a:t>
            </a:r>
            <a:br>
              <a:rPr lang="en-US" sz="1300" dirty="0"/>
            </a:br>
            <a:r>
              <a:rPr lang="en-US" sz="1300" dirty="0"/>
              <a:t>WRITE OVERFLOW</a:t>
            </a:r>
            <a:br>
              <a:rPr lang="en-US" sz="1300" dirty="0"/>
            </a:br>
            <a:r>
              <a:rPr lang="en-US" sz="1300" dirty="0"/>
              <a:t>    GOTO STEP 12</a:t>
            </a:r>
            <a:br>
              <a:rPr lang="en-US" sz="1300" dirty="0"/>
            </a:br>
            <a:r>
              <a:rPr lang="en-US" sz="1300" dirty="0"/>
              <a:t>   END OF IF</a:t>
            </a:r>
            <a:br>
              <a:rPr lang="en-US" sz="1300" dirty="0"/>
            </a:br>
            <a:r>
              <a:rPr lang="en-US" sz="1300" b="1" dirty="0"/>
              <a:t>STEP 2:</a:t>
            </a:r>
            <a:r>
              <a:rPr lang="en-US" sz="1300" dirty="0"/>
              <a:t> SET NEW_NODE = PTR</a:t>
            </a:r>
            <a:br>
              <a:rPr lang="en-US" sz="1300" dirty="0"/>
            </a:br>
            <a:r>
              <a:rPr lang="en-US" sz="1300" b="1" dirty="0"/>
              <a:t>STEP 3:</a:t>
            </a:r>
            <a:r>
              <a:rPr lang="en-US" sz="1300" dirty="0"/>
              <a:t> NEW_NODE → DATA = VAL</a:t>
            </a:r>
            <a:br>
              <a:rPr lang="en-US" sz="1300" dirty="0"/>
            </a:br>
            <a:r>
              <a:rPr lang="en-US" sz="1300" b="1" dirty="0"/>
              <a:t>STEP 4:</a:t>
            </a:r>
            <a:r>
              <a:rPr lang="en-US" sz="1300" dirty="0"/>
              <a:t> SET TEMP = HEAD</a:t>
            </a:r>
            <a:br>
              <a:rPr lang="en-US" sz="1300" dirty="0"/>
            </a:br>
            <a:r>
              <a:rPr lang="en-US" sz="1300" b="1" dirty="0"/>
              <a:t>STEP 5:</a:t>
            </a:r>
            <a:r>
              <a:rPr lang="en-US" sz="1300" dirty="0"/>
              <a:t> SET I = 0</a:t>
            </a:r>
            <a:br>
              <a:rPr lang="en-US" sz="1300" dirty="0"/>
            </a:br>
            <a:r>
              <a:rPr lang="en-US" sz="1300" b="1" dirty="0"/>
              <a:t>STEP 6:</a:t>
            </a:r>
            <a:r>
              <a:rPr lang="en-US" sz="1300" dirty="0"/>
              <a:t> REPEAT STEP 5 AND 6 UNTIL </a:t>
            </a:r>
            <a:r>
              <a:rPr lang="en-US" sz="1300" dirty="0" smtClean="0"/>
              <a:t>I</a:t>
            </a:r>
            <a:r>
              <a:rPr lang="en-US" sz="1300" dirty="0"/>
              <a:t/>
            </a:r>
            <a:br>
              <a:rPr lang="en-US" sz="1300" dirty="0"/>
            </a:br>
            <a:r>
              <a:rPr lang="en-US" sz="1300" b="1" dirty="0"/>
              <a:t>STEP 7:</a:t>
            </a:r>
            <a:r>
              <a:rPr lang="en-US" sz="1300" dirty="0"/>
              <a:t> TEMP = TEMP → NEXT</a:t>
            </a:r>
            <a:br>
              <a:rPr lang="en-US" sz="1300" dirty="0"/>
            </a:br>
            <a:r>
              <a:rPr lang="en-US" sz="1300" b="1" dirty="0"/>
              <a:t>STEP 8:</a:t>
            </a:r>
            <a:r>
              <a:rPr lang="en-US" sz="1300" dirty="0"/>
              <a:t> IF TEMP = NULL</a:t>
            </a:r>
            <a:br>
              <a:rPr lang="en-US" sz="1300" dirty="0"/>
            </a:br>
            <a:r>
              <a:rPr lang="en-US" sz="1300" dirty="0"/>
              <a:t>WRITE "DESIRED NODE NOT PRESENT"</a:t>
            </a:r>
            <a:br>
              <a:rPr lang="en-US" sz="1300" dirty="0"/>
            </a:br>
            <a:r>
              <a:rPr lang="en-US" sz="1300" dirty="0"/>
              <a:t>     GOTO STEP 12</a:t>
            </a:r>
            <a:br>
              <a:rPr lang="en-US" sz="1300" dirty="0"/>
            </a:br>
            <a:r>
              <a:rPr lang="en-US" sz="1300" dirty="0"/>
              <a:t>    END OF IF</a:t>
            </a:r>
            <a:br>
              <a:rPr lang="en-US" sz="1300" dirty="0"/>
            </a:br>
            <a:r>
              <a:rPr lang="en-US" sz="1300" dirty="0"/>
              <a:t> END OF LOOP</a:t>
            </a:r>
            <a:br>
              <a:rPr lang="en-US" sz="1300" dirty="0"/>
            </a:br>
            <a:r>
              <a:rPr lang="en-US" sz="1300" b="1" dirty="0"/>
              <a:t>STEP 9:</a:t>
            </a:r>
            <a:r>
              <a:rPr lang="en-US" sz="1300" dirty="0"/>
              <a:t> PTR → NEXT = TEMP → NEXT</a:t>
            </a:r>
            <a:br>
              <a:rPr lang="en-US" sz="1300" dirty="0"/>
            </a:br>
            <a:r>
              <a:rPr lang="en-US" sz="1300" b="1" dirty="0"/>
              <a:t>STEP 10:</a:t>
            </a:r>
            <a:r>
              <a:rPr lang="en-US" sz="1300" dirty="0"/>
              <a:t> TEMP → NEXT = PTR</a:t>
            </a:r>
            <a:br>
              <a:rPr lang="en-US" sz="1300" dirty="0"/>
            </a:br>
            <a:r>
              <a:rPr lang="en-US" sz="1300" b="1" dirty="0"/>
              <a:t>STEP 11:</a:t>
            </a:r>
            <a:r>
              <a:rPr lang="en-US" sz="1300" dirty="0"/>
              <a:t> SET PTR = NEW_NODE</a:t>
            </a:r>
            <a:br>
              <a:rPr lang="en-US" sz="1300" dirty="0"/>
            </a:br>
            <a:r>
              <a:rPr lang="en-US" sz="1300" b="1" dirty="0"/>
              <a:t>STEP 12:</a:t>
            </a:r>
            <a:r>
              <a:rPr lang="en-US" sz="1300" dirty="0"/>
              <a:t> EXIT</a:t>
            </a: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0049" y="2791992"/>
            <a:ext cx="5992061" cy="2762636"/>
          </a:xfrm>
        </p:spPr>
      </p:pic>
    </p:spTree>
    <p:extLst>
      <p:ext uri="{BB962C8B-B14F-4D97-AF65-F5344CB8AC3E}">
        <p14:creationId xmlns:p14="http://schemas.microsoft.com/office/powerpoint/2010/main" val="3134048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Deletion in singly linked list after the specified node :</a:t>
            </a:r>
            <a:br>
              <a:rPr lang="en-US" dirty="0"/>
            </a:br>
            <a:endParaRPr lang="en-US" dirty="0"/>
          </a:p>
        </p:txBody>
      </p:sp>
      <p:sp>
        <p:nvSpPr>
          <p:cNvPr id="3" name="Content Placeholder 2"/>
          <p:cNvSpPr>
            <a:spLocks noGrp="1"/>
          </p:cNvSpPr>
          <p:nvPr>
            <p:ph idx="1"/>
          </p:nvPr>
        </p:nvSpPr>
        <p:spPr/>
        <p:txBody>
          <a:bodyPr/>
          <a:lstStyle/>
          <a:p>
            <a:r>
              <a:rPr lang="en-US" dirty="0"/>
              <a:t>In order to delete the node, which is present after the specified node, we need to skip the desired number of nodes to reach the node after which the node will be deleted. We need to keep track of the two nodes. The one which is to be deleted the other one if the node which is present before that node. For this purpose, two pointers are used: </a:t>
            </a:r>
            <a:r>
              <a:rPr lang="en-US" dirty="0" err="1"/>
              <a:t>ptr</a:t>
            </a:r>
            <a:r>
              <a:rPr lang="en-US" dirty="0"/>
              <a:t> and ptr1.</a:t>
            </a:r>
            <a:endParaRPr lang="en-US" dirty="0"/>
          </a:p>
        </p:txBody>
      </p:sp>
    </p:spTree>
    <p:extLst>
      <p:ext uri="{BB962C8B-B14F-4D97-AF65-F5344CB8AC3E}">
        <p14:creationId xmlns:p14="http://schemas.microsoft.com/office/powerpoint/2010/main" val="2542674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125076" y="1825625"/>
            <a:ext cx="4680643" cy="4351338"/>
          </a:xfrm>
          <a:prstGeom prst="rect">
            <a:avLst/>
          </a:prstGeom>
        </p:spPr>
      </p:pic>
      <p:sp>
        <p:nvSpPr>
          <p:cNvPr id="5" name="Rectangle 4"/>
          <p:cNvSpPr/>
          <p:nvPr/>
        </p:nvSpPr>
        <p:spPr>
          <a:xfrm>
            <a:off x="703153" y="1697527"/>
            <a:ext cx="6096000" cy="5078313"/>
          </a:xfrm>
          <a:prstGeom prst="rect">
            <a:avLst/>
          </a:prstGeom>
        </p:spPr>
        <p:txBody>
          <a:bodyPr>
            <a:spAutoFit/>
          </a:bodyPr>
          <a:lstStyle/>
          <a:p>
            <a:pPr algn="just">
              <a:buFont typeface="Arial" panose="020B0604020202020204" pitchFamily="34" charset="0"/>
              <a:buChar char="•"/>
            </a:pPr>
            <a:r>
              <a:rPr lang="en-US" b="1" dirty="0">
                <a:solidFill>
                  <a:srgbClr val="000000"/>
                </a:solidFill>
                <a:latin typeface="inter-bold"/>
              </a:rPr>
              <a:t>STEP 1:</a:t>
            </a:r>
            <a:r>
              <a:rPr lang="en-US" dirty="0">
                <a:solidFill>
                  <a:srgbClr val="000000"/>
                </a:solidFill>
                <a:latin typeface="inter-regular"/>
              </a:rPr>
              <a:t> IF HEAD = </a:t>
            </a:r>
            <a:r>
              <a:rPr lang="en-US" dirty="0" smtClean="0">
                <a:solidFill>
                  <a:srgbClr val="000000"/>
                </a:solidFill>
                <a:latin typeface="inter-regular"/>
              </a:rPr>
              <a:t>NULL </a:t>
            </a:r>
            <a:r>
              <a:rPr lang="en-US" dirty="0" smtClean="0">
                <a:solidFill>
                  <a:srgbClr val="333333"/>
                </a:solidFill>
                <a:latin typeface="inter-regular"/>
              </a:rPr>
              <a:t>WRITE UNDERFLOW</a:t>
            </a:r>
            <a:r>
              <a:rPr lang="en-US" dirty="0">
                <a:solidFill>
                  <a:srgbClr val="333333"/>
                </a:solidFill>
                <a:latin typeface="inter-regular"/>
              </a:rPr>
              <a:t/>
            </a:r>
            <a:br>
              <a:rPr lang="en-US" dirty="0">
                <a:solidFill>
                  <a:srgbClr val="333333"/>
                </a:solidFill>
                <a:latin typeface="inter-regular"/>
              </a:rPr>
            </a:br>
            <a:r>
              <a:rPr lang="en-US" dirty="0">
                <a:solidFill>
                  <a:srgbClr val="333333"/>
                </a:solidFill>
                <a:latin typeface="inter-regular"/>
              </a:rPr>
              <a:t>    GOTO STEP 10</a:t>
            </a:r>
            <a:br>
              <a:rPr lang="en-US" dirty="0">
                <a:solidFill>
                  <a:srgbClr val="333333"/>
                </a:solidFill>
                <a:latin typeface="inter-regular"/>
              </a:rPr>
            </a:br>
            <a:r>
              <a:rPr lang="en-US" dirty="0">
                <a:solidFill>
                  <a:srgbClr val="333333"/>
                </a:solidFill>
                <a:latin typeface="inter-regular"/>
              </a:rPr>
              <a:t>   END OF IF</a:t>
            </a:r>
          </a:p>
          <a:p>
            <a:pPr algn="just">
              <a:buFont typeface="Arial" panose="020B0604020202020204" pitchFamily="34" charset="0"/>
              <a:buChar char="•"/>
            </a:pPr>
            <a:r>
              <a:rPr lang="en-US" b="1" dirty="0">
                <a:solidFill>
                  <a:srgbClr val="000000"/>
                </a:solidFill>
                <a:latin typeface="inter-bold"/>
              </a:rPr>
              <a:t>STEP 2:</a:t>
            </a:r>
            <a:r>
              <a:rPr lang="en-US" dirty="0">
                <a:solidFill>
                  <a:srgbClr val="000000"/>
                </a:solidFill>
                <a:latin typeface="inter-regular"/>
              </a:rPr>
              <a:t> SET TEMP = HEAD</a:t>
            </a:r>
          </a:p>
          <a:p>
            <a:pPr algn="just">
              <a:buFont typeface="Arial" panose="020B0604020202020204" pitchFamily="34" charset="0"/>
              <a:buChar char="•"/>
            </a:pPr>
            <a:r>
              <a:rPr lang="en-US" b="1" dirty="0">
                <a:solidFill>
                  <a:srgbClr val="000000"/>
                </a:solidFill>
                <a:latin typeface="inter-bold"/>
              </a:rPr>
              <a:t>STEP 3:</a:t>
            </a:r>
            <a:r>
              <a:rPr lang="en-US" dirty="0">
                <a:solidFill>
                  <a:srgbClr val="000000"/>
                </a:solidFill>
                <a:latin typeface="inter-regular"/>
              </a:rPr>
              <a:t> SET I = 0</a:t>
            </a:r>
          </a:p>
          <a:p>
            <a:pPr algn="just">
              <a:buFont typeface="Arial" panose="020B0604020202020204" pitchFamily="34" charset="0"/>
              <a:buChar char="•"/>
            </a:pPr>
            <a:r>
              <a:rPr lang="en-US" b="1" dirty="0">
                <a:solidFill>
                  <a:srgbClr val="000000"/>
                </a:solidFill>
                <a:latin typeface="inter-bold"/>
              </a:rPr>
              <a:t>STEP 4:</a:t>
            </a:r>
            <a:r>
              <a:rPr lang="en-US" dirty="0">
                <a:solidFill>
                  <a:srgbClr val="000000"/>
                </a:solidFill>
                <a:latin typeface="inter-regular"/>
              </a:rPr>
              <a:t> REPEAT STEP 5 TO 8 UNTIL </a:t>
            </a:r>
            <a:r>
              <a:rPr lang="en-US" dirty="0" smtClean="0">
                <a:solidFill>
                  <a:srgbClr val="000000"/>
                </a:solidFill>
                <a:latin typeface="inter-regular"/>
              </a:rPr>
              <a:t>I</a:t>
            </a:r>
          </a:p>
          <a:p>
            <a:pPr algn="just">
              <a:buFont typeface="Arial" panose="020B0604020202020204" pitchFamily="34" charset="0"/>
              <a:buChar char="•"/>
            </a:pPr>
            <a:r>
              <a:rPr lang="en-US" b="1" dirty="0" smtClean="0">
                <a:solidFill>
                  <a:srgbClr val="000000"/>
                </a:solidFill>
                <a:latin typeface="inter-bold"/>
              </a:rPr>
              <a:t>STEP </a:t>
            </a:r>
            <a:r>
              <a:rPr lang="en-US" b="1" dirty="0">
                <a:solidFill>
                  <a:srgbClr val="000000"/>
                </a:solidFill>
                <a:latin typeface="inter-bold"/>
              </a:rPr>
              <a:t>5:</a:t>
            </a:r>
            <a:r>
              <a:rPr lang="en-US" dirty="0">
                <a:solidFill>
                  <a:srgbClr val="000000"/>
                </a:solidFill>
                <a:latin typeface="inter-regular"/>
              </a:rPr>
              <a:t> TEMP1 = TEMP</a:t>
            </a:r>
          </a:p>
          <a:p>
            <a:pPr algn="just">
              <a:buFont typeface="Arial" panose="020B0604020202020204" pitchFamily="34" charset="0"/>
              <a:buChar char="•"/>
            </a:pPr>
            <a:r>
              <a:rPr lang="en-US" b="1" dirty="0">
                <a:solidFill>
                  <a:srgbClr val="000000"/>
                </a:solidFill>
                <a:latin typeface="inter-bold"/>
              </a:rPr>
              <a:t>STEP 6:</a:t>
            </a:r>
            <a:r>
              <a:rPr lang="en-US" dirty="0">
                <a:solidFill>
                  <a:srgbClr val="000000"/>
                </a:solidFill>
                <a:latin typeface="inter-regular"/>
              </a:rPr>
              <a:t> TEMP = TEMP → NEXT</a:t>
            </a:r>
          </a:p>
          <a:p>
            <a:pPr algn="just">
              <a:buFont typeface="Arial" panose="020B0604020202020204" pitchFamily="34" charset="0"/>
              <a:buChar char="•"/>
            </a:pPr>
            <a:r>
              <a:rPr lang="en-US" b="1" dirty="0">
                <a:solidFill>
                  <a:srgbClr val="000000"/>
                </a:solidFill>
                <a:latin typeface="inter-bold"/>
              </a:rPr>
              <a:t>STEP 7:</a:t>
            </a:r>
            <a:r>
              <a:rPr lang="en-US" dirty="0">
                <a:solidFill>
                  <a:srgbClr val="000000"/>
                </a:solidFill>
                <a:latin typeface="inter-regular"/>
              </a:rPr>
              <a:t> IF TEMP = NULL</a:t>
            </a:r>
          </a:p>
          <a:p>
            <a:pPr lvl="6"/>
            <a:r>
              <a:rPr lang="en-US" dirty="0">
                <a:solidFill>
                  <a:srgbClr val="333333"/>
                </a:solidFill>
                <a:latin typeface="inter-regular"/>
              </a:rPr>
              <a:t>WRITE "DESIRED NODE NOT PRESENT"</a:t>
            </a:r>
            <a:br>
              <a:rPr lang="en-US" dirty="0">
                <a:solidFill>
                  <a:srgbClr val="333333"/>
                </a:solidFill>
                <a:latin typeface="inter-regular"/>
              </a:rPr>
            </a:br>
            <a:r>
              <a:rPr lang="en-US" dirty="0" smtClean="0">
                <a:solidFill>
                  <a:srgbClr val="333333"/>
                </a:solidFill>
                <a:latin typeface="inter-regular"/>
              </a:rPr>
              <a:t>GOTO </a:t>
            </a:r>
            <a:r>
              <a:rPr lang="en-US" dirty="0">
                <a:solidFill>
                  <a:srgbClr val="333333"/>
                </a:solidFill>
                <a:latin typeface="inter-regular"/>
              </a:rPr>
              <a:t>STEP 12</a:t>
            </a:r>
            <a:br>
              <a:rPr lang="en-US" dirty="0">
                <a:solidFill>
                  <a:srgbClr val="333333"/>
                </a:solidFill>
                <a:latin typeface="inter-regular"/>
              </a:rPr>
            </a:br>
            <a:r>
              <a:rPr lang="en-US" dirty="0">
                <a:solidFill>
                  <a:srgbClr val="333333"/>
                </a:solidFill>
                <a:latin typeface="inter-regular"/>
              </a:rPr>
              <a:t>    END OF IF</a:t>
            </a:r>
          </a:p>
          <a:p>
            <a:pPr algn="just">
              <a:buFont typeface="Arial" panose="020B0604020202020204" pitchFamily="34" charset="0"/>
              <a:buChar char="•"/>
            </a:pPr>
            <a:r>
              <a:rPr lang="en-US" b="1" dirty="0">
                <a:solidFill>
                  <a:srgbClr val="000000"/>
                </a:solidFill>
                <a:latin typeface="inter-bold"/>
              </a:rPr>
              <a:t>STEP 8:</a:t>
            </a:r>
            <a:r>
              <a:rPr lang="en-US" dirty="0">
                <a:solidFill>
                  <a:srgbClr val="000000"/>
                </a:solidFill>
                <a:latin typeface="inter-regular"/>
              </a:rPr>
              <a:t> I = I+1</a:t>
            </a:r>
          </a:p>
          <a:p>
            <a:pPr algn="just"/>
            <a:r>
              <a:rPr lang="en-US" dirty="0">
                <a:solidFill>
                  <a:srgbClr val="333333"/>
                </a:solidFill>
                <a:latin typeface="inter-regular"/>
              </a:rPr>
              <a:t>END OF LOOP</a:t>
            </a:r>
          </a:p>
          <a:p>
            <a:pPr algn="just">
              <a:buFont typeface="Arial" panose="020B0604020202020204" pitchFamily="34" charset="0"/>
              <a:buChar char="•"/>
            </a:pPr>
            <a:r>
              <a:rPr lang="en-US" b="1" dirty="0">
                <a:solidFill>
                  <a:srgbClr val="000000"/>
                </a:solidFill>
                <a:latin typeface="inter-bold"/>
              </a:rPr>
              <a:t>STEP 9:</a:t>
            </a:r>
            <a:r>
              <a:rPr lang="en-US" dirty="0">
                <a:solidFill>
                  <a:srgbClr val="000000"/>
                </a:solidFill>
                <a:latin typeface="inter-regular"/>
              </a:rPr>
              <a:t> TEMP1 → NEXT = TEMP → NEXT</a:t>
            </a:r>
          </a:p>
          <a:p>
            <a:pPr algn="just">
              <a:buFont typeface="Arial" panose="020B0604020202020204" pitchFamily="34" charset="0"/>
              <a:buChar char="•"/>
            </a:pPr>
            <a:r>
              <a:rPr lang="en-US" b="1" dirty="0">
                <a:solidFill>
                  <a:srgbClr val="000000"/>
                </a:solidFill>
                <a:latin typeface="inter-bold"/>
              </a:rPr>
              <a:t>STEP 10:</a:t>
            </a:r>
            <a:r>
              <a:rPr lang="en-US" dirty="0">
                <a:solidFill>
                  <a:srgbClr val="000000"/>
                </a:solidFill>
                <a:latin typeface="inter-regular"/>
              </a:rPr>
              <a:t> FREE TEMP</a:t>
            </a:r>
          </a:p>
          <a:p>
            <a:pPr algn="just">
              <a:buFont typeface="Arial" panose="020B0604020202020204" pitchFamily="34" charset="0"/>
              <a:buChar char="•"/>
            </a:pPr>
            <a:r>
              <a:rPr lang="en-US" b="1" dirty="0">
                <a:solidFill>
                  <a:srgbClr val="000000"/>
                </a:solidFill>
                <a:latin typeface="inter-bold"/>
              </a:rPr>
              <a:t>STEP 11:</a:t>
            </a:r>
            <a:r>
              <a:rPr lang="en-US" dirty="0">
                <a:solidFill>
                  <a:srgbClr val="000000"/>
                </a:solidFill>
                <a:latin typeface="inter-regular"/>
              </a:rPr>
              <a:t> EXIT</a:t>
            </a:r>
            <a:endParaRPr lang="en-US" b="0" i="0" dirty="0">
              <a:solidFill>
                <a:srgbClr val="000000"/>
              </a:solidFill>
              <a:effectLst/>
              <a:latin typeface="inter-regular"/>
            </a:endParaRPr>
          </a:p>
        </p:txBody>
      </p:sp>
      <p:sp>
        <p:nvSpPr>
          <p:cNvPr id="6" name="Rectangle 5"/>
          <p:cNvSpPr/>
          <p:nvPr/>
        </p:nvSpPr>
        <p:spPr>
          <a:xfrm>
            <a:off x="1029076" y="326421"/>
            <a:ext cx="6096000" cy="646331"/>
          </a:xfrm>
          <a:prstGeom prst="rect">
            <a:avLst/>
          </a:prstGeom>
        </p:spPr>
        <p:txBody>
          <a:bodyPr>
            <a:spAutoFit/>
          </a:bodyPr>
          <a:lstStyle/>
          <a:p>
            <a:r>
              <a:rPr lang="en-US" dirty="0">
                <a:solidFill>
                  <a:srgbClr val="333333"/>
                </a:solidFill>
                <a:latin typeface="inter-regular"/>
              </a:rPr>
              <a:t>Make the next of ptr1 (points to the specified node) point to the next of </a:t>
            </a:r>
            <a:r>
              <a:rPr lang="en-US" dirty="0" err="1">
                <a:solidFill>
                  <a:srgbClr val="333333"/>
                </a:solidFill>
                <a:latin typeface="inter-regular"/>
              </a:rPr>
              <a:t>ptr</a:t>
            </a:r>
            <a:r>
              <a:rPr lang="en-US" dirty="0">
                <a:solidFill>
                  <a:srgbClr val="333333"/>
                </a:solidFill>
                <a:latin typeface="inter-regular"/>
              </a:rPr>
              <a:t> (the node which is to be deleted).</a:t>
            </a:r>
            <a:endParaRPr lang="en-US" dirty="0"/>
          </a:p>
        </p:txBody>
      </p:sp>
      <p:sp>
        <p:nvSpPr>
          <p:cNvPr id="7" name="Rectangle 6"/>
          <p:cNvSpPr/>
          <p:nvPr/>
        </p:nvSpPr>
        <p:spPr>
          <a:xfrm>
            <a:off x="4722891" y="894279"/>
            <a:ext cx="6096000" cy="646331"/>
          </a:xfrm>
          <a:prstGeom prst="rect">
            <a:avLst/>
          </a:prstGeom>
        </p:spPr>
        <p:txBody>
          <a:bodyPr>
            <a:spAutoFit/>
          </a:bodyPr>
          <a:lstStyle/>
          <a:p>
            <a:pPr algn="just">
              <a:buFont typeface="+mj-lt"/>
              <a:buAutoNum type="arabicPeriod"/>
            </a:pPr>
            <a:r>
              <a:rPr lang="en-US" dirty="0">
                <a:solidFill>
                  <a:srgbClr val="000000"/>
                </a:solidFill>
                <a:latin typeface="inter-regular"/>
              </a:rPr>
              <a:t>ptr1 -&gt;next = </a:t>
            </a:r>
            <a:r>
              <a:rPr lang="en-US" dirty="0" err="1">
                <a:solidFill>
                  <a:srgbClr val="000000"/>
                </a:solidFill>
                <a:latin typeface="inter-regular"/>
              </a:rPr>
              <a:t>ptr</a:t>
            </a:r>
            <a:r>
              <a:rPr lang="en-US" dirty="0">
                <a:solidFill>
                  <a:srgbClr val="000000"/>
                </a:solidFill>
                <a:latin typeface="inter-regular"/>
              </a:rPr>
              <a:t> -&gt;next;  </a:t>
            </a:r>
          </a:p>
          <a:p>
            <a:pPr algn="just">
              <a:buFont typeface="+mj-lt"/>
              <a:buAutoNum type="arabicPeriod"/>
            </a:pPr>
            <a:r>
              <a:rPr lang="en-US" dirty="0">
                <a:solidFill>
                  <a:srgbClr val="000000"/>
                </a:solidFill>
                <a:latin typeface="inter-regular"/>
              </a:rPr>
              <a:t>        free(</a:t>
            </a:r>
            <a:r>
              <a:rPr lang="en-US" dirty="0" err="1">
                <a:solidFill>
                  <a:srgbClr val="000000"/>
                </a:solidFill>
                <a:latin typeface="inter-regular"/>
              </a:rPr>
              <a:t>ptr</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41123991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Search an element in a Linked List </a:t>
            </a:r>
            <a:br>
              <a:rPr lang="en-US" b="1" dirty="0"/>
            </a:br>
            <a:endParaRPr lang="en-US" dirty="0"/>
          </a:p>
        </p:txBody>
      </p:sp>
      <p:sp>
        <p:nvSpPr>
          <p:cNvPr id="3" name="Content Placeholder 2"/>
          <p:cNvSpPr>
            <a:spLocks noGrp="1"/>
          </p:cNvSpPr>
          <p:nvPr>
            <p:ph idx="1"/>
          </p:nvPr>
        </p:nvSpPr>
        <p:spPr/>
        <p:txBody>
          <a:bodyPr/>
          <a:lstStyle/>
          <a:p>
            <a:pPr fontAlgn="base"/>
            <a:r>
              <a:rPr lang="en-US" dirty="0"/>
              <a:t>Initialize a node pointer, </a:t>
            </a:r>
            <a:r>
              <a:rPr lang="en-US" b="1" dirty="0"/>
              <a:t>current = head</a:t>
            </a:r>
            <a:r>
              <a:rPr lang="en-US" dirty="0"/>
              <a:t>.</a:t>
            </a:r>
          </a:p>
          <a:p>
            <a:pPr fontAlgn="base"/>
            <a:r>
              <a:rPr lang="en-US" dirty="0"/>
              <a:t>Do following while current is not NULL</a:t>
            </a:r>
          </a:p>
          <a:p>
            <a:pPr lvl="1" fontAlgn="base"/>
            <a:r>
              <a:rPr lang="en-US" dirty="0"/>
              <a:t> If the current value (i.e., </a:t>
            </a:r>
            <a:r>
              <a:rPr lang="en-US" b="1" dirty="0"/>
              <a:t>current-&gt;key</a:t>
            </a:r>
            <a:r>
              <a:rPr lang="en-US" dirty="0"/>
              <a:t>) is equal to the key being searched return true.</a:t>
            </a:r>
          </a:p>
          <a:p>
            <a:pPr lvl="1" fontAlgn="base"/>
            <a:r>
              <a:rPr lang="en-US" dirty="0"/>
              <a:t>Otherwise, move to the next node (</a:t>
            </a:r>
            <a:r>
              <a:rPr lang="en-US" b="1" dirty="0"/>
              <a:t>current = current-&gt;next</a:t>
            </a:r>
            <a:r>
              <a:rPr lang="en-US" dirty="0"/>
              <a:t>).</a:t>
            </a:r>
          </a:p>
          <a:p>
            <a:pPr fontAlgn="base"/>
            <a:r>
              <a:rPr lang="en-US" dirty="0"/>
              <a:t>If the key is not found, return false </a:t>
            </a:r>
          </a:p>
          <a:p>
            <a:endParaRPr lang="en-US" dirty="0"/>
          </a:p>
        </p:txBody>
      </p:sp>
    </p:spTree>
    <p:extLst>
      <p:ext uri="{BB962C8B-B14F-4D97-AF65-F5344CB8AC3E}">
        <p14:creationId xmlns:p14="http://schemas.microsoft.com/office/powerpoint/2010/main" val="2992478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Linked </a:t>
            </a:r>
            <a:r>
              <a:rPr lang="en-US" dirty="0"/>
              <a:t>list is a linear data structure that includes a series of connected nodes. Linked list can be defined as the nodes that are randomly stored in the memory. A node in the linked list contains two parts, i.e., first is the data part and second is the address part. The last node of the list contains a pointer to the null. After array, linked list is the second most used data structure. In a linked list, every link contains a connection to another link.</a:t>
            </a:r>
          </a:p>
          <a:p>
            <a:r>
              <a:rPr lang="en-US" dirty="0"/>
              <a:t>Representation of a Linked list</a:t>
            </a:r>
          </a:p>
          <a:p>
            <a:r>
              <a:rPr lang="en-US" dirty="0"/>
              <a:t>Linked list can be represented as the connection of nodes in which each node points to the next node of the list. The representation of the linked list is shown below -</a:t>
            </a:r>
          </a:p>
          <a:p>
            <a:endParaRPr lang="en-US" dirty="0"/>
          </a:p>
        </p:txBody>
      </p:sp>
    </p:spTree>
    <p:extLst>
      <p:ext uri="{BB962C8B-B14F-4D97-AF65-F5344CB8AC3E}">
        <p14:creationId xmlns:p14="http://schemas.microsoft.com/office/powerpoint/2010/main" val="1665311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smtClean="0">
                <a:solidFill>
                  <a:srgbClr val="610B4B"/>
                </a:solidFill>
                <a:effectLst/>
                <a:latin typeface="erdana"/>
              </a:rPr>
              <a:t>Representation of a Linked list</a:t>
            </a:r>
            <a:br>
              <a:rPr lang="en-US" b="0" i="0" dirty="0" smtClean="0">
                <a:solidFill>
                  <a:srgbClr val="610B4B"/>
                </a:solidFill>
                <a:effectLst/>
                <a:latin typeface="erdana"/>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439" y="2492721"/>
            <a:ext cx="5981700" cy="1571625"/>
          </a:xfrm>
        </p:spPr>
      </p:pic>
      <p:sp>
        <p:nvSpPr>
          <p:cNvPr id="5" name="Rectangle 4"/>
          <p:cNvSpPr/>
          <p:nvPr/>
        </p:nvSpPr>
        <p:spPr>
          <a:xfrm>
            <a:off x="1336893" y="1498664"/>
            <a:ext cx="9373355" cy="646331"/>
          </a:xfrm>
          <a:prstGeom prst="rect">
            <a:avLst/>
          </a:prstGeom>
        </p:spPr>
        <p:txBody>
          <a:bodyPr wrap="square">
            <a:spAutoFit/>
          </a:bodyPr>
          <a:lstStyle/>
          <a:p>
            <a:pPr algn="just"/>
            <a:r>
              <a:rPr lang="en-US" b="0" i="0" dirty="0" smtClean="0">
                <a:solidFill>
                  <a:srgbClr val="333333"/>
                </a:solidFill>
                <a:effectLst/>
                <a:latin typeface="inter-regular"/>
              </a:rPr>
              <a:t>Linked list can be represented as the connection of nodes in which each node points to the next node of the list. The representation of the linked list is shown below -</a:t>
            </a:r>
            <a:endParaRPr lang="en-US" b="0" i="0" dirty="0">
              <a:solidFill>
                <a:srgbClr val="333333"/>
              </a:solidFill>
              <a:effectLst/>
              <a:latin typeface="inter-regular"/>
            </a:endParaRPr>
          </a:p>
        </p:txBody>
      </p:sp>
      <p:sp>
        <p:nvSpPr>
          <p:cNvPr id="6" name="Rectangle 5"/>
          <p:cNvSpPr/>
          <p:nvPr/>
        </p:nvSpPr>
        <p:spPr>
          <a:xfrm>
            <a:off x="1599443" y="4262005"/>
            <a:ext cx="9110805" cy="1200329"/>
          </a:xfrm>
          <a:prstGeom prst="rect">
            <a:avLst/>
          </a:prstGeom>
        </p:spPr>
        <p:txBody>
          <a:bodyPr wrap="square">
            <a:spAutoFit/>
          </a:bodyPr>
          <a:lstStyle/>
          <a:p>
            <a:r>
              <a:rPr lang="en-US" b="0" i="0" dirty="0" smtClean="0">
                <a:solidFill>
                  <a:srgbClr val="333333"/>
                </a:solidFill>
                <a:effectLst/>
                <a:latin typeface="inter-regular"/>
              </a:rPr>
              <a:t>Till now, we have been using array data structure to organize the group of elements that are to be stored individually in the memory. However, Array has several advantages and disadvantages that must be known to decide the data structure that will be used throughout the program.</a:t>
            </a:r>
            <a:endParaRPr lang="en-US" dirty="0"/>
          </a:p>
        </p:txBody>
      </p:sp>
    </p:spTree>
    <p:extLst>
      <p:ext uri="{BB962C8B-B14F-4D97-AF65-F5344CB8AC3E}">
        <p14:creationId xmlns:p14="http://schemas.microsoft.com/office/powerpoint/2010/main" val="2707802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declare a linked list?</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a:t>
            </a:r>
            <a:r>
              <a:rPr lang="en-US" dirty="0"/>
              <a:t>is simple to declare an array, as it is of single type, while the declaration of linked list is a bit more typical than array. Linked list contains two parts, and both are of different types, i.e., one is the simple variable, while another is the pointer variable. We can declare the linked list by using the user-defined data type </a:t>
            </a:r>
            <a:r>
              <a:rPr lang="en-US" b="1" dirty="0"/>
              <a:t>structure.</a:t>
            </a:r>
            <a:endParaRPr lang="en-US" dirty="0"/>
          </a:p>
          <a:p>
            <a:r>
              <a:rPr lang="en-US" dirty="0"/>
              <a:t>The declaration of linked list is given as follows -</a:t>
            </a:r>
          </a:p>
          <a:p>
            <a:r>
              <a:rPr lang="en-US" dirty="0" err="1"/>
              <a:t>struct</a:t>
            </a:r>
            <a:r>
              <a:rPr lang="en-US" dirty="0"/>
              <a:t> node  </a:t>
            </a:r>
          </a:p>
          <a:p>
            <a:r>
              <a:rPr lang="en-US" dirty="0"/>
              <a:t>{  </a:t>
            </a:r>
          </a:p>
          <a:p>
            <a:r>
              <a:rPr lang="en-US" dirty="0" err="1"/>
              <a:t>int</a:t>
            </a:r>
            <a:r>
              <a:rPr lang="en-US" dirty="0"/>
              <a:t> data;  </a:t>
            </a:r>
          </a:p>
          <a:p>
            <a:r>
              <a:rPr lang="en-US" dirty="0" err="1"/>
              <a:t>struct</a:t>
            </a:r>
            <a:r>
              <a:rPr lang="en-US" dirty="0"/>
              <a:t> node *next;  </a:t>
            </a:r>
          </a:p>
          <a:p>
            <a:r>
              <a:rPr lang="en-US" dirty="0"/>
              <a:t>}  </a:t>
            </a:r>
          </a:p>
          <a:p>
            <a:r>
              <a:rPr lang="en-US" dirty="0"/>
              <a:t>In the above declaration, we have defined a structure named as </a:t>
            </a:r>
            <a:r>
              <a:rPr lang="en-US" b="1" dirty="0"/>
              <a:t>node</a:t>
            </a:r>
            <a:r>
              <a:rPr lang="en-US" dirty="0"/>
              <a:t> that contains two variables, one is </a:t>
            </a:r>
            <a:r>
              <a:rPr lang="en-US" b="1" dirty="0"/>
              <a:t>data</a:t>
            </a:r>
            <a:r>
              <a:rPr lang="en-US" dirty="0"/>
              <a:t> that is of integer type, and another one is </a:t>
            </a:r>
            <a:r>
              <a:rPr lang="en-US" b="1" dirty="0"/>
              <a:t>next</a:t>
            </a:r>
            <a:r>
              <a:rPr lang="en-US" dirty="0"/>
              <a:t> that is a pointer which contains the address of next node.</a:t>
            </a:r>
          </a:p>
          <a:p>
            <a:endParaRPr lang="en-US" dirty="0"/>
          </a:p>
        </p:txBody>
      </p:sp>
    </p:spTree>
    <p:extLst>
      <p:ext uri="{BB962C8B-B14F-4D97-AF65-F5344CB8AC3E}">
        <p14:creationId xmlns:p14="http://schemas.microsoft.com/office/powerpoint/2010/main" val="814516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Linked list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Linked </a:t>
            </a:r>
            <a:r>
              <a:rPr lang="en-US" dirty="0"/>
              <a:t>list is classified into the following types -</a:t>
            </a:r>
          </a:p>
          <a:p>
            <a:r>
              <a:rPr lang="en-US" b="1" dirty="0"/>
              <a:t>Singly-linked list -</a:t>
            </a:r>
            <a:r>
              <a:rPr lang="en-US" dirty="0"/>
              <a:t> Singly linked list can be defined as the collection of an ordered set of elements. A node in the singly linked list consists of two parts: data part and link part. Data part of the node stores actual information that is to be represented by the node, while the link part of the node stores the address of its immediate successor.</a:t>
            </a:r>
          </a:p>
          <a:p>
            <a:r>
              <a:rPr lang="en-US" b="1" dirty="0"/>
              <a:t>Doubly linked list -</a:t>
            </a:r>
            <a:r>
              <a:rPr lang="en-US" dirty="0"/>
              <a:t> Doubly linked list is a complex type of linked list in which a node contains a pointer to the previous as well as the next node in the sequence. Therefore, in a doubly-linked list, a node consists of three parts: node data, pointer to the next node in sequence (next pointer), and pointer to the previous node (previous pointer).</a:t>
            </a:r>
          </a:p>
          <a:p>
            <a:r>
              <a:rPr lang="en-US" b="1" dirty="0"/>
              <a:t>Circular singly linked list -</a:t>
            </a:r>
            <a:r>
              <a:rPr lang="en-US" dirty="0"/>
              <a:t> In a circular singly linked list, the last node of the list contains a pointer to the first node of the list. We can have circular singly linked list as well as circular doubly linked list.</a:t>
            </a:r>
          </a:p>
          <a:p>
            <a:r>
              <a:rPr lang="en-US" b="1" dirty="0"/>
              <a:t>Circular doubly linked list -</a:t>
            </a:r>
            <a:r>
              <a:rPr lang="en-US" dirty="0"/>
              <a:t> Circular doubly linked list is a more complex type of data structure in which a node contains pointers to its previous node as well as the next node. Circular doubly linked list doesn't contain NULL in any of the nodes. The last node of the list contains the address of the first node of the list. The first node of the list also contains the address of the last node in its previous pointer.</a:t>
            </a:r>
          </a:p>
          <a:p>
            <a:endParaRPr lang="en-US" dirty="0"/>
          </a:p>
        </p:txBody>
      </p:sp>
    </p:spTree>
    <p:extLst>
      <p:ext uri="{BB962C8B-B14F-4D97-AF65-F5344CB8AC3E}">
        <p14:creationId xmlns:p14="http://schemas.microsoft.com/office/powerpoint/2010/main" val="2699505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Linked list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advantages of using the Linked list are given as follows -</a:t>
            </a:r>
          </a:p>
          <a:p>
            <a:r>
              <a:rPr lang="en-US" b="1" dirty="0"/>
              <a:t>Dynamic data structure -</a:t>
            </a:r>
            <a:r>
              <a:rPr lang="en-US" dirty="0"/>
              <a:t> The size of the linked list may vary according to the requirements. Linked list does not have a fixed size.</a:t>
            </a:r>
          </a:p>
          <a:p>
            <a:r>
              <a:rPr lang="en-US" b="1" dirty="0"/>
              <a:t>Insertion and deletion -</a:t>
            </a:r>
            <a:r>
              <a:rPr lang="en-US" dirty="0"/>
              <a:t> Unlike arrays, insertion, and deletion in linked list is easier. Array elements are stored in the consecutive location, whereas the elements in the linked list are stored at a random location. To insert or delete an element in an array, we have to shift the elements for creating the space. Whereas, in linked list, instead of shifting, we just have to update the address of the pointer of the node.</a:t>
            </a:r>
          </a:p>
          <a:p>
            <a:r>
              <a:rPr lang="en-US" b="1" dirty="0"/>
              <a:t>Memory efficient -</a:t>
            </a:r>
            <a:r>
              <a:rPr lang="en-US" dirty="0"/>
              <a:t> The size of a linked list can grow or shrink according to the requirements, so memory consumption in linked list is efficient.</a:t>
            </a:r>
          </a:p>
          <a:p>
            <a:r>
              <a:rPr lang="en-US" b="1" dirty="0"/>
              <a:t>Implementation -</a:t>
            </a:r>
            <a:r>
              <a:rPr lang="en-US" dirty="0"/>
              <a:t> We can implement both stacks and queues using linked list.</a:t>
            </a:r>
          </a:p>
          <a:p>
            <a:endParaRPr lang="en-US" dirty="0"/>
          </a:p>
        </p:txBody>
      </p:sp>
    </p:spTree>
    <p:extLst>
      <p:ext uri="{BB962C8B-B14F-4D97-AF65-F5344CB8AC3E}">
        <p14:creationId xmlns:p14="http://schemas.microsoft.com/office/powerpoint/2010/main" val="3013275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Linked list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limitations of using the Linked list are given as follows -</a:t>
            </a:r>
          </a:p>
          <a:p>
            <a:r>
              <a:rPr lang="en-US" b="1" dirty="0"/>
              <a:t>Memory usage -</a:t>
            </a:r>
            <a:r>
              <a:rPr lang="en-US" dirty="0"/>
              <a:t> In linked list, node occupies more memory than array. Each node of the linked list occupies two types of variables, i.e., one is a simple variable, and another one is the pointer variable.</a:t>
            </a:r>
          </a:p>
          <a:p>
            <a:r>
              <a:rPr lang="en-US" b="1" dirty="0"/>
              <a:t>Traversal -</a:t>
            </a:r>
            <a:r>
              <a:rPr lang="en-US" dirty="0"/>
              <a:t> Traversal is not easy in the linked list. If we have to access an element in the linked list, we cannot access it randomly, while in case of array we can randomly access it by index. For example, if we want to access the 3rd node, then we need to traverse all the nodes before it. So, the time required to access a particular node is large.</a:t>
            </a:r>
          </a:p>
          <a:p>
            <a:r>
              <a:rPr lang="en-US" b="1" dirty="0"/>
              <a:t>Reverse traversing -</a:t>
            </a:r>
            <a:r>
              <a:rPr lang="en-US" dirty="0"/>
              <a:t> Backtracking or reverse traversing is difficult in a linked list. In a doubly-linked list, it is easier but requires more memory to store the back pointer.</a:t>
            </a:r>
          </a:p>
          <a:p>
            <a:endParaRPr lang="en-US" dirty="0"/>
          </a:p>
        </p:txBody>
      </p:sp>
    </p:spTree>
    <p:extLst>
      <p:ext uri="{BB962C8B-B14F-4D97-AF65-F5344CB8AC3E}">
        <p14:creationId xmlns:p14="http://schemas.microsoft.com/office/powerpoint/2010/main" val="294458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Linked list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a:t>
            </a:r>
            <a:r>
              <a:rPr lang="en-US" dirty="0"/>
              <a:t>applications of the Linked list are given as follows -</a:t>
            </a:r>
          </a:p>
          <a:p>
            <a:r>
              <a:rPr lang="en-US" dirty="0"/>
              <a:t>With the help of a linked list, the polynomials can be represented as well as we can perform the operations on the polynomial.</a:t>
            </a:r>
          </a:p>
          <a:p>
            <a:r>
              <a:rPr lang="en-US" dirty="0"/>
              <a:t>A linked list can be used to represent the sparse matrix.</a:t>
            </a:r>
          </a:p>
          <a:p>
            <a:r>
              <a:rPr lang="en-US" dirty="0"/>
              <a:t>The various operations like student's details, employee's details, or product details can be implemented using the linked list as the linked list uses the structure data type that can hold different data types.</a:t>
            </a:r>
          </a:p>
          <a:p>
            <a:r>
              <a:rPr lang="en-US" dirty="0"/>
              <a:t>Using linked list, we can implement stack, queue, tree, and other various data structures.</a:t>
            </a:r>
          </a:p>
          <a:p>
            <a:r>
              <a:rPr lang="en-US" dirty="0"/>
              <a:t>The graph is a collection of edges and vertices, and the graph can be represented as an adjacency matrix and adjacency list. If we want to represent the graph as an adjacency matrix, then it can be implemented as an array. If we want to represent the graph as an adjacency list, then it can be implemented as a linked list.</a:t>
            </a:r>
          </a:p>
          <a:p>
            <a:r>
              <a:rPr lang="en-US" dirty="0"/>
              <a:t>A linked list can be used to implement dynamic memory allocation. The dynamic memory allocation is the memory allocation done at the run-time.</a:t>
            </a:r>
          </a:p>
          <a:p>
            <a:endParaRPr lang="en-US" dirty="0"/>
          </a:p>
        </p:txBody>
      </p:sp>
    </p:spTree>
    <p:extLst>
      <p:ext uri="{BB962C8B-B14F-4D97-AF65-F5344CB8AC3E}">
        <p14:creationId xmlns:p14="http://schemas.microsoft.com/office/powerpoint/2010/main" val="3153084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performed on Linked list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basic operations that are supported by a list are mentioned as follows -</a:t>
            </a:r>
          </a:p>
          <a:p>
            <a:r>
              <a:rPr lang="en-US" b="1" dirty="0"/>
              <a:t>Insertion -</a:t>
            </a:r>
            <a:r>
              <a:rPr lang="en-US" dirty="0"/>
              <a:t> This operation is performed to add an element into the list.</a:t>
            </a:r>
          </a:p>
          <a:p>
            <a:r>
              <a:rPr lang="en-US" b="1" dirty="0"/>
              <a:t>Deletion -</a:t>
            </a:r>
            <a:r>
              <a:rPr lang="en-US" dirty="0"/>
              <a:t> It is performed to delete an operation from the list.</a:t>
            </a:r>
          </a:p>
          <a:p>
            <a:r>
              <a:rPr lang="en-US" b="1" dirty="0"/>
              <a:t>Display -</a:t>
            </a:r>
            <a:r>
              <a:rPr lang="en-US" dirty="0"/>
              <a:t> It is performed to display the elements of the list.</a:t>
            </a:r>
          </a:p>
          <a:p>
            <a:r>
              <a:rPr lang="en-US" b="1" dirty="0"/>
              <a:t>Search -</a:t>
            </a:r>
            <a:r>
              <a:rPr lang="en-US" dirty="0"/>
              <a:t> It is performed to search an element from the list using the given key.</a:t>
            </a:r>
          </a:p>
          <a:p>
            <a:endParaRPr lang="en-US" dirty="0"/>
          </a:p>
        </p:txBody>
      </p:sp>
    </p:spTree>
    <p:extLst>
      <p:ext uri="{BB962C8B-B14F-4D97-AF65-F5344CB8AC3E}">
        <p14:creationId xmlns:p14="http://schemas.microsoft.com/office/powerpoint/2010/main" val="3757033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TotalTime>
  <Words>974</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erdana</vt:lpstr>
      <vt:lpstr>inter-bold</vt:lpstr>
      <vt:lpstr>inter-regular</vt:lpstr>
      <vt:lpstr>Office Theme</vt:lpstr>
      <vt:lpstr>Difference between Array &amp; Linked List</vt:lpstr>
      <vt:lpstr>Linked list </vt:lpstr>
      <vt:lpstr>Representation of a Linked list </vt:lpstr>
      <vt:lpstr>How to declare a linked list? </vt:lpstr>
      <vt:lpstr>Types of Linked list </vt:lpstr>
      <vt:lpstr>Advantages of Linked list </vt:lpstr>
      <vt:lpstr>Disadvantages of Linked list </vt:lpstr>
      <vt:lpstr>Applications of Linked list </vt:lpstr>
      <vt:lpstr>Operations performed on Linked list </vt:lpstr>
      <vt:lpstr>Insertion in singly linked list at beginning </vt:lpstr>
      <vt:lpstr>Insertion in singly linked list at the end </vt:lpstr>
      <vt:lpstr>PowerPoint Presentation</vt:lpstr>
      <vt:lpstr>Insertion in singly linked list after specified Node </vt:lpstr>
      <vt:lpstr>        Algorithm STEP 1: IF PTR = NULL WRITE OVERFLOW     GOTO STEP 12    END OF IF STEP 2: SET NEW_NODE = PTR STEP 3: NEW_NODE → DATA = VAL STEP 4: SET TEMP = HEAD STEP 5: SET I = 0 STEP 6: REPEAT STEP 5 AND 6 UNTIL I STEP 7: TEMP = TEMP → NEXT STEP 8: IF TEMP = NULL WRITE "DESIRED NODE NOT PRESENT"      GOTO STEP 12     END OF IF  END OF LOOP STEP 9: PTR → NEXT = TEMP → NEXT STEP 10: TEMP → NEXT = PTR STEP 11: SET PTR = NEW_NODE STEP 12: EXIT </vt:lpstr>
      <vt:lpstr>Deletion in singly linked list after the specified node : </vt:lpstr>
      <vt:lpstr>PowerPoint Presentation</vt:lpstr>
      <vt:lpstr>Search an element in a Linked List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2024-01-27T11:23:23Z</dcterms:created>
  <dcterms:modified xsi:type="dcterms:W3CDTF">2024-02-02T08:22:22Z</dcterms:modified>
</cp:coreProperties>
</file>