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4" r:id="rId5"/>
    <p:sldId id="302" r:id="rId6"/>
    <p:sldId id="315" r:id="rId7"/>
    <p:sldId id="294" r:id="rId8"/>
    <p:sldId id="295" r:id="rId9"/>
    <p:sldId id="310" r:id="rId10"/>
    <p:sldId id="304" r:id="rId11"/>
    <p:sldId id="314" r:id="rId12"/>
    <p:sldId id="311" r:id="rId13"/>
    <p:sldId id="312" r:id="rId14"/>
    <p:sldId id="325" r:id="rId15"/>
    <p:sldId id="326" r:id="rId16"/>
    <p:sldId id="327" r:id="rId17"/>
    <p:sldId id="328" r:id="rId18"/>
    <p:sldId id="3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8/27/2024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856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8/27/2024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43" y="2861811"/>
            <a:ext cx="3924935" cy="1695637"/>
          </a:xfrm>
        </p:spPr>
        <p:txBody>
          <a:bodyPr/>
          <a:lstStyle/>
          <a:p>
            <a:r>
              <a:rPr lang="en-US" dirty="0"/>
              <a:t>Monthly</a:t>
            </a:r>
            <a:br>
              <a:rPr lang="en-US" dirty="0"/>
            </a:br>
            <a:r>
              <a:rPr lang="en-US" dirty="0"/>
              <a:t>Expenditure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6849" y="2204439"/>
            <a:ext cx="3924934" cy="490538"/>
          </a:xfrm>
        </p:spPr>
        <p:txBody>
          <a:bodyPr/>
          <a:lstStyle/>
          <a:p>
            <a:r>
              <a:rPr lang="en-US" dirty="0"/>
              <a:t>CA1 : Group Presentation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240" y="5629571"/>
            <a:ext cx="4074703" cy="116853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Ram Krishna Pandey (12300329)</a:t>
            </a:r>
          </a:p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Kaushik Pathak (12325859)</a:t>
            </a:r>
          </a:p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Shruti Tyagi (12317494)</a:t>
            </a:r>
          </a:p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Prachi (12320539)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C5707-B737-418A-BE92-6F900356CADB}"/>
              </a:ext>
            </a:extLst>
          </p:cNvPr>
          <p:cNvSpPr txBox="1"/>
          <p:nvPr/>
        </p:nvSpPr>
        <p:spPr>
          <a:xfrm>
            <a:off x="9025598" y="5174269"/>
            <a:ext cx="31645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Submitted to :</a:t>
            </a:r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Mr. Girish Kumar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E1B09-E0A0-41C6-B7E3-4B64DE2C0412}"/>
              </a:ext>
            </a:extLst>
          </p:cNvPr>
          <p:cNvSpPr txBox="1"/>
          <p:nvPr/>
        </p:nvSpPr>
        <p:spPr>
          <a:xfrm>
            <a:off x="80682" y="4912659"/>
            <a:ext cx="308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Submitted by :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B6C0639-1F5F-4AC3-A2C5-342AEF71B740}"/>
              </a:ext>
            </a:extLst>
          </p:cNvPr>
          <p:cNvSpPr txBox="1">
            <a:spLocks/>
          </p:cNvSpPr>
          <p:nvPr/>
        </p:nvSpPr>
        <p:spPr>
          <a:xfrm>
            <a:off x="4170943" y="1597941"/>
            <a:ext cx="3924934" cy="49053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CAP776</a:t>
            </a:r>
          </a:p>
        </p:txBody>
      </p:sp>
      <p:pic>
        <p:nvPicPr>
          <p:cNvPr id="1028" name="Picture 4" descr="Lovely Professional University Logo">
            <a:extLst>
              <a:ext uri="{FF2B5EF4-FFF2-40B4-BE49-F238E27FC236}">
                <a16:creationId xmlns:a16="http://schemas.microsoft.com/office/drawing/2014/main" id="{1E5A0DD8-D75E-4E75-92F7-02F55F5E8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810" y="137293"/>
            <a:ext cx="2925508" cy="140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1" y="229860"/>
            <a:ext cx="12160499" cy="830997"/>
          </a:xfrm>
        </p:spPr>
        <p:txBody>
          <a:bodyPr/>
          <a:lstStyle/>
          <a:p>
            <a:r>
              <a:rPr lang="en-US" dirty="0"/>
              <a:t>Finding transactions above a certain amount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F73F81-5343-45C6-92A9-15DF6B36A083}"/>
              </a:ext>
            </a:extLst>
          </p:cNvPr>
          <p:cNvSpPr txBox="1"/>
          <p:nvPr/>
        </p:nvSpPr>
        <p:spPr>
          <a:xfrm>
            <a:off x="2485944" y="1060857"/>
            <a:ext cx="76360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def </a:t>
            </a:r>
            <a:r>
              <a:rPr lang="en-US" dirty="0" err="1">
                <a:highlight>
                  <a:srgbClr val="00FFFF"/>
                </a:highlight>
              </a:rPr>
              <a:t>print_transactions_above_amount</a:t>
            </a:r>
            <a:r>
              <a:rPr lang="en-US" dirty="0">
                <a:highlight>
                  <a:srgbClr val="00FFFF"/>
                </a:highlight>
              </a:rPr>
              <a:t>(data, amount): </a:t>
            </a:r>
          </a:p>
          <a:p>
            <a:r>
              <a:rPr lang="en-US" dirty="0">
                <a:highlight>
                  <a:srgbClr val="00FFFF"/>
                </a:highlight>
              </a:rPr>
              <a:t>   transactions = [entry for entry in data if entry["Amount"] &gt; amount] </a:t>
            </a:r>
          </a:p>
          <a:p>
            <a:r>
              <a:rPr lang="en-US" dirty="0">
                <a:highlight>
                  <a:srgbClr val="00FFFF"/>
                </a:highlight>
              </a:rPr>
              <a:t>   if transactions:     </a:t>
            </a:r>
          </a:p>
          <a:p>
            <a:r>
              <a:rPr lang="en-US" dirty="0">
                <a:highlight>
                  <a:srgbClr val="00FFFF"/>
                </a:highlight>
              </a:rPr>
              <a:t>           print(</a:t>
            </a:r>
            <a:r>
              <a:rPr lang="en-US" dirty="0" err="1">
                <a:highlight>
                  <a:srgbClr val="00FFFF"/>
                </a:highlight>
              </a:rPr>
              <a:t>f"Transactions</a:t>
            </a:r>
            <a:r>
              <a:rPr lang="en-US" dirty="0">
                <a:highlight>
                  <a:srgbClr val="00FFFF"/>
                </a:highlight>
              </a:rPr>
              <a:t> above {amount}:")     </a:t>
            </a:r>
          </a:p>
          <a:p>
            <a:r>
              <a:rPr lang="en-US" dirty="0">
                <a:highlight>
                  <a:srgbClr val="00FFFF"/>
                </a:highlight>
              </a:rPr>
              <a:t>   for transaction in transactions:        </a:t>
            </a:r>
          </a:p>
          <a:p>
            <a:r>
              <a:rPr lang="en-US" dirty="0">
                <a:highlight>
                  <a:srgbClr val="00FFFF"/>
                </a:highlight>
              </a:rPr>
              <a:t>          print(transaction)  </a:t>
            </a:r>
          </a:p>
          <a:p>
            <a:r>
              <a:rPr lang="en-US" dirty="0">
                <a:highlight>
                  <a:srgbClr val="00FFFF"/>
                </a:highlight>
              </a:rPr>
              <a:t>  else:    </a:t>
            </a:r>
          </a:p>
          <a:p>
            <a:r>
              <a:rPr lang="en-US" dirty="0">
                <a:highlight>
                  <a:srgbClr val="00FFFF"/>
                </a:highlight>
              </a:rPr>
              <a:t>    print(</a:t>
            </a:r>
            <a:r>
              <a:rPr lang="en-US" dirty="0" err="1">
                <a:highlight>
                  <a:srgbClr val="00FFFF"/>
                </a:highlight>
              </a:rPr>
              <a:t>f"No</a:t>
            </a:r>
            <a:r>
              <a:rPr lang="en-US" dirty="0">
                <a:highlight>
                  <a:srgbClr val="00FFFF"/>
                </a:highlight>
              </a:rPr>
              <a:t> transactions found above {amount}.")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10FB8-918C-4D0D-999A-A2A487C7D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82" y="3859229"/>
            <a:ext cx="9838660" cy="228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AC1366-0270-42C5-9189-321E151EB7B7}"/>
              </a:ext>
            </a:extLst>
          </p:cNvPr>
          <p:cNvSpPr txBox="1"/>
          <p:nvPr/>
        </p:nvSpPr>
        <p:spPr>
          <a:xfrm>
            <a:off x="240633" y="264513"/>
            <a:ext cx="120636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Corbel (Headings)"/>
              </a:rPr>
              <a:t>Finding transactions above a certain amount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8FF32-7540-49E1-9425-34E8A4C81ACD}"/>
              </a:ext>
            </a:extLst>
          </p:cNvPr>
          <p:cNvSpPr txBox="1"/>
          <p:nvPr/>
        </p:nvSpPr>
        <p:spPr>
          <a:xfrm>
            <a:off x="2759243" y="1524000"/>
            <a:ext cx="8871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def </a:t>
            </a:r>
            <a:r>
              <a:rPr lang="en-US" dirty="0" err="1">
                <a:highlight>
                  <a:srgbClr val="00FFFF"/>
                </a:highlight>
              </a:rPr>
              <a:t>calculate_total_amount</a:t>
            </a:r>
            <a:r>
              <a:rPr lang="en-US" dirty="0">
                <a:highlight>
                  <a:srgbClr val="00FFFF"/>
                </a:highlight>
              </a:rPr>
              <a:t>(data):  </a:t>
            </a:r>
          </a:p>
          <a:p>
            <a:r>
              <a:rPr lang="en-US" dirty="0">
                <a:highlight>
                  <a:srgbClr val="00FFFF"/>
                </a:highlight>
              </a:rPr>
              <a:t>  </a:t>
            </a:r>
            <a:r>
              <a:rPr lang="en-US" dirty="0" err="1">
                <a:highlight>
                  <a:srgbClr val="00FFFF"/>
                </a:highlight>
              </a:rPr>
              <a:t>total_amount</a:t>
            </a:r>
            <a:r>
              <a:rPr lang="en-US" dirty="0">
                <a:highlight>
                  <a:srgbClr val="00FFFF"/>
                </a:highlight>
              </a:rPr>
              <a:t> = sum(entry["Amount"] for entry in data)  </a:t>
            </a:r>
          </a:p>
          <a:p>
            <a:r>
              <a:rPr lang="en-US" dirty="0">
                <a:highlight>
                  <a:srgbClr val="00FFFF"/>
                </a:highlight>
              </a:rPr>
              <a:t>  print(</a:t>
            </a:r>
            <a:r>
              <a:rPr lang="en-US" dirty="0" err="1">
                <a:highlight>
                  <a:srgbClr val="00FFFF"/>
                </a:highlight>
              </a:rPr>
              <a:t>f"Total</a:t>
            </a:r>
            <a:r>
              <a:rPr lang="en-US" dirty="0">
                <a:highlight>
                  <a:srgbClr val="00FFFF"/>
                </a:highlight>
              </a:rPr>
              <a:t> Amount of All Transactions: {</a:t>
            </a:r>
            <a:r>
              <a:rPr lang="en-US" dirty="0" err="1">
                <a:highlight>
                  <a:srgbClr val="00FFFF"/>
                </a:highlight>
              </a:rPr>
              <a:t>total_amount</a:t>
            </a:r>
            <a:r>
              <a:rPr lang="en-US" dirty="0">
                <a:highlight>
                  <a:srgbClr val="00FFFF"/>
                </a:highlight>
              </a:rPr>
              <a:t>}")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0B70CB-B2E1-4DE1-94F6-1785A0BBD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55" y="3313699"/>
            <a:ext cx="8726333" cy="173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9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23B9714-4AA8-46B9-A62E-2D4A3A78A438}"/>
              </a:ext>
            </a:extLst>
          </p:cNvPr>
          <p:cNvSpPr txBox="1"/>
          <p:nvPr/>
        </p:nvSpPr>
        <p:spPr>
          <a:xfrm>
            <a:off x="2574758" y="1507231"/>
            <a:ext cx="76520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def </a:t>
            </a:r>
            <a:r>
              <a:rPr lang="en-US" dirty="0" err="1">
                <a:highlight>
                  <a:srgbClr val="00FFFF"/>
                </a:highlight>
              </a:rPr>
              <a:t>calculate_average_amount</a:t>
            </a:r>
            <a:r>
              <a:rPr lang="en-US" dirty="0">
                <a:highlight>
                  <a:srgbClr val="00FFFF"/>
                </a:highlight>
              </a:rPr>
              <a:t>(data):  </a:t>
            </a:r>
          </a:p>
          <a:p>
            <a:r>
              <a:rPr lang="en-US" dirty="0">
                <a:highlight>
                  <a:srgbClr val="00FFFF"/>
                </a:highlight>
              </a:rPr>
              <a:t>  </a:t>
            </a:r>
            <a:r>
              <a:rPr lang="en-US" dirty="0" err="1">
                <a:highlight>
                  <a:srgbClr val="00FFFF"/>
                </a:highlight>
              </a:rPr>
              <a:t>total_amount</a:t>
            </a:r>
            <a:r>
              <a:rPr lang="en-US" dirty="0">
                <a:highlight>
                  <a:srgbClr val="00FFFF"/>
                </a:highlight>
              </a:rPr>
              <a:t> = sum(entry["Amount"] for entry in data)    </a:t>
            </a:r>
          </a:p>
          <a:p>
            <a:r>
              <a:rPr lang="en-US" dirty="0" err="1">
                <a:highlight>
                  <a:srgbClr val="00FFFF"/>
                </a:highlight>
              </a:rPr>
              <a:t>average_amount</a:t>
            </a:r>
            <a:r>
              <a:rPr lang="en-US" dirty="0">
                <a:highlight>
                  <a:srgbClr val="00FFFF"/>
                </a:highlight>
              </a:rPr>
              <a:t> = </a:t>
            </a:r>
            <a:r>
              <a:rPr lang="en-US" dirty="0" err="1">
                <a:highlight>
                  <a:srgbClr val="00FFFF"/>
                </a:highlight>
              </a:rPr>
              <a:t>total_amount</a:t>
            </a:r>
            <a:r>
              <a:rPr lang="en-US" dirty="0">
                <a:highlight>
                  <a:srgbClr val="00FFFF"/>
                </a:highlight>
              </a:rPr>
              <a:t> / </a:t>
            </a:r>
            <a:r>
              <a:rPr lang="en-US" dirty="0" err="1">
                <a:highlight>
                  <a:srgbClr val="00FFFF"/>
                </a:highlight>
              </a:rPr>
              <a:t>len</a:t>
            </a:r>
            <a:r>
              <a:rPr lang="en-US" dirty="0">
                <a:highlight>
                  <a:srgbClr val="00FFFF"/>
                </a:highlight>
              </a:rPr>
              <a:t>(data)   </a:t>
            </a:r>
          </a:p>
          <a:p>
            <a:r>
              <a:rPr lang="en-US" dirty="0">
                <a:highlight>
                  <a:srgbClr val="00FFFF"/>
                </a:highlight>
              </a:rPr>
              <a:t> print(</a:t>
            </a:r>
            <a:r>
              <a:rPr lang="en-US" dirty="0" err="1">
                <a:highlight>
                  <a:srgbClr val="00FFFF"/>
                </a:highlight>
              </a:rPr>
              <a:t>f"Average</a:t>
            </a:r>
            <a:r>
              <a:rPr lang="en-US" dirty="0">
                <a:highlight>
                  <a:srgbClr val="00FFFF"/>
                </a:highlight>
              </a:rPr>
              <a:t> Amount of All Transactions: {</a:t>
            </a:r>
            <a:r>
              <a:rPr lang="en-US" dirty="0" err="1">
                <a:highlight>
                  <a:srgbClr val="00FFFF"/>
                </a:highlight>
              </a:rPr>
              <a:t>average_amount</a:t>
            </a:r>
            <a:r>
              <a:rPr lang="en-US" dirty="0">
                <a:highlight>
                  <a:srgbClr val="00FFFF"/>
                </a:highlight>
              </a:rPr>
              <a:t>}")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F0E93-2535-4740-9FE6-22C9C718DF40}"/>
              </a:ext>
            </a:extLst>
          </p:cNvPr>
          <p:cNvSpPr txBox="1"/>
          <p:nvPr/>
        </p:nvSpPr>
        <p:spPr>
          <a:xfrm>
            <a:off x="48126" y="272716"/>
            <a:ext cx="12095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rbel (Headings)"/>
              </a:rPr>
              <a:t>Calculate the average amount of all transactions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D5A10B-83C4-4169-8A85-744913A3B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01" y="3429000"/>
            <a:ext cx="8939128" cy="187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6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CCD20C1-3FD5-4B20-B9E9-84B34D902382}"/>
              </a:ext>
            </a:extLst>
          </p:cNvPr>
          <p:cNvSpPr txBox="1"/>
          <p:nvPr/>
        </p:nvSpPr>
        <p:spPr>
          <a:xfrm>
            <a:off x="802105" y="305085"/>
            <a:ext cx="9496926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C0C0C0"/>
                </a:highlight>
              </a:rPr>
              <a:t>def main():  </a:t>
            </a:r>
          </a:p>
          <a:p>
            <a:r>
              <a:rPr lang="en-US" sz="1600" dirty="0">
                <a:highlight>
                  <a:srgbClr val="C0C0C0"/>
                </a:highlight>
              </a:rPr>
              <a:t>  header, data = </a:t>
            </a:r>
            <a:r>
              <a:rPr lang="en-US" sz="1600" dirty="0" err="1">
                <a:highlight>
                  <a:srgbClr val="C0C0C0"/>
                </a:highlight>
              </a:rPr>
              <a:t>load_data</a:t>
            </a:r>
            <a:r>
              <a:rPr lang="en-US" sz="1600" dirty="0">
                <a:highlight>
                  <a:srgbClr val="C0C0C0"/>
                </a:highlight>
              </a:rPr>
              <a:t>()</a:t>
            </a:r>
          </a:p>
          <a:p>
            <a:r>
              <a:rPr lang="en-US" sz="1600" dirty="0">
                <a:highlight>
                  <a:srgbClr val="C0C0C0"/>
                </a:highlight>
              </a:rPr>
              <a:t>        while True:     </a:t>
            </a:r>
          </a:p>
          <a:p>
            <a:r>
              <a:rPr lang="en-US" sz="1600" dirty="0">
                <a:highlight>
                  <a:srgbClr val="C0C0C0"/>
                </a:highlight>
              </a:rPr>
              <a:t>   print("\</a:t>
            </a:r>
            <a:r>
              <a:rPr lang="en-US" sz="1600" dirty="0" err="1">
                <a:highlight>
                  <a:srgbClr val="C0C0C0"/>
                </a:highlight>
              </a:rPr>
              <a:t>nMenu</a:t>
            </a:r>
            <a:r>
              <a:rPr lang="en-US" sz="1600" dirty="0">
                <a:highlight>
                  <a:srgbClr val="C0C0C0"/>
                </a:highlight>
              </a:rPr>
              <a:t>:")      </a:t>
            </a:r>
          </a:p>
          <a:p>
            <a:r>
              <a:rPr lang="en-US" sz="1600" dirty="0">
                <a:highlight>
                  <a:srgbClr val="C0C0C0"/>
                </a:highlight>
              </a:rPr>
              <a:t>  print("1. Print first 5 rows of the dataset")</a:t>
            </a:r>
          </a:p>
          <a:p>
            <a:r>
              <a:rPr lang="en-US" sz="1600" dirty="0">
                <a:highlight>
                  <a:srgbClr val="C0C0C0"/>
                </a:highlight>
              </a:rPr>
              <a:t>  print("2. Create and print tuples of dates and categories")   </a:t>
            </a:r>
          </a:p>
          <a:p>
            <a:r>
              <a:rPr lang="en-US" sz="1600" dirty="0">
                <a:highlight>
                  <a:srgbClr val="C0C0C0"/>
                </a:highlight>
              </a:rPr>
              <a:t>  print("3. Find maximum and minimum amounts")      </a:t>
            </a:r>
          </a:p>
          <a:p>
            <a:r>
              <a:rPr lang="en-US" sz="1600" dirty="0">
                <a:highlight>
                  <a:srgbClr val="C0C0C0"/>
                </a:highlight>
              </a:rPr>
              <a:t>  print("4. Count transactions by category")     </a:t>
            </a:r>
          </a:p>
          <a:p>
            <a:r>
              <a:rPr lang="en-US" sz="1600" dirty="0">
                <a:highlight>
                  <a:srgbClr val="C0C0C0"/>
                </a:highlight>
              </a:rPr>
              <a:t>  print("5. Print unique categories") </a:t>
            </a:r>
          </a:p>
          <a:p>
            <a:r>
              <a:rPr lang="en-US" sz="1600" dirty="0">
                <a:highlight>
                  <a:srgbClr val="C0C0C0"/>
                </a:highlight>
              </a:rPr>
              <a:t>  print("6. Print unique dates") </a:t>
            </a:r>
          </a:p>
          <a:p>
            <a:r>
              <a:rPr lang="en-US" sz="1600" dirty="0">
                <a:highlight>
                  <a:srgbClr val="C0C0C0"/>
                </a:highlight>
              </a:rPr>
              <a:t>  print("7. Print total amount for a specific category")  </a:t>
            </a:r>
          </a:p>
          <a:p>
            <a:r>
              <a:rPr lang="en-US" sz="1600" dirty="0">
                <a:highlight>
                  <a:srgbClr val="C0C0C0"/>
                </a:highlight>
              </a:rPr>
              <a:t>  print("8. Find transactions above a certain amount") </a:t>
            </a:r>
          </a:p>
          <a:p>
            <a:r>
              <a:rPr lang="en-US" sz="1600" dirty="0">
                <a:highlight>
                  <a:srgbClr val="C0C0C0"/>
                </a:highlight>
              </a:rPr>
              <a:t>  print("9. Calculate the total amount of all transactions")   </a:t>
            </a:r>
          </a:p>
          <a:p>
            <a:r>
              <a:rPr lang="en-US" sz="1600" dirty="0">
                <a:highlight>
                  <a:srgbClr val="C0C0C0"/>
                </a:highlight>
              </a:rPr>
              <a:t>  print("10. Calculate the average amount of all transactions")    </a:t>
            </a:r>
          </a:p>
          <a:p>
            <a:r>
              <a:rPr lang="en-US" sz="1600" dirty="0">
                <a:highlight>
                  <a:srgbClr val="C0C0C0"/>
                </a:highlight>
              </a:rPr>
              <a:t>  print("11. Exit")       </a:t>
            </a:r>
          </a:p>
          <a:p>
            <a:r>
              <a:rPr lang="en-US" sz="1600" dirty="0">
                <a:highlight>
                  <a:srgbClr val="C0C0C0"/>
                </a:highlight>
              </a:rPr>
              <a:t>         choice = input("Enter your choice (1-11): ")  </a:t>
            </a:r>
          </a:p>
          <a:p>
            <a:r>
              <a:rPr lang="en-US" sz="1600" dirty="0">
                <a:highlight>
                  <a:srgbClr val="C0C0C0"/>
                </a:highlight>
              </a:rPr>
              <a:t>              if choice == '1':     </a:t>
            </a:r>
          </a:p>
          <a:p>
            <a:r>
              <a:rPr lang="en-US" sz="1600" dirty="0">
                <a:highlight>
                  <a:srgbClr val="C0C0C0"/>
                </a:highlight>
              </a:rPr>
              <a:t>       print_first_5_rows(data) </a:t>
            </a:r>
          </a:p>
          <a:p>
            <a:r>
              <a:rPr lang="en-US" sz="1600" dirty="0">
                <a:highlight>
                  <a:srgbClr val="C0C0C0"/>
                </a:highlight>
              </a:rPr>
              <a:t>       </a:t>
            </a:r>
            <a:r>
              <a:rPr lang="en-US" sz="1600" dirty="0" err="1">
                <a:highlight>
                  <a:srgbClr val="C0C0C0"/>
                </a:highlight>
              </a:rPr>
              <a:t>elif</a:t>
            </a:r>
            <a:r>
              <a:rPr lang="en-US" sz="1600" dirty="0">
                <a:highlight>
                  <a:srgbClr val="C0C0C0"/>
                </a:highlight>
              </a:rPr>
              <a:t> choice == '2':         </a:t>
            </a:r>
          </a:p>
          <a:p>
            <a:r>
              <a:rPr lang="en-US" sz="1600" dirty="0">
                <a:highlight>
                  <a:srgbClr val="C0C0C0"/>
                </a:highlight>
              </a:rPr>
              <a:t>   </a:t>
            </a:r>
            <a:r>
              <a:rPr lang="en-US" sz="1600" dirty="0" err="1">
                <a:highlight>
                  <a:srgbClr val="C0C0C0"/>
                </a:highlight>
              </a:rPr>
              <a:t>create_and_print_tuples</a:t>
            </a:r>
            <a:r>
              <a:rPr lang="en-US" sz="1600" dirty="0">
                <a:highlight>
                  <a:srgbClr val="C0C0C0"/>
                </a:highlight>
              </a:rPr>
              <a:t>(data)    </a:t>
            </a:r>
          </a:p>
          <a:p>
            <a:r>
              <a:rPr lang="en-US" sz="1600" dirty="0">
                <a:highlight>
                  <a:srgbClr val="C0C0C0"/>
                </a:highlight>
              </a:rPr>
              <a:t>    </a:t>
            </a:r>
            <a:r>
              <a:rPr lang="en-US" sz="1600" dirty="0" err="1">
                <a:highlight>
                  <a:srgbClr val="C0C0C0"/>
                </a:highlight>
              </a:rPr>
              <a:t>elif</a:t>
            </a:r>
            <a:r>
              <a:rPr lang="en-US" sz="1600" dirty="0">
                <a:highlight>
                  <a:srgbClr val="C0C0C0"/>
                </a:highlight>
              </a:rPr>
              <a:t> choice == '3':   </a:t>
            </a:r>
          </a:p>
          <a:p>
            <a:r>
              <a:rPr lang="en-US" sz="1600" dirty="0">
                <a:highlight>
                  <a:srgbClr val="C0C0C0"/>
                </a:highlight>
              </a:rPr>
              <a:t>         </a:t>
            </a:r>
            <a:r>
              <a:rPr lang="en-US" sz="1600" dirty="0" err="1">
                <a:highlight>
                  <a:srgbClr val="C0C0C0"/>
                </a:highlight>
              </a:rPr>
              <a:t>find_max_min_amount</a:t>
            </a:r>
            <a:r>
              <a:rPr lang="en-US" sz="1600" dirty="0">
                <a:highlight>
                  <a:srgbClr val="C0C0C0"/>
                </a:highlight>
              </a:rPr>
              <a:t>(data)      </a:t>
            </a:r>
          </a:p>
          <a:p>
            <a:endParaRPr lang="en-US" sz="1600" dirty="0">
              <a:highlight>
                <a:srgbClr val="C0C0C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4D5DBC-DC32-416D-9247-0CCED2CAC2E0}"/>
              </a:ext>
            </a:extLst>
          </p:cNvPr>
          <p:cNvSpPr txBox="1"/>
          <p:nvPr/>
        </p:nvSpPr>
        <p:spPr>
          <a:xfrm>
            <a:off x="6256421" y="117693"/>
            <a:ext cx="6096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C0C0C0"/>
                </a:highlight>
              </a:rPr>
              <a:t> </a:t>
            </a:r>
            <a:r>
              <a:rPr lang="en-US" sz="1800" dirty="0" err="1">
                <a:highlight>
                  <a:srgbClr val="C0C0C0"/>
                </a:highlight>
              </a:rPr>
              <a:t>elif</a:t>
            </a:r>
            <a:r>
              <a:rPr lang="en-US" sz="1800" dirty="0">
                <a:highlight>
                  <a:srgbClr val="C0C0C0"/>
                </a:highlight>
              </a:rPr>
              <a:t> choice == '4':     </a:t>
            </a:r>
          </a:p>
          <a:p>
            <a:r>
              <a:rPr lang="en-US" sz="1800" dirty="0">
                <a:highlight>
                  <a:srgbClr val="C0C0C0"/>
                </a:highlight>
              </a:rPr>
              <a:t>       </a:t>
            </a:r>
            <a:r>
              <a:rPr lang="en-US" sz="1800" dirty="0" err="1">
                <a:highlight>
                  <a:srgbClr val="C0C0C0"/>
                </a:highlight>
              </a:rPr>
              <a:t>count_transactions_by_category</a:t>
            </a:r>
            <a:r>
              <a:rPr lang="en-US" sz="1800" dirty="0">
                <a:highlight>
                  <a:srgbClr val="C0C0C0"/>
                </a:highlight>
              </a:rPr>
              <a:t>(data)   </a:t>
            </a:r>
          </a:p>
          <a:p>
            <a:r>
              <a:rPr lang="en-US" sz="1800" dirty="0">
                <a:highlight>
                  <a:srgbClr val="C0C0C0"/>
                </a:highlight>
              </a:rPr>
              <a:t>     </a:t>
            </a:r>
            <a:r>
              <a:rPr lang="en-US" sz="1800" dirty="0" err="1">
                <a:highlight>
                  <a:srgbClr val="C0C0C0"/>
                </a:highlight>
              </a:rPr>
              <a:t>elif</a:t>
            </a:r>
            <a:r>
              <a:rPr lang="en-US" sz="1800" dirty="0">
                <a:highlight>
                  <a:srgbClr val="C0C0C0"/>
                </a:highlight>
              </a:rPr>
              <a:t> choice == '5':        </a:t>
            </a:r>
          </a:p>
          <a:p>
            <a:r>
              <a:rPr lang="en-US" sz="1800" dirty="0">
                <a:highlight>
                  <a:srgbClr val="C0C0C0"/>
                </a:highlight>
              </a:rPr>
              <a:t>    </a:t>
            </a:r>
            <a:r>
              <a:rPr lang="en-US" sz="1800" dirty="0" err="1">
                <a:highlight>
                  <a:srgbClr val="C0C0C0"/>
                </a:highlight>
              </a:rPr>
              <a:t>print_unique_categories</a:t>
            </a:r>
            <a:r>
              <a:rPr lang="en-US" sz="1800" dirty="0">
                <a:highlight>
                  <a:srgbClr val="C0C0C0"/>
                </a:highlight>
              </a:rPr>
              <a:t>(data)  </a:t>
            </a:r>
          </a:p>
          <a:p>
            <a:r>
              <a:rPr lang="en-US" sz="1800" dirty="0">
                <a:highlight>
                  <a:srgbClr val="C0C0C0"/>
                </a:highlight>
              </a:rPr>
              <a:t>      </a:t>
            </a:r>
            <a:r>
              <a:rPr lang="en-US" sz="1800" dirty="0" err="1">
                <a:highlight>
                  <a:srgbClr val="C0C0C0"/>
                </a:highlight>
              </a:rPr>
              <a:t>elif</a:t>
            </a:r>
            <a:r>
              <a:rPr lang="en-US" sz="1800" dirty="0">
                <a:highlight>
                  <a:srgbClr val="C0C0C0"/>
                </a:highlight>
              </a:rPr>
              <a:t> choice == '6':        </a:t>
            </a:r>
          </a:p>
          <a:p>
            <a:r>
              <a:rPr lang="en-US" sz="1800" dirty="0">
                <a:highlight>
                  <a:srgbClr val="C0C0C0"/>
                </a:highlight>
              </a:rPr>
              <a:t>    </a:t>
            </a:r>
            <a:r>
              <a:rPr lang="en-US" sz="1800" dirty="0" err="1">
                <a:highlight>
                  <a:srgbClr val="C0C0C0"/>
                </a:highlight>
              </a:rPr>
              <a:t>print_unique_dates</a:t>
            </a:r>
            <a:r>
              <a:rPr lang="en-US" sz="1800" dirty="0">
                <a:highlight>
                  <a:srgbClr val="C0C0C0"/>
                </a:highlight>
              </a:rPr>
              <a:t>(data)    </a:t>
            </a:r>
          </a:p>
          <a:p>
            <a:r>
              <a:rPr lang="en-US" sz="1800" dirty="0">
                <a:highlight>
                  <a:srgbClr val="C0C0C0"/>
                </a:highlight>
              </a:rPr>
              <a:t>    </a:t>
            </a:r>
            <a:r>
              <a:rPr lang="en-US" sz="1800" dirty="0" err="1">
                <a:highlight>
                  <a:srgbClr val="C0C0C0"/>
                </a:highlight>
              </a:rPr>
              <a:t>elif</a:t>
            </a:r>
            <a:r>
              <a:rPr lang="en-US" sz="1800" dirty="0">
                <a:highlight>
                  <a:srgbClr val="C0C0C0"/>
                </a:highlight>
              </a:rPr>
              <a:t> choice == '7':      </a:t>
            </a:r>
          </a:p>
          <a:p>
            <a:r>
              <a:rPr lang="en-US" sz="1800" dirty="0">
                <a:highlight>
                  <a:srgbClr val="C0C0C0"/>
                </a:highlight>
              </a:rPr>
              <a:t>      category = input("Enter the category: ")    </a:t>
            </a:r>
          </a:p>
          <a:p>
            <a:r>
              <a:rPr lang="en-US" sz="1800" dirty="0">
                <a:highlight>
                  <a:srgbClr val="C0C0C0"/>
                </a:highlight>
              </a:rPr>
              <a:t>     </a:t>
            </a:r>
            <a:r>
              <a:rPr lang="en-US" sz="1800" dirty="0" err="1">
                <a:highlight>
                  <a:srgbClr val="C0C0C0"/>
                </a:highlight>
              </a:rPr>
              <a:t>print_total_amount_by_category</a:t>
            </a:r>
            <a:r>
              <a:rPr lang="en-US" sz="1800" dirty="0">
                <a:highlight>
                  <a:srgbClr val="C0C0C0"/>
                </a:highlight>
              </a:rPr>
              <a:t>(data, category)   </a:t>
            </a:r>
          </a:p>
          <a:p>
            <a:r>
              <a:rPr lang="en-US" sz="1800" dirty="0">
                <a:highlight>
                  <a:srgbClr val="C0C0C0"/>
                </a:highlight>
              </a:rPr>
              <a:t>     </a:t>
            </a:r>
            <a:r>
              <a:rPr lang="en-US" sz="1800" dirty="0" err="1">
                <a:highlight>
                  <a:srgbClr val="C0C0C0"/>
                </a:highlight>
              </a:rPr>
              <a:t>elif</a:t>
            </a:r>
            <a:r>
              <a:rPr lang="en-US" sz="1800" dirty="0">
                <a:highlight>
                  <a:srgbClr val="C0C0C0"/>
                </a:highlight>
              </a:rPr>
              <a:t> choice == '8':    </a:t>
            </a:r>
          </a:p>
          <a:p>
            <a:r>
              <a:rPr lang="en-US" sz="1800" dirty="0">
                <a:highlight>
                  <a:srgbClr val="C0C0C0"/>
                </a:highlight>
              </a:rPr>
              <a:t>        amount = float(input("Enter the amount: "))      </a:t>
            </a:r>
          </a:p>
          <a:p>
            <a:r>
              <a:rPr lang="en-US" sz="1800" dirty="0">
                <a:highlight>
                  <a:srgbClr val="C0C0C0"/>
                </a:highlight>
              </a:rPr>
              <a:t>      </a:t>
            </a:r>
            <a:r>
              <a:rPr lang="en-US" sz="1800" dirty="0" err="1">
                <a:highlight>
                  <a:srgbClr val="C0C0C0"/>
                </a:highlight>
              </a:rPr>
              <a:t>print_transactions_above_amount</a:t>
            </a:r>
            <a:r>
              <a:rPr lang="en-US" sz="1800" dirty="0">
                <a:highlight>
                  <a:srgbClr val="C0C0C0"/>
                </a:highlight>
              </a:rPr>
              <a:t>(data, amount)  </a:t>
            </a:r>
          </a:p>
          <a:p>
            <a:r>
              <a:rPr lang="en-US" sz="1800" dirty="0">
                <a:highlight>
                  <a:srgbClr val="C0C0C0"/>
                </a:highlight>
              </a:rPr>
              <a:t>      </a:t>
            </a:r>
            <a:r>
              <a:rPr lang="en-US" sz="1800" dirty="0" err="1">
                <a:highlight>
                  <a:srgbClr val="C0C0C0"/>
                </a:highlight>
              </a:rPr>
              <a:t>elif</a:t>
            </a:r>
            <a:r>
              <a:rPr lang="en-US" sz="1800" dirty="0">
                <a:highlight>
                  <a:srgbClr val="C0C0C0"/>
                </a:highlight>
              </a:rPr>
              <a:t> choice == '9':    </a:t>
            </a:r>
          </a:p>
          <a:p>
            <a:r>
              <a:rPr lang="en-US" sz="1800" dirty="0">
                <a:highlight>
                  <a:srgbClr val="C0C0C0"/>
                </a:highlight>
              </a:rPr>
              <a:t>        </a:t>
            </a:r>
            <a:r>
              <a:rPr lang="en-US" sz="1800" dirty="0" err="1">
                <a:highlight>
                  <a:srgbClr val="C0C0C0"/>
                </a:highlight>
              </a:rPr>
              <a:t>calculate_total_amount</a:t>
            </a:r>
            <a:r>
              <a:rPr lang="en-US" sz="1800" dirty="0">
                <a:highlight>
                  <a:srgbClr val="C0C0C0"/>
                </a:highlight>
              </a:rPr>
              <a:t>(data)   </a:t>
            </a:r>
          </a:p>
          <a:p>
            <a:r>
              <a:rPr lang="en-US" sz="1800" dirty="0">
                <a:highlight>
                  <a:srgbClr val="C0C0C0"/>
                </a:highlight>
              </a:rPr>
              <a:t>     </a:t>
            </a:r>
            <a:r>
              <a:rPr lang="en-US" sz="1800" dirty="0" err="1">
                <a:highlight>
                  <a:srgbClr val="C0C0C0"/>
                </a:highlight>
              </a:rPr>
              <a:t>elif</a:t>
            </a:r>
            <a:r>
              <a:rPr lang="en-US" sz="1800" dirty="0">
                <a:highlight>
                  <a:srgbClr val="C0C0C0"/>
                </a:highlight>
              </a:rPr>
              <a:t> choice == '10':       </a:t>
            </a:r>
          </a:p>
          <a:p>
            <a:r>
              <a:rPr lang="en-US" sz="1800" dirty="0">
                <a:highlight>
                  <a:srgbClr val="C0C0C0"/>
                </a:highlight>
              </a:rPr>
              <a:t>     </a:t>
            </a:r>
            <a:r>
              <a:rPr lang="en-US" sz="1800" dirty="0" err="1">
                <a:highlight>
                  <a:srgbClr val="C0C0C0"/>
                </a:highlight>
              </a:rPr>
              <a:t>calculate_average_amount</a:t>
            </a:r>
            <a:r>
              <a:rPr lang="en-US" sz="1800" dirty="0">
                <a:highlight>
                  <a:srgbClr val="C0C0C0"/>
                </a:highlight>
              </a:rPr>
              <a:t>(data)     </a:t>
            </a:r>
          </a:p>
          <a:p>
            <a:r>
              <a:rPr lang="en-US" sz="1800" dirty="0">
                <a:highlight>
                  <a:srgbClr val="C0C0C0"/>
                </a:highlight>
              </a:rPr>
              <a:t>   </a:t>
            </a:r>
            <a:r>
              <a:rPr lang="en-US" sz="1800" dirty="0" err="1">
                <a:highlight>
                  <a:srgbClr val="C0C0C0"/>
                </a:highlight>
              </a:rPr>
              <a:t>elif</a:t>
            </a:r>
            <a:r>
              <a:rPr lang="en-US" sz="1800" dirty="0">
                <a:highlight>
                  <a:srgbClr val="C0C0C0"/>
                </a:highlight>
              </a:rPr>
              <a:t> choice == '11':       </a:t>
            </a:r>
          </a:p>
          <a:p>
            <a:r>
              <a:rPr lang="en-US" sz="1800" dirty="0">
                <a:highlight>
                  <a:srgbClr val="C0C0C0"/>
                </a:highlight>
              </a:rPr>
              <a:t>     print("Exiting the program.")     </a:t>
            </a:r>
          </a:p>
          <a:p>
            <a:r>
              <a:rPr lang="en-US" sz="1800" dirty="0">
                <a:highlight>
                  <a:srgbClr val="C0C0C0"/>
                </a:highlight>
              </a:rPr>
              <a:t>       break     </a:t>
            </a:r>
          </a:p>
          <a:p>
            <a:r>
              <a:rPr lang="en-US" sz="1800" dirty="0">
                <a:highlight>
                  <a:srgbClr val="C0C0C0"/>
                </a:highlight>
              </a:rPr>
              <a:t>   else:         </a:t>
            </a:r>
          </a:p>
          <a:p>
            <a:r>
              <a:rPr lang="en-US" sz="1800" dirty="0">
                <a:highlight>
                  <a:srgbClr val="C0C0C0"/>
                </a:highlight>
              </a:rPr>
              <a:t>   print("Invalid choice. Please enter a number between 1 and 11.")</a:t>
            </a:r>
          </a:p>
          <a:p>
            <a:r>
              <a:rPr lang="en-US" sz="1800" dirty="0">
                <a:highlight>
                  <a:srgbClr val="C0C0C0"/>
                </a:highlight>
              </a:rPr>
              <a:t># Run the main function</a:t>
            </a:r>
          </a:p>
          <a:p>
            <a:r>
              <a:rPr lang="en-US" sz="1800" dirty="0">
                <a:highlight>
                  <a:srgbClr val="C0C0C0"/>
                </a:highlight>
              </a:rPr>
              <a:t>if __name__ == "__main__":    main()</a:t>
            </a:r>
            <a:endParaRPr lang="en-US" dirty="0">
              <a:highlight>
                <a:srgbClr val="C0C0C0"/>
              </a:highlight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929CE2-3711-415A-A7BF-AE53C6A9429A}"/>
              </a:ext>
            </a:extLst>
          </p:cNvPr>
          <p:cNvCxnSpPr/>
          <p:nvPr/>
        </p:nvCxnSpPr>
        <p:spPr>
          <a:xfrm>
            <a:off x="6096000" y="117693"/>
            <a:ext cx="0" cy="674030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7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B9A693-FC6A-4644-9D2C-EC3A841B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87" y="1545122"/>
            <a:ext cx="9783979" cy="42621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B8F125-A8E9-4D8A-A513-761B5ED52844}"/>
              </a:ext>
            </a:extLst>
          </p:cNvPr>
          <p:cNvSpPr txBox="1"/>
          <p:nvPr/>
        </p:nvSpPr>
        <p:spPr>
          <a:xfrm>
            <a:off x="4427621" y="377246"/>
            <a:ext cx="474846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latin typeface="Arial Black" panose="020B0A04020102020204" pitchFamily="34" charset="0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12456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F652E8D-581B-4F81-B093-6825C1B57DF3}"/>
              </a:ext>
            </a:extLst>
          </p:cNvPr>
          <p:cNvSpPr txBox="1"/>
          <p:nvPr/>
        </p:nvSpPr>
        <p:spPr>
          <a:xfrm>
            <a:off x="2759242" y="2767280"/>
            <a:ext cx="6673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highlight>
                  <a:srgbClr val="00FFFF"/>
                </a:highlight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94225"/>
            <a:ext cx="6959600" cy="830997"/>
          </a:xfrm>
        </p:spPr>
        <p:txBody>
          <a:bodyPr/>
          <a:lstStyle/>
          <a:p>
            <a:r>
              <a:rPr lang="en-US" dirty="0"/>
              <a:t>Expenditure Dataset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125222"/>
            <a:ext cx="3638884" cy="3238231"/>
          </a:xfrm>
        </p:spPr>
        <p:txBody>
          <a:bodyPr/>
          <a:lstStyle/>
          <a:p>
            <a:r>
              <a:rPr lang="en-US" sz="1800" dirty="0"/>
              <a:t>Date</a:t>
            </a:r>
          </a:p>
          <a:p>
            <a:r>
              <a:rPr lang="en-US" sz="1800" dirty="0"/>
              <a:t>Account</a:t>
            </a:r>
          </a:p>
          <a:p>
            <a:r>
              <a:rPr lang="en-US" sz="1800" dirty="0"/>
              <a:t>Category</a:t>
            </a:r>
          </a:p>
          <a:p>
            <a:r>
              <a:rPr lang="en-US" sz="1800" dirty="0"/>
              <a:t>Sub category</a:t>
            </a:r>
          </a:p>
          <a:p>
            <a:r>
              <a:rPr lang="en-US" sz="1800" dirty="0"/>
              <a:t>Note</a:t>
            </a:r>
          </a:p>
          <a:p>
            <a:r>
              <a:rPr lang="en-US" sz="1800" dirty="0"/>
              <a:t>INR</a:t>
            </a:r>
          </a:p>
          <a:p>
            <a:r>
              <a:rPr lang="en-US" sz="1800" dirty="0"/>
              <a:t>Income Expenditure</a:t>
            </a:r>
          </a:p>
          <a:p>
            <a:r>
              <a:rPr lang="en-US" sz="1800" dirty="0"/>
              <a:t>Amount</a:t>
            </a:r>
          </a:p>
          <a:p>
            <a:r>
              <a:rPr lang="en-US" sz="1800" dirty="0"/>
              <a:t>Currency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A4CE2-7F95-451D-9FC8-CFE4B1D34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284" y="1290917"/>
            <a:ext cx="6349243" cy="481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588" y="389455"/>
            <a:ext cx="4750823" cy="830997"/>
          </a:xfrm>
        </p:spPr>
        <p:txBody>
          <a:bodyPr/>
          <a:lstStyle/>
          <a:p>
            <a:r>
              <a:rPr lang="en-US" dirty="0"/>
              <a:t>Printing head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594" y="2413668"/>
            <a:ext cx="4750822" cy="271980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def print_first_5_rows(data):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    print("\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nFirst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 5 rows of the dataset:")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    for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 in range(min(5,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len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(data))):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      print(data[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])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9D4698-5801-41DF-B56E-F2C636A98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792" y="2542250"/>
            <a:ext cx="5816037" cy="17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printing tuples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4439E-A63D-4A26-80DB-7786F4B26743}"/>
              </a:ext>
            </a:extLst>
          </p:cNvPr>
          <p:cNvSpPr txBox="1"/>
          <p:nvPr/>
        </p:nvSpPr>
        <p:spPr>
          <a:xfrm>
            <a:off x="116305" y="2436283"/>
            <a:ext cx="7327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def </a:t>
            </a:r>
            <a:r>
              <a:rPr lang="en-US" dirty="0" err="1">
                <a:highlight>
                  <a:srgbClr val="00FFFF"/>
                </a:highlight>
              </a:rPr>
              <a:t>create_and_print_tuples</a:t>
            </a:r>
            <a:r>
              <a:rPr lang="en-US" dirty="0">
                <a:highlight>
                  <a:srgbClr val="00FFFF"/>
                </a:highlight>
              </a:rPr>
              <a:t>(data): </a:t>
            </a:r>
          </a:p>
          <a:p>
            <a:r>
              <a:rPr lang="en-US" dirty="0">
                <a:highlight>
                  <a:srgbClr val="00FFFF"/>
                </a:highlight>
              </a:rPr>
              <a:t>   </a:t>
            </a:r>
            <a:r>
              <a:rPr lang="en-US" dirty="0" err="1">
                <a:highlight>
                  <a:srgbClr val="00FFFF"/>
                </a:highlight>
              </a:rPr>
              <a:t>dates_tuple</a:t>
            </a:r>
            <a:r>
              <a:rPr lang="en-US" dirty="0">
                <a:highlight>
                  <a:srgbClr val="00FFFF"/>
                </a:highlight>
              </a:rPr>
              <a:t> = tuple(entry["Date"] for entry in data) </a:t>
            </a:r>
          </a:p>
          <a:p>
            <a:r>
              <a:rPr lang="en-US" dirty="0">
                <a:highlight>
                  <a:srgbClr val="00FFFF"/>
                </a:highlight>
              </a:rPr>
              <a:t>   </a:t>
            </a:r>
            <a:r>
              <a:rPr lang="en-US" dirty="0" err="1">
                <a:highlight>
                  <a:srgbClr val="00FFFF"/>
                </a:highlight>
              </a:rPr>
              <a:t>categories_tuple</a:t>
            </a:r>
            <a:r>
              <a:rPr lang="en-US" dirty="0">
                <a:highlight>
                  <a:srgbClr val="00FFFF"/>
                </a:highlight>
              </a:rPr>
              <a:t> = tuple(entry["Category"] for entry in data) </a:t>
            </a:r>
          </a:p>
          <a:p>
            <a:r>
              <a:rPr lang="en-US" dirty="0">
                <a:highlight>
                  <a:srgbClr val="00FFFF"/>
                </a:highlight>
              </a:rPr>
              <a:t>   print("Tuple of Dates:", </a:t>
            </a:r>
            <a:r>
              <a:rPr lang="en-US" dirty="0" err="1">
                <a:highlight>
                  <a:srgbClr val="00FFFF"/>
                </a:highlight>
              </a:rPr>
              <a:t>dates_tuple</a:t>
            </a:r>
            <a:r>
              <a:rPr lang="en-US" dirty="0">
                <a:highlight>
                  <a:srgbClr val="00FFFF"/>
                </a:highlight>
              </a:rPr>
              <a:t>) </a:t>
            </a:r>
          </a:p>
          <a:p>
            <a:r>
              <a:rPr lang="en-US" dirty="0">
                <a:highlight>
                  <a:srgbClr val="00FFFF"/>
                </a:highlight>
              </a:rPr>
              <a:t>   print("Tuple of Categories:", </a:t>
            </a:r>
            <a:r>
              <a:rPr lang="en-US" dirty="0" err="1">
                <a:highlight>
                  <a:srgbClr val="00FFFF"/>
                </a:highlight>
              </a:rPr>
              <a:t>categories_tuple</a:t>
            </a:r>
            <a:r>
              <a:rPr lang="en-US" dirty="0">
                <a:highlight>
                  <a:srgbClr val="00FFFF"/>
                </a:highlight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A2976-B566-491C-AA20-693322C9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79" y="2436283"/>
            <a:ext cx="6140116" cy="149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494"/>
            <a:ext cx="10515600" cy="700115"/>
          </a:xfrm>
        </p:spPr>
        <p:txBody>
          <a:bodyPr/>
          <a:lstStyle/>
          <a:p>
            <a:r>
              <a:rPr lang="en-US" dirty="0"/>
              <a:t>Find maximum and minimum amounts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80B0C-7FFD-400F-8B63-A3A5ED96B6E0}"/>
              </a:ext>
            </a:extLst>
          </p:cNvPr>
          <p:cNvSpPr txBox="1"/>
          <p:nvPr/>
        </p:nvSpPr>
        <p:spPr>
          <a:xfrm>
            <a:off x="1892968" y="1699167"/>
            <a:ext cx="91279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highlight>
                  <a:srgbClr val="00FFFF"/>
                </a:highlight>
              </a:rPr>
              <a:t>def </a:t>
            </a:r>
            <a:r>
              <a:rPr lang="en-US" sz="2200" dirty="0" err="1">
                <a:highlight>
                  <a:srgbClr val="00FFFF"/>
                </a:highlight>
              </a:rPr>
              <a:t>find_max_min_amount</a:t>
            </a:r>
            <a:r>
              <a:rPr lang="en-US" sz="2200" dirty="0">
                <a:highlight>
                  <a:srgbClr val="00FFFF"/>
                </a:highlight>
              </a:rPr>
              <a:t>(data):</a:t>
            </a:r>
          </a:p>
          <a:p>
            <a:r>
              <a:rPr lang="en-US" sz="2200" dirty="0">
                <a:highlight>
                  <a:srgbClr val="00FFFF"/>
                </a:highlight>
              </a:rPr>
              <a:t>    </a:t>
            </a:r>
            <a:r>
              <a:rPr lang="en-US" sz="2200" dirty="0" err="1">
                <a:highlight>
                  <a:srgbClr val="00FFFF"/>
                </a:highlight>
              </a:rPr>
              <a:t>amounts_tuple</a:t>
            </a:r>
            <a:r>
              <a:rPr lang="en-US" sz="2200" dirty="0">
                <a:highlight>
                  <a:srgbClr val="00FFFF"/>
                </a:highlight>
              </a:rPr>
              <a:t> = tuple(entry["Amount"] for entry in data) </a:t>
            </a:r>
          </a:p>
          <a:p>
            <a:r>
              <a:rPr lang="en-US" sz="2200" dirty="0">
                <a:highlight>
                  <a:srgbClr val="00FFFF"/>
                </a:highlight>
              </a:rPr>
              <a:t>   </a:t>
            </a:r>
            <a:r>
              <a:rPr lang="en-US" sz="2200" dirty="0" err="1">
                <a:highlight>
                  <a:srgbClr val="00FFFF"/>
                </a:highlight>
              </a:rPr>
              <a:t>max_amount</a:t>
            </a:r>
            <a:r>
              <a:rPr lang="en-US" sz="2200" dirty="0">
                <a:highlight>
                  <a:srgbClr val="00FFFF"/>
                </a:highlight>
              </a:rPr>
              <a:t> = max(</a:t>
            </a:r>
            <a:r>
              <a:rPr lang="en-US" sz="2200" dirty="0" err="1">
                <a:highlight>
                  <a:srgbClr val="00FFFF"/>
                </a:highlight>
              </a:rPr>
              <a:t>amounts_tuple</a:t>
            </a:r>
            <a:r>
              <a:rPr lang="en-US" sz="2200" dirty="0">
                <a:highlight>
                  <a:srgbClr val="00FFFF"/>
                </a:highlight>
              </a:rPr>
              <a:t>)  </a:t>
            </a:r>
          </a:p>
          <a:p>
            <a:r>
              <a:rPr lang="en-US" sz="2200" dirty="0">
                <a:highlight>
                  <a:srgbClr val="00FFFF"/>
                </a:highlight>
              </a:rPr>
              <a:t>  </a:t>
            </a:r>
            <a:r>
              <a:rPr lang="en-US" sz="2200" dirty="0" err="1">
                <a:highlight>
                  <a:srgbClr val="00FFFF"/>
                </a:highlight>
              </a:rPr>
              <a:t>min_amount</a:t>
            </a:r>
            <a:r>
              <a:rPr lang="en-US" sz="2200" dirty="0">
                <a:highlight>
                  <a:srgbClr val="00FFFF"/>
                </a:highlight>
              </a:rPr>
              <a:t> = min(</a:t>
            </a:r>
            <a:r>
              <a:rPr lang="en-US" sz="2200" dirty="0" err="1">
                <a:highlight>
                  <a:srgbClr val="00FFFF"/>
                </a:highlight>
              </a:rPr>
              <a:t>amounts_tuple</a:t>
            </a:r>
            <a:r>
              <a:rPr lang="en-US" sz="2200" dirty="0">
                <a:highlight>
                  <a:srgbClr val="00FFFF"/>
                </a:highlight>
              </a:rPr>
              <a:t>)  </a:t>
            </a:r>
          </a:p>
          <a:p>
            <a:r>
              <a:rPr lang="en-US" sz="2200" dirty="0">
                <a:highlight>
                  <a:srgbClr val="00FFFF"/>
                </a:highlight>
              </a:rPr>
              <a:t>  print("Maximum Amount in the Tuple:", </a:t>
            </a:r>
            <a:r>
              <a:rPr lang="en-US" sz="2200" dirty="0" err="1">
                <a:highlight>
                  <a:srgbClr val="00FFFF"/>
                </a:highlight>
              </a:rPr>
              <a:t>max_amount</a:t>
            </a:r>
            <a:r>
              <a:rPr lang="en-US" sz="2200" dirty="0">
                <a:highlight>
                  <a:srgbClr val="00FFFF"/>
                </a:highlight>
              </a:rPr>
              <a:t>) </a:t>
            </a:r>
          </a:p>
          <a:p>
            <a:r>
              <a:rPr lang="en-US" sz="2200" dirty="0">
                <a:highlight>
                  <a:srgbClr val="00FFFF"/>
                </a:highlight>
              </a:rPr>
              <a:t>   print("Minimum Amount in the Tuple:", </a:t>
            </a:r>
            <a:r>
              <a:rPr lang="en-US" sz="2200" dirty="0" err="1">
                <a:highlight>
                  <a:srgbClr val="00FFFF"/>
                </a:highlight>
              </a:rPr>
              <a:t>min_amount</a:t>
            </a:r>
            <a:r>
              <a:rPr lang="en-US" sz="2200" dirty="0">
                <a:highlight>
                  <a:srgbClr val="00FFFF"/>
                </a:highlight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0DBB3-6FE5-40DE-B007-6F0263212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70" y="4445093"/>
            <a:ext cx="6591088" cy="197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575" y="753673"/>
            <a:ext cx="9856537" cy="830997"/>
          </a:xfrm>
        </p:spPr>
        <p:txBody>
          <a:bodyPr/>
          <a:lstStyle/>
          <a:p>
            <a:r>
              <a:rPr lang="en-US" dirty="0"/>
              <a:t>Count transaction by category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E1D71E-78C2-4EDD-A506-4D7CB76620A8}"/>
              </a:ext>
            </a:extLst>
          </p:cNvPr>
          <p:cNvSpPr txBox="1"/>
          <p:nvPr/>
        </p:nvSpPr>
        <p:spPr>
          <a:xfrm>
            <a:off x="188443" y="2188214"/>
            <a:ext cx="59075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def </a:t>
            </a:r>
            <a:r>
              <a:rPr lang="en-US" dirty="0" err="1">
                <a:highlight>
                  <a:srgbClr val="00FFFF"/>
                </a:highlight>
              </a:rPr>
              <a:t>count_transactions_by_category</a:t>
            </a:r>
            <a:r>
              <a:rPr lang="en-US" dirty="0">
                <a:highlight>
                  <a:srgbClr val="00FFFF"/>
                </a:highlight>
              </a:rPr>
              <a:t>(data):</a:t>
            </a:r>
          </a:p>
          <a:p>
            <a:r>
              <a:rPr lang="en-US" dirty="0">
                <a:highlight>
                  <a:srgbClr val="00FFFF"/>
                </a:highlight>
              </a:rPr>
              <a:t>    </a:t>
            </a:r>
            <a:r>
              <a:rPr lang="en-US" dirty="0" err="1">
                <a:highlight>
                  <a:srgbClr val="00FFFF"/>
                </a:highlight>
              </a:rPr>
              <a:t>category_counts</a:t>
            </a:r>
            <a:r>
              <a:rPr lang="en-US" dirty="0">
                <a:highlight>
                  <a:srgbClr val="00FFFF"/>
                </a:highlight>
              </a:rPr>
              <a:t> = {}</a:t>
            </a:r>
          </a:p>
          <a:p>
            <a:r>
              <a:rPr lang="en-US" dirty="0">
                <a:highlight>
                  <a:srgbClr val="00FFFF"/>
                </a:highlight>
              </a:rPr>
              <a:t>    for entry in data:    </a:t>
            </a:r>
          </a:p>
          <a:p>
            <a:r>
              <a:rPr lang="en-US" dirty="0">
                <a:highlight>
                  <a:srgbClr val="00FFFF"/>
                </a:highlight>
              </a:rPr>
              <a:t>    category = entry["Category"]     </a:t>
            </a:r>
          </a:p>
          <a:p>
            <a:r>
              <a:rPr lang="en-US" dirty="0">
                <a:highlight>
                  <a:srgbClr val="00FFFF"/>
                </a:highlight>
              </a:rPr>
              <a:t>   if category in </a:t>
            </a:r>
            <a:r>
              <a:rPr lang="en-US" dirty="0" err="1">
                <a:highlight>
                  <a:srgbClr val="00FFFF"/>
                </a:highlight>
              </a:rPr>
              <a:t>category_counts</a:t>
            </a:r>
            <a:r>
              <a:rPr lang="en-US" dirty="0">
                <a:highlight>
                  <a:srgbClr val="00FFFF"/>
                </a:highlight>
              </a:rPr>
              <a:t>:            </a:t>
            </a:r>
            <a:r>
              <a:rPr lang="en-US" dirty="0" err="1">
                <a:highlight>
                  <a:srgbClr val="00FFFF"/>
                </a:highlight>
              </a:rPr>
              <a:t>category_counts</a:t>
            </a:r>
            <a:r>
              <a:rPr lang="en-US" dirty="0">
                <a:highlight>
                  <a:srgbClr val="00FFFF"/>
                </a:highlight>
              </a:rPr>
              <a:t>[category] += 1      </a:t>
            </a:r>
          </a:p>
          <a:p>
            <a:r>
              <a:rPr lang="en-US" dirty="0">
                <a:highlight>
                  <a:srgbClr val="00FFFF"/>
                </a:highlight>
              </a:rPr>
              <a:t>  else:           </a:t>
            </a:r>
          </a:p>
          <a:p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category_counts</a:t>
            </a:r>
            <a:r>
              <a:rPr lang="en-US" dirty="0">
                <a:highlight>
                  <a:srgbClr val="00FFFF"/>
                </a:highlight>
              </a:rPr>
              <a:t>[category] = 1        </a:t>
            </a:r>
          </a:p>
          <a:p>
            <a:r>
              <a:rPr lang="en-US" dirty="0">
                <a:highlight>
                  <a:srgbClr val="00FFFF"/>
                </a:highlight>
              </a:rPr>
              <a:t>print("Number of Transactions in Each Category:")  </a:t>
            </a:r>
          </a:p>
          <a:p>
            <a:r>
              <a:rPr lang="en-US" dirty="0">
                <a:highlight>
                  <a:srgbClr val="00FFFF"/>
                </a:highlight>
              </a:rPr>
              <a:t>  for category, count in </a:t>
            </a:r>
            <a:r>
              <a:rPr lang="en-US" dirty="0" err="1">
                <a:highlight>
                  <a:srgbClr val="00FFFF"/>
                </a:highlight>
              </a:rPr>
              <a:t>category_counts.items</a:t>
            </a:r>
            <a:r>
              <a:rPr lang="en-US" dirty="0">
                <a:highlight>
                  <a:srgbClr val="00FFFF"/>
                </a:highlight>
              </a:rPr>
              <a:t>():        print(f"{category}: {count}")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33256-6A56-4011-9728-21FD2ECD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844" y="2188214"/>
            <a:ext cx="4783345" cy="308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Print unique categories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9DE9BB-8FAE-41B1-B16C-9347FD486E57}"/>
              </a:ext>
            </a:extLst>
          </p:cNvPr>
          <p:cNvSpPr txBox="1"/>
          <p:nvPr/>
        </p:nvSpPr>
        <p:spPr>
          <a:xfrm>
            <a:off x="2954653" y="1943833"/>
            <a:ext cx="760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def </a:t>
            </a:r>
            <a:r>
              <a:rPr lang="en-US" dirty="0" err="1">
                <a:highlight>
                  <a:srgbClr val="00FFFF"/>
                </a:highlight>
              </a:rPr>
              <a:t>print_unique_categories</a:t>
            </a:r>
            <a:r>
              <a:rPr lang="en-US" dirty="0">
                <a:highlight>
                  <a:srgbClr val="00FFFF"/>
                </a:highlight>
              </a:rPr>
              <a:t>(data):</a:t>
            </a:r>
          </a:p>
          <a:p>
            <a:r>
              <a:rPr lang="en-US" dirty="0">
                <a:highlight>
                  <a:srgbClr val="00FFFF"/>
                </a:highlight>
              </a:rPr>
              <a:t>    </a:t>
            </a:r>
            <a:r>
              <a:rPr lang="en-US" dirty="0" err="1">
                <a:highlight>
                  <a:srgbClr val="00FFFF"/>
                </a:highlight>
              </a:rPr>
              <a:t>unique_categories</a:t>
            </a:r>
            <a:r>
              <a:rPr lang="en-US" dirty="0">
                <a:highlight>
                  <a:srgbClr val="00FFFF"/>
                </a:highlight>
              </a:rPr>
              <a:t> = set(entry["Category"] for entry in data)</a:t>
            </a:r>
          </a:p>
          <a:p>
            <a:r>
              <a:rPr lang="en-US" dirty="0">
                <a:highlight>
                  <a:srgbClr val="00FFFF"/>
                </a:highlight>
              </a:rPr>
              <a:t>    print("Unique Categories:", </a:t>
            </a:r>
            <a:r>
              <a:rPr lang="en-US" dirty="0" err="1">
                <a:highlight>
                  <a:srgbClr val="00FFFF"/>
                </a:highlight>
              </a:rPr>
              <a:t>unique_categories</a:t>
            </a:r>
            <a:r>
              <a:rPr lang="en-US" dirty="0">
                <a:highlight>
                  <a:srgbClr val="00FFFF"/>
                </a:highlight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4C9C0-3CCE-4BD9-A5FA-E76E64FD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719" y="4206859"/>
            <a:ext cx="8415551" cy="141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79" y="631658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Print unique dates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3CD86-599C-4DFA-96CD-7EB68D06F789}"/>
              </a:ext>
            </a:extLst>
          </p:cNvPr>
          <p:cNvSpPr txBox="1"/>
          <p:nvPr/>
        </p:nvSpPr>
        <p:spPr>
          <a:xfrm>
            <a:off x="2037349" y="2022966"/>
            <a:ext cx="9433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FFFF"/>
                </a:highlight>
              </a:rPr>
              <a:t>def </a:t>
            </a:r>
            <a:r>
              <a:rPr lang="en-US" sz="2000" dirty="0" err="1">
                <a:highlight>
                  <a:srgbClr val="00FFFF"/>
                </a:highlight>
              </a:rPr>
              <a:t>print_unique_dates</a:t>
            </a:r>
            <a:r>
              <a:rPr lang="en-US" sz="2000" dirty="0">
                <a:highlight>
                  <a:srgbClr val="00FFFF"/>
                </a:highlight>
              </a:rPr>
              <a:t>(data):</a:t>
            </a:r>
          </a:p>
          <a:p>
            <a:r>
              <a:rPr lang="en-US" sz="2000" dirty="0">
                <a:highlight>
                  <a:srgbClr val="00FFFF"/>
                </a:highlight>
              </a:rPr>
              <a:t>    </a:t>
            </a:r>
            <a:r>
              <a:rPr lang="en-US" sz="2000" dirty="0" err="1">
                <a:highlight>
                  <a:srgbClr val="00FFFF"/>
                </a:highlight>
              </a:rPr>
              <a:t>unique_dates</a:t>
            </a:r>
            <a:r>
              <a:rPr lang="en-US" sz="2000" dirty="0">
                <a:highlight>
                  <a:srgbClr val="00FFFF"/>
                </a:highlight>
              </a:rPr>
              <a:t> = set(entry["Date"].split()[0] for entry in data) </a:t>
            </a:r>
          </a:p>
          <a:p>
            <a:r>
              <a:rPr lang="en-US" sz="2000" dirty="0">
                <a:highlight>
                  <a:srgbClr val="00FFFF"/>
                </a:highlight>
              </a:rPr>
              <a:t>   print("Unique Dates:", </a:t>
            </a:r>
            <a:r>
              <a:rPr lang="en-US" sz="2000" dirty="0" err="1">
                <a:highlight>
                  <a:srgbClr val="00FFFF"/>
                </a:highlight>
              </a:rPr>
              <a:t>unique_dates</a:t>
            </a:r>
            <a:r>
              <a:rPr lang="en-US" sz="2000" dirty="0">
                <a:highlight>
                  <a:srgbClr val="00FFFF"/>
                </a:highlight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5A4D2E-F7D4-4682-9920-D302348F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54" y="3823400"/>
            <a:ext cx="8465650" cy="14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140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B89E9C66-E38F-4FFF-B1A6-BA4E05DD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96" y="112942"/>
            <a:ext cx="13395158" cy="830997"/>
          </a:xfrm>
        </p:spPr>
        <p:txBody>
          <a:bodyPr/>
          <a:lstStyle/>
          <a:p>
            <a:r>
              <a:rPr lang="en-US" dirty="0"/>
              <a:t>Printing total amount for a specific category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086679-C612-49E7-9207-C270B7485F03}"/>
              </a:ext>
            </a:extLst>
          </p:cNvPr>
          <p:cNvSpPr txBox="1"/>
          <p:nvPr/>
        </p:nvSpPr>
        <p:spPr>
          <a:xfrm>
            <a:off x="2378910" y="2087025"/>
            <a:ext cx="89147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def </a:t>
            </a:r>
            <a:r>
              <a:rPr lang="en-US" dirty="0" err="1">
                <a:highlight>
                  <a:srgbClr val="00FFFF"/>
                </a:highlight>
              </a:rPr>
              <a:t>print_total_amount_by_category</a:t>
            </a:r>
            <a:r>
              <a:rPr lang="en-US" dirty="0">
                <a:highlight>
                  <a:srgbClr val="00FFFF"/>
                </a:highlight>
              </a:rPr>
              <a:t>(data, category):   </a:t>
            </a:r>
          </a:p>
          <a:p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total_amount</a:t>
            </a:r>
            <a:r>
              <a:rPr lang="en-US" dirty="0">
                <a:highlight>
                  <a:srgbClr val="00FFFF"/>
                </a:highlight>
              </a:rPr>
              <a:t> = sum(entry["Amount"] for entry in data if entry["Category"] == category)  </a:t>
            </a:r>
          </a:p>
          <a:p>
            <a:r>
              <a:rPr lang="en-US" dirty="0">
                <a:highlight>
                  <a:srgbClr val="00FFFF"/>
                </a:highlight>
              </a:rPr>
              <a:t>  print(</a:t>
            </a:r>
            <a:r>
              <a:rPr lang="en-US" dirty="0" err="1">
                <a:highlight>
                  <a:srgbClr val="00FFFF"/>
                </a:highlight>
              </a:rPr>
              <a:t>f"Total</a:t>
            </a:r>
            <a:r>
              <a:rPr lang="en-US" dirty="0">
                <a:highlight>
                  <a:srgbClr val="00FFFF"/>
                </a:highlight>
              </a:rPr>
              <a:t> amount for category '{category}': {</a:t>
            </a:r>
            <a:r>
              <a:rPr lang="en-US" dirty="0" err="1">
                <a:highlight>
                  <a:srgbClr val="00FFFF"/>
                </a:highlight>
              </a:rPr>
              <a:t>total_amount</a:t>
            </a:r>
            <a:r>
              <a:rPr lang="en-US" dirty="0">
                <a:highlight>
                  <a:srgbClr val="00FFFF"/>
                </a:highlight>
              </a:rPr>
              <a:t>}")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CA60A-89FF-4F7E-A9E0-B4DB0596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64" y="3814004"/>
            <a:ext cx="9433672" cy="123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0890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143</TotalTime>
  <Words>1065</Words>
  <Application>Microsoft Office PowerPoint</Application>
  <PresentationFormat>Widescreen</PresentationFormat>
  <Paragraphs>129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Arial Rounded MT Bold</vt:lpstr>
      <vt:lpstr>Calibri</vt:lpstr>
      <vt:lpstr>Calibri Light</vt:lpstr>
      <vt:lpstr>Corbel</vt:lpstr>
      <vt:lpstr>Corbel (Headings)</vt:lpstr>
      <vt:lpstr>Wingdings</vt:lpstr>
      <vt:lpstr>Office Theme</vt:lpstr>
      <vt:lpstr>Monthly Expenditure Analysis</vt:lpstr>
      <vt:lpstr>Expenditure Dataset</vt:lpstr>
      <vt:lpstr>Printing head</vt:lpstr>
      <vt:lpstr>Creating and printing tuples</vt:lpstr>
      <vt:lpstr>Find maximum and minimum amounts</vt:lpstr>
      <vt:lpstr>Count transaction by category</vt:lpstr>
      <vt:lpstr>Print unique categories</vt:lpstr>
      <vt:lpstr>Print unique dates</vt:lpstr>
      <vt:lpstr>Printing total amount for a specific category</vt:lpstr>
      <vt:lpstr>Finding transactions above a certain amount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Expenditure Analysis</dc:title>
  <dc:creator>Rajan Pandey</dc:creator>
  <cp:lastModifiedBy>Rajan Pandey</cp:lastModifiedBy>
  <cp:revision>21</cp:revision>
  <dcterms:created xsi:type="dcterms:W3CDTF">2024-08-20T17:57:02Z</dcterms:created>
  <dcterms:modified xsi:type="dcterms:W3CDTF">2024-08-27T16:57:08Z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