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3"/>
  </p:notesMasterIdLst>
  <p:sldIdLst>
    <p:sldId id="256" r:id="rId3"/>
    <p:sldId id="259" r:id="rId4"/>
    <p:sldId id="257" r:id="rId5"/>
    <p:sldId id="261" r:id="rId6"/>
    <p:sldId id="263" r:id="rId7"/>
    <p:sldId id="264" r:id="rId8"/>
    <p:sldId id="265" r:id="rId9"/>
    <p:sldId id="266" r:id="rId10"/>
    <p:sldId id="267" r:id="rId11"/>
    <p:sldId id="262" r:id="rId12"/>
    <p:sldId id="268" r:id="rId13"/>
    <p:sldId id="260" r:id="rId14"/>
    <p:sldId id="270" r:id="rId15"/>
    <p:sldId id="269" r:id="rId16"/>
    <p:sldId id="271" r:id="rId17"/>
    <p:sldId id="272" r:id="rId18"/>
    <p:sldId id="276" r:id="rId19"/>
    <p:sldId id="273" r:id="rId20"/>
    <p:sldId id="275" r:id="rId21"/>
    <p:sldId id="274" r:id="rId2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ni Mandge" initials="RM" lastIdx="2" clrIdx="0">
    <p:extLst>
      <p:ext uri="{19B8F6BF-5375-455C-9EA6-DF929625EA0E}">
        <p15:presenceInfo xmlns:p15="http://schemas.microsoft.com/office/powerpoint/2012/main" userId="92ecda70e222c94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3328"/>
  </p:normalViewPr>
  <p:slideViewPr>
    <p:cSldViewPr>
      <p:cViewPr varScale="1">
        <p:scale>
          <a:sx n="65" d="100"/>
          <a:sy n="65" d="100"/>
        </p:scale>
        <p:origin x="1320" y="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2A0414-6AAE-4CAD-A9DE-720ECCD8DD6F}" type="doc">
      <dgm:prSet loTypeId="urn:microsoft.com/office/officeart/2005/8/layout/cycle7" loCatId="cycle" qsTypeId="urn:microsoft.com/office/officeart/2005/8/quickstyle/3d2" qsCatId="3D" csTypeId="urn:microsoft.com/office/officeart/2005/8/colors/colorful4" csCatId="colorful" phldr="1"/>
      <dgm:spPr/>
      <dgm:t>
        <a:bodyPr/>
        <a:lstStyle/>
        <a:p>
          <a:endParaRPr lang="en-US"/>
        </a:p>
      </dgm:t>
    </dgm:pt>
    <dgm:pt modelId="{70843FBE-AA46-4511-9ABF-546984E4210D}">
      <dgm:prSet phldrT="[Text]"/>
      <dgm:spPr/>
      <dgm:t>
        <a:bodyPr/>
        <a:lstStyle/>
        <a:p>
          <a:r>
            <a:rPr lang="en-US" dirty="0"/>
            <a:t>Lending Club</a:t>
          </a:r>
        </a:p>
      </dgm:t>
    </dgm:pt>
    <dgm:pt modelId="{BB5899ED-6695-4C8C-8B38-6742C9FFA086}" type="parTrans" cxnId="{CC623058-A078-44DB-9275-B175A14173FC}">
      <dgm:prSet/>
      <dgm:spPr/>
      <dgm:t>
        <a:bodyPr/>
        <a:lstStyle/>
        <a:p>
          <a:endParaRPr lang="en-US"/>
        </a:p>
      </dgm:t>
    </dgm:pt>
    <dgm:pt modelId="{D86E1865-1535-4F1D-8F1D-22389ACD224F}" type="sibTrans" cxnId="{CC623058-A078-44DB-9275-B175A14173FC}">
      <dgm:prSet/>
      <dgm:spPr/>
      <dgm:t>
        <a:bodyPr/>
        <a:lstStyle/>
        <a:p>
          <a:endParaRPr lang="en-US" dirty="0"/>
        </a:p>
      </dgm:t>
    </dgm:pt>
    <dgm:pt modelId="{FAAAD937-D659-46E2-AEAA-A6A0CA4F1B6F}">
      <dgm:prSet phldrT="[Text]"/>
      <dgm:spPr/>
      <dgm:t>
        <a:bodyPr/>
        <a:lstStyle/>
        <a:p>
          <a:r>
            <a:rPr lang="en-US" dirty="0"/>
            <a:t>Borrower</a:t>
          </a:r>
        </a:p>
      </dgm:t>
    </dgm:pt>
    <dgm:pt modelId="{7AEA2543-2D94-4D2E-A355-7BBCAFD87CBF}" type="parTrans" cxnId="{F0426641-EB6A-4A52-8FDB-E0DE122ECBCD}">
      <dgm:prSet/>
      <dgm:spPr/>
      <dgm:t>
        <a:bodyPr/>
        <a:lstStyle/>
        <a:p>
          <a:endParaRPr lang="en-US"/>
        </a:p>
      </dgm:t>
    </dgm:pt>
    <dgm:pt modelId="{2D992716-B12A-4F21-B4F2-13A570224573}" type="sibTrans" cxnId="{F0426641-EB6A-4A52-8FDB-E0DE122ECBCD}">
      <dgm:prSet/>
      <dgm:spPr/>
      <dgm:t>
        <a:bodyPr/>
        <a:lstStyle/>
        <a:p>
          <a:endParaRPr lang="en-US" dirty="0"/>
        </a:p>
      </dgm:t>
    </dgm:pt>
    <dgm:pt modelId="{09460F19-85C5-45E4-8F0A-53705110D389}">
      <dgm:prSet phldrT="[Text]"/>
      <dgm:spPr/>
      <dgm:t>
        <a:bodyPr/>
        <a:lstStyle/>
        <a:p>
          <a:r>
            <a:rPr lang="en-US" dirty="0"/>
            <a:t>Investors</a:t>
          </a:r>
        </a:p>
      </dgm:t>
    </dgm:pt>
    <dgm:pt modelId="{C6844D2A-7F66-4D92-AE92-D54B2276EAF0}" type="parTrans" cxnId="{3A2B3862-58EC-4866-BFCB-16D0872211C4}">
      <dgm:prSet/>
      <dgm:spPr/>
      <dgm:t>
        <a:bodyPr/>
        <a:lstStyle/>
        <a:p>
          <a:endParaRPr lang="en-US"/>
        </a:p>
      </dgm:t>
    </dgm:pt>
    <dgm:pt modelId="{D18ABFD8-183A-4517-9812-D127709D8A1D}" type="sibTrans" cxnId="{3A2B3862-58EC-4866-BFCB-16D0872211C4}">
      <dgm:prSet/>
      <dgm:spPr/>
      <dgm:t>
        <a:bodyPr/>
        <a:lstStyle/>
        <a:p>
          <a:endParaRPr lang="en-US" dirty="0"/>
        </a:p>
      </dgm:t>
    </dgm:pt>
    <dgm:pt modelId="{FA1F6BAE-F257-466F-B3B8-E5224C8C67CA}" type="pres">
      <dgm:prSet presAssocID="{A42A0414-6AAE-4CAD-A9DE-720ECCD8DD6F}" presName="Name0" presStyleCnt="0">
        <dgm:presLayoutVars>
          <dgm:dir/>
          <dgm:resizeHandles val="exact"/>
        </dgm:presLayoutVars>
      </dgm:prSet>
      <dgm:spPr/>
    </dgm:pt>
    <dgm:pt modelId="{52B065F2-AFC1-4115-B812-211D766A7A64}" type="pres">
      <dgm:prSet presAssocID="{70843FBE-AA46-4511-9ABF-546984E4210D}" presName="node" presStyleLbl="node1" presStyleIdx="0" presStyleCnt="3">
        <dgm:presLayoutVars>
          <dgm:bulletEnabled val="1"/>
        </dgm:presLayoutVars>
      </dgm:prSet>
      <dgm:spPr/>
    </dgm:pt>
    <dgm:pt modelId="{D726C345-5F8D-4FF4-94BC-F1B59DF0B065}" type="pres">
      <dgm:prSet presAssocID="{D86E1865-1535-4F1D-8F1D-22389ACD224F}" presName="sibTrans" presStyleLbl="sibTrans2D1" presStyleIdx="0" presStyleCnt="3"/>
      <dgm:spPr/>
    </dgm:pt>
    <dgm:pt modelId="{B0D18671-8B46-4386-969D-2405C6EE5811}" type="pres">
      <dgm:prSet presAssocID="{D86E1865-1535-4F1D-8F1D-22389ACD224F}" presName="connectorText" presStyleLbl="sibTrans2D1" presStyleIdx="0" presStyleCnt="3"/>
      <dgm:spPr/>
    </dgm:pt>
    <dgm:pt modelId="{9A38203E-D41F-4F1F-A7BE-B35DD3E25098}" type="pres">
      <dgm:prSet presAssocID="{FAAAD937-D659-46E2-AEAA-A6A0CA4F1B6F}" presName="node" presStyleLbl="node1" presStyleIdx="1" presStyleCnt="3">
        <dgm:presLayoutVars>
          <dgm:bulletEnabled val="1"/>
        </dgm:presLayoutVars>
      </dgm:prSet>
      <dgm:spPr/>
    </dgm:pt>
    <dgm:pt modelId="{BE213F6E-6953-497E-83D7-D6BF3C7F8F27}" type="pres">
      <dgm:prSet presAssocID="{2D992716-B12A-4F21-B4F2-13A570224573}" presName="sibTrans" presStyleLbl="sibTrans2D1" presStyleIdx="1" presStyleCnt="3"/>
      <dgm:spPr/>
    </dgm:pt>
    <dgm:pt modelId="{66FD13E5-6B2A-4B50-9D4B-94542D3E7AA7}" type="pres">
      <dgm:prSet presAssocID="{2D992716-B12A-4F21-B4F2-13A570224573}" presName="connectorText" presStyleLbl="sibTrans2D1" presStyleIdx="1" presStyleCnt="3"/>
      <dgm:spPr/>
    </dgm:pt>
    <dgm:pt modelId="{BA9EB530-4849-4F26-B83D-3D63BDB062F5}" type="pres">
      <dgm:prSet presAssocID="{09460F19-85C5-45E4-8F0A-53705110D389}" presName="node" presStyleLbl="node1" presStyleIdx="2" presStyleCnt="3" custRadScaleRad="98913" custRadScaleInc="-607">
        <dgm:presLayoutVars>
          <dgm:bulletEnabled val="1"/>
        </dgm:presLayoutVars>
      </dgm:prSet>
      <dgm:spPr/>
    </dgm:pt>
    <dgm:pt modelId="{3B373407-18A7-4619-9DFD-EA5D23D4A546}" type="pres">
      <dgm:prSet presAssocID="{D18ABFD8-183A-4517-9812-D127709D8A1D}" presName="sibTrans" presStyleLbl="sibTrans2D1" presStyleIdx="2" presStyleCnt="3" custLinFactNeighborY="10272"/>
      <dgm:spPr/>
    </dgm:pt>
    <dgm:pt modelId="{AFE67FE6-B123-4624-A345-2A322803E2B3}" type="pres">
      <dgm:prSet presAssocID="{D18ABFD8-183A-4517-9812-D127709D8A1D}" presName="connectorText" presStyleLbl="sibTrans2D1" presStyleIdx="2" presStyleCnt="3"/>
      <dgm:spPr/>
    </dgm:pt>
  </dgm:ptLst>
  <dgm:cxnLst>
    <dgm:cxn modelId="{2AF5350B-3440-4BF7-9A53-E0D7CD93031E}" type="presOf" srcId="{70843FBE-AA46-4511-9ABF-546984E4210D}" destId="{52B065F2-AFC1-4115-B812-211D766A7A64}" srcOrd="0" destOrd="0" presId="urn:microsoft.com/office/officeart/2005/8/layout/cycle7"/>
    <dgm:cxn modelId="{100DB43A-9820-4D72-BA90-D2D148171BB8}" type="presOf" srcId="{FAAAD937-D659-46E2-AEAA-A6A0CA4F1B6F}" destId="{9A38203E-D41F-4F1F-A7BE-B35DD3E25098}" srcOrd="0" destOrd="0" presId="urn:microsoft.com/office/officeart/2005/8/layout/cycle7"/>
    <dgm:cxn modelId="{634EBB5D-C8D0-49AA-AE2D-5DEFC0505EF9}" type="presOf" srcId="{D18ABFD8-183A-4517-9812-D127709D8A1D}" destId="{3B373407-18A7-4619-9DFD-EA5D23D4A546}" srcOrd="0" destOrd="0" presId="urn:microsoft.com/office/officeart/2005/8/layout/cycle7"/>
    <dgm:cxn modelId="{F0426641-EB6A-4A52-8FDB-E0DE122ECBCD}" srcId="{A42A0414-6AAE-4CAD-A9DE-720ECCD8DD6F}" destId="{FAAAD937-D659-46E2-AEAA-A6A0CA4F1B6F}" srcOrd="1" destOrd="0" parTransId="{7AEA2543-2D94-4D2E-A355-7BBCAFD87CBF}" sibTransId="{2D992716-B12A-4F21-B4F2-13A570224573}"/>
    <dgm:cxn modelId="{3A2B3862-58EC-4866-BFCB-16D0872211C4}" srcId="{A42A0414-6AAE-4CAD-A9DE-720ECCD8DD6F}" destId="{09460F19-85C5-45E4-8F0A-53705110D389}" srcOrd="2" destOrd="0" parTransId="{C6844D2A-7F66-4D92-AE92-D54B2276EAF0}" sibTransId="{D18ABFD8-183A-4517-9812-D127709D8A1D}"/>
    <dgm:cxn modelId="{735B6F50-038F-4652-A1C6-F257A228AAA2}" type="presOf" srcId="{D18ABFD8-183A-4517-9812-D127709D8A1D}" destId="{AFE67FE6-B123-4624-A345-2A322803E2B3}" srcOrd="1" destOrd="0" presId="urn:microsoft.com/office/officeart/2005/8/layout/cycle7"/>
    <dgm:cxn modelId="{CC623058-A078-44DB-9275-B175A14173FC}" srcId="{A42A0414-6AAE-4CAD-A9DE-720ECCD8DD6F}" destId="{70843FBE-AA46-4511-9ABF-546984E4210D}" srcOrd="0" destOrd="0" parTransId="{BB5899ED-6695-4C8C-8B38-6742C9FFA086}" sibTransId="{D86E1865-1535-4F1D-8F1D-22389ACD224F}"/>
    <dgm:cxn modelId="{DFCAD9A2-1E48-4164-86AA-7BDB6FB0E733}" type="presOf" srcId="{2D992716-B12A-4F21-B4F2-13A570224573}" destId="{BE213F6E-6953-497E-83D7-D6BF3C7F8F27}" srcOrd="0" destOrd="0" presId="urn:microsoft.com/office/officeart/2005/8/layout/cycle7"/>
    <dgm:cxn modelId="{8ECCB6C6-5227-4E48-861D-FC8887997B49}" type="presOf" srcId="{A42A0414-6AAE-4CAD-A9DE-720ECCD8DD6F}" destId="{FA1F6BAE-F257-466F-B3B8-E5224C8C67CA}" srcOrd="0" destOrd="0" presId="urn:microsoft.com/office/officeart/2005/8/layout/cycle7"/>
    <dgm:cxn modelId="{23AC83DA-D591-4F66-A1C4-E42908DE17E7}" type="presOf" srcId="{D86E1865-1535-4F1D-8F1D-22389ACD224F}" destId="{B0D18671-8B46-4386-969D-2405C6EE5811}" srcOrd="1" destOrd="0" presId="urn:microsoft.com/office/officeart/2005/8/layout/cycle7"/>
    <dgm:cxn modelId="{8E9815DB-F810-4646-B041-23A403C23ADE}" type="presOf" srcId="{D86E1865-1535-4F1D-8F1D-22389ACD224F}" destId="{D726C345-5F8D-4FF4-94BC-F1B59DF0B065}" srcOrd="0" destOrd="0" presId="urn:microsoft.com/office/officeart/2005/8/layout/cycle7"/>
    <dgm:cxn modelId="{9A2417E8-2C6D-4B93-AA5E-BF875931E43D}" type="presOf" srcId="{2D992716-B12A-4F21-B4F2-13A570224573}" destId="{66FD13E5-6B2A-4B50-9D4B-94542D3E7AA7}" srcOrd="1" destOrd="0" presId="urn:microsoft.com/office/officeart/2005/8/layout/cycle7"/>
    <dgm:cxn modelId="{8A420AEB-D624-4A56-9F97-5326C0958EF5}" type="presOf" srcId="{09460F19-85C5-45E4-8F0A-53705110D389}" destId="{BA9EB530-4849-4F26-B83D-3D63BDB062F5}" srcOrd="0" destOrd="0" presId="urn:microsoft.com/office/officeart/2005/8/layout/cycle7"/>
    <dgm:cxn modelId="{3CF30F41-223A-49FC-B486-C18EFF1EA88D}" type="presParOf" srcId="{FA1F6BAE-F257-466F-B3B8-E5224C8C67CA}" destId="{52B065F2-AFC1-4115-B812-211D766A7A64}" srcOrd="0" destOrd="0" presId="urn:microsoft.com/office/officeart/2005/8/layout/cycle7"/>
    <dgm:cxn modelId="{9FC1A856-B0BE-45BD-B90C-DEA43C59BC89}" type="presParOf" srcId="{FA1F6BAE-F257-466F-B3B8-E5224C8C67CA}" destId="{D726C345-5F8D-4FF4-94BC-F1B59DF0B065}" srcOrd="1" destOrd="0" presId="urn:microsoft.com/office/officeart/2005/8/layout/cycle7"/>
    <dgm:cxn modelId="{42BFC922-729B-4D83-9EFA-2278FAB373C6}" type="presParOf" srcId="{D726C345-5F8D-4FF4-94BC-F1B59DF0B065}" destId="{B0D18671-8B46-4386-969D-2405C6EE5811}" srcOrd="0" destOrd="0" presId="urn:microsoft.com/office/officeart/2005/8/layout/cycle7"/>
    <dgm:cxn modelId="{0D631195-4551-4C04-BD5C-0D940E7A91B6}" type="presParOf" srcId="{FA1F6BAE-F257-466F-B3B8-E5224C8C67CA}" destId="{9A38203E-D41F-4F1F-A7BE-B35DD3E25098}" srcOrd="2" destOrd="0" presId="urn:microsoft.com/office/officeart/2005/8/layout/cycle7"/>
    <dgm:cxn modelId="{617560CD-A287-47E6-A0DA-7495B84240DC}" type="presParOf" srcId="{FA1F6BAE-F257-466F-B3B8-E5224C8C67CA}" destId="{BE213F6E-6953-497E-83D7-D6BF3C7F8F27}" srcOrd="3" destOrd="0" presId="urn:microsoft.com/office/officeart/2005/8/layout/cycle7"/>
    <dgm:cxn modelId="{92D4616F-999B-4CB0-8933-76C6CAA8BBA3}" type="presParOf" srcId="{BE213F6E-6953-497E-83D7-D6BF3C7F8F27}" destId="{66FD13E5-6B2A-4B50-9D4B-94542D3E7AA7}" srcOrd="0" destOrd="0" presId="urn:microsoft.com/office/officeart/2005/8/layout/cycle7"/>
    <dgm:cxn modelId="{9F5C4DCC-EAA6-462F-952E-67C1716B0C18}" type="presParOf" srcId="{FA1F6BAE-F257-466F-B3B8-E5224C8C67CA}" destId="{BA9EB530-4849-4F26-B83D-3D63BDB062F5}" srcOrd="4" destOrd="0" presId="urn:microsoft.com/office/officeart/2005/8/layout/cycle7"/>
    <dgm:cxn modelId="{AF6562B7-045A-4CE2-B6A8-AA8A16958D07}" type="presParOf" srcId="{FA1F6BAE-F257-466F-B3B8-E5224C8C67CA}" destId="{3B373407-18A7-4619-9DFD-EA5D23D4A546}" srcOrd="5" destOrd="0" presId="urn:microsoft.com/office/officeart/2005/8/layout/cycle7"/>
    <dgm:cxn modelId="{D842B915-B386-4A8E-B42C-2366B4116620}" type="presParOf" srcId="{3B373407-18A7-4619-9DFD-EA5D23D4A546}" destId="{AFE67FE6-B123-4624-A345-2A322803E2B3}"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B065F2-AFC1-4115-B812-211D766A7A64}">
      <dsp:nvSpPr>
        <dsp:cNvPr id="0" name=""/>
        <dsp:cNvSpPr/>
      </dsp:nvSpPr>
      <dsp:spPr>
        <a:xfrm>
          <a:off x="740261" y="539722"/>
          <a:ext cx="895740" cy="447870"/>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Lending Club</a:t>
          </a:r>
        </a:p>
      </dsp:txBody>
      <dsp:txXfrm>
        <a:off x="753379" y="552840"/>
        <a:ext cx="869504" cy="421634"/>
      </dsp:txXfrm>
    </dsp:sp>
    <dsp:sp modelId="{D726C345-5F8D-4FF4-94BC-F1B59DF0B065}">
      <dsp:nvSpPr>
        <dsp:cNvPr id="0" name=""/>
        <dsp:cNvSpPr/>
      </dsp:nvSpPr>
      <dsp:spPr>
        <a:xfrm rot="3600000">
          <a:off x="1328848" y="1325778"/>
          <a:ext cx="458150" cy="156754"/>
        </a:xfrm>
        <a:prstGeom prst="leftRightArrow">
          <a:avLst>
            <a:gd name="adj1" fmla="val 60000"/>
            <a:gd name="adj2" fmla="val 5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375874" y="1357129"/>
        <a:ext cx="364098" cy="94052"/>
      </dsp:txXfrm>
    </dsp:sp>
    <dsp:sp modelId="{9A38203E-D41F-4F1F-A7BE-B35DD3E25098}">
      <dsp:nvSpPr>
        <dsp:cNvPr id="0" name=""/>
        <dsp:cNvSpPr/>
      </dsp:nvSpPr>
      <dsp:spPr>
        <a:xfrm>
          <a:off x="1479845" y="1820719"/>
          <a:ext cx="895740" cy="447870"/>
        </a:xfrm>
        <a:prstGeom prst="roundRect">
          <a:avLst>
            <a:gd name="adj" fmla="val 10000"/>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Borrower</a:t>
          </a:r>
        </a:p>
      </dsp:txBody>
      <dsp:txXfrm>
        <a:off x="1492963" y="1833837"/>
        <a:ext cx="869504" cy="421634"/>
      </dsp:txXfrm>
    </dsp:sp>
    <dsp:sp modelId="{BE213F6E-6953-497E-83D7-D6BF3C7F8F27}">
      <dsp:nvSpPr>
        <dsp:cNvPr id="0" name=""/>
        <dsp:cNvSpPr/>
      </dsp:nvSpPr>
      <dsp:spPr>
        <a:xfrm rot="10800000">
          <a:off x="964426" y="1966276"/>
          <a:ext cx="458150" cy="156754"/>
        </a:xfrm>
        <a:prstGeom prst="leftRightArrow">
          <a:avLst>
            <a:gd name="adj1" fmla="val 60000"/>
            <a:gd name="adj2" fmla="val 50000"/>
          </a:avLst>
        </a:prstGeom>
        <a:solidFill>
          <a:schemeClr val="accent4">
            <a:hueOff val="-2232385"/>
            <a:satOff val="13449"/>
            <a:lumOff val="1078"/>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1011452" y="1997627"/>
        <a:ext cx="364098" cy="94052"/>
      </dsp:txXfrm>
    </dsp:sp>
    <dsp:sp modelId="{BA9EB530-4849-4F26-B83D-3D63BDB062F5}">
      <dsp:nvSpPr>
        <dsp:cNvPr id="0" name=""/>
        <dsp:cNvSpPr/>
      </dsp:nvSpPr>
      <dsp:spPr>
        <a:xfrm>
          <a:off x="11417" y="1820719"/>
          <a:ext cx="895740" cy="447870"/>
        </a:xfrm>
        <a:prstGeom prst="roundRect">
          <a:avLst>
            <a:gd name="adj" fmla="val 10000"/>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Investors</a:t>
          </a:r>
        </a:p>
      </dsp:txBody>
      <dsp:txXfrm>
        <a:off x="24535" y="1833837"/>
        <a:ext cx="869504" cy="421634"/>
      </dsp:txXfrm>
    </dsp:sp>
    <dsp:sp modelId="{3B373407-18A7-4619-9DFD-EA5D23D4A546}">
      <dsp:nvSpPr>
        <dsp:cNvPr id="0" name=""/>
        <dsp:cNvSpPr/>
      </dsp:nvSpPr>
      <dsp:spPr>
        <a:xfrm rot="17978307">
          <a:off x="594634" y="1341880"/>
          <a:ext cx="458150" cy="156754"/>
        </a:xfrm>
        <a:prstGeom prst="leftRightArrow">
          <a:avLst>
            <a:gd name="adj1" fmla="val 60000"/>
            <a:gd name="adj2" fmla="val 50000"/>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41660" y="1373231"/>
        <a:ext cx="364098" cy="94052"/>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5024AA-4F81-BB4D-B489-9F6AA392D01E}" type="datetimeFigureOut">
              <a:rPr lang="en-US" smtClean="0"/>
              <a:t>4/10/2022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75EEC-F966-D744-8CD5-9FA9D698D5C9}" type="slidenum">
              <a:rPr lang="en-US" smtClean="0"/>
              <a:t>‹#›</a:t>
            </a:fld>
            <a:endParaRPr lang="en-US"/>
          </a:p>
        </p:txBody>
      </p:sp>
    </p:spTree>
    <p:extLst>
      <p:ext uri="{BB962C8B-B14F-4D97-AF65-F5344CB8AC3E}">
        <p14:creationId xmlns:p14="http://schemas.microsoft.com/office/powerpoint/2010/main" val="1175162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This is the general overview of what we are planning to present today.</a:t>
            </a:r>
          </a:p>
          <a:p>
            <a:pPr marL="228600" indent="-228600">
              <a:buFont typeface="+mj-lt"/>
              <a:buAutoNum type="arabicPeriod"/>
            </a:pPr>
            <a:r>
              <a:rPr lang="en-US" dirty="0"/>
              <a:t>First we will give an overview of Lending club and what is the business problem we are trying to solve.</a:t>
            </a:r>
          </a:p>
          <a:p>
            <a:pPr marL="228600" indent="-228600">
              <a:buFont typeface="+mj-lt"/>
              <a:buAutoNum type="arabicPeriod"/>
            </a:pPr>
            <a:r>
              <a:rPr lang="en-US" dirty="0"/>
              <a:t>Then we will discuss about the data explanatory analysis that we performed on the data set.</a:t>
            </a:r>
          </a:p>
          <a:p>
            <a:pPr marL="228600" indent="-228600">
              <a:buFont typeface="+mj-lt"/>
              <a:buAutoNum type="arabicPeriod"/>
            </a:pPr>
            <a:r>
              <a:rPr lang="en-US" dirty="0"/>
              <a:t>Following this we will briefly discuss the about the data set, how we prepare and set up the data for our machine learning model.</a:t>
            </a:r>
          </a:p>
          <a:p>
            <a:pPr marL="228600" indent="-228600">
              <a:buFont typeface="+mj-lt"/>
              <a:buAutoNum type="arabicPeriod"/>
            </a:pPr>
            <a:r>
              <a:rPr lang="en-US" dirty="0"/>
              <a:t>After that we will take a closer look at the machine learning process and how we use the spark MLlib to implement the machine learning algorithms.</a:t>
            </a:r>
          </a:p>
          <a:p>
            <a:pPr marL="228600" indent="-228600">
              <a:buFont typeface="+mj-lt"/>
              <a:buAutoNum type="arabicPeriod"/>
            </a:pPr>
            <a:r>
              <a:rPr lang="en-US" dirty="0"/>
              <a:t>And then summary and conclusion</a:t>
            </a:r>
          </a:p>
          <a:p>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2</a:t>
            </a:fld>
            <a:endParaRPr lang="en-US"/>
          </a:p>
        </p:txBody>
      </p:sp>
    </p:spTree>
    <p:extLst>
      <p:ext uri="{BB962C8B-B14F-4D97-AF65-F5344CB8AC3E}">
        <p14:creationId xmlns:p14="http://schemas.microsoft.com/office/powerpoint/2010/main" val="2555205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12</a:t>
            </a:fld>
            <a:endParaRPr lang="en-US"/>
          </a:p>
        </p:txBody>
      </p:sp>
    </p:spTree>
    <p:extLst>
      <p:ext uri="{BB962C8B-B14F-4D97-AF65-F5344CB8AC3E}">
        <p14:creationId xmlns:p14="http://schemas.microsoft.com/office/powerpoint/2010/main" val="3822506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Note:</a:t>
            </a:r>
            <a:r>
              <a:rPr lang="en-US" sz="1200" b="0" i="0" u="none" strike="noStrike" kern="1200" dirty="0">
                <a:solidFill>
                  <a:schemeClr val="tx1"/>
                </a:solidFill>
                <a:effectLst/>
                <a:latin typeface="+mn-lt"/>
                <a:ea typeface="+mn-ea"/>
                <a:cs typeface="+mn-cs"/>
              </a:rPr>
              <a:t> - As we notice from the results, this algorithm is not performing well as compared to others. We tried to drill down the root cause for the issue, but the spark provides very abstract level API for the algorithm implementation and doesn’t provide much control on its implementation. As a side work, we try implementing this same model in R and Python, where we first calculated the Maximum Likelihood Estimator based on the distribution of each feature and used combinations of Alpha &amp; Beta values (For beta distribution) for prior. We then calculated the max posterior probability to each observations and achieved 92.6% precision.</a:t>
            </a:r>
            <a:endParaRPr lang="en-US" i="0" dirty="0"/>
          </a:p>
        </p:txBody>
      </p:sp>
      <p:sp>
        <p:nvSpPr>
          <p:cNvPr id="4" name="Slide Number Placeholder 3"/>
          <p:cNvSpPr>
            <a:spLocks noGrp="1"/>
          </p:cNvSpPr>
          <p:nvPr>
            <p:ph type="sldNum" sz="quarter" idx="10"/>
          </p:nvPr>
        </p:nvSpPr>
        <p:spPr/>
        <p:txBody>
          <a:bodyPr/>
          <a:lstStyle/>
          <a:p>
            <a:fld id="{5A075EEC-F966-D744-8CD5-9FA9D698D5C9}" type="slidenum">
              <a:rPr lang="en-US" smtClean="0"/>
              <a:t>13</a:t>
            </a:fld>
            <a:endParaRPr lang="en-US"/>
          </a:p>
        </p:txBody>
      </p:sp>
    </p:spTree>
    <p:extLst>
      <p:ext uri="{BB962C8B-B14F-4D97-AF65-F5344CB8AC3E}">
        <p14:creationId xmlns:p14="http://schemas.microsoft.com/office/powerpoint/2010/main" val="531653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14</a:t>
            </a:fld>
            <a:endParaRPr lang="en-US"/>
          </a:p>
        </p:txBody>
      </p:sp>
    </p:spTree>
    <p:extLst>
      <p:ext uri="{BB962C8B-B14F-4D97-AF65-F5344CB8AC3E}">
        <p14:creationId xmlns:p14="http://schemas.microsoft.com/office/powerpoint/2010/main" val="2320551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15</a:t>
            </a:fld>
            <a:endParaRPr lang="en-US"/>
          </a:p>
        </p:txBody>
      </p:sp>
    </p:spTree>
    <p:extLst>
      <p:ext uri="{BB962C8B-B14F-4D97-AF65-F5344CB8AC3E}">
        <p14:creationId xmlns:p14="http://schemas.microsoft.com/office/powerpoint/2010/main" val="2437870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16</a:t>
            </a:fld>
            <a:endParaRPr lang="en-US"/>
          </a:p>
        </p:txBody>
      </p:sp>
    </p:spTree>
    <p:extLst>
      <p:ext uri="{BB962C8B-B14F-4D97-AF65-F5344CB8AC3E}">
        <p14:creationId xmlns:p14="http://schemas.microsoft.com/office/powerpoint/2010/main" val="2647519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17</a:t>
            </a:fld>
            <a:endParaRPr lang="en-US"/>
          </a:p>
        </p:txBody>
      </p:sp>
    </p:spTree>
    <p:extLst>
      <p:ext uri="{BB962C8B-B14F-4D97-AF65-F5344CB8AC3E}">
        <p14:creationId xmlns:p14="http://schemas.microsoft.com/office/powerpoint/2010/main" val="4006612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18</a:t>
            </a:fld>
            <a:endParaRPr lang="en-US"/>
          </a:p>
        </p:txBody>
      </p:sp>
    </p:spTree>
    <p:extLst>
      <p:ext uri="{BB962C8B-B14F-4D97-AF65-F5344CB8AC3E}">
        <p14:creationId xmlns:p14="http://schemas.microsoft.com/office/powerpoint/2010/main" val="117143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19</a:t>
            </a:fld>
            <a:endParaRPr lang="en-US"/>
          </a:p>
        </p:txBody>
      </p:sp>
    </p:spTree>
    <p:extLst>
      <p:ext uri="{BB962C8B-B14F-4D97-AF65-F5344CB8AC3E}">
        <p14:creationId xmlns:p14="http://schemas.microsoft.com/office/powerpoint/2010/main" val="3953415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SMOTE</a:t>
            </a:r>
            <a:r>
              <a:rPr lang="en-US" sz="1200" b="0" i="0" u="none" strike="noStrike" kern="1200" dirty="0">
                <a:solidFill>
                  <a:schemeClr val="tx1"/>
                </a:solidFill>
                <a:effectLst/>
                <a:latin typeface="+mn-lt"/>
                <a:ea typeface="+mn-ea"/>
                <a:cs typeface="+mn-cs"/>
              </a:rPr>
              <a:t> - Synthetic Minority Over-</a:t>
            </a:r>
            <a:r>
              <a:rPr lang="en-US" sz="1200" b="1" i="0" u="none" strike="noStrike" kern="1200" dirty="0">
                <a:solidFill>
                  <a:schemeClr val="tx1"/>
                </a:solidFill>
                <a:effectLst/>
                <a:latin typeface="+mn-lt"/>
                <a:ea typeface="+mn-ea"/>
                <a:cs typeface="+mn-cs"/>
              </a:rPr>
              <a:t>sampling</a:t>
            </a:r>
            <a:r>
              <a:rPr lang="en-US" sz="1200" b="0" i="0" u="none" strike="noStrike" kern="1200" dirty="0">
                <a:solidFill>
                  <a:schemeClr val="tx1"/>
                </a:solidFill>
                <a:effectLst/>
                <a:latin typeface="+mn-lt"/>
                <a:ea typeface="+mn-ea"/>
                <a:cs typeface="+mn-cs"/>
              </a:rPr>
              <a:t> Technique</a:t>
            </a:r>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20</a:t>
            </a:fld>
            <a:endParaRPr lang="en-US"/>
          </a:p>
        </p:txBody>
      </p:sp>
    </p:spTree>
    <p:extLst>
      <p:ext uri="{BB962C8B-B14F-4D97-AF65-F5344CB8AC3E}">
        <p14:creationId xmlns:p14="http://schemas.microsoft.com/office/powerpoint/2010/main" val="436371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Lending Club is an online peer to peer credit marketplace which matches borrowers and investors.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Lending club assigns each borrower a grade and a sub-grade based on their credit history.</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These grades are assigned within alphabetical range from A to G. Each of these letter grades has five finer-grain sub-grades, numbered 1 to 5, with 1 being the highest category with-in the grade</a:t>
            </a:r>
            <a:r>
              <a:rPr lang="en-US" dirty="0">
                <a:effectLst/>
              </a:rPr>
              <a:t> </a:t>
            </a:r>
            <a:endParaRPr lang="en-US"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They evaluate their credit-worthiness based on these grades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This rating information is made available to all the investors who fund the load requests.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The grading help the investors to make a decision of which loan request they will fund. Or how much of that loan request they want to fund.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In addition to these grading lending club provides historical performance data to the investors so that they can perform more comprehensive analysis.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Our goal is to perform explanatory data analysis using apache spark framework to develop business insights from the historical loan data.</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As per the recent studies 3-4% loans default every year. This is a huge risk for investors. So our goal is to develop a model which identifies which borrowers are more likely to default on their loans. This model can be used by investors to limit their investment risk.</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u="none" strike="noStrike" kern="1200" dirty="0">
                <a:solidFill>
                  <a:schemeClr val="tx1"/>
                </a:solidFill>
                <a:effectLst/>
                <a:latin typeface="+mn-lt"/>
                <a:ea typeface="+mn-ea"/>
                <a:cs typeface="+mn-cs"/>
              </a:rPr>
              <a:t>Lending Club makes money by charging borrowers an </a:t>
            </a:r>
            <a:r>
              <a:rPr lang="en-US" sz="1200" b="1" i="0" u="none" strike="noStrike" kern="1200" dirty="0">
                <a:solidFill>
                  <a:schemeClr val="tx1"/>
                </a:solidFill>
                <a:effectLst/>
                <a:latin typeface="+mn-lt"/>
                <a:ea typeface="+mn-ea"/>
                <a:cs typeface="+mn-cs"/>
              </a:rPr>
              <a:t>origination fee </a:t>
            </a:r>
            <a:r>
              <a:rPr lang="en-US" sz="1200" b="0" i="0" u="none" strike="noStrike" kern="1200" dirty="0">
                <a:solidFill>
                  <a:schemeClr val="tx1"/>
                </a:solidFill>
                <a:effectLst/>
                <a:latin typeface="+mn-lt"/>
                <a:ea typeface="+mn-ea"/>
                <a:cs typeface="+mn-cs"/>
              </a:rPr>
              <a:t>and investors </a:t>
            </a:r>
            <a:r>
              <a:rPr lang="en-US" sz="1200" b="1" i="0" u="none" strike="noStrike" kern="1200" dirty="0">
                <a:solidFill>
                  <a:schemeClr val="tx1"/>
                </a:solidFill>
                <a:effectLst/>
                <a:latin typeface="+mn-lt"/>
                <a:ea typeface="+mn-ea"/>
                <a:cs typeface="+mn-cs"/>
              </a:rPr>
              <a:t>a service fee</a:t>
            </a:r>
            <a:r>
              <a:rPr lang="en-US" sz="1200" b="0" i="0" u="none" strike="noStrike"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3</a:t>
            </a:fld>
            <a:endParaRPr lang="en-US"/>
          </a:p>
        </p:txBody>
      </p:sp>
    </p:spTree>
    <p:extLst>
      <p:ext uri="{BB962C8B-B14F-4D97-AF65-F5344CB8AC3E}">
        <p14:creationId xmlns:p14="http://schemas.microsoft.com/office/powerpoint/2010/main" val="3692895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Lending club provides us a good quality of historical data.</a:t>
            </a:r>
          </a:p>
          <a:p>
            <a:pPr marL="228600" indent="-228600">
              <a:buFont typeface="+mj-lt"/>
              <a:buAutoNum type="arabicPeriod"/>
            </a:pPr>
            <a:r>
              <a:rPr lang="en-US" dirty="0"/>
              <a:t>We accessed over 800,000 records compiled over the period of year 2007-2015.</a:t>
            </a:r>
          </a:p>
          <a:p>
            <a:pPr marL="228600" indent="-228600">
              <a:buFont typeface="+mj-lt"/>
              <a:buAutoNum type="arabicPeriod"/>
            </a:pPr>
            <a:r>
              <a:rPr lang="en-US" dirty="0"/>
              <a:t>The variables which are include in this data set provides ample amount of information from which we could identify that if the borrowers are likely to default on their loans.</a:t>
            </a:r>
          </a:p>
          <a:p>
            <a:pPr marL="228600" indent="-228600">
              <a:buFont typeface="+mj-lt"/>
              <a:buAutoNum type="arabicPeriod"/>
            </a:pPr>
            <a:r>
              <a:rPr lang="en-US" dirty="0"/>
              <a:t>We require only selected variables which have direct response to borrower’s potential to default. So we prepared our own data set by choosing these variables.</a:t>
            </a:r>
          </a:p>
          <a:p>
            <a:pPr marL="228600" indent="-228600">
              <a:buFont typeface="+mj-lt"/>
              <a:buAutoNum type="arabicPeriod"/>
            </a:pPr>
            <a:r>
              <a:rPr lang="en-US" dirty="0"/>
              <a:t>For explanatory analysis which we performed using apache spark we used the whole data set.</a:t>
            </a:r>
          </a:p>
          <a:p>
            <a:pPr marL="228600" indent="-228600">
              <a:buFont typeface="+mj-lt"/>
              <a:buAutoNum type="arabicPeriod"/>
            </a:pPr>
            <a:endParaRPr lang="en-US" dirty="0"/>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4</a:t>
            </a:fld>
            <a:endParaRPr lang="en-US"/>
          </a:p>
        </p:txBody>
      </p:sp>
    </p:spTree>
    <p:extLst>
      <p:ext uri="{BB962C8B-B14F-4D97-AF65-F5344CB8AC3E}">
        <p14:creationId xmlns:p14="http://schemas.microsoft.com/office/powerpoint/2010/main" val="2056807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Show on the slide here are the distribution plots of loan amount and interest rate.</a:t>
            </a:r>
          </a:p>
          <a:p>
            <a:pPr marL="228600" indent="-228600">
              <a:buFont typeface="+mj-lt"/>
              <a:buAutoNum type="arabicPeriod"/>
            </a:pPr>
            <a:r>
              <a:rPr lang="en-US" dirty="0"/>
              <a:t>We have developed plots for every features to find out the their distributions</a:t>
            </a:r>
          </a:p>
          <a:p>
            <a:pPr marL="228600" indent="-228600">
              <a:buFont typeface="+mj-lt"/>
              <a:buAutoNum type="arabicPeriod"/>
            </a:pPr>
            <a:r>
              <a:rPr lang="en-US" dirty="0"/>
              <a:t>We need this distribution to develop the probability distribution function to find out the maximum likelihood of each feature.</a:t>
            </a:r>
          </a:p>
          <a:p>
            <a:pPr marL="228600" indent="-228600">
              <a:buFont typeface="+mj-lt"/>
              <a:buAutoNum type="arabicPeriod"/>
            </a:pPr>
            <a:r>
              <a:rPr lang="en-US" dirty="0"/>
              <a:t>Some of the variables have exponential distribution so we developed the pdf for those as well.</a:t>
            </a:r>
          </a:p>
        </p:txBody>
      </p:sp>
      <p:sp>
        <p:nvSpPr>
          <p:cNvPr id="4" name="Slide Number Placeholder 3"/>
          <p:cNvSpPr>
            <a:spLocks noGrp="1"/>
          </p:cNvSpPr>
          <p:nvPr>
            <p:ph type="sldNum" sz="quarter" idx="10"/>
          </p:nvPr>
        </p:nvSpPr>
        <p:spPr/>
        <p:txBody>
          <a:bodyPr/>
          <a:lstStyle/>
          <a:p>
            <a:fld id="{5A075EEC-F966-D744-8CD5-9FA9D698D5C9}" type="slidenum">
              <a:rPr lang="en-US" smtClean="0"/>
              <a:t>5</a:t>
            </a:fld>
            <a:endParaRPr lang="en-US"/>
          </a:p>
        </p:txBody>
      </p:sp>
    </p:spTree>
    <p:extLst>
      <p:ext uri="{BB962C8B-B14F-4D97-AF65-F5344CB8AC3E}">
        <p14:creationId xmlns:p14="http://schemas.microsoft.com/office/powerpoint/2010/main" val="2282749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Here we can see that the popularity of LC has increased over the period of time.</a:t>
            </a:r>
          </a:p>
          <a:p>
            <a:pPr marL="228600" indent="-228600">
              <a:buFont typeface="+mj-lt"/>
              <a:buAutoNum type="arabicPeriod"/>
            </a:pPr>
            <a:r>
              <a:rPr lang="en-US" dirty="0"/>
              <a:t>The median interest rate was increased during 2012-2013. May be because of some financial crisis during that period!!! </a:t>
            </a:r>
          </a:p>
          <a:p>
            <a:pPr marL="228600" indent="-228600">
              <a:buFont typeface="+mj-lt"/>
              <a:buAutoNum type="arabicPeriod"/>
            </a:pPr>
            <a:r>
              <a:rPr lang="en-US" dirty="0"/>
              <a:t>Created bins</a:t>
            </a:r>
          </a:p>
          <a:p>
            <a:pPr marL="228600" indent="-228600">
              <a:buFont typeface="+mj-lt"/>
              <a:buAutoNum type="arabicPeriod"/>
            </a:pPr>
            <a:r>
              <a:rPr lang="en-US" dirty="0"/>
              <a:t>Used </a:t>
            </a:r>
            <a:r>
              <a:rPr lang="en-US" dirty="0" err="1"/>
              <a:t>buketizer</a:t>
            </a:r>
            <a:r>
              <a:rPr lang="en-US" dirty="0"/>
              <a:t> – computational </a:t>
            </a:r>
            <a:r>
              <a:rPr lang="en-US" dirty="0" err="1"/>
              <a:t>expensiv</a:t>
            </a:r>
            <a:endParaRPr lang="en-US" dirty="0"/>
          </a:p>
          <a:p>
            <a:pPr marL="228600" indent="-228600">
              <a:buFont typeface="+mj-lt"/>
              <a:buAutoNum type="arabicPeriod"/>
            </a:pPr>
            <a:r>
              <a:rPr lang="en-US" dirty="0"/>
              <a:t>Wrote </a:t>
            </a:r>
            <a:r>
              <a:rPr lang="en-US" dirty="0" err="1"/>
              <a:t>cutom</a:t>
            </a:r>
            <a:r>
              <a:rPr lang="en-US" dirty="0"/>
              <a:t> logic</a:t>
            </a:r>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6</a:t>
            </a:fld>
            <a:endParaRPr lang="en-US"/>
          </a:p>
        </p:txBody>
      </p:sp>
    </p:spTree>
    <p:extLst>
      <p:ext uri="{BB962C8B-B14F-4D97-AF65-F5344CB8AC3E}">
        <p14:creationId xmlns:p14="http://schemas.microsoft.com/office/powerpoint/2010/main" val="1907493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200" kern="1200" dirty="0">
                <a:solidFill>
                  <a:schemeClr val="tx1"/>
                </a:solidFill>
                <a:effectLst/>
                <a:latin typeface="+mn-lt"/>
                <a:ea typeface="+mn-ea"/>
                <a:cs typeface="+mn-cs"/>
              </a:rPr>
              <a:t>A </a:t>
            </a:r>
            <a:r>
              <a:rPr lang="en-US" sz="1200" b="1" kern="1200" dirty="0">
                <a:solidFill>
                  <a:schemeClr val="tx1"/>
                </a:solidFill>
                <a:effectLst/>
                <a:latin typeface="+mn-lt"/>
                <a:ea typeface="+mn-ea"/>
                <a:cs typeface="+mn-cs"/>
              </a:rPr>
              <a:t>Violin Plots</a:t>
            </a:r>
            <a:r>
              <a:rPr lang="en-US" sz="1200" kern="1200" dirty="0">
                <a:solidFill>
                  <a:schemeClr val="tx1"/>
                </a:solidFill>
                <a:effectLst/>
                <a:latin typeface="+mn-lt"/>
                <a:ea typeface="+mn-ea"/>
                <a:cs typeface="+mn-cs"/>
              </a:rPr>
              <a:t> are </a:t>
            </a:r>
            <a:r>
              <a:rPr lang="en-US" sz="1200" b="0" kern="1200" dirty="0">
                <a:solidFill>
                  <a:schemeClr val="tx1"/>
                </a:solidFill>
                <a:effectLst/>
                <a:latin typeface="+mn-lt"/>
                <a:ea typeface="+mn-ea"/>
                <a:cs typeface="+mn-cs"/>
              </a:rPr>
              <a:t>used</a:t>
            </a:r>
            <a:r>
              <a:rPr lang="en-US" sz="1200" kern="1200" dirty="0">
                <a:solidFill>
                  <a:schemeClr val="tx1"/>
                </a:solidFill>
                <a:effectLst/>
                <a:latin typeface="+mn-lt"/>
                <a:ea typeface="+mn-ea"/>
                <a:cs typeface="+mn-cs"/>
              </a:rPr>
              <a:t> to visualize the distribution of the data and its probability density. </a:t>
            </a:r>
            <a:endParaRPr lang="en-US" dirty="0"/>
          </a:p>
          <a:p>
            <a:pPr marL="228600" indent="-228600">
              <a:buFont typeface="+mj-lt"/>
              <a:buAutoNum type="arabicPeriod"/>
            </a:pPr>
            <a:r>
              <a:rPr lang="en-US" dirty="0"/>
              <a:t>From this violin plot we can see that the loan amount for all the loan status is almost normally distributed. </a:t>
            </a:r>
          </a:p>
        </p:txBody>
      </p:sp>
      <p:sp>
        <p:nvSpPr>
          <p:cNvPr id="4" name="Slide Number Placeholder 3"/>
          <p:cNvSpPr>
            <a:spLocks noGrp="1"/>
          </p:cNvSpPr>
          <p:nvPr>
            <p:ph type="sldNum" sz="quarter" idx="10"/>
          </p:nvPr>
        </p:nvSpPr>
        <p:spPr/>
        <p:txBody>
          <a:bodyPr/>
          <a:lstStyle/>
          <a:p>
            <a:fld id="{5A075EEC-F966-D744-8CD5-9FA9D698D5C9}" type="slidenum">
              <a:rPr lang="en-US" smtClean="0"/>
              <a:t>7</a:t>
            </a:fld>
            <a:endParaRPr lang="en-US"/>
          </a:p>
        </p:txBody>
      </p:sp>
    </p:spTree>
    <p:extLst>
      <p:ext uri="{BB962C8B-B14F-4D97-AF65-F5344CB8AC3E}">
        <p14:creationId xmlns:p14="http://schemas.microsoft.com/office/powerpoint/2010/main" val="707218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box plot we can see that the requirement of loan amount is less if the grading is high. </a:t>
            </a:r>
          </a:p>
          <a:p>
            <a:r>
              <a:rPr lang="en-US" dirty="0"/>
              <a:t>We can see that the lower grade G has more requirement than the higher grade A</a:t>
            </a:r>
          </a:p>
          <a:p>
            <a:r>
              <a:rPr lang="en-US" dirty="0"/>
              <a:t>Higher grade – financial strong</a:t>
            </a:r>
          </a:p>
        </p:txBody>
      </p:sp>
      <p:sp>
        <p:nvSpPr>
          <p:cNvPr id="4" name="Slide Number Placeholder 3"/>
          <p:cNvSpPr>
            <a:spLocks noGrp="1"/>
          </p:cNvSpPr>
          <p:nvPr>
            <p:ph type="sldNum" sz="quarter" idx="10"/>
          </p:nvPr>
        </p:nvSpPr>
        <p:spPr/>
        <p:txBody>
          <a:bodyPr/>
          <a:lstStyle/>
          <a:p>
            <a:fld id="{5A075EEC-F966-D744-8CD5-9FA9D698D5C9}" type="slidenum">
              <a:rPr lang="en-US" smtClean="0"/>
              <a:t>8</a:t>
            </a:fld>
            <a:endParaRPr lang="en-US"/>
          </a:p>
        </p:txBody>
      </p:sp>
    </p:spTree>
    <p:extLst>
      <p:ext uri="{BB962C8B-B14F-4D97-AF65-F5344CB8AC3E}">
        <p14:creationId xmlns:p14="http://schemas.microsoft.com/office/powerpoint/2010/main" val="3232220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the box plot for rate distribution for each grade.</a:t>
            </a:r>
          </a:p>
          <a:p>
            <a:r>
              <a:rPr lang="en-US" dirty="0"/>
              <a:t>We can see that the interest rates are higher for lower grade.</a:t>
            </a:r>
          </a:p>
        </p:txBody>
      </p:sp>
      <p:sp>
        <p:nvSpPr>
          <p:cNvPr id="4" name="Slide Number Placeholder 3"/>
          <p:cNvSpPr>
            <a:spLocks noGrp="1"/>
          </p:cNvSpPr>
          <p:nvPr>
            <p:ph type="sldNum" sz="quarter" idx="10"/>
          </p:nvPr>
        </p:nvSpPr>
        <p:spPr/>
        <p:txBody>
          <a:bodyPr/>
          <a:lstStyle/>
          <a:p>
            <a:fld id="{5A075EEC-F966-D744-8CD5-9FA9D698D5C9}" type="slidenum">
              <a:rPr lang="en-US" smtClean="0"/>
              <a:t>9</a:t>
            </a:fld>
            <a:endParaRPr lang="en-US"/>
          </a:p>
        </p:txBody>
      </p:sp>
    </p:spTree>
    <p:extLst>
      <p:ext uri="{BB962C8B-B14F-4D97-AF65-F5344CB8AC3E}">
        <p14:creationId xmlns:p14="http://schemas.microsoft.com/office/powerpoint/2010/main" val="3157595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Though the data was good quality, we found out that we have to perform some cleanup activity.</a:t>
            </a:r>
          </a:p>
          <a:p>
            <a:pPr marL="228600" indent="-228600">
              <a:buFont typeface="+mj-lt"/>
              <a:buAutoNum type="arabicPeriod"/>
            </a:pPr>
            <a:r>
              <a:rPr lang="en-US" dirty="0"/>
              <a:t>First we removed the records which have more than 50% of missing values.</a:t>
            </a:r>
          </a:p>
          <a:p>
            <a:pPr marL="228600" indent="-228600">
              <a:buFont typeface="+mj-lt"/>
              <a:buAutoNum type="arabicPeriod"/>
            </a:pPr>
            <a:r>
              <a:rPr lang="en-US" dirty="0"/>
              <a:t>Then for better interpretation of results we convert some continuous variables into ranges.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We use </a:t>
            </a:r>
            <a:r>
              <a:rPr lang="en-US" sz="1200" b="1" kern="1200" dirty="0" err="1">
                <a:solidFill>
                  <a:schemeClr val="tx1"/>
                </a:solidFill>
                <a:effectLst/>
                <a:latin typeface="+mn-lt"/>
                <a:ea typeface="+mn-ea"/>
                <a:cs typeface="+mn-cs"/>
              </a:rPr>
              <a:t>StringIndexerAPI</a:t>
            </a:r>
            <a:r>
              <a:rPr lang="en-US" sz="1200" kern="1200" dirty="0">
                <a:solidFill>
                  <a:schemeClr val="tx1"/>
                </a:solidFill>
                <a:effectLst/>
                <a:latin typeface="+mn-lt"/>
                <a:ea typeface="+mn-ea"/>
                <a:cs typeface="+mn-cs"/>
              </a:rPr>
              <a:t> to convert the ordinal features such as borrowers experience level and </a:t>
            </a:r>
            <a:r>
              <a:rPr lang="en-US" sz="1200" b="1" kern="1200" dirty="0" err="1">
                <a:solidFill>
                  <a:schemeClr val="tx1"/>
                </a:solidFill>
                <a:effectLst/>
                <a:latin typeface="+mn-lt"/>
                <a:ea typeface="+mn-ea"/>
                <a:cs typeface="+mn-cs"/>
              </a:rPr>
              <a:t>VectorAssemblerAPI</a:t>
            </a:r>
            <a:r>
              <a:rPr lang="en-US" sz="1200" kern="1200" dirty="0">
                <a:solidFill>
                  <a:schemeClr val="tx1"/>
                </a:solidFill>
                <a:effectLst/>
                <a:latin typeface="+mn-lt"/>
                <a:ea typeface="+mn-ea"/>
                <a:cs typeface="+mn-cs"/>
              </a:rPr>
              <a:t> to convert the rest nominal features. Following which, we binary encoded the variables with binary values.</a:t>
            </a:r>
            <a:endParaRPr lang="en-US" dirty="0"/>
          </a:p>
          <a:p>
            <a:pPr marL="228600" indent="-228600">
              <a:buFont typeface="+mj-lt"/>
              <a:buAutoNum type="arabicPeriod"/>
            </a:pPr>
            <a:r>
              <a:rPr lang="en-US" dirty="0"/>
              <a:t>For our classification model we </a:t>
            </a:r>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5A075EEC-F966-D744-8CD5-9FA9D698D5C9}" type="slidenum">
              <a:rPr lang="en-US" smtClean="0"/>
              <a:t>10</a:t>
            </a:fld>
            <a:endParaRPr lang="en-US"/>
          </a:p>
        </p:txBody>
      </p:sp>
    </p:spTree>
    <p:extLst>
      <p:ext uri="{BB962C8B-B14F-4D97-AF65-F5344CB8AC3E}">
        <p14:creationId xmlns:p14="http://schemas.microsoft.com/office/powerpoint/2010/main" val="6525892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4E0A8C-7EE8-1D43-8A05-722A227C36E1}" type="datetime1">
              <a:rPr lang="en-US" smtClean="0"/>
              <a:t>4/10/2022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8D0067-33FE-BD46-B956-F2EE43B4C182}" type="datetime1">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1A68BD-FBC7-0144-9F6E-0A3AB13B4D96}" type="datetime1">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7C6E3B-3D79-1440-AC3A-8BE4ADFE6D55}" type="datetime1">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B0A78E-61F4-584E-93AC-73C1D2B7C921}" type="datetime1">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27D8B3A-4A6C-FF4B-ADC4-C529F9DCA0D0}" type="datetime1">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5E7307-2EB3-9B43-A7C3-15687AF236F6}" type="datetime1">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2206F9-8959-B645-ADB9-F20C4AB51786}" type="datetime1">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5395AA-380E-714C-85FC-F433ADBD4B19}" type="datetime1">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4240E5-9C95-4049-9808-74EF58D5A674}" type="datetime1">
              <a:rPr lang="en-US" smtClean="0"/>
              <a:t>4/10/2022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0C9488-3286-C842-B9AA-FEB40A3865C1}" type="datetime1">
              <a:rPr lang="en-US" smtClean="0"/>
              <a:t>4/10/2022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hf hdr="0" ftr="0"/>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2229E83C-2778-5344-9910-08E4682FC417}" type="datetime1">
              <a:rPr lang="en-US" smtClean="0"/>
              <a:t>4/10/2022</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6292" y="2355726"/>
            <a:ext cx="4860030" cy="276999"/>
          </a:xfrm>
          <a:prstGeom prst="rect">
            <a:avLst/>
          </a:prstGeom>
          <a:noFill/>
        </p:spPr>
        <p:txBody>
          <a:bodyPr wrap="square">
            <a:spAutoFit/>
          </a:bodyPr>
          <a:lstStyle/>
          <a:p>
            <a:pPr fontAlgn="auto">
              <a:spcBef>
                <a:spcPts val="0"/>
              </a:spcBef>
              <a:spcAft>
                <a:spcPts val="0"/>
              </a:spcAft>
              <a:defRPr/>
            </a:pPr>
            <a:r>
              <a:rPr kumimoji="0" lang="en-US" altLang="ko-KR" sz="1200" b="1" dirty="0">
                <a:solidFill>
                  <a:schemeClr val="tx1">
                    <a:lumMod val="75000"/>
                    <a:lumOff val="25000"/>
                  </a:schemeClr>
                </a:solidFill>
                <a:latin typeface="Arial" pitchFamily="34" charset="0"/>
                <a:cs typeface="Arial" pitchFamily="34" charset="0"/>
              </a:rPr>
              <a:t>Presented by: </a:t>
            </a:r>
            <a:r>
              <a:rPr lang="en-US" altLang="ko-KR" sz="1200" b="1" dirty="0">
                <a:solidFill>
                  <a:schemeClr val="tx1">
                    <a:lumMod val="75000"/>
                    <a:lumOff val="25000"/>
                  </a:schemeClr>
                </a:solidFill>
                <a:latin typeface="Arial" pitchFamily="34" charset="0"/>
                <a:cs typeface="Arial" pitchFamily="34" charset="0"/>
              </a:rPr>
              <a:t>Kaushik Dey</a:t>
            </a:r>
            <a:endParaRPr kumimoji="0" lang="en-US" altLang="ko-KR" sz="1200" b="1" dirty="0">
              <a:solidFill>
                <a:schemeClr val="tx1">
                  <a:lumMod val="75000"/>
                  <a:lumOff val="25000"/>
                </a:schemeClr>
              </a:solidFill>
              <a:latin typeface="Arial" pitchFamily="34" charset="0"/>
              <a:cs typeface="Arial" pitchFamily="34" charset="0"/>
            </a:endParaRPr>
          </a:p>
        </p:txBody>
      </p:sp>
      <p:sp>
        <p:nvSpPr>
          <p:cNvPr id="5" name="TextBox 1"/>
          <p:cNvSpPr txBox="1">
            <a:spLocks noChangeArrowheads="1"/>
          </p:cNvSpPr>
          <p:nvPr/>
        </p:nvSpPr>
        <p:spPr bwMode="auto">
          <a:xfrm>
            <a:off x="1046292" y="846459"/>
            <a:ext cx="4860032" cy="1077218"/>
          </a:xfrm>
          <a:prstGeom prst="rect">
            <a:avLst/>
          </a:prstGeom>
          <a:noFill/>
          <a:ln w="9525">
            <a:noFill/>
            <a:miter lim="800000"/>
            <a:headEnd/>
            <a:tailEnd/>
          </a:ln>
        </p:spPr>
        <p:txBody>
          <a:bodyPr wrap="square">
            <a:spAutoFit/>
          </a:bodyPr>
          <a:lstStyle/>
          <a:p>
            <a:r>
              <a:rPr lang="en-US" altLang="ko-KR" sz="3200" b="1" dirty="0">
                <a:solidFill>
                  <a:schemeClr val="tx1">
                    <a:lumMod val="75000"/>
                    <a:lumOff val="25000"/>
                  </a:schemeClr>
                </a:solidFill>
                <a:latin typeface="Arial" pitchFamily="34" charset="0"/>
                <a:ea typeface="맑은 고딕" pitchFamily="50" charset="-127"/>
                <a:cs typeface="Arial" pitchFamily="34" charset="0"/>
              </a:rPr>
              <a:t>Lending Club Loan Analysis</a:t>
            </a:r>
          </a:p>
        </p:txBody>
      </p:sp>
      <p:sp>
        <p:nvSpPr>
          <p:cNvPr id="7" name="TextBox 6">
            <a:hlinkClick r:id="rId2"/>
          </p:cNvPr>
          <p:cNvSpPr txBox="1"/>
          <p:nvPr/>
        </p:nvSpPr>
        <p:spPr>
          <a:xfrm>
            <a:off x="467544" y="4830286"/>
            <a:ext cx="8316416" cy="215444"/>
          </a:xfrm>
          <a:prstGeom prst="rect">
            <a:avLst/>
          </a:prstGeom>
          <a:noFill/>
        </p:spPr>
        <p:txBody>
          <a:bodyPr wrap="square" rtlCol="0">
            <a:spAutoFit/>
          </a:bodyPr>
          <a:lstStyle/>
          <a:p>
            <a:r>
              <a:rPr lang="en-US" altLang="ko-KR" sz="800" dirty="0">
                <a:solidFill>
                  <a:schemeClr val="tx1">
                    <a:lumMod val="75000"/>
                    <a:lumOff val="25000"/>
                  </a:schemeClr>
                </a:solidFill>
                <a:latin typeface="Arial" pitchFamily="34" charset="0"/>
                <a:cs typeface="Arial" pitchFamily="34" charset="0"/>
              </a:rPr>
              <a:t>Fordham University Spring 2018</a:t>
            </a:r>
            <a:endParaRPr lang="ko-KR" altLang="en-US" sz="800" dirty="0">
              <a:solidFill>
                <a:schemeClr val="tx1">
                  <a:lumMod val="75000"/>
                  <a:lumOff val="25000"/>
                </a:schemeClr>
              </a:solidFill>
              <a:latin typeface="Arial" pitchFamily="34" charset="0"/>
              <a:cs typeface="Arial" pitchFamily="34" charset="0"/>
            </a:endParaRPr>
          </a:p>
        </p:txBody>
      </p:sp>
      <p:sp>
        <p:nvSpPr>
          <p:cNvPr id="8" name="Rectangle 7"/>
          <p:cNvSpPr/>
          <p:nvPr/>
        </p:nvSpPr>
        <p:spPr>
          <a:xfrm>
            <a:off x="611560" y="911622"/>
            <a:ext cx="288032" cy="25242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179512" y="1131590"/>
            <a:ext cx="8568952" cy="3816424"/>
          </a:xfrm>
        </p:spPr>
        <p:txBody>
          <a:bodyPr/>
          <a:lstStyle/>
          <a:p>
            <a:pPr marL="285750" indent="-285750">
              <a:buFont typeface="Arial" panose="020B0604020202020204" pitchFamily="34" charset="0"/>
              <a:buChar char="•"/>
            </a:pPr>
            <a:r>
              <a:rPr lang="en-US" altLang="ko-KR" dirty="0">
                <a:solidFill>
                  <a:schemeClr val="tx1"/>
                </a:solidFill>
                <a:latin typeface="Arial" pitchFamily="34" charset="0"/>
                <a:cs typeface="Arial" pitchFamily="34" charset="0"/>
              </a:rPr>
              <a:t>Removed the columns which had more than 50% of missing data. Also removed the columns that has no direct relation to our analysis such as ID’s and other unique identifiers. </a:t>
            </a:r>
          </a:p>
          <a:p>
            <a:endParaRPr lang="en-US" altLang="ko-KR" dirty="0">
              <a:solidFill>
                <a:schemeClr val="tx1"/>
              </a:solidFill>
              <a:latin typeface="Arial" pitchFamily="34" charset="0"/>
              <a:cs typeface="Arial" pitchFamily="34" charset="0"/>
            </a:endParaRPr>
          </a:p>
          <a:p>
            <a:pPr marL="285750" indent="-285750">
              <a:buFont typeface="Arial" panose="020B0604020202020204" pitchFamily="34" charset="0"/>
              <a:buChar char="•"/>
            </a:pPr>
            <a:r>
              <a:rPr lang="en-US" altLang="ko-KR" dirty="0">
                <a:solidFill>
                  <a:schemeClr val="tx1"/>
                </a:solidFill>
                <a:latin typeface="Arial" pitchFamily="34" charset="0"/>
                <a:cs typeface="Arial" pitchFamily="34" charset="0"/>
              </a:rPr>
              <a:t>Removed the variables which has only one category such as </a:t>
            </a:r>
            <a:r>
              <a:rPr lang="en-US" dirty="0" err="1">
                <a:solidFill>
                  <a:schemeClr val="tx1"/>
                </a:solidFill>
                <a:latin typeface="Arial" pitchFamily="34" charset="0"/>
                <a:cs typeface="Arial" pitchFamily="34" charset="0"/>
              </a:rPr>
              <a:t>policy_code</a:t>
            </a:r>
            <a:r>
              <a:rPr lang="en-US" dirty="0">
                <a:solidFill>
                  <a:schemeClr val="tx1"/>
                </a:solidFill>
                <a:latin typeface="Arial" pitchFamily="34" charset="0"/>
                <a:cs typeface="Arial" pitchFamily="34" charset="0"/>
              </a:rPr>
              <a:t> , </a:t>
            </a:r>
            <a:r>
              <a:rPr lang="en-US" dirty="0" err="1">
                <a:solidFill>
                  <a:schemeClr val="tx1"/>
                </a:solidFill>
                <a:latin typeface="Arial" pitchFamily="34" charset="0"/>
                <a:cs typeface="Arial" pitchFamily="34" charset="0"/>
              </a:rPr>
              <a:t>pymnt_plan</a:t>
            </a:r>
            <a:r>
              <a:rPr lang="en-US" dirty="0">
                <a:solidFill>
                  <a:schemeClr val="tx1"/>
                </a:solidFill>
                <a:latin typeface="Arial" pitchFamily="34" charset="0"/>
                <a:cs typeface="Arial" pitchFamily="34" charset="0"/>
              </a:rPr>
              <a:t> and             </a:t>
            </a:r>
            <a:r>
              <a:rPr lang="en-US" dirty="0" err="1">
                <a:solidFill>
                  <a:schemeClr val="tx1"/>
                </a:solidFill>
                <a:latin typeface="Arial" pitchFamily="34" charset="0"/>
                <a:cs typeface="Arial" pitchFamily="34" charset="0"/>
              </a:rPr>
              <a:t>initial_list_status</a:t>
            </a:r>
            <a:r>
              <a:rPr lang="en-US" dirty="0">
                <a:solidFill>
                  <a:schemeClr val="tx1"/>
                </a:solidFill>
                <a:latin typeface="Arial" pitchFamily="34" charset="0"/>
                <a:cs typeface="Arial" pitchFamily="34" charset="0"/>
              </a:rPr>
              <a:t>, </a:t>
            </a:r>
            <a:r>
              <a:rPr lang="en-US" dirty="0" err="1">
                <a:solidFill>
                  <a:schemeClr val="tx1"/>
                </a:solidFill>
                <a:latin typeface="Arial" pitchFamily="34" charset="0"/>
                <a:cs typeface="Arial" pitchFamily="34" charset="0"/>
              </a:rPr>
              <a:t>application_type</a:t>
            </a:r>
            <a:r>
              <a:rPr lang="en-US" dirty="0">
                <a:solidFill>
                  <a:schemeClr val="tx1"/>
                </a:solidFill>
                <a:latin typeface="Arial" pitchFamily="34" charset="0"/>
                <a:cs typeface="Arial" pitchFamily="34" charset="0"/>
              </a:rPr>
              <a:t>.</a:t>
            </a:r>
            <a:r>
              <a:rPr lang="en-US" altLang="ko-KR" dirty="0">
                <a:solidFill>
                  <a:schemeClr val="tx1"/>
                </a:solidFill>
                <a:latin typeface="Arial" pitchFamily="34" charset="0"/>
                <a:cs typeface="Arial" pitchFamily="34" charset="0"/>
              </a:rPr>
              <a:t> </a:t>
            </a:r>
          </a:p>
          <a:p>
            <a:pPr marL="285750" indent="-285750">
              <a:buFont typeface="Arial" panose="020B0604020202020204" pitchFamily="34" charset="0"/>
              <a:buChar char="•"/>
            </a:pPr>
            <a:endParaRPr lang="en-US" altLang="ko-KR" dirty="0">
              <a:solidFill>
                <a:schemeClr val="tx1"/>
              </a:solidFill>
              <a:latin typeface="Arial" pitchFamily="34" charset="0"/>
              <a:cs typeface="Arial" pitchFamily="34" charset="0"/>
            </a:endParaRPr>
          </a:p>
          <a:p>
            <a:pPr marL="285750" indent="-285750">
              <a:buFont typeface="Arial" panose="020B0604020202020204" pitchFamily="34" charset="0"/>
              <a:buChar char="•"/>
            </a:pPr>
            <a:r>
              <a:rPr lang="en-US" altLang="ko-KR" dirty="0">
                <a:solidFill>
                  <a:schemeClr val="tx1"/>
                </a:solidFill>
                <a:latin typeface="Arial" pitchFamily="34" charset="0"/>
                <a:cs typeface="Arial" pitchFamily="34" charset="0"/>
              </a:rPr>
              <a:t>Three types of categorical features: ordinal, nominal and binary. We encode these with built-in Spark APIs using </a:t>
            </a:r>
            <a:r>
              <a:rPr lang="en-US" altLang="ko-KR" b="1" i="1" dirty="0" err="1">
                <a:solidFill>
                  <a:schemeClr val="tx1"/>
                </a:solidFill>
                <a:latin typeface="Arial" pitchFamily="34" charset="0"/>
                <a:cs typeface="Arial" pitchFamily="34" charset="0"/>
              </a:rPr>
              <a:t>StringIndex</a:t>
            </a:r>
            <a:r>
              <a:rPr lang="en-US" altLang="ko-KR" b="1" i="1" dirty="0">
                <a:solidFill>
                  <a:schemeClr val="tx1"/>
                </a:solidFill>
                <a:latin typeface="Arial" pitchFamily="34" charset="0"/>
                <a:cs typeface="Arial" pitchFamily="34" charset="0"/>
              </a:rPr>
              <a:t> API</a:t>
            </a:r>
            <a:r>
              <a:rPr lang="en-US" altLang="ko-KR" dirty="0">
                <a:solidFill>
                  <a:schemeClr val="tx1"/>
                </a:solidFill>
                <a:latin typeface="Arial" pitchFamily="34" charset="0"/>
                <a:cs typeface="Arial" pitchFamily="34" charset="0"/>
              </a:rPr>
              <a:t> for ordinal feature, </a:t>
            </a:r>
            <a:r>
              <a:rPr lang="en-US" altLang="ko-KR" b="1" i="1" dirty="0" err="1">
                <a:solidFill>
                  <a:schemeClr val="tx1"/>
                </a:solidFill>
                <a:latin typeface="Arial" pitchFamily="34" charset="0"/>
                <a:cs typeface="Arial" pitchFamily="34" charset="0"/>
              </a:rPr>
              <a:t>VectorAssembler</a:t>
            </a:r>
            <a:r>
              <a:rPr lang="en-US" altLang="ko-KR" b="1" i="1" dirty="0">
                <a:solidFill>
                  <a:schemeClr val="tx1"/>
                </a:solidFill>
                <a:latin typeface="Arial" pitchFamily="34" charset="0"/>
                <a:cs typeface="Arial" pitchFamily="34" charset="0"/>
              </a:rPr>
              <a:t> API</a:t>
            </a:r>
            <a:r>
              <a:rPr lang="en-US" altLang="ko-KR" dirty="0">
                <a:solidFill>
                  <a:schemeClr val="tx1"/>
                </a:solidFill>
                <a:latin typeface="Arial" pitchFamily="34" charset="0"/>
                <a:cs typeface="Arial" pitchFamily="34" charset="0"/>
              </a:rPr>
              <a:t> for nominal feature and perform custom binary encoding for binary feature.</a:t>
            </a:r>
          </a:p>
          <a:p>
            <a:endParaRPr lang="en-US" altLang="ko-KR" dirty="0">
              <a:solidFill>
                <a:schemeClr val="tx1"/>
              </a:solidFill>
              <a:latin typeface="Arial" pitchFamily="34" charset="0"/>
              <a:cs typeface="Arial" pitchFamily="34" charset="0"/>
            </a:endParaRPr>
          </a:p>
          <a:p>
            <a:pPr marL="285750" indent="-285750">
              <a:buFont typeface="Arial" panose="020B0604020202020204" pitchFamily="34" charset="0"/>
              <a:buChar char="•"/>
            </a:pPr>
            <a:r>
              <a:rPr lang="en-US" altLang="ko-KR" dirty="0">
                <a:solidFill>
                  <a:schemeClr val="tx1"/>
                </a:solidFill>
                <a:latin typeface="Arial" pitchFamily="34" charset="0"/>
                <a:cs typeface="Arial" pitchFamily="34" charset="0"/>
              </a:rPr>
              <a:t>For our classification model we needed to add a class label variable “</a:t>
            </a:r>
            <a:r>
              <a:rPr lang="en-US" altLang="ko-KR" dirty="0" err="1">
                <a:solidFill>
                  <a:schemeClr val="tx1"/>
                </a:solidFill>
                <a:latin typeface="Arial" pitchFamily="34" charset="0"/>
                <a:cs typeface="Arial" pitchFamily="34" charset="0"/>
              </a:rPr>
              <a:t>isDefault</a:t>
            </a:r>
            <a:r>
              <a:rPr lang="en-US" altLang="ko-KR" dirty="0">
                <a:solidFill>
                  <a:schemeClr val="tx1"/>
                </a:solidFill>
                <a:latin typeface="Arial" pitchFamily="34" charset="0"/>
                <a:cs typeface="Arial" pitchFamily="34" charset="0"/>
              </a:rPr>
              <a:t>” to our data set. </a:t>
            </a:r>
            <a:r>
              <a:rPr lang="en-US" altLang="ko-KR" dirty="0" err="1">
                <a:solidFill>
                  <a:schemeClr val="tx1"/>
                </a:solidFill>
                <a:latin typeface="Arial" pitchFamily="34" charset="0"/>
                <a:cs typeface="Arial" pitchFamily="34" charset="0"/>
              </a:rPr>
              <a:t>isDefault</a:t>
            </a:r>
            <a:r>
              <a:rPr lang="en-US" altLang="ko-KR" dirty="0">
                <a:solidFill>
                  <a:schemeClr val="tx1"/>
                </a:solidFill>
                <a:latin typeface="Arial" pitchFamily="34" charset="0"/>
                <a:cs typeface="Arial" pitchFamily="34" charset="0"/>
              </a:rPr>
              <a:t> =1 if the loan is defaulted and 0 if not defaulted.</a:t>
            </a:r>
          </a:p>
          <a:p>
            <a:endParaRPr lang="en-US" altLang="ko-KR" dirty="0">
              <a:solidFill>
                <a:schemeClr val="tx1"/>
              </a:solidFill>
              <a:latin typeface="Arial" pitchFamily="34" charset="0"/>
              <a:cs typeface="Arial" pitchFamily="34" charset="0"/>
            </a:endParaRPr>
          </a:p>
          <a:p>
            <a:pPr marL="285750" indent="-285750">
              <a:buFont typeface="Arial" panose="020B0604020202020204" pitchFamily="34" charset="0"/>
              <a:buChar char="•"/>
            </a:pPr>
            <a:r>
              <a:rPr lang="en-US" altLang="ko-KR" dirty="0">
                <a:solidFill>
                  <a:schemeClr val="tx1"/>
                </a:solidFill>
                <a:latin typeface="Arial" pitchFamily="34" charset="0"/>
                <a:cs typeface="Arial" pitchFamily="34" charset="0"/>
              </a:rPr>
              <a:t>We labeled our data based on the features provided in data. “Default", "Charged Off", "Late (31-120 days)", "Late (16-30 days)", "Does not meet the credit policy. </a:t>
            </a:r>
            <a:r>
              <a:rPr lang="en-US" altLang="ko-KR" dirty="0" err="1">
                <a:solidFill>
                  <a:schemeClr val="tx1"/>
                </a:solidFill>
                <a:latin typeface="Arial" pitchFamily="34" charset="0"/>
                <a:cs typeface="Arial" pitchFamily="34" charset="0"/>
              </a:rPr>
              <a:t>Status:Charged</a:t>
            </a:r>
            <a:r>
              <a:rPr lang="en-US" altLang="ko-KR" dirty="0">
                <a:solidFill>
                  <a:schemeClr val="tx1"/>
                </a:solidFill>
                <a:latin typeface="Arial" pitchFamily="34" charset="0"/>
                <a:cs typeface="Arial" pitchFamily="34" charset="0"/>
              </a:rPr>
              <a:t> Off“ were </a:t>
            </a:r>
          </a:p>
          <a:p>
            <a:r>
              <a:rPr lang="en-US" altLang="ko-KR" dirty="0">
                <a:solidFill>
                  <a:schemeClr val="tx1"/>
                </a:solidFill>
                <a:latin typeface="Arial" pitchFamily="34" charset="0"/>
                <a:cs typeface="Arial" pitchFamily="34" charset="0"/>
              </a:rPr>
              <a:t>      considered as defaulted loans.</a:t>
            </a:r>
          </a:p>
          <a:p>
            <a:pPr marL="285750" indent="-285750">
              <a:buFont typeface="Arial" panose="020B0604020202020204" pitchFamily="34" charset="0"/>
              <a:buChar char="•"/>
            </a:pPr>
            <a:endParaRPr lang="en-US" altLang="ko-KR" dirty="0">
              <a:solidFill>
                <a:schemeClr val="tx1"/>
              </a:solidFill>
              <a:latin typeface="Arial" pitchFamily="34" charset="0"/>
              <a:cs typeface="Arial" pitchFamily="34" charset="0"/>
            </a:endParaRPr>
          </a:p>
          <a:p>
            <a:pPr marL="285750" indent="-285750">
              <a:buFont typeface="Arial" panose="020B0604020202020204" pitchFamily="34" charset="0"/>
              <a:buChar char="•"/>
            </a:pPr>
            <a:endParaRPr lang="ko-KR" altLang="en-US" dirty="0">
              <a:solidFill>
                <a:schemeClr val="tx1"/>
              </a:solidFill>
              <a:latin typeface="Arial" pitchFamily="34" charset="0"/>
              <a:cs typeface="Arial" pitchFamily="34" charset="0"/>
            </a:endParaRPr>
          </a:p>
        </p:txBody>
      </p:sp>
      <p:sp>
        <p:nvSpPr>
          <p:cNvPr id="3" name="Title 2"/>
          <p:cNvSpPr>
            <a:spLocks noGrp="1"/>
          </p:cNvSpPr>
          <p:nvPr>
            <p:ph type="title"/>
          </p:nvPr>
        </p:nvSpPr>
        <p:spPr>
          <a:xfrm>
            <a:off x="836762" y="105028"/>
            <a:ext cx="8460432" cy="884466"/>
          </a:xfrm>
        </p:spPr>
        <p:txBody>
          <a:bodyPr anchor="ctr"/>
          <a:lstStyle/>
          <a:p>
            <a:pPr lvl="0">
              <a:spcBef>
                <a:spcPct val="20000"/>
              </a:spcBef>
            </a:pPr>
            <a:r>
              <a:rPr lang="en-US" sz="1800" dirty="0">
                <a:solidFill>
                  <a:schemeClr val="tx1"/>
                </a:solidFill>
                <a:ea typeface="+mn-ea"/>
              </a:rPr>
              <a:t>Data Preparation &amp; Processing</a:t>
            </a:r>
            <a:endParaRPr lang="en-US" dirty="0">
              <a:solidFill>
                <a:schemeClr val="tx1"/>
              </a:solidFill>
            </a:endParaRPr>
          </a:p>
        </p:txBody>
      </p:sp>
      <p:sp>
        <p:nvSpPr>
          <p:cNvPr id="7" name="Rectangle 6">
            <a:extLst>
              <a:ext uri="{FF2B5EF4-FFF2-40B4-BE49-F238E27FC236}">
                <a16:creationId xmlns:a16="http://schemas.microsoft.com/office/drawing/2014/main" id="{BB64A01A-5ED0-5A4D-9F48-B6482150764D}"/>
              </a:ext>
            </a:extLst>
          </p:cNvPr>
          <p:cNvSpPr/>
          <p:nvPr/>
        </p:nvSpPr>
        <p:spPr>
          <a:xfrm>
            <a:off x="539552" y="168454"/>
            <a:ext cx="288032" cy="7240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63810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693742-78C3-544F-9F9F-AB7ABE6ECF5C}"/>
              </a:ext>
            </a:extLst>
          </p:cNvPr>
          <p:cNvSpPr>
            <a:spLocks noGrp="1"/>
          </p:cNvSpPr>
          <p:nvPr>
            <p:ph idx="1"/>
          </p:nvPr>
        </p:nvSpPr>
        <p:spPr>
          <a:xfrm>
            <a:off x="395536" y="1635646"/>
            <a:ext cx="8748464" cy="2736304"/>
          </a:xfrm>
        </p:spPr>
        <p:txBody>
          <a:bodyPr anchor="t"/>
          <a:lstStyle/>
          <a:p>
            <a:pPr marL="285750" indent="-285750">
              <a:buFont typeface="Arial" panose="020B0604020202020204" pitchFamily="34" charset="0"/>
              <a:buChar char="•"/>
            </a:pPr>
            <a:r>
              <a:rPr lang="en-US" sz="1600" dirty="0">
                <a:solidFill>
                  <a:schemeClr val="tx1"/>
                </a:solidFill>
                <a:latin typeface="Arial" panose="020B0604020202020204" pitchFamily="34" charset="0"/>
                <a:ea typeface="Roboto" panose="020B0604020202020204" charset="0"/>
                <a:cs typeface="Arial" panose="020B0604020202020204" pitchFamily="34" charset="0"/>
              </a:rPr>
              <a:t>We developed five classifier models to determine and compared their predictive capabilities. We utilized multiple assessment metrices (given below) to determine the most </a:t>
            </a:r>
          </a:p>
          <a:p>
            <a:r>
              <a:rPr lang="en-US" sz="1600" dirty="0">
                <a:solidFill>
                  <a:schemeClr val="tx1"/>
                </a:solidFill>
                <a:latin typeface="Arial" panose="020B0604020202020204" pitchFamily="34" charset="0"/>
                <a:ea typeface="Roboto" panose="020B0604020202020204" charset="0"/>
                <a:cs typeface="Arial" panose="020B0604020202020204" pitchFamily="34" charset="0"/>
              </a:rPr>
              <a:t>     successful model. Such as,</a:t>
            </a:r>
          </a:p>
          <a:p>
            <a:endParaRPr lang="en-US" sz="1600" dirty="0">
              <a:solidFill>
                <a:schemeClr val="tx1"/>
              </a:solidFill>
              <a:latin typeface="Arial" panose="020B0604020202020204" pitchFamily="34" charset="0"/>
              <a:ea typeface="Roboto" panose="020B0604020202020204" charset="0"/>
              <a:cs typeface="Arial" panose="020B0604020202020204" pitchFamily="34" charset="0"/>
            </a:endParaRPr>
          </a:p>
          <a:p>
            <a:pPr lvl="1"/>
            <a:r>
              <a:rPr lang="en-US" sz="1600" dirty="0">
                <a:solidFill>
                  <a:schemeClr val="tx1"/>
                </a:solidFill>
                <a:latin typeface="Arial" panose="020B0604020202020204" pitchFamily="34" charset="0"/>
                <a:ea typeface="Roboto" panose="020B0604020202020204" charset="0"/>
                <a:cs typeface="Arial" panose="020B0604020202020204" pitchFamily="34" charset="0"/>
              </a:rPr>
              <a:t>Confusion Matrix</a:t>
            </a:r>
          </a:p>
          <a:p>
            <a:pPr lvl="1"/>
            <a:r>
              <a:rPr lang="en-US" sz="1600" dirty="0">
                <a:latin typeface="Arial" panose="020B0604020202020204" pitchFamily="34" charset="0"/>
                <a:ea typeface="Roboto" panose="020B0604020202020204" charset="0"/>
                <a:cs typeface="Arial" panose="020B0604020202020204" pitchFamily="34" charset="0"/>
              </a:rPr>
              <a:t>Sensitivity VS Specificity </a:t>
            </a:r>
            <a:endParaRPr lang="en-US" sz="1600" dirty="0">
              <a:solidFill>
                <a:schemeClr val="tx1"/>
              </a:solidFill>
              <a:latin typeface="Arial" panose="020B0604020202020204" pitchFamily="34" charset="0"/>
              <a:ea typeface="Roboto" panose="020B0604020202020204" charset="0"/>
              <a:cs typeface="Arial" panose="020B0604020202020204" pitchFamily="34" charset="0"/>
            </a:endParaRPr>
          </a:p>
          <a:p>
            <a:pPr lvl="1"/>
            <a:r>
              <a:rPr lang="en-US" sz="1600" dirty="0">
                <a:solidFill>
                  <a:schemeClr val="tx1"/>
                </a:solidFill>
                <a:latin typeface="Arial" panose="020B0604020202020204" pitchFamily="34" charset="0"/>
                <a:ea typeface="Roboto" panose="020B0604020202020204" charset="0"/>
                <a:cs typeface="Arial" panose="020B0604020202020204" pitchFamily="34" charset="0"/>
              </a:rPr>
              <a:t>ROC curve</a:t>
            </a:r>
          </a:p>
          <a:p>
            <a:pPr lvl="1"/>
            <a:r>
              <a:rPr lang="en-US" sz="1600" dirty="0">
                <a:solidFill>
                  <a:schemeClr val="tx1"/>
                </a:solidFill>
                <a:latin typeface="Arial" panose="020B0604020202020204" pitchFamily="34" charset="0"/>
                <a:ea typeface="Roboto" panose="020B0604020202020204" charset="0"/>
                <a:cs typeface="Arial" panose="020B0604020202020204" pitchFamily="34" charset="0"/>
              </a:rPr>
              <a:t>Maximum Likelihood</a:t>
            </a:r>
          </a:p>
          <a:p>
            <a:pPr lvl="1"/>
            <a:r>
              <a:rPr lang="en-US" sz="1600" dirty="0">
                <a:solidFill>
                  <a:schemeClr val="tx1"/>
                </a:solidFill>
                <a:latin typeface="Arial" panose="020B0604020202020204" pitchFamily="34" charset="0"/>
                <a:ea typeface="Roboto" panose="020B0604020202020204" charset="0"/>
                <a:cs typeface="Arial" panose="020B0604020202020204" pitchFamily="34" charset="0"/>
              </a:rPr>
              <a:t>Hyper Parameter Learning</a:t>
            </a:r>
          </a:p>
          <a:p>
            <a:endParaRPr lang="en-US" sz="1400" dirty="0">
              <a:solidFill>
                <a:schemeClr val="tx1"/>
              </a:solidFill>
              <a:latin typeface="Arial" panose="020B0604020202020204" pitchFamily="34" charset="0"/>
              <a:ea typeface="Roboto" panose="020B0604020202020204" charset="0"/>
              <a:cs typeface="Arial" panose="020B0604020202020204" pitchFamily="34" charset="0"/>
            </a:endParaRPr>
          </a:p>
          <a:p>
            <a:endParaRPr lang="en-US" sz="1400" dirty="0">
              <a:solidFill>
                <a:schemeClr val="tx1"/>
              </a:solidFill>
              <a:latin typeface="Arial" panose="020B0604020202020204" pitchFamily="34" charset="0"/>
              <a:ea typeface="Roboto" panose="020B0604020202020204" charset="0"/>
              <a:cs typeface="Arial" panose="020B0604020202020204" pitchFamily="34" charset="0"/>
            </a:endParaRPr>
          </a:p>
          <a:p>
            <a:pPr marL="285750" indent="-285750">
              <a:buFont typeface="Arial" panose="020B0604020202020204" pitchFamily="34" charset="0"/>
              <a:buChar char="•"/>
            </a:pPr>
            <a:endParaRPr lang="en-US" sz="1600" dirty="0">
              <a:solidFill>
                <a:schemeClr val="tx1"/>
              </a:solidFill>
              <a:latin typeface="Arial" panose="020B0604020202020204" pitchFamily="34" charset="0"/>
              <a:ea typeface="Roboto" panose="020B0604020202020204" charset="0"/>
              <a:cs typeface="Arial" panose="020B0604020202020204" pitchFamily="34" charset="0"/>
            </a:endParaRPr>
          </a:p>
          <a:p>
            <a:endParaRPr lang="en-US" sz="1600" dirty="0">
              <a:solidFill>
                <a:schemeClr val="tx1"/>
              </a:solidFill>
              <a:latin typeface="Arial" panose="020B0604020202020204" pitchFamily="34" charset="0"/>
              <a:cs typeface="Arial" panose="020B0604020202020204" pitchFamily="34" charset="0"/>
            </a:endParaRPr>
          </a:p>
        </p:txBody>
      </p:sp>
      <p:sp>
        <p:nvSpPr>
          <p:cNvPr id="5" name="Title 2">
            <a:extLst>
              <a:ext uri="{FF2B5EF4-FFF2-40B4-BE49-F238E27FC236}">
                <a16:creationId xmlns:a16="http://schemas.microsoft.com/office/drawing/2014/main" id="{96EAB1C9-3A5C-5043-8EA6-894A7D0B76AB}"/>
              </a:ext>
            </a:extLst>
          </p:cNvPr>
          <p:cNvSpPr>
            <a:spLocks noGrp="1"/>
          </p:cNvSpPr>
          <p:nvPr>
            <p:ph type="title"/>
          </p:nvPr>
        </p:nvSpPr>
        <p:spPr>
          <a:xfrm>
            <a:off x="836762" y="339502"/>
            <a:ext cx="5391422" cy="792088"/>
          </a:xfrm>
        </p:spPr>
        <p:txBody>
          <a:bodyPr anchor="ctr"/>
          <a:lstStyle/>
          <a:p>
            <a:pPr lvl="0">
              <a:spcBef>
                <a:spcPct val="20000"/>
              </a:spcBef>
            </a:pPr>
            <a:r>
              <a:rPr lang="en-US" sz="1800" dirty="0">
                <a:solidFill>
                  <a:schemeClr val="tx1"/>
                </a:solidFill>
                <a:ea typeface="+mn-ea"/>
              </a:rPr>
              <a:t>Machine Learning Classifiers </a:t>
            </a:r>
            <a:endParaRPr lang="en-US" dirty="0">
              <a:solidFill>
                <a:schemeClr val="tx1"/>
              </a:solidFill>
            </a:endParaRPr>
          </a:p>
        </p:txBody>
      </p:sp>
      <p:sp>
        <p:nvSpPr>
          <p:cNvPr id="6" name="Rectangle 5">
            <a:extLst>
              <a:ext uri="{FF2B5EF4-FFF2-40B4-BE49-F238E27FC236}">
                <a16:creationId xmlns:a16="http://schemas.microsoft.com/office/drawing/2014/main" id="{CB4156B1-CA45-3A4C-8BF5-078D79B64F5D}"/>
              </a:ext>
            </a:extLst>
          </p:cNvPr>
          <p:cNvSpPr/>
          <p:nvPr/>
        </p:nvSpPr>
        <p:spPr>
          <a:xfrm>
            <a:off x="539552" y="407566"/>
            <a:ext cx="288032" cy="7240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066740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0D26-EC6F-144A-B964-487DF7A5E63F}"/>
              </a:ext>
            </a:extLst>
          </p:cNvPr>
          <p:cNvSpPr>
            <a:spLocks noGrp="1"/>
          </p:cNvSpPr>
          <p:nvPr>
            <p:ph type="title"/>
          </p:nvPr>
        </p:nvSpPr>
        <p:spPr>
          <a:xfrm>
            <a:off x="1512168" y="0"/>
            <a:ext cx="7524328" cy="884466"/>
          </a:xfrm>
        </p:spPr>
        <p:txBody>
          <a:bodyPr/>
          <a:lstStyle/>
          <a:p>
            <a:r>
              <a:rPr lang="en-US" sz="2800" dirty="0">
                <a:solidFill>
                  <a:schemeClr val="tx1"/>
                </a:solidFill>
              </a:rPr>
              <a:t>Logistic Regression</a:t>
            </a:r>
          </a:p>
        </p:txBody>
      </p:sp>
      <p:sp>
        <p:nvSpPr>
          <p:cNvPr id="3" name="Content Placeholder 2">
            <a:extLst>
              <a:ext uri="{FF2B5EF4-FFF2-40B4-BE49-F238E27FC236}">
                <a16:creationId xmlns:a16="http://schemas.microsoft.com/office/drawing/2014/main" id="{7C3F6494-C16B-AE48-88C3-645ED2765160}"/>
              </a:ext>
            </a:extLst>
          </p:cNvPr>
          <p:cNvSpPr>
            <a:spLocks noGrp="1"/>
          </p:cNvSpPr>
          <p:nvPr>
            <p:ph idx="1"/>
          </p:nvPr>
        </p:nvSpPr>
        <p:spPr>
          <a:xfrm>
            <a:off x="1512168" y="1131590"/>
            <a:ext cx="6768752" cy="3731020"/>
          </a:xfrm>
        </p:spPr>
        <p:txBody>
          <a:bodyPr anchor="t"/>
          <a:lstStyle/>
          <a:p>
            <a:pPr marL="285750"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Logistic regression is a popular method to predict a categorical/binary response.</a:t>
            </a:r>
          </a:p>
          <a:p>
            <a:pPr marL="285750" indent="-285750">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The main intention behind using this learning algorithm is to handle </a:t>
            </a:r>
          </a:p>
          <a:p>
            <a:r>
              <a:rPr lang="en-US" sz="1600" dirty="0">
                <a:solidFill>
                  <a:schemeClr val="tx1"/>
                </a:solidFill>
                <a:latin typeface="Arial" panose="020B0604020202020204" pitchFamily="34" charset="0"/>
                <a:cs typeface="Arial" panose="020B0604020202020204" pitchFamily="34" charset="0"/>
              </a:rPr>
              <a:t>     the class imbalance. Logistic regression is one of the implementation</a:t>
            </a:r>
          </a:p>
          <a:p>
            <a:r>
              <a:rPr lang="en-US" sz="1600" dirty="0">
                <a:solidFill>
                  <a:schemeClr val="tx1"/>
                </a:solidFill>
                <a:latin typeface="Arial" panose="020B0604020202020204" pitchFamily="34" charset="0"/>
                <a:cs typeface="Arial" panose="020B0604020202020204" pitchFamily="34" charset="0"/>
              </a:rPr>
              <a:t>     of linear models, for which spark provides ability to handle the class </a:t>
            </a:r>
          </a:p>
          <a:p>
            <a:r>
              <a:rPr lang="en-US" sz="1600" dirty="0">
                <a:solidFill>
                  <a:schemeClr val="tx1"/>
                </a:solidFill>
                <a:latin typeface="Arial" panose="020B0604020202020204" pitchFamily="34" charset="0"/>
                <a:cs typeface="Arial" panose="020B0604020202020204" pitchFamily="34" charset="0"/>
              </a:rPr>
              <a:t>     imbalance by adding a class weights.</a:t>
            </a:r>
          </a:p>
          <a:p>
            <a:endParaRPr lang="en-US" sz="16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We used pyspark.ml.classifier package to implement the model with </a:t>
            </a:r>
          </a:p>
          <a:p>
            <a:r>
              <a:rPr lang="en-US" sz="1600" dirty="0">
                <a:solidFill>
                  <a:schemeClr val="tx1"/>
                </a:solidFill>
                <a:latin typeface="Arial" panose="020B0604020202020204" pitchFamily="34" charset="0"/>
                <a:cs typeface="Arial" panose="020B0604020202020204" pitchFamily="34" charset="0"/>
              </a:rPr>
              <a:t>     optimized hyper parameter. We also implemented “elasticnet” </a:t>
            </a:r>
          </a:p>
          <a:p>
            <a:r>
              <a:rPr lang="en-US" sz="1600" dirty="0">
                <a:solidFill>
                  <a:schemeClr val="tx1"/>
                </a:solidFill>
                <a:latin typeface="Arial" panose="020B0604020202020204" pitchFamily="34" charset="0"/>
                <a:cs typeface="Arial" panose="020B0604020202020204" pitchFamily="34" charset="0"/>
              </a:rPr>
              <a:t>     regularization since it solves the limitations of both L1 and L2 </a:t>
            </a:r>
          </a:p>
          <a:p>
            <a:r>
              <a:rPr lang="en-US" sz="1600" dirty="0">
                <a:solidFill>
                  <a:schemeClr val="tx1"/>
                </a:solidFill>
                <a:latin typeface="Arial" panose="020B0604020202020204" pitchFamily="34" charset="0"/>
                <a:cs typeface="Arial" panose="020B0604020202020204" pitchFamily="34" charset="0"/>
              </a:rPr>
              <a:t>     regularization. </a:t>
            </a:r>
          </a:p>
        </p:txBody>
      </p:sp>
    </p:spTree>
    <p:extLst>
      <p:ext uri="{BB962C8B-B14F-4D97-AF65-F5344CB8AC3E}">
        <p14:creationId xmlns:p14="http://schemas.microsoft.com/office/powerpoint/2010/main" val="966543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0D26-EC6F-144A-B964-487DF7A5E63F}"/>
              </a:ext>
            </a:extLst>
          </p:cNvPr>
          <p:cNvSpPr>
            <a:spLocks noGrp="1"/>
          </p:cNvSpPr>
          <p:nvPr>
            <p:ph type="title"/>
          </p:nvPr>
        </p:nvSpPr>
        <p:spPr>
          <a:xfrm>
            <a:off x="1512168" y="0"/>
            <a:ext cx="7524328" cy="884466"/>
          </a:xfrm>
        </p:spPr>
        <p:txBody>
          <a:bodyPr/>
          <a:lstStyle/>
          <a:p>
            <a:r>
              <a:rPr lang="en-US" sz="2800" dirty="0">
                <a:solidFill>
                  <a:schemeClr val="tx1"/>
                </a:solidFill>
              </a:rPr>
              <a:t>Naïve Bayes</a:t>
            </a:r>
          </a:p>
        </p:txBody>
      </p:sp>
      <p:sp>
        <p:nvSpPr>
          <p:cNvPr id="3" name="Content Placeholder 2">
            <a:extLst>
              <a:ext uri="{FF2B5EF4-FFF2-40B4-BE49-F238E27FC236}">
                <a16:creationId xmlns:a16="http://schemas.microsoft.com/office/drawing/2014/main" id="{7C3F6494-C16B-AE48-88C3-645ED2765160}"/>
              </a:ext>
            </a:extLst>
          </p:cNvPr>
          <p:cNvSpPr>
            <a:spLocks noGrp="1"/>
          </p:cNvSpPr>
          <p:nvPr>
            <p:ph idx="1"/>
          </p:nvPr>
        </p:nvSpPr>
        <p:spPr>
          <a:xfrm>
            <a:off x="1512168" y="1131590"/>
            <a:ext cx="7236296" cy="3731020"/>
          </a:xfrm>
        </p:spPr>
        <p:txBody>
          <a:bodyPr anchor="t"/>
          <a:lstStyle/>
          <a:p>
            <a:pPr marL="285750"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To extend scope of our model building, we wanted to include a generative machine learning model (probabilistic classifier) in our trails.</a:t>
            </a:r>
          </a:p>
          <a:p>
            <a:pPr marL="285750" indent="-285750">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The intention behind using this classifier was to handle the class </a:t>
            </a:r>
          </a:p>
          <a:p>
            <a:r>
              <a:rPr lang="en-US" sz="1600" dirty="0">
                <a:solidFill>
                  <a:schemeClr val="tx1"/>
                </a:solidFill>
                <a:latin typeface="Arial" panose="020B0604020202020204" pitchFamily="34" charset="0"/>
                <a:cs typeface="Arial" panose="020B0604020202020204" pitchFamily="34" charset="0"/>
              </a:rPr>
              <a:t>     imbalance issue by adding the default prior belief (beta distribution </a:t>
            </a:r>
          </a:p>
          <a:p>
            <a:r>
              <a:rPr lang="en-US" sz="1600" dirty="0">
                <a:solidFill>
                  <a:schemeClr val="tx1"/>
                </a:solidFill>
                <a:latin typeface="Arial" panose="020B0604020202020204" pitchFamily="34" charset="0"/>
                <a:cs typeface="Arial" panose="020B0604020202020204" pitchFamily="34" charset="0"/>
              </a:rPr>
              <a:t>     function) and calculate the max posterior probability.</a:t>
            </a:r>
          </a:p>
          <a:p>
            <a:pPr marL="285750" indent="-285750">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We used pyspark.ml.classifier package to implement this algorithm </a:t>
            </a:r>
          </a:p>
          <a:p>
            <a:r>
              <a:rPr lang="en-US" sz="1600" dirty="0">
                <a:solidFill>
                  <a:schemeClr val="tx1"/>
                </a:solidFill>
                <a:latin typeface="Arial" panose="020B0604020202020204" pitchFamily="34" charset="0"/>
                <a:cs typeface="Arial" panose="020B0604020202020204" pitchFamily="34" charset="0"/>
              </a:rPr>
              <a:t>     with only one optimized hyper parameter for Laplace smoothing. </a:t>
            </a:r>
          </a:p>
        </p:txBody>
      </p:sp>
    </p:spTree>
    <p:extLst>
      <p:ext uri="{BB962C8B-B14F-4D97-AF65-F5344CB8AC3E}">
        <p14:creationId xmlns:p14="http://schemas.microsoft.com/office/powerpoint/2010/main" val="767894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0D26-EC6F-144A-B964-487DF7A5E63F}"/>
              </a:ext>
            </a:extLst>
          </p:cNvPr>
          <p:cNvSpPr>
            <a:spLocks noGrp="1"/>
          </p:cNvSpPr>
          <p:nvPr>
            <p:ph type="title"/>
          </p:nvPr>
        </p:nvSpPr>
        <p:spPr>
          <a:xfrm>
            <a:off x="1512168" y="0"/>
            <a:ext cx="7524328" cy="884466"/>
          </a:xfrm>
        </p:spPr>
        <p:txBody>
          <a:bodyPr/>
          <a:lstStyle/>
          <a:p>
            <a:r>
              <a:rPr lang="en-US" sz="2800" dirty="0">
                <a:solidFill>
                  <a:schemeClr val="tx1"/>
                </a:solidFill>
              </a:rPr>
              <a:t>Random Forest</a:t>
            </a:r>
          </a:p>
        </p:txBody>
      </p:sp>
      <p:sp>
        <p:nvSpPr>
          <p:cNvPr id="3" name="Content Placeholder 2">
            <a:extLst>
              <a:ext uri="{FF2B5EF4-FFF2-40B4-BE49-F238E27FC236}">
                <a16:creationId xmlns:a16="http://schemas.microsoft.com/office/drawing/2014/main" id="{7C3F6494-C16B-AE48-88C3-645ED2765160}"/>
              </a:ext>
            </a:extLst>
          </p:cNvPr>
          <p:cNvSpPr>
            <a:spLocks noGrp="1"/>
          </p:cNvSpPr>
          <p:nvPr>
            <p:ph idx="1"/>
          </p:nvPr>
        </p:nvSpPr>
        <p:spPr>
          <a:xfrm>
            <a:off x="1512168" y="1131590"/>
            <a:ext cx="6768752" cy="3888432"/>
          </a:xfrm>
        </p:spPr>
        <p:txBody>
          <a:bodyPr anchor="t"/>
          <a:lstStyle/>
          <a:p>
            <a:pPr marL="285750"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To further deal with the data imbalance issue, we tried random forest, ensembles of decision trees.</a:t>
            </a:r>
          </a:p>
          <a:p>
            <a:pPr marL="285750" indent="-285750">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Random forest is the aggregation of multiple decision trees which </a:t>
            </a:r>
          </a:p>
          <a:p>
            <a:r>
              <a:rPr lang="en-US" sz="1600" dirty="0">
                <a:solidFill>
                  <a:schemeClr val="tx1"/>
                </a:solidFill>
                <a:latin typeface="Arial" panose="020B0604020202020204" pitchFamily="34" charset="0"/>
                <a:cs typeface="Arial" panose="020B0604020202020204" pitchFamily="34" charset="0"/>
              </a:rPr>
              <a:t>     usages entropy/Gini to find the impurities, which makes it less </a:t>
            </a:r>
          </a:p>
          <a:p>
            <a:r>
              <a:rPr lang="en-US" sz="1600" dirty="0">
                <a:solidFill>
                  <a:schemeClr val="tx1"/>
                </a:solidFill>
                <a:latin typeface="Arial" panose="020B0604020202020204" pitchFamily="34" charset="0"/>
                <a:cs typeface="Arial" panose="020B0604020202020204" pitchFamily="34" charset="0"/>
              </a:rPr>
              <a:t>     sensitive to the class imbalance.</a:t>
            </a:r>
          </a:p>
          <a:p>
            <a:pPr marL="285750" indent="-285750">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The spark implementation supports random forest for binary as well </a:t>
            </a:r>
          </a:p>
          <a:p>
            <a:r>
              <a:rPr lang="en-US" sz="1600" dirty="0">
                <a:solidFill>
                  <a:schemeClr val="tx1"/>
                </a:solidFill>
                <a:latin typeface="Arial" panose="020B0604020202020204" pitchFamily="34" charset="0"/>
                <a:cs typeface="Arial" panose="020B0604020202020204" pitchFamily="34" charset="0"/>
              </a:rPr>
              <a:t>     as multiclass classifications.</a:t>
            </a:r>
          </a:p>
          <a:p>
            <a:pPr marL="285750" indent="-285750">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We used pyspark.ml.classifier package to implement this algorithm </a:t>
            </a:r>
          </a:p>
          <a:p>
            <a:r>
              <a:rPr lang="en-US" sz="1600" dirty="0">
                <a:solidFill>
                  <a:schemeClr val="tx1"/>
                </a:solidFill>
                <a:latin typeface="Arial" panose="020B0604020202020204" pitchFamily="34" charset="0"/>
                <a:cs typeface="Arial" panose="020B0604020202020204" pitchFamily="34" charset="0"/>
              </a:rPr>
              <a:t>     with optimized hyper parameter. We also tested our model with </a:t>
            </a:r>
          </a:p>
          <a:p>
            <a:r>
              <a:rPr lang="en-US" sz="1600" dirty="0">
                <a:solidFill>
                  <a:schemeClr val="tx1"/>
                </a:solidFill>
                <a:latin typeface="Arial" panose="020B0604020202020204" pitchFamily="34" charset="0"/>
                <a:cs typeface="Arial" panose="020B0604020202020204" pitchFamily="34" charset="0"/>
              </a:rPr>
              <a:t>     different bin sizes and tree debts.</a:t>
            </a:r>
            <a:endParaRPr lang="en-US" sz="12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7962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0D26-EC6F-144A-B964-487DF7A5E63F}"/>
              </a:ext>
            </a:extLst>
          </p:cNvPr>
          <p:cNvSpPr>
            <a:spLocks noGrp="1"/>
          </p:cNvSpPr>
          <p:nvPr>
            <p:ph type="title"/>
          </p:nvPr>
        </p:nvSpPr>
        <p:spPr>
          <a:xfrm>
            <a:off x="1512168" y="0"/>
            <a:ext cx="7524328" cy="884466"/>
          </a:xfrm>
        </p:spPr>
        <p:txBody>
          <a:bodyPr/>
          <a:lstStyle/>
          <a:p>
            <a:r>
              <a:rPr lang="en-US" sz="2800" dirty="0">
                <a:solidFill>
                  <a:schemeClr val="tx1"/>
                </a:solidFill>
              </a:rPr>
              <a:t>Gradient Boosting Classifier</a:t>
            </a:r>
          </a:p>
        </p:txBody>
      </p:sp>
      <p:sp>
        <p:nvSpPr>
          <p:cNvPr id="3" name="Content Placeholder 2">
            <a:extLst>
              <a:ext uri="{FF2B5EF4-FFF2-40B4-BE49-F238E27FC236}">
                <a16:creationId xmlns:a16="http://schemas.microsoft.com/office/drawing/2014/main" id="{7C3F6494-C16B-AE48-88C3-645ED2765160}"/>
              </a:ext>
            </a:extLst>
          </p:cNvPr>
          <p:cNvSpPr>
            <a:spLocks noGrp="1"/>
          </p:cNvSpPr>
          <p:nvPr>
            <p:ph idx="1"/>
          </p:nvPr>
        </p:nvSpPr>
        <p:spPr>
          <a:xfrm>
            <a:off x="1512168" y="1131590"/>
            <a:ext cx="7092280" cy="3731020"/>
          </a:xfrm>
        </p:spPr>
        <p:txBody>
          <a:bodyPr anchor="t"/>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In contrary to random forest, which tried to minimize the error by reducing the variance, we tested the opposite way by reducing the bias.</a:t>
            </a:r>
          </a:p>
          <a:p>
            <a:pPr marL="285750" indent="-285750">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Boosting reduces error mainly by reducing bias and also to some extent </a:t>
            </a:r>
          </a:p>
          <a:p>
            <a:r>
              <a:rPr lang="en-US" sz="1600" dirty="0">
                <a:latin typeface="Arial" panose="020B0604020202020204" pitchFamily="34" charset="0"/>
                <a:cs typeface="Arial" panose="020B0604020202020204" pitchFamily="34" charset="0"/>
              </a:rPr>
              <a:t>     variance, by aggregating the output from many models.</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GBM is a boosting method, which builds on weak classifiers. The idea is </a:t>
            </a:r>
          </a:p>
          <a:p>
            <a:r>
              <a:rPr lang="en-US" sz="1600" dirty="0">
                <a:latin typeface="Arial" panose="020B0604020202020204" pitchFamily="34" charset="0"/>
                <a:cs typeface="Arial" panose="020B0604020202020204" pitchFamily="34" charset="0"/>
              </a:rPr>
              <a:t>     to add a classifier at a time, so that the next classifier is trained to </a:t>
            </a:r>
          </a:p>
          <a:p>
            <a:r>
              <a:rPr lang="en-US" sz="1600" dirty="0">
                <a:latin typeface="Arial" panose="020B0604020202020204" pitchFamily="34" charset="0"/>
                <a:cs typeface="Arial" panose="020B0604020202020204" pitchFamily="34" charset="0"/>
              </a:rPr>
              <a:t>     improve the already trained ensemble in sequential order. </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We used pyspark.ml.classifier package to implement this algorithm with </a:t>
            </a:r>
          </a:p>
          <a:p>
            <a:r>
              <a:rPr lang="en-US" sz="1600" dirty="0">
                <a:latin typeface="Arial" panose="020B0604020202020204" pitchFamily="34" charset="0"/>
                <a:cs typeface="Arial" panose="020B0604020202020204" pitchFamily="34" charset="0"/>
              </a:rPr>
              <a:t>     optimized hyper parameter. We also tested our model with different step</a:t>
            </a:r>
          </a:p>
          <a:p>
            <a:r>
              <a:rPr lang="en-US" sz="1600" dirty="0">
                <a:latin typeface="Arial" panose="020B0604020202020204" pitchFamily="34" charset="0"/>
                <a:cs typeface="Arial" panose="020B0604020202020204" pitchFamily="34" charset="0"/>
              </a:rPr>
              <a:t>     sizes for gradient descent and tree depth.</a:t>
            </a:r>
          </a:p>
        </p:txBody>
      </p:sp>
    </p:spTree>
    <p:extLst>
      <p:ext uri="{BB962C8B-B14F-4D97-AF65-F5344CB8AC3E}">
        <p14:creationId xmlns:p14="http://schemas.microsoft.com/office/powerpoint/2010/main" val="2929378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0D26-EC6F-144A-B964-487DF7A5E63F}"/>
              </a:ext>
            </a:extLst>
          </p:cNvPr>
          <p:cNvSpPr>
            <a:spLocks noGrp="1"/>
          </p:cNvSpPr>
          <p:nvPr>
            <p:ph type="title"/>
          </p:nvPr>
        </p:nvSpPr>
        <p:spPr>
          <a:xfrm>
            <a:off x="1512168" y="0"/>
            <a:ext cx="7524328" cy="884466"/>
          </a:xfrm>
        </p:spPr>
        <p:txBody>
          <a:bodyPr/>
          <a:lstStyle/>
          <a:p>
            <a:r>
              <a:rPr lang="en-US" sz="2800" dirty="0">
                <a:solidFill>
                  <a:schemeClr val="tx1"/>
                </a:solidFill>
              </a:rPr>
              <a:t>SVM</a:t>
            </a:r>
          </a:p>
        </p:txBody>
      </p:sp>
      <p:sp>
        <p:nvSpPr>
          <p:cNvPr id="3" name="Content Placeholder 2">
            <a:extLst>
              <a:ext uri="{FF2B5EF4-FFF2-40B4-BE49-F238E27FC236}">
                <a16:creationId xmlns:a16="http://schemas.microsoft.com/office/drawing/2014/main" id="{7C3F6494-C16B-AE48-88C3-645ED2765160}"/>
              </a:ext>
            </a:extLst>
          </p:cNvPr>
          <p:cNvSpPr>
            <a:spLocks noGrp="1"/>
          </p:cNvSpPr>
          <p:nvPr>
            <p:ph idx="1"/>
          </p:nvPr>
        </p:nvSpPr>
        <p:spPr>
          <a:xfrm>
            <a:off x="1512168" y="1131590"/>
            <a:ext cx="7092280" cy="3731020"/>
          </a:xfrm>
        </p:spPr>
        <p:txBody>
          <a:bodyPr wrap="square" anchor="t">
            <a:noAutofit/>
          </a:bodyPr>
          <a:lstStyle/>
          <a:p>
            <a:pPr marL="285750" indent="-285750" algn="just">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Finally we attempted Linear Support Vector Machines which also support class imbalance.</a:t>
            </a:r>
          </a:p>
          <a:p>
            <a:pPr marL="285750" indent="-285750" algn="just">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This implementation of linear model in Spark </a:t>
            </a:r>
            <a:r>
              <a:rPr lang="en-US" sz="1600" dirty="0" err="1">
                <a:solidFill>
                  <a:schemeClr val="tx1"/>
                </a:solidFill>
                <a:latin typeface="Arial" panose="020B0604020202020204" pitchFamily="34" charset="0"/>
                <a:cs typeface="Arial" panose="020B0604020202020204" pitchFamily="34" charset="0"/>
              </a:rPr>
              <a:t>MLLib</a:t>
            </a:r>
            <a:r>
              <a:rPr lang="en-US" sz="1600" dirty="0">
                <a:solidFill>
                  <a:schemeClr val="tx1"/>
                </a:solidFill>
                <a:latin typeface="Arial" panose="020B0604020202020204" pitchFamily="34" charset="0"/>
                <a:cs typeface="Arial" panose="020B0604020202020204" pitchFamily="34" charset="0"/>
              </a:rPr>
              <a:t> framework </a:t>
            </a:r>
          </a:p>
          <a:p>
            <a:pPr algn="just"/>
            <a:r>
              <a:rPr lang="en-US" sz="1600" dirty="0">
                <a:solidFill>
                  <a:schemeClr val="tx1"/>
                </a:solidFill>
                <a:latin typeface="Arial" panose="020B0604020202020204" pitchFamily="34" charset="0"/>
                <a:cs typeface="Arial" panose="020B0604020202020204" pitchFamily="34" charset="0"/>
              </a:rPr>
              <a:t>     provides ability to handle the class imbalance by adding weights to </a:t>
            </a:r>
          </a:p>
          <a:p>
            <a:pPr algn="just"/>
            <a:r>
              <a:rPr lang="en-US" sz="1600" dirty="0">
                <a:solidFill>
                  <a:schemeClr val="tx1"/>
                </a:solidFill>
                <a:latin typeface="Arial" panose="020B0604020202020204" pitchFamily="34" charset="0"/>
                <a:cs typeface="Arial" panose="020B0604020202020204" pitchFamily="34" charset="0"/>
              </a:rPr>
              <a:t>     our prediction class. </a:t>
            </a:r>
          </a:p>
          <a:p>
            <a:pPr marL="285750" indent="-285750" algn="just">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We used pyspark.ml.classifier package to implement this algorithm </a:t>
            </a:r>
          </a:p>
          <a:p>
            <a:pPr algn="just"/>
            <a:r>
              <a:rPr lang="en-US" sz="1600" dirty="0">
                <a:solidFill>
                  <a:schemeClr val="tx1"/>
                </a:solidFill>
                <a:latin typeface="Arial" panose="020B0604020202020204" pitchFamily="34" charset="0"/>
                <a:cs typeface="Arial" panose="020B0604020202020204" pitchFamily="34" charset="0"/>
              </a:rPr>
              <a:t>     with optimized hyper parameter for penalty term for L-2 regularization (C)</a:t>
            </a:r>
          </a:p>
          <a:p>
            <a:pPr algn="just"/>
            <a:r>
              <a:rPr lang="en-US" sz="1600" dirty="0">
                <a:solidFill>
                  <a:schemeClr val="tx1"/>
                </a:solidFill>
                <a:latin typeface="Arial" panose="020B0604020202020204" pitchFamily="34" charset="0"/>
                <a:cs typeface="Arial" panose="020B0604020202020204" pitchFamily="34" charset="0"/>
              </a:rPr>
              <a:t>     and gamma values. </a:t>
            </a:r>
          </a:p>
        </p:txBody>
      </p:sp>
    </p:spTree>
    <p:extLst>
      <p:ext uri="{BB962C8B-B14F-4D97-AF65-F5344CB8AC3E}">
        <p14:creationId xmlns:p14="http://schemas.microsoft.com/office/powerpoint/2010/main" val="3416190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0D26-EC6F-144A-B964-487DF7A5E63F}"/>
              </a:ext>
            </a:extLst>
          </p:cNvPr>
          <p:cNvSpPr>
            <a:spLocks noGrp="1"/>
          </p:cNvSpPr>
          <p:nvPr>
            <p:ph type="title"/>
          </p:nvPr>
        </p:nvSpPr>
        <p:spPr>
          <a:xfrm>
            <a:off x="1512168" y="0"/>
            <a:ext cx="7524328" cy="884466"/>
          </a:xfrm>
        </p:spPr>
        <p:txBody>
          <a:bodyPr/>
          <a:lstStyle/>
          <a:p>
            <a:r>
              <a:rPr lang="en-US" sz="2800" dirty="0">
                <a:solidFill>
                  <a:schemeClr val="tx1"/>
                </a:solidFill>
              </a:rPr>
              <a:t>Model Tuning and ML Pipeline</a:t>
            </a:r>
          </a:p>
        </p:txBody>
      </p:sp>
      <p:sp>
        <p:nvSpPr>
          <p:cNvPr id="3" name="Content Placeholder 2">
            <a:extLst>
              <a:ext uri="{FF2B5EF4-FFF2-40B4-BE49-F238E27FC236}">
                <a16:creationId xmlns:a16="http://schemas.microsoft.com/office/drawing/2014/main" id="{7C3F6494-C16B-AE48-88C3-645ED2765160}"/>
              </a:ext>
            </a:extLst>
          </p:cNvPr>
          <p:cNvSpPr>
            <a:spLocks noGrp="1"/>
          </p:cNvSpPr>
          <p:nvPr>
            <p:ph idx="1"/>
          </p:nvPr>
        </p:nvSpPr>
        <p:spPr>
          <a:xfrm>
            <a:off x="1512168" y="1131590"/>
            <a:ext cx="7092280" cy="3731020"/>
          </a:xfrm>
        </p:spPr>
        <p:txBody>
          <a:bodyPr wrap="square" anchor="t">
            <a:noAutofit/>
          </a:bodyPr>
          <a:lstStyle/>
          <a:p>
            <a:pPr marL="285750" indent="-285750" algn="just">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Parameter Grid to select the hyper params</a:t>
            </a:r>
          </a:p>
          <a:p>
            <a:pPr algn="just"/>
            <a:endParaRPr lang="en-US" sz="1600" dirty="0">
              <a:solidFill>
                <a:schemeClr val="tx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ML Pipeline to create stages for feature vectorization and estimators</a:t>
            </a:r>
          </a:p>
          <a:p>
            <a:pPr marL="285750" indent="-285750" algn="just">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Cross Validator </a:t>
            </a:r>
          </a:p>
          <a:p>
            <a:pPr marL="285750" indent="-285750" algn="just">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Classification Evaluator </a:t>
            </a:r>
          </a:p>
          <a:p>
            <a:pPr marL="285750" indent="-285750" algn="just">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Best Hyper parameters for individual classifier algorithm</a:t>
            </a:r>
          </a:p>
        </p:txBody>
      </p:sp>
    </p:spTree>
    <p:extLst>
      <p:ext uri="{BB962C8B-B14F-4D97-AF65-F5344CB8AC3E}">
        <p14:creationId xmlns:p14="http://schemas.microsoft.com/office/powerpoint/2010/main" val="2059326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0D26-EC6F-144A-B964-487DF7A5E63F}"/>
              </a:ext>
            </a:extLst>
          </p:cNvPr>
          <p:cNvSpPr>
            <a:spLocks noGrp="1"/>
          </p:cNvSpPr>
          <p:nvPr>
            <p:ph type="title"/>
          </p:nvPr>
        </p:nvSpPr>
        <p:spPr>
          <a:xfrm>
            <a:off x="1512168" y="0"/>
            <a:ext cx="7524328" cy="884466"/>
          </a:xfrm>
        </p:spPr>
        <p:txBody>
          <a:bodyPr/>
          <a:lstStyle/>
          <a:p>
            <a:r>
              <a:rPr lang="en-US" sz="2800" dirty="0">
                <a:solidFill>
                  <a:schemeClr val="tx1"/>
                </a:solidFill>
              </a:rPr>
              <a:t>Summary of Results</a:t>
            </a:r>
          </a:p>
        </p:txBody>
      </p:sp>
      <p:graphicFrame>
        <p:nvGraphicFramePr>
          <p:cNvPr id="6" name="Table 5">
            <a:extLst>
              <a:ext uri="{FF2B5EF4-FFF2-40B4-BE49-F238E27FC236}">
                <a16:creationId xmlns:a16="http://schemas.microsoft.com/office/drawing/2014/main" id="{46F17C17-43DD-8641-BC28-3322B21AE6BA}"/>
              </a:ext>
            </a:extLst>
          </p:cNvPr>
          <p:cNvGraphicFramePr>
            <a:graphicFrameLocks noGrp="1"/>
          </p:cNvGraphicFramePr>
          <p:nvPr>
            <p:extLst>
              <p:ext uri="{D42A27DB-BD31-4B8C-83A1-F6EECF244321}">
                <p14:modId xmlns:p14="http://schemas.microsoft.com/office/powerpoint/2010/main" val="2218797922"/>
              </p:ext>
            </p:extLst>
          </p:nvPr>
        </p:nvGraphicFramePr>
        <p:xfrm>
          <a:off x="2051720" y="1563638"/>
          <a:ext cx="6048672" cy="2194125"/>
        </p:xfrm>
        <a:graphic>
          <a:graphicData uri="http://schemas.openxmlformats.org/drawingml/2006/table">
            <a:tbl>
              <a:tblPr firstRow="1" firstCol="1" bandRow="1">
                <a:tableStyleId>{5C22544A-7EE6-4342-B048-85BDC9FD1C3A}</a:tableStyleId>
              </a:tblPr>
              <a:tblGrid>
                <a:gridCol w="1691026">
                  <a:extLst>
                    <a:ext uri="{9D8B030D-6E8A-4147-A177-3AD203B41FA5}">
                      <a16:colId xmlns:a16="http://schemas.microsoft.com/office/drawing/2014/main" val="447427151"/>
                    </a:ext>
                  </a:extLst>
                </a:gridCol>
                <a:gridCol w="973270">
                  <a:extLst>
                    <a:ext uri="{9D8B030D-6E8A-4147-A177-3AD203B41FA5}">
                      <a16:colId xmlns:a16="http://schemas.microsoft.com/office/drawing/2014/main" val="946252944"/>
                    </a:ext>
                  </a:extLst>
                </a:gridCol>
                <a:gridCol w="1224136">
                  <a:extLst>
                    <a:ext uri="{9D8B030D-6E8A-4147-A177-3AD203B41FA5}">
                      <a16:colId xmlns:a16="http://schemas.microsoft.com/office/drawing/2014/main" val="1164533090"/>
                    </a:ext>
                  </a:extLst>
                </a:gridCol>
                <a:gridCol w="1008112">
                  <a:extLst>
                    <a:ext uri="{9D8B030D-6E8A-4147-A177-3AD203B41FA5}">
                      <a16:colId xmlns:a16="http://schemas.microsoft.com/office/drawing/2014/main" val="3055304201"/>
                    </a:ext>
                  </a:extLst>
                </a:gridCol>
                <a:gridCol w="1152128">
                  <a:extLst>
                    <a:ext uri="{9D8B030D-6E8A-4147-A177-3AD203B41FA5}">
                      <a16:colId xmlns:a16="http://schemas.microsoft.com/office/drawing/2014/main" val="3042868276"/>
                    </a:ext>
                  </a:extLst>
                </a:gridCol>
              </a:tblGrid>
              <a:tr h="457156">
                <a:tc>
                  <a:txBody>
                    <a:bodyPr/>
                    <a:lstStyle/>
                    <a:p>
                      <a:pPr marL="0" marR="0" algn="r">
                        <a:lnSpc>
                          <a:spcPct val="120000"/>
                        </a:lnSpc>
                        <a:spcBef>
                          <a:spcPts val="0"/>
                        </a:spcBef>
                        <a:spcAft>
                          <a:spcPts val="0"/>
                        </a:spcAft>
                      </a:pPr>
                      <a:r>
                        <a:rPr lang="en-US" sz="1800" dirty="0">
                          <a:effectLst/>
                          <a:latin typeface="Arial" panose="020B0604020202020204" pitchFamily="34" charset="0"/>
                          <a:cs typeface="Arial" panose="020B0604020202020204" pitchFamily="34" charset="0"/>
                        </a:rPr>
                        <a:t> </a:t>
                      </a:r>
                      <a:endParaRPr lang="en-US" sz="1800" dirty="0">
                        <a:solidFill>
                          <a:srgbClr val="404040"/>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marL="0" marR="0" algn="ctr">
                        <a:lnSpc>
                          <a:spcPct val="120000"/>
                        </a:lnSpc>
                        <a:spcBef>
                          <a:spcPts val="0"/>
                        </a:spcBef>
                        <a:spcAft>
                          <a:spcPts val="0"/>
                        </a:spcAft>
                      </a:pPr>
                      <a:r>
                        <a:rPr lang="en-US" sz="1400" dirty="0">
                          <a:effectLst/>
                          <a:latin typeface="Arial" panose="020B0604020202020204" pitchFamily="34" charset="0"/>
                          <a:cs typeface="Arial" panose="020B0604020202020204" pitchFamily="34" charset="0"/>
                        </a:rPr>
                        <a:t>Accuracy(%)</a:t>
                      </a:r>
                      <a:endParaRPr lang="en-US" sz="1400" dirty="0">
                        <a:solidFill>
                          <a:srgbClr val="404040"/>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marL="0" marR="0" algn="ctr">
                        <a:lnSpc>
                          <a:spcPct val="120000"/>
                        </a:lnSpc>
                        <a:spcBef>
                          <a:spcPts val="0"/>
                        </a:spcBef>
                        <a:spcAft>
                          <a:spcPts val="0"/>
                        </a:spcAft>
                      </a:pPr>
                      <a:r>
                        <a:rPr lang="en-US" sz="1400" dirty="0">
                          <a:effectLst/>
                          <a:latin typeface="Arial" panose="020B0604020202020204" pitchFamily="34" charset="0"/>
                          <a:cs typeface="Arial" panose="020B0604020202020204" pitchFamily="34" charset="0"/>
                        </a:rPr>
                        <a:t>Precision </a:t>
                      </a:r>
                    </a:p>
                    <a:p>
                      <a:pPr marL="0" marR="0" algn="ctr">
                        <a:lnSpc>
                          <a:spcPct val="120000"/>
                        </a:lnSpc>
                        <a:spcBef>
                          <a:spcPts val="0"/>
                        </a:spcBef>
                        <a:spcAft>
                          <a:spcPts val="0"/>
                        </a:spcAft>
                      </a:pPr>
                      <a:r>
                        <a:rPr lang="en-US" sz="1400" dirty="0">
                          <a:effectLst/>
                          <a:latin typeface="Arial" panose="020B0604020202020204" pitchFamily="34" charset="0"/>
                          <a:cs typeface="Arial" panose="020B0604020202020204" pitchFamily="34" charset="0"/>
                        </a:rPr>
                        <a:t>(%)</a:t>
                      </a:r>
                      <a:endParaRPr lang="en-US" sz="1400" dirty="0">
                        <a:solidFill>
                          <a:srgbClr val="404040"/>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marL="0" marR="0" algn="ctr">
                        <a:lnSpc>
                          <a:spcPct val="120000"/>
                        </a:lnSpc>
                        <a:spcBef>
                          <a:spcPts val="0"/>
                        </a:spcBef>
                        <a:spcAft>
                          <a:spcPts val="0"/>
                        </a:spcAft>
                      </a:pPr>
                      <a:r>
                        <a:rPr lang="en-US" sz="1400" dirty="0">
                          <a:effectLst/>
                          <a:latin typeface="Arial" panose="020B0604020202020204" pitchFamily="34" charset="0"/>
                          <a:cs typeface="Arial" panose="020B0604020202020204" pitchFamily="34" charset="0"/>
                        </a:rPr>
                        <a:t>Recall </a:t>
                      </a:r>
                    </a:p>
                    <a:p>
                      <a:pPr marL="0" marR="0" algn="ctr">
                        <a:lnSpc>
                          <a:spcPct val="120000"/>
                        </a:lnSpc>
                        <a:spcBef>
                          <a:spcPts val="0"/>
                        </a:spcBef>
                        <a:spcAft>
                          <a:spcPts val="0"/>
                        </a:spcAft>
                      </a:pPr>
                      <a:r>
                        <a:rPr lang="en-US" sz="1400" dirty="0">
                          <a:effectLst/>
                          <a:latin typeface="Arial" panose="020B0604020202020204" pitchFamily="34" charset="0"/>
                          <a:cs typeface="Arial" panose="020B0604020202020204" pitchFamily="34" charset="0"/>
                        </a:rPr>
                        <a:t>(%)</a:t>
                      </a:r>
                      <a:endParaRPr lang="en-US" sz="1400" dirty="0">
                        <a:solidFill>
                          <a:srgbClr val="404040"/>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marL="0" marR="0" algn="ctr">
                        <a:lnSpc>
                          <a:spcPct val="120000"/>
                        </a:lnSpc>
                        <a:spcBef>
                          <a:spcPts val="0"/>
                        </a:spcBef>
                        <a:spcAft>
                          <a:spcPts val="0"/>
                        </a:spcAft>
                      </a:pPr>
                      <a:r>
                        <a:rPr lang="en-US" sz="1400" dirty="0">
                          <a:effectLst/>
                          <a:latin typeface="Arial" panose="020B0604020202020204" pitchFamily="34" charset="0"/>
                          <a:cs typeface="Arial" panose="020B0604020202020204" pitchFamily="34" charset="0"/>
                        </a:rPr>
                        <a:t>F1 Score </a:t>
                      </a:r>
                    </a:p>
                    <a:p>
                      <a:pPr marL="0" marR="0" algn="ctr">
                        <a:lnSpc>
                          <a:spcPct val="120000"/>
                        </a:lnSpc>
                        <a:spcBef>
                          <a:spcPts val="0"/>
                        </a:spcBef>
                        <a:spcAft>
                          <a:spcPts val="0"/>
                        </a:spcAft>
                      </a:pPr>
                      <a:r>
                        <a:rPr lang="en-US" sz="1400" dirty="0">
                          <a:effectLst/>
                          <a:latin typeface="Arial" panose="020B0604020202020204" pitchFamily="34" charset="0"/>
                          <a:cs typeface="Arial" panose="020B0604020202020204" pitchFamily="34" charset="0"/>
                        </a:rPr>
                        <a:t>(%)</a:t>
                      </a:r>
                      <a:endParaRPr lang="en-US" sz="1400" dirty="0">
                        <a:solidFill>
                          <a:srgbClr val="404040"/>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11411283"/>
                  </a:ext>
                </a:extLst>
              </a:tr>
              <a:tr h="349509">
                <a:tc>
                  <a:txBody>
                    <a:bodyPr/>
                    <a:lstStyle/>
                    <a:p>
                      <a:pPr marL="0" marR="0" algn="r">
                        <a:lnSpc>
                          <a:spcPct val="120000"/>
                        </a:lnSpc>
                        <a:spcBef>
                          <a:spcPts val="0"/>
                        </a:spcBef>
                        <a:spcAft>
                          <a:spcPts val="0"/>
                        </a:spcAft>
                      </a:pPr>
                      <a:r>
                        <a:rPr lang="en-US" sz="1400">
                          <a:effectLst/>
                          <a:latin typeface="Arial" panose="020B0604020202020204" pitchFamily="34" charset="0"/>
                          <a:cs typeface="Arial" panose="020B0604020202020204" pitchFamily="34" charset="0"/>
                        </a:rPr>
                        <a:t>Naïve Bayes</a:t>
                      </a:r>
                      <a:endParaRPr lang="en-US" sz="1400">
                        <a:solidFill>
                          <a:srgbClr val="404040"/>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r>
                        <a:rPr lang="en-US" sz="1400" dirty="0">
                          <a:effectLst/>
                          <a:latin typeface="Arial" panose="020B0604020202020204" pitchFamily="34" charset="0"/>
                          <a:cs typeface="Arial" panose="020B0604020202020204" pitchFamily="34" charset="0"/>
                        </a:rPr>
                        <a:t>50</a:t>
                      </a:r>
                      <a:endParaRPr lang="en-US" sz="1100" dirty="0">
                        <a:solidFill>
                          <a:srgbClr val="404040"/>
                        </a:solidFill>
                        <a:effectLst/>
                        <a:latin typeface="Arial" panose="020B0604020202020204" pitchFamily="34" charset="0"/>
                        <a:cs typeface="Arial" panose="020B0604020202020204" pitchFamily="34" charset="0"/>
                      </a:endParaRPr>
                    </a:p>
                  </a:txBody>
                  <a:tcPr marL="68580" marR="68580" marT="0" marB="0" anchor="ctr"/>
                </a:tc>
                <a:tc>
                  <a:txBody>
                    <a:bodyPr/>
                    <a:lstStyle/>
                    <a:p>
                      <a:pPr algn="ctr"/>
                      <a:r>
                        <a:rPr lang="en-US" sz="1400" dirty="0">
                          <a:effectLst/>
                          <a:latin typeface="Arial" panose="020B0604020202020204" pitchFamily="34" charset="0"/>
                          <a:cs typeface="Arial" panose="020B0604020202020204" pitchFamily="34" charset="0"/>
                        </a:rPr>
                        <a:t>49.96</a:t>
                      </a:r>
                      <a:endParaRPr lang="en-US" sz="1100" dirty="0">
                        <a:solidFill>
                          <a:srgbClr val="404040"/>
                        </a:solidFill>
                        <a:effectLst/>
                        <a:latin typeface="Arial" panose="020B0604020202020204" pitchFamily="34" charset="0"/>
                        <a:cs typeface="Arial" panose="020B0604020202020204" pitchFamily="34" charset="0"/>
                      </a:endParaRPr>
                    </a:p>
                  </a:txBody>
                  <a:tcPr marL="68580" marR="68580" marT="0" marB="0" anchor="ctr"/>
                </a:tc>
                <a:tc>
                  <a:txBody>
                    <a:bodyPr/>
                    <a:lstStyle/>
                    <a:p>
                      <a:pPr algn="ctr"/>
                      <a:r>
                        <a:rPr lang="en-US" sz="1400">
                          <a:effectLst/>
                          <a:latin typeface="Arial" panose="020B0604020202020204" pitchFamily="34" charset="0"/>
                          <a:cs typeface="Arial" panose="020B0604020202020204" pitchFamily="34" charset="0"/>
                        </a:rPr>
                        <a:t>94.31</a:t>
                      </a:r>
                      <a:endParaRPr lang="en-US" sz="1100">
                        <a:solidFill>
                          <a:srgbClr val="404040"/>
                        </a:solidFill>
                        <a:effectLst/>
                        <a:latin typeface="Arial" panose="020B0604020202020204" pitchFamily="34" charset="0"/>
                        <a:cs typeface="Arial" panose="020B0604020202020204" pitchFamily="34" charset="0"/>
                      </a:endParaRPr>
                    </a:p>
                  </a:txBody>
                  <a:tcPr marL="68580" marR="68580" marT="0" marB="0" anchor="ctr"/>
                </a:tc>
                <a:tc>
                  <a:txBody>
                    <a:bodyPr/>
                    <a:lstStyle/>
                    <a:p>
                      <a:pPr algn="ctr"/>
                      <a:r>
                        <a:rPr lang="en-US" sz="1400" dirty="0">
                          <a:effectLst/>
                          <a:latin typeface="Arial" panose="020B0604020202020204" pitchFamily="34" charset="0"/>
                          <a:cs typeface="Arial" panose="020B0604020202020204" pitchFamily="34" charset="0"/>
                        </a:rPr>
                        <a:t>65.32</a:t>
                      </a:r>
                      <a:endParaRPr lang="en-US" sz="1100" dirty="0">
                        <a:solidFill>
                          <a:srgbClr val="404040"/>
                        </a:solidFill>
                        <a:effectLst/>
                        <a:latin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985108634"/>
                  </a:ext>
                </a:extLst>
              </a:tr>
              <a:tr h="457156">
                <a:tc>
                  <a:txBody>
                    <a:bodyPr/>
                    <a:lstStyle/>
                    <a:p>
                      <a:pPr marL="0" marR="0" algn="r">
                        <a:lnSpc>
                          <a:spcPct val="120000"/>
                        </a:lnSpc>
                        <a:spcBef>
                          <a:spcPts val="0"/>
                        </a:spcBef>
                        <a:spcAft>
                          <a:spcPts val="0"/>
                        </a:spcAft>
                      </a:pPr>
                      <a:r>
                        <a:rPr lang="en-US" sz="1400" dirty="0">
                          <a:effectLst/>
                          <a:latin typeface="Arial" panose="020B0604020202020204" pitchFamily="34" charset="0"/>
                          <a:cs typeface="Arial" panose="020B0604020202020204" pitchFamily="34" charset="0"/>
                        </a:rPr>
                        <a:t>Logistic </a:t>
                      </a:r>
                    </a:p>
                    <a:p>
                      <a:pPr marL="0" marR="0" algn="r">
                        <a:lnSpc>
                          <a:spcPct val="120000"/>
                        </a:lnSpc>
                        <a:spcBef>
                          <a:spcPts val="0"/>
                        </a:spcBef>
                        <a:spcAft>
                          <a:spcPts val="0"/>
                        </a:spcAft>
                      </a:pPr>
                      <a:r>
                        <a:rPr lang="en-US" sz="1400" dirty="0">
                          <a:effectLst/>
                          <a:latin typeface="Arial" panose="020B0604020202020204" pitchFamily="34" charset="0"/>
                          <a:cs typeface="Arial" panose="020B0604020202020204" pitchFamily="34" charset="0"/>
                        </a:rPr>
                        <a:t>Regression</a:t>
                      </a:r>
                      <a:endParaRPr lang="en-US" sz="1400" dirty="0">
                        <a:solidFill>
                          <a:srgbClr val="404040"/>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r>
                        <a:rPr lang="en-US" sz="1400" dirty="0">
                          <a:effectLst/>
                          <a:latin typeface="Arial" panose="020B0604020202020204" pitchFamily="34" charset="0"/>
                          <a:cs typeface="Arial" panose="020B0604020202020204" pitchFamily="34" charset="0"/>
                        </a:rPr>
                        <a:t>95</a:t>
                      </a:r>
                      <a:endParaRPr lang="en-US" sz="1100" dirty="0">
                        <a:solidFill>
                          <a:srgbClr val="404040"/>
                        </a:solidFill>
                        <a:effectLst/>
                        <a:latin typeface="Arial" panose="020B0604020202020204" pitchFamily="34" charset="0"/>
                        <a:cs typeface="Arial" panose="020B0604020202020204" pitchFamily="34" charset="0"/>
                      </a:endParaRPr>
                    </a:p>
                  </a:txBody>
                  <a:tcPr marL="68580" marR="68580" marT="0" marB="0" anchor="ctr"/>
                </a:tc>
                <a:tc>
                  <a:txBody>
                    <a:bodyPr/>
                    <a:lstStyle/>
                    <a:p>
                      <a:pPr algn="ctr"/>
                      <a:r>
                        <a:rPr lang="en-US" sz="1400">
                          <a:effectLst/>
                          <a:latin typeface="Arial" panose="020B0604020202020204" pitchFamily="34" charset="0"/>
                          <a:cs typeface="Arial" panose="020B0604020202020204" pitchFamily="34" charset="0"/>
                        </a:rPr>
                        <a:t>96.05</a:t>
                      </a:r>
                      <a:endParaRPr lang="en-US" sz="1100">
                        <a:solidFill>
                          <a:srgbClr val="404040"/>
                        </a:solidFill>
                        <a:effectLst/>
                        <a:latin typeface="Arial" panose="020B0604020202020204" pitchFamily="34" charset="0"/>
                        <a:cs typeface="Arial" panose="020B0604020202020204" pitchFamily="34" charset="0"/>
                      </a:endParaRPr>
                    </a:p>
                  </a:txBody>
                  <a:tcPr marL="68580" marR="68580" marT="0" marB="0" anchor="ctr"/>
                </a:tc>
                <a:tc>
                  <a:txBody>
                    <a:bodyPr/>
                    <a:lstStyle/>
                    <a:p>
                      <a:pPr algn="ctr"/>
                      <a:r>
                        <a:rPr lang="en-US" sz="1400">
                          <a:effectLst/>
                          <a:latin typeface="Arial" panose="020B0604020202020204" pitchFamily="34" charset="0"/>
                          <a:cs typeface="Arial" panose="020B0604020202020204" pitchFamily="34" charset="0"/>
                        </a:rPr>
                        <a:t>99.0</a:t>
                      </a:r>
                      <a:endParaRPr lang="en-US" sz="1100">
                        <a:solidFill>
                          <a:srgbClr val="404040"/>
                        </a:solidFill>
                        <a:effectLst/>
                        <a:latin typeface="Arial" panose="020B0604020202020204" pitchFamily="34" charset="0"/>
                        <a:cs typeface="Arial" panose="020B0604020202020204" pitchFamily="34" charset="0"/>
                      </a:endParaRPr>
                    </a:p>
                  </a:txBody>
                  <a:tcPr marL="68580" marR="68580" marT="0" marB="0" anchor="ctr"/>
                </a:tc>
                <a:tc>
                  <a:txBody>
                    <a:bodyPr/>
                    <a:lstStyle/>
                    <a:p>
                      <a:pPr algn="ctr"/>
                      <a:r>
                        <a:rPr lang="en-US" sz="1400" dirty="0">
                          <a:effectLst/>
                          <a:latin typeface="Arial" panose="020B0604020202020204" pitchFamily="34" charset="0"/>
                          <a:cs typeface="Arial" panose="020B0604020202020204" pitchFamily="34" charset="0"/>
                        </a:rPr>
                        <a:t>97.50</a:t>
                      </a:r>
                      <a:endParaRPr lang="en-US" sz="1100" dirty="0">
                        <a:solidFill>
                          <a:srgbClr val="404040"/>
                        </a:solidFill>
                        <a:effectLst/>
                        <a:latin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963393475"/>
                  </a:ext>
                </a:extLst>
              </a:tr>
              <a:tr h="379098">
                <a:tc>
                  <a:txBody>
                    <a:bodyPr/>
                    <a:lstStyle/>
                    <a:p>
                      <a:pPr marL="0" marR="0" algn="r">
                        <a:lnSpc>
                          <a:spcPct val="120000"/>
                        </a:lnSpc>
                        <a:spcBef>
                          <a:spcPts val="0"/>
                        </a:spcBef>
                        <a:spcAft>
                          <a:spcPts val="0"/>
                        </a:spcAft>
                      </a:pPr>
                      <a:r>
                        <a:rPr lang="en-US" sz="1400">
                          <a:effectLst/>
                          <a:latin typeface="Arial" panose="020B0604020202020204" pitchFamily="34" charset="0"/>
                          <a:cs typeface="Arial" panose="020B0604020202020204" pitchFamily="34" charset="0"/>
                        </a:rPr>
                        <a:t>Random Forest</a:t>
                      </a:r>
                      <a:endParaRPr lang="en-US" sz="1400">
                        <a:solidFill>
                          <a:srgbClr val="404040"/>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r>
                        <a:rPr lang="en-US" sz="1400" dirty="0">
                          <a:effectLst/>
                          <a:latin typeface="Arial" panose="020B0604020202020204" pitchFamily="34" charset="0"/>
                          <a:cs typeface="Arial" panose="020B0604020202020204" pitchFamily="34" charset="0"/>
                        </a:rPr>
                        <a:t>99</a:t>
                      </a:r>
                      <a:endParaRPr lang="en-US" sz="1100" dirty="0">
                        <a:solidFill>
                          <a:srgbClr val="404040"/>
                        </a:solidFill>
                        <a:effectLst/>
                        <a:latin typeface="Arial" panose="020B0604020202020204" pitchFamily="34" charset="0"/>
                        <a:cs typeface="Arial" panose="020B0604020202020204" pitchFamily="34" charset="0"/>
                      </a:endParaRPr>
                    </a:p>
                  </a:txBody>
                  <a:tcPr marL="68580" marR="68580" marT="0" marB="0" anchor="ctr"/>
                </a:tc>
                <a:tc>
                  <a:txBody>
                    <a:bodyPr/>
                    <a:lstStyle/>
                    <a:p>
                      <a:pPr algn="ctr"/>
                      <a:r>
                        <a:rPr lang="en-US" sz="1400" dirty="0">
                          <a:effectLst/>
                          <a:latin typeface="Arial" panose="020B0604020202020204" pitchFamily="34" charset="0"/>
                          <a:cs typeface="Arial" panose="020B0604020202020204" pitchFamily="34" charset="0"/>
                        </a:rPr>
                        <a:t>100.0</a:t>
                      </a:r>
                      <a:endParaRPr lang="en-US" sz="1100" dirty="0">
                        <a:solidFill>
                          <a:srgbClr val="404040"/>
                        </a:solidFill>
                        <a:effectLst/>
                        <a:latin typeface="Arial" panose="020B0604020202020204" pitchFamily="34" charset="0"/>
                        <a:cs typeface="Arial" panose="020B0604020202020204" pitchFamily="34" charset="0"/>
                      </a:endParaRPr>
                    </a:p>
                  </a:txBody>
                  <a:tcPr marL="68580" marR="68580" marT="0" marB="0" anchor="ctr"/>
                </a:tc>
                <a:tc>
                  <a:txBody>
                    <a:bodyPr/>
                    <a:lstStyle/>
                    <a:p>
                      <a:pPr algn="ctr"/>
                      <a:r>
                        <a:rPr lang="en-US" sz="1400">
                          <a:effectLst/>
                          <a:latin typeface="Arial" panose="020B0604020202020204" pitchFamily="34" charset="0"/>
                          <a:cs typeface="Arial" panose="020B0604020202020204" pitchFamily="34" charset="0"/>
                        </a:rPr>
                        <a:t>99.9</a:t>
                      </a:r>
                      <a:endParaRPr lang="en-US" sz="1100">
                        <a:solidFill>
                          <a:srgbClr val="404040"/>
                        </a:solidFill>
                        <a:effectLst/>
                        <a:latin typeface="Arial" panose="020B0604020202020204" pitchFamily="34" charset="0"/>
                        <a:cs typeface="Arial" panose="020B0604020202020204" pitchFamily="34" charset="0"/>
                      </a:endParaRPr>
                    </a:p>
                  </a:txBody>
                  <a:tcPr marL="68580" marR="68580" marT="0" marB="0" anchor="ctr"/>
                </a:tc>
                <a:tc>
                  <a:txBody>
                    <a:bodyPr/>
                    <a:lstStyle/>
                    <a:p>
                      <a:pPr algn="ctr"/>
                      <a:r>
                        <a:rPr lang="en-US" sz="1400" dirty="0">
                          <a:effectLst/>
                          <a:latin typeface="Arial" panose="020B0604020202020204" pitchFamily="34" charset="0"/>
                          <a:cs typeface="Arial" panose="020B0604020202020204" pitchFamily="34" charset="0"/>
                        </a:rPr>
                        <a:t>99.99 </a:t>
                      </a:r>
                      <a:endParaRPr lang="en-US" sz="1100" dirty="0">
                        <a:solidFill>
                          <a:srgbClr val="404040"/>
                        </a:solidFill>
                        <a:effectLst/>
                        <a:latin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06720087"/>
                  </a:ext>
                </a:extLst>
              </a:tr>
              <a:tr h="457156">
                <a:tc>
                  <a:txBody>
                    <a:bodyPr/>
                    <a:lstStyle/>
                    <a:p>
                      <a:pPr marL="0" marR="0" algn="r">
                        <a:lnSpc>
                          <a:spcPct val="120000"/>
                        </a:lnSpc>
                        <a:spcBef>
                          <a:spcPts val="0"/>
                        </a:spcBef>
                        <a:spcAft>
                          <a:spcPts val="0"/>
                        </a:spcAft>
                      </a:pPr>
                      <a:r>
                        <a:rPr lang="en-US" sz="1400" dirty="0">
                          <a:effectLst/>
                          <a:latin typeface="Arial" panose="020B0604020202020204" pitchFamily="34" charset="0"/>
                          <a:cs typeface="Arial" panose="020B0604020202020204" pitchFamily="34" charset="0"/>
                        </a:rPr>
                        <a:t>Gradient Boosting </a:t>
                      </a:r>
                    </a:p>
                    <a:p>
                      <a:pPr marL="0" marR="0" algn="r">
                        <a:lnSpc>
                          <a:spcPct val="120000"/>
                        </a:lnSpc>
                        <a:spcBef>
                          <a:spcPts val="0"/>
                        </a:spcBef>
                        <a:spcAft>
                          <a:spcPts val="0"/>
                        </a:spcAft>
                      </a:pPr>
                      <a:r>
                        <a:rPr lang="en-US" sz="1400" dirty="0">
                          <a:effectLst/>
                          <a:latin typeface="Arial" panose="020B0604020202020204" pitchFamily="34" charset="0"/>
                          <a:cs typeface="Arial" panose="020B0604020202020204" pitchFamily="34" charset="0"/>
                        </a:rPr>
                        <a:t>Classifier</a:t>
                      </a:r>
                      <a:endParaRPr lang="en-US" sz="1400" dirty="0">
                        <a:solidFill>
                          <a:srgbClr val="404040"/>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r>
                        <a:rPr lang="en-US" sz="1400" dirty="0">
                          <a:effectLst/>
                          <a:latin typeface="Arial" panose="020B0604020202020204" pitchFamily="34" charset="0"/>
                          <a:cs typeface="Arial" panose="020B0604020202020204" pitchFamily="34" charset="0"/>
                        </a:rPr>
                        <a:t>100</a:t>
                      </a:r>
                      <a:endParaRPr lang="en-US" sz="1100" dirty="0">
                        <a:solidFill>
                          <a:srgbClr val="404040"/>
                        </a:solidFill>
                        <a:effectLst/>
                        <a:latin typeface="Arial" panose="020B0604020202020204" pitchFamily="34" charset="0"/>
                        <a:cs typeface="Arial" panose="020B0604020202020204" pitchFamily="34" charset="0"/>
                      </a:endParaRPr>
                    </a:p>
                  </a:txBody>
                  <a:tcPr marL="68580" marR="68580" marT="0" marB="0" anchor="ctr"/>
                </a:tc>
                <a:tc>
                  <a:txBody>
                    <a:bodyPr/>
                    <a:lstStyle/>
                    <a:p>
                      <a:pPr algn="ctr"/>
                      <a:r>
                        <a:rPr lang="en-US" sz="1400">
                          <a:effectLst/>
                          <a:latin typeface="Arial" panose="020B0604020202020204" pitchFamily="34" charset="0"/>
                          <a:cs typeface="Arial" panose="020B0604020202020204" pitchFamily="34" charset="0"/>
                        </a:rPr>
                        <a:t>100.0</a:t>
                      </a:r>
                      <a:endParaRPr lang="en-US" sz="1100">
                        <a:solidFill>
                          <a:srgbClr val="404040"/>
                        </a:solidFill>
                        <a:effectLst/>
                        <a:latin typeface="Arial" panose="020B0604020202020204" pitchFamily="34" charset="0"/>
                        <a:cs typeface="Arial" panose="020B0604020202020204" pitchFamily="34" charset="0"/>
                      </a:endParaRPr>
                    </a:p>
                  </a:txBody>
                  <a:tcPr marL="68580" marR="68580" marT="0" marB="0" anchor="ctr"/>
                </a:tc>
                <a:tc>
                  <a:txBody>
                    <a:bodyPr/>
                    <a:lstStyle/>
                    <a:p>
                      <a:pPr algn="ctr"/>
                      <a:r>
                        <a:rPr lang="en-US" sz="1400">
                          <a:effectLst/>
                          <a:latin typeface="Arial" panose="020B0604020202020204" pitchFamily="34" charset="0"/>
                          <a:cs typeface="Arial" panose="020B0604020202020204" pitchFamily="34" charset="0"/>
                        </a:rPr>
                        <a:t>100.0</a:t>
                      </a:r>
                      <a:endParaRPr lang="en-US" sz="1100">
                        <a:solidFill>
                          <a:srgbClr val="404040"/>
                        </a:solidFill>
                        <a:effectLst/>
                        <a:latin typeface="Arial" panose="020B0604020202020204" pitchFamily="34" charset="0"/>
                        <a:cs typeface="Arial" panose="020B0604020202020204" pitchFamily="34" charset="0"/>
                      </a:endParaRPr>
                    </a:p>
                  </a:txBody>
                  <a:tcPr marL="68580" marR="68580" marT="0" marB="0" anchor="ctr"/>
                </a:tc>
                <a:tc>
                  <a:txBody>
                    <a:bodyPr/>
                    <a:lstStyle/>
                    <a:p>
                      <a:pPr marL="0" marR="0" algn="ctr">
                        <a:lnSpc>
                          <a:spcPct val="120000"/>
                        </a:lnSpc>
                        <a:spcBef>
                          <a:spcPts val="0"/>
                        </a:spcBef>
                        <a:spcAft>
                          <a:spcPts val="0"/>
                        </a:spcAft>
                      </a:pPr>
                      <a:r>
                        <a:rPr lang="en-US" sz="1400" dirty="0">
                          <a:effectLst/>
                          <a:latin typeface="Arial" panose="020B0604020202020204" pitchFamily="34" charset="0"/>
                          <a:cs typeface="Arial" panose="020B0604020202020204" pitchFamily="34" charset="0"/>
                        </a:rPr>
                        <a:t>100.00</a:t>
                      </a:r>
                      <a:endParaRPr lang="en-US" sz="1100" dirty="0">
                        <a:solidFill>
                          <a:srgbClr val="404040"/>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718157153"/>
                  </a:ext>
                </a:extLst>
              </a:tr>
            </a:tbl>
          </a:graphicData>
        </a:graphic>
      </p:graphicFrame>
    </p:spTree>
    <p:extLst>
      <p:ext uri="{BB962C8B-B14F-4D97-AF65-F5344CB8AC3E}">
        <p14:creationId xmlns:p14="http://schemas.microsoft.com/office/powerpoint/2010/main" val="3993602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0D26-EC6F-144A-B964-487DF7A5E63F}"/>
              </a:ext>
            </a:extLst>
          </p:cNvPr>
          <p:cNvSpPr>
            <a:spLocks noGrp="1"/>
          </p:cNvSpPr>
          <p:nvPr>
            <p:ph type="title"/>
          </p:nvPr>
        </p:nvSpPr>
        <p:spPr>
          <a:xfrm>
            <a:off x="1512168" y="0"/>
            <a:ext cx="7524328" cy="884466"/>
          </a:xfrm>
        </p:spPr>
        <p:txBody>
          <a:bodyPr/>
          <a:lstStyle/>
          <a:p>
            <a:r>
              <a:rPr lang="en-US" sz="2800" dirty="0">
                <a:solidFill>
                  <a:schemeClr val="tx1"/>
                </a:solidFill>
              </a:rPr>
              <a:t>Model Usefulness</a:t>
            </a:r>
          </a:p>
        </p:txBody>
      </p:sp>
      <p:sp>
        <p:nvSpPr>
          <p:cNvPr id="4" name="TextBox 3">
            <a:extLst>
              <a:ext uri="{FF2B5EF4-FFF2-40B4-BE49-F238E27FC236}">
                <a16:creationId xmlns:a16="http://schemas.microsoft.com/office/drawing/2014/main" id="{37DE55D0-53E0-E849-BFBB-3A6B6195D9AA}"/>
              </a:ext>
            </a:extLst>
          </p:cNvPr>
          <p:cNvSpPr txBox="1"/>
          <p:nvPr/>
        </p:nvSpPr>
        <p:spPr>
          <a:xfrm>
            <a:off x="1619672" y="1203598"/>
            <a:ext cx="6624736"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Our model can be useful to provide comprehensive analysis of the </a:t>
            </a:r>
          </a:p>
          <a:p>
            <a:r>
              <a:rPr lang="en-US" sz="1600" dirty="0">
                <a:latin typeface="Arial" panose="020B0604020202020204" pitchFamily="34" charset="0"/>
                <a:cs typeface="Arial" panose="020B0604020202020204" pitchFamily="34" charset="0"/>
              </a:rPr>
              <a:t>     historical data as well as a smart prediction about the investor’s </a:t>
            </a:r>
          </a:p>
          <a:p>
            <a:r>
              <a:rPr lang="en-US" sz="1600" dirty="0">
                <a:latin typeface="Arial" panose="020B0604020202020204" pitchFamily="34" charset="0"/>
                <a:cs typeface="Arial" panose="020B0604020202020204" pitchFamily="34" charset="0"/>
              </a:rPr>
              <a:t>     money to lower their risk.</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By developing a nearly perfect prediction model, we would hope to </a:t>
            </a:r>
          </a:p>
          <a:p>
            <a:r>
              <a:rPr lang="en-US" sz="1600" dirty="0">
                <a:latin typeface="Arial" panose="020B0604020202020204" pitchFamily="34" charset="0"/>
                <a:cs typeface="Arial" panose="020B0604020202020204" pitchFamily="34" charset="0"/>
              </a:rPr>
              <a:t>     reduce the number of delinquencies in the investment and helps </a:t>
            </a:r>
          </a:p>
          <a:p>
            <a:r>
              <a:rPr lang="en-US" sz="1600" dirty="0">
                <a:latin typeface="Arial" panose="020B0604020202020204" pitchFamily="34" charset="0"/>
                <a:cs typeface="Arial" panose="020B0604020202020204" pitchFamily="34" charset="0"/>
              </a:rPr>
              <a:t>     genuine borrowers to maintain their credit ratings. This would help </a:t>
            </a:r>
          </a:p>
          <a:p>
            <a:r>
              <a:rPr lang="en-US" sz="1600" dirty="0">
                <a:latin typeface="Arial" panose="020B0604020202020204" pitchFamily="34" charset="0"/>
                <a:cs typeface="Arial" panose="020B0604020202020204" pitchFamily="34" charset="0"/>
              </a:rPr>
              <a:t>     lending club to engage more investors and borrowers in their </a:t>
            </a:r>
          </a:p>
          <a:p>
            <a:r>
              <a:rPr lang="en-US" sz="1600" dirty="0">
                <a:latin typeface="Arial" panose="020B0604020202020204" pitchFamily="34" charset="0"/>
                <a:cs typeface="Arial" panose="020B0604020202020204" pitchFamily="34" charset="0"/>
              </a:rPr>
              <a:t>     platform, hence increasing the revenue growth</a:t>
            </a:r>
          </a:p>
        </p:txBody>
      </p:sp>
    </p:spTree>
    <p:extLst>
      <p:ext uri="{BB962C8B-B14F-4D97-AF65-F5344CB8AC3E}">
        <p14:creationId xmlns:p14="http://schemas.microsoft.com/office/powerpoint/2010/main" val="3599367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19672" y="0"/>
            <a:ext cx="7524328" cy="884466"/>
          </a:xfrm>
        </p:spPr>
        <p:txBody>
          <a:bodyPr/>
          <a:lstStyle/>
          <a:p>
            <a:r>
              <a:rPr lang="en-US" altLang="ko-KR" dirty="0">
                <a:solidFill>
                  <a:schemeClr val="tx1"/>
                </a:solidFill>
              </a:rPr>
              <a:t>Overview</a:t>
            </a:r>
            <a:endParaRPr lang="ko-KR" altLang="en-US" dirty="0">
              <a:solidFill>
                <a:schemeClr val="tx1"/>
              </a:solidFill>
            </a:endParaRPr>
          </a:p>
        </p:txBody>
      </p:sp>
      <p:sp>
        <p:nvSpPr>
          <p:cNvPr id="2" name="Content Placeholder 1"/>
          <p:cNvSpPr>
            <a:spLocks noGrp="1"/>
          </p:cNvSpPr>
          <p:nvPr>
            <p:ph idx="1"/>
          </p:nvPr>
        </p:nvSpPr>
        <p:spPr>
          <a:xfrm>
            <a:off x="1763688" y="987574"/>
            <a:ext cx="6912768" cy="4259034"/>
          </a:xfrm>
        </p:spPr>
        <p:txBody>
          <a:bodyPr anchor="t"/>
          <a:lstStyle/>
          <a:p>
            <a:pPr marL="342900" indent="-342900">
              <a:buFont typeface="Wingdings" panose="05000000000000000000" pitchFamily="2" charset="2"/>
              <a:buChar char="§"/>
            </a:pPr>
            <a:r>
              <a:rPr lang="en-US" sz="1600" dirty="0">
                <a:solidFill>
                  <a:schemeClr val="tx1"/>
                </a:solidFill>
                <a:latin typeface="Arial" panose="020B0604020202020204" pitchFamily="34" charset="0"/>
                <a:cs typeface="Arial" panose="020B0604020202020204" pitchFamily="34" charset="0"/>
              </a:rPr>
              <a:t>About Lending club &amp; Business Problem</a:t>
            </a:r>
          </a:p>
          <a:p>
            <a:pPr marL="342900" indent="-342900">
              <a:buFont typeface="Wingdings" panose="05000000000000000000" pitchFamily="2" charset="2"/>
              <a:buChar char="§"/>
            </a:pPr>
            <a:r>
              <a:rPr lang="en-US" sz="1600" dirty="0">
                <a:solidFill>
                  <a:schemeClr val="tx1"/>
                </a:solidFill>
                <a:latin typeface="Arial" panose="020B0604020202020204" pitchFamily="34" charset="0"/>
                <a:cs typeface="Arial" panose="020B0604020202020204" pitchFamily="34" charset="0"/>
              </a:rPr>
              <a:t>Data Description </a:t>
            </a:r>
          </a:p>
          <a:p>
            <a:pPr marL="342900" indent="-342900">
              <a:buFont typeface="Wingdings" panose="05000000000000000000" pitchFamily="2" charset="2"/>
              <a:buChar char="§"/>
            </a:pPr>
            <a:r>
              <a:rPr lang="en-US" sz="1600" dirty="0">
                <a:solidFill>
                  <a:schemeClr val="tx1"/>
                </a:solidFill>
                <a:latin typeface="Arial" panose="020B0604020202020204" pitchFamily="34" charset="0"/>
                <a:cs typeface="Arial" panose="020B0604020202020204" pitchFamily="34" charset="0"/>
              </a:rPr>
              <a:t>Explanatory Data Analysis</a:t>
            </a:r>
          </a:p>
          <a:p>
            <a:pPr marL="342900" indent="-342900">
              <a:buFont typeface="Wingdings" panose="05000000000000000000" pitchFamily="2" charset="2"/>
              <a:buChar char="§"/>
            </a:pPr>
            <a:r>
              <a:rPr lang="en-US" sz="1600" dirty="0">
                <a:solidFill>
                  <a:schemeClr val="tx1"/>
                </a:solidFill>
                <a:latin typeface="Arial" panose="020B0604020202020204" pitchFamily="34" charset="0"/>
                <a:cs typeface="Arial" panose="020B0604020202020204" pitchFamily="34" charset="0"/>
              </a:rPr>
              <a:t>Data Preparation &amp; Processing</a:t>
            </a:r>
          </a:p>
          <a:p>
            <a:pPr marL="342900" indent="-342900">
              <a:buFont typeface="Wingdings" panose="05000000000000000000" pitchFamily="2" charset="2"/>
              <a:buChar char="§"/>
            </a:pPr>
            <a:r>
              <a:rPr lang="en-US" sz="1600" dirty="0">
                <a:solidFill>
                  <a:schemeClr val="tx1"/>
                </a:solidFill>
                <a:latin typeface="Arial" panose="020B0604020202020204" pitchFamily="34" charset="0"/>
                <a:cs typeface="Arial" panose="020B0604020202020204" pitchFamily="34" charset="0"/>
              </a:rPr>
              <a:t>Models (Using MLlib)</a:t>
            </a:r>
          </a:p>
          <a:p>
            <a:pPr marL="800100" lvl="1" indent="-342900">
              <a:buFont typeface="Wingdings" panose="05000000000000000000" pitchFamily="2" charset="2"/>
              <a:buChar char="§"/>
            </a:pPr>
            <a:r>
              <a:rPr lang="en-US" sz="1600" dirty="0">
                <a:latin typeface="Arial" panose="020B0604020202020204" pitchFamily="34" charset="0"/>
                <a:cs typeface="Arial" panose="020B0604020202020204" pitchFamily="34" charset="0"/>
              </a:rPr>
              <a:t>Logistic Regression</a:t>
            </a:r>
          </a:p>
          <a:p>
            <a:pPr marL="800100" lvl="1" indent="-342900">
              <a:buFont typeface="Wingdings" panose="05000000000000000000" pitchFamily="2" charset="2"/>
              <a:buChar char="§"/>
            </a:pPr>
            <a:r>
              <a:rPr lang="en-US" sz="1600" dirty="0">
                <a:latin typeface="Arial" panose="020B0604020202020204" pitchFamily="34" charset="0"/>
                <a:cs typeface="Arial" panose="020B0604020202020204" pitchFamily="34" charset="0"/>
              </a:rPr>
              <a:t>Naïve Bayes</a:t>
            </a:r>
          </a:p>
          <a:p>
            <a:pPr marL="800100" lvl="1" indent="-342900">
              <a:buFont typeface="Wingdings" panose="05000000000000000000" pitchFamily="2" charset="2"/>
              <a:buChar char="§"/>
            </a:pPr>
            <a:r>
              <a:rPr lang="en-US" sz="1600" dirty="0">
                <a:latin typeface="Arial" panose="020B0604020202020204" pitchFamily="34" charset="0"/>
                <a:cs typeface="Arial" panose="020B0604020202020204" pitchFamily="34" charset="0"/>
              </a:rPr>
              <a:t>Random Forest</a:t>
            </a:r>
          </a:p>
          <a:p>
            <a:pPr marL="800100" lvl="1" indent="-342900">
              <a:buFont typeface="Wingdings" panose="05000000000000000000" pitchFamily="2" charset="2"/>
              <a:buChar char="§"/>
            </a:pPr>
            <a:r>
              <a:rPr lang="en-US" sz="1600" dirty="0">
                <a:latin typeface="Arial" panose="020B0604020202020204" pitchFamily="34" charset="0"/>
                <a:cs typeface="Arial" panose="020B0604020202020204" pitchFamily="34" charset="0"/>
              </a:rPr>
              <a:t>Gradient Boosting Classifier</a:t>
            </a:r>
          </a:p>
          <a:p>
            <a:pPr marL="800100" lvl="1" indent="-342900">
              <a:buFont typeface="Wingdings" panose="05000000000000000000" pitchFamily="2" charset="2"/>
              <a:buChar char="§"/>
            </a:pPr>
            <a:r>
              <a:rPr lang="en-US" sz="1600" dirty="0">
                <a:latin typeface="Arial" panose="020B0604020202020204" pitchFamily="34" charset="0"/>
                <a:cs typeface="Arial" panose="020B0604020202020204" pitchFamily="34" charset="0"/>
              </a:rPr>
              <a:t>SVM*</a:t>
            </a:r>
          </a:p>
          <a:p>
            <a:pPr marL="342900" indent="-342900">
              <a:buFont typeface="Wingdings" panose="05000000000000000000" pitchFamily="2" charset="2"/>
              <a:buChar char="§"/>
            </a:pPr>
            <a:r>
              <a:rPr lang="en-US" sz="1600" dirty="0">
                <a:solidFill>
                  <a:schemeClr val="tx1"/>
                </a:solidFill>
                <a:latin typeface="Arial" panose="020B0604020202020204" pitchFamily="34" charset="0"/>
                <a:cs typeface="Arial" panose="020B0604020202020204" pitchFamily="34" charset="0"/>
              </a:rPr>
              <a:t>Summary of results</a:t>
            </a:r>
          </a:p>
          <a:p>
            <a:pPr marL="342900" indent="-342900">
              <a:buFont typeface="Wingdings" panose="05000000000000000000" pitchFamily="2" charset="2"/>
              <a:buChar char="§"/>
            </a:pPr>
            <a:r>
              <a:rPr lang="en-US" sz="1600" dirty="0">
                <a:solidFill>
                  <a:schemeClr val="tx1"/>
                </a:solidFill>
                <a:latin typeface="Arial" panose="020B0604020202020204" pitchFamily="34" charset="0"/>
                <a:cs typeface="Arial" panose="020B0604020202020204" pitchFamily="34" charset="0"/>
              </a:rPr>
              <a:t>Usefulness of model</a:t>
            </a:r>
          </a:p>
          <a:p>
            <a:pPr marL="342900" indent="-342900">
              <a:buFont typeface="Wingdings" panose="05000000000000000000" pitchFamily="2" charset="2"/>
              <a:buChar char="§"/>
            </a:pPr>
            <a:r>
              <a:rPr lang="en-US" sz="1600" dirty="0">
                <a:solidFill>
                  <a:schemeClr val="tx1"/>
                </a:solidFill>
                <a:latin typeface="Arial" panose="020B0604020202020204" pitchFamily="34" charset="0"/>
                <a:cs typeface="Arial" panose="020B0604020202020204" pitchFamily="34" charset="0"/>
              </a:rPr>
              <a:t>Future work</a:t>
            </a:r>
          </a:p>
        </p:txBody>
      </p:sp>
    </p:spTree>
    <p:extLst>
      <p:ext uri="{BB962C8B-B14F-4D97-AF65-F5344CB8AC3E}">
        <p14:creationId xmlns:p14="http://schemas.microsoft.com/office/powerpoint/2010/main" val="979107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0D26-EC6F-144A-B964-487DF7A5E63F}"/>
              </a:ext>
            </a:extLst>
          </p:cNvPr>
          <p:cNvSpPr>
            <a:spLocks noGrp="1"/>
          </p:cNvSpPr>
          <p:nvPr>
            <p:ph type="title"/>
          </p:nvPr>
        </p:nvSpPr>
        <p:spPr>
          <a:xfrm>
            <a:off x="1512168" y="0"/>
            <a:ext cx="7524328" cy="884466"/>
          </a:xfrm>
        </p:spPr>
        <p:txBody>
          <a:bodyPr/>
          <a:lstStyle/>
          <a:p>
            <a:r>
              <a:rPr lang="en-US" sz="2800" dirty="0">
                <a:solidFill>
                  <a:schemeClr val="tx1"/>
                </a:solidFill>
              </a:rPr>
              <a:t>Future Work</a:t>
            </a:r>
          </a:p>
        </p:txBody>
      </p:sp>
      <p:sp>
        <p:nvSpPr>
          <p:cNvPr id="3" name="Content Placeholder 2">
            <a:extLst>
              <a:ext uri="{FF2B5EF4-FFF2-40B4-BE49-F238E27FC236}">
                <a16:creationId xmlns:a16="http://schemas.microsoft.com/office/drawing/2014/main" id="{7C3F6494-C16B-AE48-88C3-645ED2765160}"/>
              </a:ext>
            </a:extLst>
          </p:cNvPr>
          <p:cNvSpPr>
            <a:spLocks noGrp="1"/>
          </p:cNvSpPr>
          <p:nvPr>
            <p:ph idx="1"/>
          </p:nvPr>
        </p:nvSpPr>
        <p:spPr>
          <a:xfrm>
            <a:off x="1512168" y="1131590"/>
            <a:ext cx="7164288" cy="3731020"/>
          </a:xfrm>
        </p:spPr>
        <p:txBody>
          <a:bodyPr anchor="t"/>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We currently tried to handle class imbalance issue by providing class </a:t>
            </a:r>
          </a:p>
          <a:p>
            <a:r>
              <a:rPr lang="en-US" sz="1600" dirty="0">
                <a:latin typeface="Arial" panose="020B0604020202020204" pitchFamily="34" charset="0"/>
                <a:cs typeface="Arial" panose="020B0604020202020204" pitchFamily="34" charset="0"/>
              </a:rPr>
              <a:t>     weights, because as of this moment, apache spark’s existing MLlib </a:t>
            </a:r>
          </a:p>
          <a:p>
            <a:r>
              <a:rPr lang="en-US" sz="1600" dirty="0">
                <a:latin typeface="Arial" panose="020B0604020202020204" pitchFamily="34" charset="0"/>
                <a:cs typeface="Arial" panose="020B0604020202020204" pitchFamily="34" charset="0"/>
              </a:rPr>
              <a:t>     framework only allows this technique with only few algorithms</a:t>
            </a:r>
            <a:r>
              <a:rPr lang="en-US" sz="1200" dirty="0">
                <a:latin typeface="Arial" panose="020B0604020202020204" pitchFamily="34" charset="0"/>
                <a:cs typeface="Arial" panose="020B0604020202020204" pitchFamily="34" charset="0"/>
              </a:rPr>
              <a:t>.</a:t>
            </a:r>
          </a:p>
          <a:p>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In future, we would hope to modify the goal of our modelling and try to </a:t>
            </a:r>
          </a:p>
          <a:p>
            <a:r>
              <a:rPr lang="en-US" sz="1600" dirty="0">
                <a:latin typeface="Arial" panose="020B0604020202020204" pitchFamily="34" charset="0"/>
                <a:cs typeface="Arial" panose="020B0604020202020204" pitchFamily="34" charset="0"/>
              </a:rPr>
              <a:t>     predict the customer’s credit rating (grade/sub grade) based on their credit</a:t>
            </a:r>
          </a:p>
          <a:p>
            <a:r>
              <a:rPr lang="en-US" sz="1600" dirty="0">
                <a:latin typeface="Arial" panose="020B0604020202020204" pitchFamily="34" charset="0"/>
                <a:cs typeface="Arial" panose="020B0604020202020204" pitchFamily="34" charset="0"/>
              </a:rPr>
              <a:t>     loan history. This would extend our learnings to solve a multi-class </a:t>
            </a:r>
          </a:p>
          <a:p>
            <a:r>
              <a:rPr lang="en-US" sz="1600" dirty="0">
                <a:latin typeface="Arial" panose="020B0604020202020204" pitchFamily="34" charset="0"/>
                <a:cs typeface="Arial" panose="020B0604020202020204" pitchFamily="34" charset="0"/>
              </a:rPr>
              <a:t>     problem.</a:t>
            </a:r>
            <a:r>
              <a:rPr lang="en-US" sz="1200" dirty="0">
                <a:latin typeface="Arial" panose="020B0604020202020204" pitchFamily="34" charset="0"/>
                <a:cs typeface="Arial" panose="020B0604020202020204" pitchFamily="34" charset="0"/>
              </a:rPr>
              <a:t> </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3061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179512" y="978863"/>
            <a:ext cx="8496944" cy="4011910"/>
          </a:xfrm>
        </p:spPr>
        <p:txBody>
          <a:bodyPr/>
          <a:lstStyle/>
          <a:p>
            <a:pPr marL="285750" indent="-285750">
              <a:buFont typeface="Arial" panose="020B0604020202020204" pitchFamily="34" charset="0"/>
              <a:buChar char="•"/>
            </a:pPr>
            <a:r>
              <a:rPr lang="en-US" altLang="ko-KR" dirty="0">
                <a:solidFill>
                  <a:schemeClr val="tx1"/>
                </a:solidFill>
                <a:latin typeface="Arial" pitchFamily="34" charset="0"/>
                <a:cs typeface="Arial" pitchFamily="34" charset="0"/>
              </a:rPr>
              <a:t>Lending Club is a Peer-to-Peer lending company that utilizes group of private investors to fund loan requests. </a:t>
            </a:r>
          </a:p>
          <a:p>
            <a:pPr marL="285750" indent="-285750">
              <a:buFont typeface="Arial" panose="020B0604020202020204" pitchFamily="34" charset="0"/>
              <a:buChar char="•"/>
            </a:pPr>
            <a:endParaRPr lang="en-US" altLang="ko-KR" dirty="0">
              <a:solidFill>
                <a:schemeClr val="tx1"/>
              </a:solidFill>
              <a:latin typeface="Arial" pitchFamily="34" charset="0"/>
              <a:cs typeface="Arial" pitchFamily="34" charset="0"/>
            </a:endParaRPr>
          </a:p>
          <a:p>
            <a:pPr marL="285750" indent="-285750">
              <a:buFont typeface="Arial" panose="020B0604020202020204" pitchFamily="34" charset="0"/>
              <a:buChar char="•"/>
            </a:pPr>
            <a:r>
              <a:rPr lang="en-US" altLang="ko-KR" dirty="0">
                <a:solidFill>
                  <a:schemeClr val="tx1"/>
                </a:solidFill>
                <a:latin typeface="Arial" pitchFamily="34" charset="0"/>
                <a:cs typeface="Arial" pitchFamily="34" charset="0"/>
              </a:rPr>
              <a:t>Lending Club assigns each borrower a grade and subgrades </a:t>
            </a:r>
          </a:p>
          <a:p>
            <a:r>
              <a:rPr lang="en-US" altLang="ko-KR" dirty="0">
                <a:solidFill>
                  <a:schemeClr val="tx1"/>
                </a:solidFill>
                <a:latin typeface="Arial" pitchFamily="34" charset="0"/>
                <a:cs typeface="Arial" pitchFamily="34" charset="0"/>
              </a:rPr>
              <a:t>      based on their credit history.</a:t>
            </a:r>
          </a:p>
          <a:p>
            <a:pPr marL="285750" indent="-285750">
              <a:buFont typeface="Arial" panose="020B0604020202020204" pitchFamily="34" charset="0"/>
              <a:buChar char="•"/>
            </a:pPr>
            <a:endParaRPr lang="en-US" altLang="ko-KR" dirty="0">
              <a:solidFill>
                <a:schemeClr val="tx1"/>
              </a:solidFill>
              <a:latin typeface="Arial" pitchFamily="34" charset="0"/>
              <a:cs typeface="Arial" pitchFamily="34" charset="0"/>
            </a:endParaRPr>
          </a:p>
          <a:p>
            <a:pPr marL="285750" indent="-285750">
              <a:buFont typeface="Arial" panose="020B0604020202020204" pitchFamily="34" charset="0"/>
              <a:buChar char="•"/>
            </a:pPr>
            <a:r>
              <a:rPr lang="en-US" altLang="ko-KR" dirty="0">
                <a:solidFill>
                  <a:schemeClr val="tx1"/>
                </a:solidFill>
                <a:latin typeface="Arial" pitchFamily="34" charset="0"/>
                <a:cs typeface="Arial" pitchFamily="34" charset="0"/>
              </a:rPr>
              <a:t>Investors are presented with a list of loan requests along with their grades </a:t>
            </a:r>
          </a:p>
          <a:p>
            <a:r>
              <a:rPr lang="en-US" altLang="ko-KR" dirty="0">
                <a:solidFill>
                  <a:schemeClr val="tx1"/>
                </a:solidFill>
                <a:latin typeface="Arial" pitchFamily="34" charset="0"/>
                <a:cs typeface="Arial" pitchFamily="34" charset="0"/>
              </a:rPr>
              <a:t>      and borrower details</a:t>
            </a:r>
          </a:p>
          <a:p>
            <a:r>
              <a:rPr lang="en-US" altLang="ko-KR" dirty="0">
                <a:solidFill>
                  <a:schemeClr val="tx1"/>
                </a:solidFill>
                <a:latin typeface="Arial" pitchFamily="34" charset="0"/>
                <a:cs typeface="Arial" pitchFamily="34" charset="0"/>
              </a:rPr>
              <a:t>      Then they select loan request they will fund/partially fund.</a:t>
            </a:r>
          </a:p>
          <a:p>
            <a:pPr marL="285750" indent="-285750">
              <a:buFont typeface="Arial" panose="020B0604020202020204" pitchFamily="34" charset="0"/>
              <a:buChar char="•"/>
            </a:pPr>
            <a:endParaRPr lang="en-US" dirty="0">
              <a:solidFill>
                <a:schemeClr val="tx1"/>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solidFill>
                <a:latin typeface="Arial" pitchFamily="34" charset="0"/>
                <a:cs typeface="Arial" pitchFamily="34" charset="0"/>
              </a:rPr>
              <a:t>Lending Club makes money by charging borrowers an origination fee </a:t>
            </a:r>
          </a:p>
          <a:p>
            <a:r>
              <a:rPr lang="en-US" dirty="0">
                <a:solidFill>
                  <a:schemeClr val="tx1"/>
                </a:solidFill>
                <a:latin typeface="Arial" pitchFamily="34" charset="0"/>
                <a:cs typeface="Arial" pitchFamily="34" charset="0"/>
              </a:rPr>
              <a:t>      and a service fee to investors.</a:t>
            </a:r>
          </a:p>
          <a:p>
            <a:endParaRPr lang="en-US" altLang="ko-KR" dirty="0">
              <a:solidFill>
                <a:schemeClr val="tx1"/>
              </a:solidFill>
              <a:latin typeface="Arial" pitchFamily="34" charset="0"/>
              <a:cs typeface="Arial" pitchFamily="34" charset="0"/>
            </a:endParaRPr>
          </a:p>
          <a:p>
            <a:pPr marL="285750" indent="-285750">
              <a:buFont typeface="Arial" panose="020B0604020202020204" pitchFamily="34" charset="0"/>
              <a:buChar char="•"/>
            </a:pPr>
            <a:r>
              <a:rPr lang="en-US" altLang="ko-KR" dirty="0">
                <a:solidFill>
                  <a:schemeClr val="tx1"/>
                </a:solidFill>
                <a:latin typeface="Arial" pitchFamily="34" charset="0"/>
                <a:cs typeface="Arial" pitchFamily="34" charset="0"/>
              </a:rPr>
              <a:t>Our business problem is to build a model which will give a more comprehensive assessment of borrowers than what is presented by Lending Club in order to reduce investment risk.</a:t>
            </a:r>
          </a:p>
          <a:p>
            <a:pPr marL="285750" indent="-285750">
              <a:buFont typeface="Arial" panose="020B0604020202020204" pitchFamily="34" charset="0"/>
              <a:buChar char="•"/>
            </a:pPr>
            <a:endParaRPr lang="en-US" altLang="ko-KR" dirty="0">
              <a:solidFill>
                <a:schemeClr val="tx1"/>
              </a:solidFill>
              <a:latin typeface="Arial" pitchFamily="34" charset="0"/>
              <a:cs typeface="Arial" pitchFamily="34" charset="0"/>
            </a:endParaRPr>
          </a:p>
          <a:p>
            <a:pPr marL="285750" indent="-285750">
              <a:buFont typeface="Arial" panose="020B0604020202020204" pitchFamily="34" charset="0"/>
              <a:buChar char="•"/>
            </a:pPr>
            <a:endParaRPr lang="en-US" altLang="ko-KR" dirty="0">
              <a:solidFill>
                <a:schemeClr val="tx1"/>
              </a:solidFill>
              <a:latin typeface="Arial" pitchFamily="34" charset="0"/>
              <a:cs typeface="Arial" pitchFamily="34" charset="0"/>
            </a:endParaRPr>
          </a:p>
          <a:p>
            <a:endParaRPr lang="ko-KR" altLang="en-US" dirty="0">
              <a:solidFill>
                <a:schemeClr val="tx1"/>
              </a:solidFill>
              <a:latin typeface="Arial" pitchFamily="34" charset="0"/>
              <a:cs typeface="Arial" pitchFamily="34" charset="0"/>
            </a:endParaRPr>
          </a:p>
        </p:txBody>
      </p:sp>
      <p:sp>
        <p:nvSpPr>
          <p:cNvPr id="3" name="Title 2"/>
          <p:cNvSpPr>
            <a:spLocks noGrp="1"/>
          </p:cNvSpPr>
          <p:nvPr>
            <p:ph type="title"/>
          </p:nvPr>
        </p:nvSpPr>
        <p:spPr>
          <a:xfrm>
            <a:off x="836762" y="105028"/>
            <a:ext cx="8460432" cy="884466"/>
          </a:xfrm>
        </p:spPr>
        <p:txBody>
          <a:bodyPr anchor="ctr"/>
          <a:lstStyle/>
          <a:p>
            <a:pPr lvl="0">
              <a:spcBef>
                <a:spcPct val="20000"/>
              </a:spcBef>
            </a:pPr>
            <a:r>
              <a:rPr lang="en-US" sz="1800" dirty="0">
                <a:solidFill>
                  <a:schemeClr val="tx1"/>
                </a:solidFill>
                <a:ea typeface="+mn-ea"/>
              </a:rPr>
              <a:t>Overview of Lending club and the Business Problem</a:t>
            </a:r>
            <a:endParaRPr lang="en-US" dirty="0">
              <a:solidFill>
                <a:schemeClr val="tx1"/>
              </a:solidFill>
            </a:endParaRPr>
          </a:p>
        </p:txBody>
      </p:sp>
      <p:sp>
        <p:nvSpPr>
          <p:cNvPr id="7" name="Rectangle 6">
            <a:extLst>
              <a:ext uri="{FF2B5EF4-FFF2-40B4-BE49-F238E27FC236}">
                <a16:creationId xmlns:a16="http://schemas.microsoft.com/office/drawing/2014/main" id="{BB64A01A-5ED0-5A4D-9F48-B6482150764D}"/>
              </a:ext>
            </a:extLst>
          </p:cNvPr>
          <p:cNvSpPr/>
          <p:nvPr/>
        </p:nvSpPr>
        <p:spPr>
          <a:xfrm>
            <a:off x="539552" y="168454"/>
            <a:ext cx="288032" cy="7240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9" name="Diagram 8">
            <a:extLst>
              <a:ext uri="{FF2B5EF4-FFF2-40B4-BE49-F238E27FC236}">
                <a16:creationId xmlns:a16="http://schemas.microsoft.com/office/drawing/2014/main" id="{45AE3014-C9CA-A04C-8C86-6EB11DAB1DF1}"/>
              </a:ext>
            </a:extLst>
          </p:cNvPr>
          <p:cNvGraphicFramePr/>
          <p:nvPr>
            <p:extLst>
              <p:ext uri="{D42A27DB-BD31-4B8C-83A1-F6EECF244321}">
                <p14:modId xmlns:p14="http://schemas.microsoft.com/office/powerpoint/2010/main" val="1368344509"/>
              </p:ext>
            </p:extLst>
          </p:nvPr>
        </p:nvGraphicFramePr>
        <p:xfrm>
          <a:off x="6660232" y="915567"/>
          <a:ext cx="2376264"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0594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539552" y="1131590"/>
            <a:ext cx="8208912" cy="3479472"/>
          </a:xfrm>
        </p:spPr>
        <p:txBody>
          <a:bodyPr/>
          <a:lstStyle/>
          <a:p>
            <a:pPr marL="285750" lvl="0" indent="-285750">
              <a:spcBef>
                <a:spcPts val="0"/>
              </a:spcBef>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Lending Club has provided historical data since its origination (2007-2015) under open source license. </a:t>
            </a:r>
          </a:p>
          <a:p>
            <a:pPr marL="285750" lvl="0" indent="-285750">
              <a:spcBef>
                <a:spcPts val="0"/>
              </a:spcBef>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marL="285750" lvl="0" indent="-285750">
              <a:spcBef>
                <a:spcPts val="0"/>
              </a:spcBef>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This dataset contained information pertaining to the borrower’s past credit history, employment, income details and Lending Club loan information. The total dataset consisted of 80+ features and over 850,000 records.</a:t>
            </a:r>
          </a:p>
          <a:p>
            <a:pPr marL="285750" lvl="0" indent="-285750">
              <a:spcBef>
                <a:spcPts val="0"/>
              </a:spcBef>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marL="285750" lvl="0" indent="-285750">
              <a:spcBef>
                <a:spcPts val="0"/>
              </a:spcBef>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The variables which are used in this data provide ample amount of information which we could use to predict loan default likelihood.</a:t>
            </a:r>
          </a:p>
          <a:p>
            <a:pPr marL="285750" lvl="0" indent="-285750">
              <a:spcBef>
                <a:spcPts val="0"/>
              </a:spcBef>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marL="285750" lvl="0" indent="-285750">
              <a:spcBef>
                <a:spcPts val="0"/>
              </a:spcBef>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We only required variables which have direct response to borrower’s potential to default. We </a:t>
            </a:r>
          </a:p>
          <a:p>
            <a:pPr lvl="0">
              <a:spcBef>
                <a:spcPts val="0"/>
              </a:spcBef>
            </a:pPr>
            <a:r>
              <a:rPr lang="en-US" dirty="0">
                <a:solidFill>
                  <a:schemeClr val="tx1"/>
                </a:solidFill>
                <a:latin typeface="Arial" panose="020B0604020202020204" pitchFamily="34" charset="0"/>
                <a:cs typeface="Arial" panose="020B0604020202020204" pitchFamily="34" charset="0"/>
              </a:rPr>
              <a:t>      used feature selection techniques and business knowledge for choosing relevant variables.</a:t>
            </a:r>
          </a:p>
          <a:p>
            <a:pPr lvl="0">
              <a:spcBef>
                <a:spcPts val="0"/>
              </a:spcBef>
            </a:pPr>
            <a:endParaRPr lang="en-US" dirty="0">
              <a:solidFill>
                <a:schemeClr val="tx1"/>
              </a:solidFill>
              <a:latin typeface="Arial" panose="020B0604020202020204" pitchFamily="34" charset="0"/>
              <a:cs typeface="Arial" panose="020B0604020202020204" pitchFamily="34" charset="0"/>
            </a:endParaRPr>
          </a:p>
          <a:p>
            <a:pPr marL="285750" lvl="0" indent="-285750">
              <a:spcBef>
                <a:spcPts val="0"/>
              </a:spcBef>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This data is structured data with lot of missing/null values. Includes continuous, ordinal </a:t>
            </a:r>
          </a:p>
          <a:p>
            <a:pPr lvl="0">
              <a:spcBef>
                <a:spcPts val="0"/>
              </a:spcBef>
            </a:pPr>
            <a:r>
              <a:rPr lang="en-US" dirty="0">
                <a:solidFill>
                  <a:schemeClr val="tx1"/>
                </a:solidFill>
                <a:latin typeface="Arial" panose="020B0604020202020204" pitchFamily="34" charset="0"/>
                <a:cs typeface="Arial" panose="020B0604020202020204" pitchFamily="34" charset="0"/>
              </a:rPr>
              <a:t>      and nominal feature types.</a:t>
            </a:r>
          </a:p>
          <a:p>
            <a:endParaRPr lang="ko-KR" altLang="en-US" dirty="0">
              <a:solidFill>
                <a:schemeClr val="tx1"/>
              </a:solidFill>
              <a:latin typeface="Arial" pitchFamily="34" charset="0"/>
              <a:cs typeface="Arial" pitchFamily="34" charset="0"/>
            </a:endParaRPr>
          </a:p>
        </p:txBody>
      </p:sp>
      <p:sp>
        <p:nvSpPr>
          <p:cNvPr id="3" name="Title 2"/>
          <p:cNvSpPr>
            <a:spLocks noGrp="1"/>
          </p:cNvSpPr>
          <p:nvPr>
            <p:ph type="title"/>
          </p:nvPr>
        </p:nvSpPr>
        <p:spPr>
          <a:xfrm>
            <a:off x="836762" y="105028"/>
            <a:ext cx="8460432" cy="884466"/>
          </a:xfrm>
        </p:spPr>
        <p:txBody>
          <a:bodyPr anchor="ctr"/>
          <a:lstStyle/>
          <a:p>
            <a:pPr lvl="0">
              <a:spcBef>
                <a:spcPct val="20000"/>
              </a:spcBef>
            </a:pPr>
            <a:r>
              <a:rPr lang="en-US" sz="1800" dirty="0">
                <a:solidFill>
                  <a:schemeClr val="tx1"/>
                </a:solidFill>
                <a:ea typeface="+mn-ea"/>
              </a:rPr>
              <a:t>Data Description</a:t>
            </a:r>
            <a:endParaRPr lang="en-US" dirty="0">
              <a:solidFill>
                <a:schemeClr val="tx1"/>
              </a:solidFill>
            </a:endParaRPr>
          </a:p>
        </p:txBody>
      </p:sp>
      <p:sp>
        <p:nvSpPr>
          <p:cNvPr id="7" name="Rectangle 6">
            <a:extLst>
              <a:ext uri="{FF2B5EF4-FFF2-40B4-BE49-F238E27FC236}">
                <a16:creationId xmlns:a16="http://schemas.microsoft.com/office/drawing/2014/main" id="{BB64A01A-5ED0-5A4D-9F48-B6482150764D}"/>
              </a:ext>
            </a:extLst>
          </p:cNvPr>
          <p:cNvSpPr/>
          <p:nvPr/>
        </p:nvSpPr>
        <p:spPr>
          <a:xfrm>
            <a:off x="539552" y="168454"/>
            <a:ext cx="288032" cy="7240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11748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6762" y="105028"/>
            <a:ext cx="8460432" cy="884466"/>
          </a:xfrm>
        </p:spPr>
        <p:txBody>
          <a:bodyPr anchor="ctr"/>
          <a:lstStyle/>
          <a:p>
            <a:pPr lvl="0">
              <a:spcBef>
                <a:spcPct val="20000"/>
              </a:spcBef>
            </a:pPr>
            <a:r>
              <a:rPr lang="en-US" sz="1800" dirty="0">
                <a:solidFill>
                  <a:schemeClr val="tx1"/>
                </a:solidFill>
                <a:ea typeface="+mn-ea"/>
              </a:rPr>
              <a:t>Data Explanatory Analysis</a:t>
            </a:r>
            <a:endParaRPr lang="en-US" dirty="0">
              <a:solidFill>
                <a:schemeClr val="tx1"/>
              </a:solidFill>
            </a:endParaRPr>
          </a:p>
        </p:txBody>
      </p:sp>
      <p:sp>
        <p:nvSpPr>
          <p:cNvPr id="7" name="Rectangle 6">
            <a:extLst>
              <a:ext uri="{FF2B5EF4-FFF2-40B4-BE49-F238E27FC236}">
                <a16:creationId xmlns:a16="http://schemas.microsoft.com/office/drawing/2014/main" id="{BB64A01A-5ED0-5A4D-9F48-B6482150764D}"/>
              </a:ext>
            </a:extLst>
          </p:cNvPr>
          <p:cNvSpPr/>
          <p:nvPr/>
        </p:nvSpPr>
        <p:spPr>
          <a:xfrm>
            <a:off x="539552" y="168454"/>
            <a:ext cx="288032" cy="7240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Content Placeholder 7">
            <a:extLst>
              <a:ext uri="{FF2B5EF4-FFF2-40B4-BE49-F238E27FC236}">
                <a16:creationId xmlns:a16="http://schemas.microsoft.com/office/drawing/2014/main" id="{A64039B9-DFCD-454D-99DE-21E2A944BFE8}"/>
              </a:ext>
            </a:extLst>
          </p:cNvPr>
          <p:cNvPicPr>
            <a:picLocks noGrp="1" noChangeAspect="1"/>
          </p:cNvPicPr>
          <p:nvPr>
            <p:ph idx="10"/>
          </p:nvPr>
        </p:nvPicPr>
        <p:blipFill rotWithShape="1">
          <a:blip r:embed="rId3">
            <a:extLst>
              <a:ext uri="{28A0092B-C50C-407E-A947-70E740481C1C}">
                <a14:useLocalDpi xmlns:a14="http://schemas.microsoft.com/office/drawing/2010/main" val="0"/>
              </a:ext>
            </a:extLst>
          </a:blip>
          <a:srcRect r="48817" b="53373"/>
          <a:stretch/>
        </p:blipFill>
        <p:spPr>
          <a:xfrm>
            <a:off x="568152" y="1530267"/>
            <a:ext cx="3879254" cy="2243933"/>
          </a:xfrm>
        </p:spPr>
      </p:pic>
      <p:pic>
        <p:nvPicPr>
          <p:cNvPr id="10" name="Picture 9">
            <a:extLst>
              <a:ext uri="{FF2B5EF4-FFF2-40B4-BE49-F238E27FC236}">
                <a16:creationId xmlns:a16="http://schemas.microsoft.com/office/drawing/2014/main" id="{58471E7D-24CD-CA41-9574-B6FD9E713C5A}"/>
              </a:ext>
            </a:extLst>
          </p:cNvPr>
          <p:cNvPicPr>
            <a:picLocks noChangeAspect="1"/>
          </p:cNvPicPr>
          <p:nvPr/>
        </p:nvPicPr>
        <p:blipFill rotWithShape="1">
          <a:blip r:embed="rId3">
            <a:extLst>
              <a:ext uri="{28A0092B-C50C-407E-A947-70E740481C1C}">
                <a14:useLocalDpi xmlns:a14="http://schemas.microsoft.com/office/drawing/2010/main" val="0"/>
              </a:ext>
            </a:extLst>
          </a:blip>
          <a:srcRect l="-325" t="51400" r="49175"/>
          <a:stretch/>
        </p:blipFill>
        <p:spPr>
          <a:xfrm>
            <a:off x="4644008" y="1508237"/>
            <a:ext cx="3995936" cy="2237388"/>
          </a:xfrm>
          <a:prstGeom prst="rect">
            <a:avLst/>
          </a:prstGeom>
        </p:spPr>
      </p:pic>
      <p:sp>
        <p:nvSpPr>
          <p:cNvPr id="11" name="TextBox 10">
            <a:extLst>
              <a:ext uri="{FF2B5EF4-FFF2-40B4-BE49-F238E27FC236}">
                <a16:creationId xmlns:a16="http://schemas.microsoft.com/office/drawing/2014/main" id="{020A80E3-42DB-F241-B184-2D2870254457}"/>
              </a:ext>
            </a:extLst>
          </p:cNvPr>
          <p:cNvSpPr txBox="1"/>
          <p:nvPr/>
        </p:nvSpPr>
        <p:spPr>
          <a:xfrm>
            <a:off x="1189931" y="3849588"/>
            <a:ext cx="2635696" cy="288032"/>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Distribution Plot of loan amount</a:t>
            </a:r>
          </a:p>
        </p:txBody>
      </p:sp>
      <p:sp>
        <p:nvSpPr>
          <p:cNvPr id="12" name="TextBox 11">
            <a:extLst>
              <a:ext uri="{FF2B5EF4-FFF2-40B4-BE49-F238E27FC236}">
                <a16:creationId xmlns:a16="http://schemas.microsoft.com/office/drawing/2014/main" id="{E563B1B2-32BE-C14F-90E4-2C515DDE9905}"/>
              </a:ext>
            </a:extLst>
          </p:cNvPr>
          <p:cNvSpPr txBox="1"/>
          <p:nvPr/>
        </p:nvSpPr>
        <p:spPr>
          <a:xfrm>
            <a:off x="5220072" y="3849588"/>
            <a:ext cx="2635696" cy="288032"/>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Distribution Plot of Interest Rate</a:t>
            </a:r>
          </a:p>
        </p:txBody>
      </p:sp>
      <p:sp>
        <p:nvSpPr>
          <p:cNvPr id="13" name="TextBox 12">
            <a:extLst>
              <a:ext uri="{FF2B5EF4-FFF2-40B4-BE49-F238E27FC236}">
                <a16:creationId xmlns:a16="http://schemas.microsoft.com/office/drawing/2014/main" id="{F26B63A7-A032-4E4E-803B-AB6B77DE5138}"/>
              </a:ext>
            </a:extLst>
          </p:cNvPr>
          <p:cNvSpPr txBox="1"/>
          <p:nvPr/>
        </p:nvSpPr>
        <p:spPr>
          <a:xfrm>
            <a:off x="568152" y="989494"/>
            <a:ext cx="5155976" cy="307777"/>
          </a:xfrm>
          <a:prstGeom prst="rect">
            <a:avLst/>
          </a:prstGeom>
          <a:noFill/>
        </p:spPr>
        <p:txBody>
          <a:bodyPr wrap="square" rtlCol="0">
            <a:spAutoFit/>
          </a:bodyPr>
          <a:lstStyle/>
          <a:p>
            <a:r>
              <a:rPr lang="en-US" sz="1400" b="1" i="1" dirty="0">
                <a:latin typeface="Arial" panose="020B0604020202020204" pitchFamily="34" charset="0"/>
                <a:cs typeface="Arial" panose="020B0604020202020204" pitchFamily="34" charset="0"/>
              </a:rPr>
              <a:t>Analyzing Loan amount and Interest rates</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1120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6762" y="105028"/>
            <a:ext cx="8460432" cy="884466"/>
          </a:xfrm>
        </p:spPr>
        <p:txBody>
          <a:bodyPr anchor="ctr"/>
          <a:lstStyle/>
          <a:p>
            <a:pPr lvl="0">
              <a:spcBef>
                <a:spcPct val="20000"/>
              </a:spcBef>
            </a:pPr>
            <a:r>
              <a:rPr lang="en-US" sz="1800" dirty="0">
                <a:solidFill>
                  <a:schemeClr val="tx1"/>
                </a:solidFill>
                <a:ea typeface="+mn-ea"/>
              </a:rPr>
              <a:t>Data Explanatory Analysis</a:t>
            </a:r>
            <a:endParaRPr lang="en-US" dirty="0">
              <a:solidFill>
                <a:schemeClr val="tx1"/>
              </a:solidFill>
            </a:endParaRPr>
          </a:p>
        </p:txBody>
      </p:sp>
      <p:sp>
        <p:nvSpPr>
          <p:cNvPr id="7" name="Rectangle 6">
            <a:extLst>
              <a:ext uri="{FF2B5EF4-FFF2-40B4-BE49-F238E27FC236}">
                <a16:creationId xmlns:a16="http://schemas.microsoft.com/office/drawing/2014/main" id="{BB64A01A-5ED0-5A4D-9F48-B6482150764D}"/>
              </a:ext>
            </a:extLst>
          </p:cNvPr>
          <p:cNvSpPr/>
          <p:nvPr/>
        </p:nvSpPr>
        <p:spPr>
          <a:xfrm>
            <a:off x="539552" y="168454"/>
            <a:ext cx="288032" cy="7240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020A80E3-42DB-F241-B184-2D2870254457}"/>
              </a:ext>
            </a:extLst>
          </p:cNvPr>
          <p:cNvSpPr txBox="1"/>
          <p:nvPr/>
        </p:nvSpPr>
        <p:spPr>
          <a:xfrm>
            <a:off x="1189931" y="3849588"/>
            <a:ext cx="2635696" cy="288032"/>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Number of loans over the time</a:t>
            </a:r>
          </a:p>
        </p:txBody>
      </p:sp>
      <p:sp>
        <p:nvSpPr>
          <p:cNvPr id="12" name="TextBox 11">
            <a:extLst>
              <a:ext uri="{FF2B5EF4-FFF2-40B4-BE49-F238E27FC236}">
                <a16:creationId xmlns:a16="http://schemas.microsoft.com/office/drawing/2014/main" id="{E563B1B2-32BE-C14F-90E4-2C515DDE9905}"/>
              </a:ext>
            </a:extLst>
          </p:cNvPr>
          <p:cNvSpPr txBox="1"/>
          <p:nvPr/>
        </p:nvSpPr>
        <p:spPr>
          <a:xfrm>
            <a:off x="4716016" y="3841551"/>
            <a:ext cx="2635696" cy="288032"/>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Median interest rate over the time</a:t>
            </a:r>
          </a:p>
        </p:txBody>
      </p:sp>
      <p:sp>
        <p:nvSpPr>
          <p:cNvPr id="2" name="TextBox 1">
            <a:extLst>
              <a:ext uri="{FF2B5EF4-FFF2-40B4-BE49-F238E27FC236}">
                <a16:creationId xmlns:a16="http://schemas.microsoft.com/office/drawing/2014/main" id="{A16B7B5E-BAC1-DE49-841E-66DCE2D2AD87}"/>
              </a:ext>
            </a:extLst>
          </p:cNvPr>
          <p:cNvSpPr txBox="1"/>
          <p:nvPr/>
        </p:nvSpPr>
        <p:spPr>
          <a:xfrm>
            <a:off x="568152" y="989494"/>
            <a:ext cx="5155976" cy="338554"/>
          </a:xfrm>
          <a:prstGeom prst="rect">
            <a:avLst/>
          </a:prstGeom>
          <a:noFill/>
        </p:spPr>
        <p:txBody>
          <a:bodyPr wrap="square" rtlCol="0">
            <a:spAutoFit/>
          </a:bodyPr>
          <a:lstStyle/>
          <a:p>
            <a:r>
              <a:rPr lang="en-US" sz="1600" b="1" i="1" dirty="0">
                <a:latin typeface="Arial" panose="020B0604020202020204" pitchFamily="34" charset="0"/>
                <a:cs typeface="Arial" panose="020B0604020202020204" pitchFamily="34" charset="0"/>
              </a:rPr>
              <a:t>Analyzing Loans Interest rates over time</a:t>
            </a:r>
            <a:r>
              <a:rPr lang="en-US" sz="1200" dirty="0">
                <a:latin typeface="Arial" panose="020B0604020202020204" pitchFamily="34" charset="0"/>
                <a:cs typeface="Arial" panose="020B0604020202020204" pitchFamily="34" charset="0"/>
              </a:rPr>
              <a:t> </a:t>
            </a:r>
          </a:p>
        </p:txBody>
      </p:sp>
      <p:pic>
        <p:nvPicPr>
          <p:cNvPr id="13" name="Picture 12">
            <a:extLst>
              <a:ext uri="{FF2B5EF4-FFF2-40B4-BE49-F238E27FC236}">
                <a16:creationId xmlns:a16="http://schemas.microsoft.com/office/drawing/2014/main" id="{82BA9478-34AE-DC48-BC14-85538E03FE65}"/>
              </a:ext>
            </a:extLst>
          </p:cNvPr>
          <p:cNvPicPr/>
          <p:nvPr/>
        </p:nvPicPr>
        <p:blipFill rotWithShape="1">
          <a:blip r:embed="rId3">
            <a:extLst>
              <a:ext uri="{28A0092B-C50C-407E-A947-70E740481C1C}">
                <a14:useLocalDpi xmlns:a14="http://schemas.microsoft.com/office/drawing/2010/main" val="0"/>
              </a:ext>
            </a:extLst>
          </a:blip>
          <a:srcRect t="-1000" r="48788" b="49999"/>
          <a:stretch/>
        </p:blipFill>
        <p:spPr>
          <a:xfrm>
            <a:off x="683568" y="1518801"/>
            <a:ext cx="3456384" cy="2205077"/>
          </a:xfrm>
          <a:prstGeom prst="rect">
            <a:avLst/>
          </a:prstGeom>
        </p:spPr>
      </p:pic>
      <p:pic>
        <p:nvPicPr>
          <p:cNvPr id="14" name="Picture 13">
            <a:extLst>
              <a:ext uri="{FF2B5EF4-FFF2-40B4-BE49-F238E27FC236}">
                <a16:creationId xmlns:a16="http://schemas.microsoft.com/office/drawing/2014/main" id="{E600ABAE-4D11-7A41-B4D7-79F7B263816C}"/>
              </a:ext>
            </a:extLst>
          </p:cNvPr>
          <p:cNvPicPr/>
          <p:nvPr/>
        </p:nvPicPr>
        <p:blipFill rotWithShape="1">
          <a:blip r:embed="rId3">
            <a:extLst>
              <a:ext uri="{28A0092B-C50C-407E-A947-70E740481C1C}">
                <a14:useLocalDpi xmlns:a14="http://schemas.microsoft.com/office/drawing/2010/main" val="0"/>
              </a:ext>
            </a:extLst>
          </a:blip>
          <a:srcRect l="53220" t="53371"/>
          <a:stretch/>
        </p:blipFill>
        <p:spPr>
          <a:xfrm>
            <a:off x="4427983" y="1586307"/>
            <a:ext cx="3434059" cy="2137571"/>
          </a:xfrm>
          <a:prstGeom prst="rect">
            <a:avLst/>
          </a:prstGeom>
        </p:spPr>
      </p:pic>
    </p:spTree>
    <p:extLst>
      <p:ext uri="{BB962C8B-B14F-4D97-AF65-F5344CB8AC3E}">
        <p14:creationId xmlns:p14="http://schemas.microsoft.com/office/powerpoint/2010/main" val="3916206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71600" y="105028"/>
            <a:ext cx="8325594" cy="884466"/>
          </a:xfrm>
        </p:spPr>
        <p:txBody>
          <a:bodyPr anchor="ctr"/>
          <a:lstStyle/>
          <a:p>
            <a:pPr lvl="0">
              <a:spcBef>
                <a:spcPct val="20000"/>
              </a:spcBef>
            </a:pPr>
            <a:r>
              <a:rPr lang="en-US" sz="1800" dirty="0">
                <a:solidFill>
                  <a:schemeClr val="tx1"/>
                </a:solidFill>
                <a:ea typeface="+mn-ea"/>
              </a:rPr>
              <a:t>Data Explanatory Analysis</a:t>
            </a:r>
            <a:endParaRPr lang="en-US" dirty="0">
              <a:solidFill>
                <a:schemeClr val="tx1"/>
              </a:solidFill>
            </a:endParaRPr>
          </a:p>
        </p:txBody>
      </p:sp>
      <p:sp>
        <p:nvSpPr>
          <p:cNvPr id="7" name="Rectangle 6">
            <a:extLst>
              <a:ext uri="{FF2B5EF4-FFF2-40B4-BE49-F238E27FC236}">
                <a16:creationId xmlns:a16="http://schemas.microsoft.com/office/drawing/2014/main" id="{BB64A01A-5ED0-5A4D-9F48-B6482150764D}"/>
              </a:ext>
            </a:extLst>
          </p:cNvPr>
          <p:cNvSpPr/>
          <p:nvPr/>
        </p:nvSpPr>
        <p:spPr>
          <a:xfrm>
            <a:off x="539552" y="168454"/>
            <a:ext cx="288032" cy="7240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020A80E3-42DB-F241-B184-2D2870254457}"/>
              </a:ext>
            </a:extLst>
          </p:cNvPr>
          <p:cNvSpPr txBox="1"/>
          <p:nvPr/>
        </p:nvSpPr>
        <p:spPr>
          <a:xfrm>
            <a:off x="683568" y="4803334"/>
            <a:ext cx="2635696" cy="246221"/>
          </a:xfrm>
          <a:prstGeom prst="rect">
            <a:avLst/>
          </a:prstGeom>
          <a:noFill/>
        </p:spPr>
        <p:txBody>
          <a:bodyPr wrap="square" rtlCol="0">
            <a:spAutoFit/>
          </a:bodyPr>
          <a:lstStyle/>
          <a:p>
            <a:r>
              <a:rPr lang="en-US" sz="1000" i="1" dirty="0">
                <a:latin typeface="Arial" panose="020B0604020202020204" pitchFamily="34" charset="0"/>
                <a:cs typeface="Arial" panose="020B0604020202020204" pitchFamily="34" charset="0"/>
              </a:rPr>
              <a:t>Figure: Violin plot for loan status</a:t>
            </a:r>
          </a:p>
        </p:txBody>
      </p:sp>
      <p:sp>
        <p:nvSpPr>
          <p:cNvPr id="2" name="TextBox 1">
            <a:extLst>
              <a:ext uri="{FF2B5EF4-FFF2-40B4-BE49-F238E27FC236}">
                <a16:creationId xmlns:a16="http://schemas.microsoft.com/office/drawing/2014/main" id="{A16B7B5E-BAC1-DE49-841E-66DCE2D2AD87}"/>
              </a:ext>
            </a:extLst>
          </p:cNvPr>
          <p:cNvSpPr txBox="1"/>
          <p:nvPr/>
        </p:nvSpPr>
        <p:spPr>
          <a:xfrm>
            <a:off x="568152" y="989494"/>
            <a:ext cx="5155976" cy="338554"/>
          </a:xfrm>
          <a:prstGeom prst="rect">
            <a:avLst/>
          </a:prstGeom>
          <a:noFill/>
        </p:spPr>
        <p:txBody>
          <a:bodyPr wrap="square" rtlCol="0">
            <a:spAutoFit/>
          </a:bodyPr>
          <a:lstStyle/>
          <a:p>
            <a:r>
              <a:rPr lang="en-US" sz="1600" b="1" i="1" dirty="0">
                <a:latin typeface="Arial" panose="020B0604020202020204" pitchFamily="34" charset="0"/>
                <a:cs typeface="Arial" panose="020B0604020202020204" pitchFamily="34" charset="0"/>
              </a:rPr>
              <a:t>Analyzing Loan amounts over loan status </a:t>
            </a:r>
            <a:endParaRPr lang="en-US" sz="11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136A70A-A61E-9642-BF07-BDF654F58A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002" y="1382296"/>
            <a:ext cx="5749205" cy="3316268"/>
          </a:xfrm>
          <a:prstGeom prst="rect">
            <a:avLst/>
          </a:prstGeom>
        </p:spPr>
      </p:pic>
    </p:spTree>
    <p:extLst>
      <p:ext uri="{BB962C8B-B14F-4D97-AF65-F5344CB8AC3E}">
        <p14:creationId xmlns:p14="http://schemas.microsoft.com/office/powerpoint/2010/main" val="3924949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ACB624-4E5B-FC4C-ACE9-15A5BF9D1F5C}"/>
              </a:ext>
            </a:extLst>
          </p:cNvPr>
          <p:cNvSpPr>
            <a:spLocks noGrp="1"/>
          </p:cNvSpPr>
          <p:nvPr>
            <p:ph idx="1"/>
          </p:nvPr>
        </p:nvSpPr>
        <p:spPr>
          <a:xfrm>
            <a:off x="539552" y="987574"/>
            <a:ext cx="8496944" cy="460648"/>
          </a:xfrm>
        </p:spPr>
        <p:txBody>
          <a:bodyPr/>
          <a:lstStyle/>
          <a:p>
            <a:r>
              <a:rPr lang="en-US" sz="1600" b="1" i="1" dirty="0">
                <a:solidFill>
                  <a:schemeClr val="tx1"/>
                </a:solidFill>
                <a:latin typeface="Arial" panose="020B0604020202020204" pitchFamily="34" charset="0"/>
                <a:cs typeface="Arial" panose="020B0604020202020204" pitchFamily="34" charset="0"/>
              </a:rPr>
              <a:t>Analyzing loan amount distribution for each grade, factored over sub grade.</a:t>
            </a:r>
            <a:r>
              <a:rPr lang="en-US" sz="1600" dirty="0">
                <a:solidFill>
                  <a:schemeClr val="tx1"/>
                </a:solidFill>
                <a:latin typeface="Arial" panose="020B0604020202020204" pitchFamily="34" charset="0"/>
                <a:cs typeface="Arial" panose="020B0604020202020204" pitchFamily="34" charset="0"/>
              </a:rPr>
              <a:t> </a:t>
            </a:r>
          </a:p>
        </p:txBody>
      </p:sp>
      <p:sp>
        <p:nvSpPr>
          <p:cNvPr id="6" name="Title 2">
            <a:extLst>
              <a:ext uri="{FF2B5EF4-FFF2-40B4-BE49-F238E27FC236}">
                <a16:creationId xmlns:a16="http://schemas.microsoft.com/office/drawing/2014/main" id="{826B0DDE-FA50-7647-AB2F-EA8F566465BE}"/>
              </a:ext>
            </a:extLst>
          </p:cNvPr>
          <p:cNvSpPr>
            <a:spLocks noGrp="1"/>
          </p:cNvSpPr>
          <p:nvPr>
            <p:ph type="title"/>
          </p:nvPr>
        </p:nvSpPr>
        <p:spPr>
          <a:xfrm>
            <a:off x="971600" y="105028"/>
            <a:ext cx="8325594" cy="884466"/>
          </a:xfrm>
        </p:spPr>
        <p:txBody>
          <a:bodyPr anchor="ctr"/>
          <a:lstStyle/>
          <a:p>
            <a:pPr lvl="0">
              <a:spcBef>
                <a:spcPct val="20000"/>
              </a:spcBef>
            </a:pPr>
            <a:r>
              <a:rPr lang="en-US" sz="1800" dirty="0">
                <a:solidFill>
                  <a:schemeClr val="tx1"/>
                </a:solidFill>
                <a:ea typeface="+mn-ea"/>
              </a:rPr>
              <a:t>Data Explanatory Analysis</a:t>
            </a:r>
            <a:endParaRPr lang="en-US" dirty="0">
              <a:solidFill>
                <a:schemeClr val="tx1"/>
              </a:solidFill>
            </a:endParaRPr>
          </a:p>
        </p:txBody>
      </p:sp>
      <p:sp>
        <p:nvSpPr>
          <p:cNvPr id="7" name="Rectangle 6">
            <a:extLst>
              <a:ext uri="{FF2B5EF4-FFF2-40B4-BE49-F238E27FC236}">
                <a16:creationId xmlns:a16="http://schemas.microsoft.com/office/drawing/2014/main" id="{AE7D8D09-0317-BA46-8822-391548C5E6B5}"/>
              </a:ext>
            </a:extLst>
          </p:cNvPr>
          <p:cNvSpPr/>
          <p:nvPr/>
        </p:nvSpPr>
        <p:spPr>
          <a:xfrm>
            <a:off x="539552" y="168454"/>
            <a:ext cx="288032" cy="7240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Picture 7" title="Loan Amount Analysis for Grade A">
            <a:extLst>
              <a:ext uri="{FF2B5EF4-FFF2-40B4-BE49-F238E27FC236}">
                <a16:creationId xmlns:a16="http://schemas.microsoft.com/office/drawing/2014/main" id="{6CB2C843-7E5C-6546-B122-E4D530C47CEF}"/>
              </a:ext>
            </a:extLst>
          </p:cNvPr>
          <p:cNvPicPr/>
          <p:nvPr/>
        </p:nvPicPr>
        <p:blipFill rotWithShape="1">
          <a:blip r:embed="rId3">
            <a:extLst>
              <a:ext uri="{28A0092B-C50C-407E-A947-70E740481C1C}">
                <a14:useLocalDpi xmlns:a14="http://schemas.microsoft.com/office/drawing/2010/main" val="0"/>
              </a:ext>
            </a:extLst>
          </a:blip>
          <a:srcRect b="85596"/>
          <a:stretch/>
        </p:blipFill>
        <p:spPr bwMode="auto">
          <a:xfrm>
            <a:off x="653852" y="1543318"/>
            <a:ext cx="7158508" cy="1244456"/>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29F961EB-AE5F-F04A-8680-AB3A76685739}"/>
              </a:ext>
            </a:extLst>
          </p:cNvPr>
          <p:cNvPicPr/>
          <p:nvPr/>
        </p:nvPicPr>
        <p:blipFill rotWithShape="1">
          <a:blip r:embed="rId3">
            <a:extLst>
              <a:ext uri="{28A0092B-C50C-407E-A947-70E740481C1C}">
                <a14:useLocalDpi xmlns:a14="http://schemas.microsoft.com/office/drawing/2010/main" val="0"/>
              </a:ext>
            </a:extLst>
          </a:blip>
          <a:srcRect t="83498" b="1201"/>
          <a:stretch/>
        </p:blipFill>
        <p:spPr bwMode="auto">
          <a:xfrm>
            <a:off x="641846" y="3147814"/>
            <a:ext cx="7170514" cy="1368152"/>
          </a:xfrm>
          <a:prstGeom prst="rect">
            <a:avLst/>
          </a:prstGeom>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28572A66-65DC-CB41-BD35-2A0147CA23E3}"/>
              </a:ext>
            </a:extLst>
          </p:cNvPr>
          <p:cNvSpPr txBox="1"/>
          <p:nvPr/>
        </p:nvSpPr>
        <p:spPr>
          <a:xfrm>
            <a:off x="653852" y="2772966"/>
            <a:ext cx="3558108" cy="230832"/>
          </a:xfrm>
          <a:prstGeom prst="rect">
            <a:avLst/>
          </a:prstGeom>
          <a:noFill/>
        </p:spPr>
        <p:txBody>
          <a:bodyPr wrap="square" rtlCol="0">
            <a:spAutoFit/>
          </a:bodyPr>
          <a:lstStyle/>
          <a:p>
            <a:r>
              <a:rPr lang="en-US" sz="900" i="1" dirty="0">
                <a:latin typeface="Arial" panose="020B0604020202020204" pitchFamily="34" charset="0"/>
                <a:cs typeface="Arial" panose="020B0604020202020204" pitchFamily="34" charset="0"/>
              </a:rPr>
              <a:t>Figure 1: Analysis of loan amount for Grade A</a:t>
            </a:r>
          </a:p>
        </p:txBody>
      </p:sp>
      <p:sp>
        <p:nvSpPr>
          <p:cNvPr id="11" name="TextBox 10">
            <a:extLst>
              <a:ext uri="{FF2B5EF4-FFF2-40B4-BE49-F238E27FC236}">
                <a16:creationId xmlns:a16="http://schemas.microsoft.com/office/drawing/2014/main" id="{B062ABF4-4370-F64B-BDDA-58A65AE2CB11}"/>
              </a:ext>
            </a:extLst>
          </p:cNvPr>
          <p:cNvSpPr txBox="1"/>
          <p:nvPr/>
        </p:nvSpPr>
        <p:spPr>
          <a:xfrm>
            <a:off x="683568" y="4487366"/>
            <a:ext cx="3558108" cy="230832"/>
          </a:xfrm>
          <a:prstGeom prst="rect">
            <a:avLst/>
          </a:prstGeom>
          <a:noFill/>
        </p:spPr>
        <p:txBody>
          <a:bodyPr wrap="square" rtlCol="0">
            <a:spAutoFit/>
          </a:bodyPr>
          <a:lstStyle/>
          <a:p>
            <a:r>
              <a:rPr lang="en-US" sz="900" i="1" dirty="0">
                <a:latin typeface="Arial" panose="020B0604020202020204" pitchFamily="34" charset="0"/>
                <a:cs typeface="Arial" panose="020B0604020202020204" pitchFamily="34" charset="0"/>
              </a:rPr>
              <a:t>Figure 2: Analysis of loan amount for Grade G</a:t>
            </a:r>
          </a:p>
        </p:txBody>
      </p:sp>
    </p:spTree>
    <p:extLst>
      <p:ext uri="{BB962C8B-B14F-4D97-AF65-F5344CB8AC3E}">
        <p14:creationId xmlns:p14="http://schemas.microsoft.com/office/powerpoint/2010/main" val="2055746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ACB624-4E5B-FC4C-ACE9-15A5BF9D1F5C}"/>
              </a:ext>
            </a:extLst>
          </p:cNvPr>
          <p:cNvSpPr>
            <a:spLocks noGrp="1"/>
          </p:cNvSpPr>
          <p:nvPr>
            <p:ph idx="1"/>
          </p:nvPr>
        </p:nvSpPr>
        <p:spPr>
          <a:xfrm>
            <a:off x="539552" y="987574"/>
            <a:ext cx="8496944" cy="460648"/>
          </a:xfrm>
        </p:spPr>
        <p:txBody>
          <a:bodyPr/>
          <a:lstStyle/>
          <a:p>
            <a:r>
              <a:rPr lang="en-US" sz="1600" b="1" i="1" dirty="0">
                <a:solidFill>
                  <a:schemeClr val="tx1"/>
                </a:solidFill>
                <a:latin typeface="Arial" panose="020B0604020202020204" pitchFamily="34" charset="0"/>
                <a:cs typeface="Arial" panose="020B0604020202020204" pitchFamily="34" charset="0"/>
              </a:rPr>
              <a:t>Analyzing interest rate distribution for each grade, factored over sub grade</a:t>
            </a:r>
            <a:r>
              <a:rPr lang="en-US" sz="1200" b="1" i="1" dirty="0">
                <a:solidFill>
                  <a:schemeClr val="tx1"/>
                </a:solidFill>
                <a:latin typeface="Arial" panose="020B0604020202020204" pitchFamily="34" charset="0"/>
                <a:cs typeface="Arial" panose="020B0604020202020204" pitchFamily="34" charset="0"/>
              </a:rPr>
              <a:t>.</a:t>
            </a:r>
            <a:r>
              <a:rPr lang="en-US" sz="1200" dirty="0">
                <a:solidFill>
                  <a:schemeClr val="tx1"/>
                </a:solidFill>
                <a:latin typeface="Arial" panose="020B0604020202020204" pitchFamily="34" charset="0"/>
                <a:cs typeface="Arial" panose="020B0604020202020204" pitchFamily="34" charset="0"/>
              </a:rPr>
              <a:t> </a:t>
            </a:r>
          </a:p>
        </p:txBody>
      </p:sp>
      <p:sp>
        <p:nvSpPr>
          <p:cNvPr id="6" name="Title 2">
            <a:extLst>
              <a:ext uri="{FF2B5EF4-FFF2-40B4-BE49-F238E27FC236}">
                <a16:creationId xmlns:a16="http://schemas.microsoft.com/office/drawing/2014/main" id="{826B0DDE-FA50-7647-AB2F-EA8F566465BE}"/>
              </a:ext>
            </a:extLst>
          </p:cNvPr>
          <p:cNvSpPr>
            <a:spLocks noGrp="1"/>
          </p:cNvSpPr>
          <p:nvPr>
            <p:ph type="title"/>
          </p:nvPr>
        </p:nvSpPr>
        <p:spPr>
          <a:xfrm>
            <a:off x="971600" y="105028"/>
            <a:ext cx="8325594" cy="884466"/>
          </a:xfrm>
        </p:spPr>
        <p:txBody>
          <a:bodyPr anchor="ctr"/>
          <a:lstStyle/>
          <a:p>
            <a:pPr lvl="0">
              <a:spcBef>
                <a:spcPct val="20000"/>
              </a:spcBef>
            </a:pPr>
            <a:r>
              <a:rPr lang="en-US" sz="1800" dirty="0">
                <a:solidFill>
                  <a:schemeClr val="tx1"/>
                </a:solidFill>
                <a:ea typeface="+mn-ea"/>
              </a:rPr>
              <a:t>Data Explanatory Analysis</a:t>
            </a:r>
            <a:endParaRPr lang="en-US" dirty="0">
              <a:solidFill>
                <a:schemeClr val="tx1"/>
              </a:solidFill>
            </a:endParaRPr>
          </a:p>
        </p:txBody>
      </p:sp>
      <p:sp>
        <p:nvSpPr>
          <p:cNvPr id="7" name="Rectangle 6">
            <a:extLst>
              <a:ext uri="{FF2B5EF4-FFF2-40B4-BE49-F238E27FC236}">
                <a16:creationId xmlns:a16="http://schemas.microsoft.com/office/drawing/2014/main" id="{AE7D8D09-0317-BA46-8822-391548C5E6B5}"/>
              </a:ext>
            </a:extLst>
          </p:cNvPr>
          <p:cNvSpPr/>
          <p:nvPr/>
        </p:nvSpPr>
        <p:spPr>
          <a:xfrm>
            <a:off x="539552" y="168454"/>
            <a:ext cx="288032" cy="7240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 name="Picture 9">
            <a:extLst>
              <a:ext uri="{FF2B5EF4-FFF2-40B4-BE49-F238E27FC236}">
                <a16:creationId xmlns:a16="http://schemas.microsoft.com/office/drawing/2014/main" id="{A6761256-974B-764E-8750-0C42073684D5}"/>
              </a:ext>
            </a:extLst>
          </p:cNvPr>
          <p:cNvPicPr/>
          <p:nvPr/>
        </p:nvPicPr>
        <p:blipFill rotWithShape="1">
          <a:blip r:embed="rId3">
            <a:extLst>
              <a:ext uri="{28A0092B-C50C-407E-A947-70E740481C1C}">
                <a14:useLocalDpi xmlns:a14="http://schemas.microsoft.com/office/drawing/2010/main" val="0"/>
              </a:ext>
            </a:extLst>
          </a:blip>
          <a:srcRect t="1" b="86242"/>
          <a:stretch/>
        </p:blipFill>
        <p:spPr bwMode="auto">
          <a:xfrm>
            <a:off x="546992" y="1543318"/>
            <a:ext cx="7193359" cy="1244456"/>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7BACA8DE-3527-2F42-BE65-CA99A24D0553}"/>
              </a:ext>
            </a:extLst>
          </p:cNvPr>
          <p:cNvPicPr/>
          <p:nvPr/>
        </p:nvPicPr>
        <p:blipFill rotWithShape="1">
          <a:blip r:embed="rId3">
            <a:extLst>
              <a:ext uri="{28A0092B-C50C-407E-A947-70E740481C1C}">
                <a14:useLocalDpi xmlns:a14="http://schemas.microsoft.com/office/drawing/2010/main" val="0"/>
              </a:ext>
            </a:extLst>
          </a:blip>
          <a:srcRect t="84941" b="1043"/>
          <a:stretch/>
        </p:blipFill>
        <p:spPr bwMode="auto">
          <a:xfrm>
            <a:off x="539552" y="3147814"/>
            <a:ext cx="7200799" cy="1224136"/>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76D3F20F-3D22-CD4F-A4D2-8D80D0CC1012}"/>
              </a:ext>
            </a:extLst>
          </p:cNvPr>
          <p:cNvSpPr txBox="1"/>
          <p:nvPr/>
        </p:nvSpPr>
        <p:spPr>
          <a:xfrm>
            <a:off x="653852" y="2787774"/>
            <a:ext cx="3558108" cy="253916"/>
          </a:xfrm>
          <a:prstGeom prst="rect">
            <a:avLst/>
          </a:prstGeom>
          <a:noFill/>
        </p:spPr>
        <p:txBody>
          <a:bodyPr wrap="square" rtlCol="0">
            <a:spAutoFit/>
          </a:bodyPr>
          <a:lstStyle/>
          <a:p>
            <a:r>
              <a:rPr lang="en-US" sz="1050" i="1" dirty="0">
                <a:latin typeface="Arial" panose="020B0604020202020204" pitchFamily="34" charset="0"/>
                <a:cs typeface="Arial" panose="020B0604020202020204" pitchFamily="34" charset="0"/>
              </a:rPr>
              <a:t>Figure 1: Analysis of interest rate for Grade A</a:t>
            </a:r>
          </a:p>
        </p:txBody>
      </p:sp>
      <p:sp>
        <p:nvSpPr>
          <p:cNvPr id="13" name="TextBox 12">
            <a:extLst>
              <a:ext uri="{FF2B5EF4-FFF2-40B4-BE49-F238E27FC236}">
                <a16:creationId xmlns:a16="http://schemas.microsoft.com/office/drawing/2014/main" id="{95B9493E-F310-2346-9961-ADD5C0EC8815}"/>
              </a:ext>
            </a:extLst>
          </p:cNvPr>
          <p:cNvSpPr txBox="1"/>
          <p:nvPr/>
        </p:nvSpPr>
        <p:spPr>
          <a:xfrm>
            <a:off x="683568" y="4443958"/>
            <a:ext cx="3558108" cy="253916"/>
          </a:xfrm>
          <a:prstGeom prst="rect">
            <a:avLst/>
          </a:prstGeom>
          <a:noFill/>
        </p:spPr>
        <p:txBody>
          <a:bodyPr wrap="square" rtlCol="0">
            <a:spAutoFit/>
          </a:bodyPr>
          <a:lstStyle/>
          <a:p>
            <a:r>
              <a:rPr lang="en-US" sz="1050" i="1" dirty="0">
                <a:latin typeface="Arial" panose="020B0604020202020204" pitchFamily="34" charset="0"/>
                <a:cs typeface="Arial" panose="020B0604020202020204" pitchFamily="34" charset="0"/>
              </a:rPr>
              <a:t>Figure 2: Analysis of interest rate for Grade G</a:t>
            </a:r>
          </a:p>
        </p:txBody>
      </p:sp>
    </p:spTree>
    <p:extLst>
      <p:ext uri="{BB962C8B-B14F-4D97-AF65-F5344CB8AC3E}">
        <p14:creationId xmlns:p14="http://schemas.microsoft.com/office/powerpoint/2010/main" val="2211196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3495</TotalTime>
  <Words>2286</Words>
  <Application>Microsoft Office PowerPoint</Application>
  <PresentationFormat>On-screen Show (16:9)</PresentationFormat>
  <Paragraphs>267</Paragraphs>
  <Slides>20</Slides>
  <Notes>18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맑은 고딕</vt:lpstr>
      <vt:lpstr>Arial</vt:lpstr>
      <vt:lpstr>Calibri</vt:lpstr>
      <vt:lpstr>Wingdings</vt:lpstr>
      <vt:lpstr>Office Theme</vt:lpstr>
      <vt:lpstr>Custom Design</vt:lpstr>
      <vt:lpstr>PowerPoint Presentation</vt:lpstr>
      <vt:lpstr>Overview</vt:lpstr>
      <vt:lpstr>Overview of Lending club and the Business Problem</vt:lpstr>
      <vt:lpstr>Data Description</vt:lpstr>
      <vt:lpstr>Data Explanatory Analysis</vt:lpstr>
      <vt:lpstr>Data Explanatory Analysis</vt:lpstr>
      <vt:lpstr>Data Explanatory Analysis</vt:lpstr>
      <vt:lpstr>Data Explanatory Analysis</vt:lpstr>
      <vt:lpstr>Data Explanatory Analysis</vt:lpstr>
      <vt:lpstr>Data Preparation &amp; Processing</vt:lpstr>
      <vt:lpstr>Machine Learning Classifiers </vt:lpstr>
      <vt:lpstr>Logistic Regression</vt:lpstr>
      <vt:lpstr>Naïve Bayes</vt:lpstr>
      <vt:lpstr>Random Forest</vt:lpstr>
      <vt:lpstr>Gradient Boosting Classifier</vt:lpstr>
      <vt:lpstr>SVM</vt:lpstr>
      <vt:lpstr>Model Tuning and ML Pipeline</vt:lpstr>
      <vt:lpstr>Summary of Results</vt:lpstr>
      <vt:lpstr>Model Usefulness</vt:lpstr>
      <vt:lpstr>Future Work</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Kaushik Dey</cp:lastModifiedBy>
  <cp:revision>215</cp:revision>
  <dcterms:created xsi:type="dcterms:W3CDTF">2014-04-01T16:27:38Z</dcterms:created>
  <dcterms:modified xsi:type="dcterms:W3CDTF">2022-04-10T14:23:25Z</dcterms:modified>
</cp:coreProperties>
</file>