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85" r:id="rId4"/>
    <p:sldId id="258" r:id="rId5"/>
    <p:sldId id="297" r:id="rId6"/>
    <p:sldId id="259" r:id="rId7"/>
    <p:sldId id="294" r:id="rId8"/>
    <p:sldId id="284" r:id="rId9"/>
    <p:sldId id="286" r:id="rId10"/>
    <p:sldId id="288" r:id="rId11"/>
    <p:sldId id="289" r:id="rId12"/>
    <p:sldId id="290" r:id="rId13"/>
    <p:sldId id="291" r:id="rId14"/>
    <p:sldId id="292" r:id="rId15"/>
    <p:sldId id="260" r:id="rId16"/>
    <p:sldId id="265" r:id="rId17"/>
    <p:sldId id="267" r:id="rId18"/>
    <p:sldId id="266" r:id="rId19"/>
    <p:sldId id="295" r:id="rId20"/>
    <p:sldId id="300" r:id="rId21"/>
    <p:sldId id="261" r:id="rId22"/>
    <p:sldId id="268" r:id="rId23"/>
    <p:sldId id="274" r:id="rId24"/>
    <p:sldId id="270" r:id="rId25"/>
    <p:sldId id="271" r:id="rId26"/>
    <p:sldId id="272" r:id="rId27"/>
    <p:sldId id="273" r:id="rId28"/>
    <p:sldId id="275" r:id="rId29"/>
    <p:sldId id="299" r:id="rId30"/>
    <p:sldId id="276" r:id="rId31"/>
    <p:sldId id="298" r:id="rId32"/>
    <p:sldId id="277" r:id="rId33"/>
    <p:sldId id="278" r:id="rId34"/>
    <p:sldId id="287" r:id="rId35"/>
    <p:sldId id="296" r:id="rId36"/>
    <p:sldId id="279" r:id="rId37"/>
    <p:sldId id="280" r:id="rId38"/>
    <p:sldId id="263" r:id="rId39"/>
    <p:sldId id="281" r:id="rId40"/>
    <p:sldId id="282" r:id="rId41"/>
    <p:sldId id="262" r:id="rId4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90ab043b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8990ab043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TWO_COLUMNS" type="twoColTx">
  <p:cSld name="1_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3346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Kaushik Prasad Dey</a:t>
            </a:r>
          </a:p>
          <a:p>
            <a:r>
              <a:rPr lang="en-US" dirty="0"/>
              <a:t>KPMG Data Analyst Virtual Intern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with State</a:t>
            </a:r>
          </a:p>
        </p:txBody>
      </p:sp>
      <p:sp>
        <p:nvSpPr>
          <p:cNvPr id="133" name="Shape 82"/>
          <p:cNvSpPr/>
          <p:nvPr/>
        </p:nvSpPr>
        <p:spPr>
          <a:xfrm>
            <a:off x="112817" y="1655284"/>
            <a:ext cx="4134600" cy="25570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500" dirty="0">
                <a:latin typeface="Open Sans"/>
                <a:ea typeface="Open Sans"/>
                <a:cs typeface="Open Sans"/>
                <a:sym typeface="Open Sans"/>
              </a:rPr>
              <a:t>W</a:t>
            </a:r>
            <a:r>
              <a:rPr lang="en" sz="1500" dirty="0">
                <a:latin typeface="Open Sans"/>
                <a:ea typeface="Open Sans"/>
                <a:cs typeface="Open Sans"/>
                <a:sym typeface="Open Sans"/>
              </a:rPr>
              <a:t>e can say that 3 state are more comparitively higher than other state. ( </a:t>
            </a:r>
            <a:r>
              <a:rPr lang="en" sz="1500" b="1" dirty="0">
                <a:latin typeface="Open Sans"/>
                <a:ea typeface="Open Sans"/>
                <a:cs typeface="Open Sans"/>
                <a:sym typeface="Open Sans"/>
              </a:rPr>
              <a:t>NSW, QLD &amp; VLC</a:t>
            </a:r>
            <a:r>
              <a:rPr lang="en" sz="1500" dirty="0">
                <a:latin typeface="Open Sans"/>
                <a:ea typeface="Open Sans"/>
                <a:cs typeface="Open Sans"/>
                <a:sym typeface="Open Sans"/>
              </a:rPr>
              <a:t> )</a:t>
            </a:r>
            <a:endParaRPr lang="en-GB" dirty="0"/>
          </a:p>
          <a:p>
            <a:pPr marL="285750" indent="-285750">
              <a:buFont typeface="Arial" panose="020B0604020202020204" pitchFamily="34" charset="0"/>
              <a:buChar char="•"/>
            </a:pPr>
            <a:r>
              <a:rPr lang="en-GB" dirty="0"/>
              <a:t>﻿﻿</a:t>
            </a:r>
            <a:r>
              <a:rPr lang="en-GB" b="1" dirty="0"/>
              <a:t>75</a:t>
            </a:r>
            <a:r>
              <a:rPr lang="en-GB" dirty="0"/>
              <a:t> customers are from NSW state, </a:t>
            </a:r>
            <a:r>
              <a:rPr lang="en-GB" b="1" dirty="0"/>
              <a:t>25</a:t>
            </a:r>
            <a:r>
              <a:rPr lang="en-GB" dirty="0"/>
              <a:t> customers are from QLD state and </a:t>
            </a:r>
            <a:r>
              <a:rPr lang="en-GB" b="1" dirty="0"/>
              <a:t>55</a:t>
            </a:r>
            <a:r>
              <a:rPr lang="en-GB" dirty="0"/>
              <a:t> customers are from VLC.</a:t>
            </a:r>
          </a:p>
          <a:p>
            <a:pPr marL="285750" indent="-285750">
              <a:buFont typeface="Arial" panose="020B0604020202020204" pitchFamily="34" charset="0"/>
              <a:buChar char="•"/>
            </a:pPr>
            <a:r>
              <a:rPr lang="en-GB" dirty="0"/>
              <a:t>﻿﻿﻿So from that </a:t>
            </a:r>
            <a:r>
              <a:rPr lang="en-GB" b="1" dirty="0"/>
              <a:t>NSW state</a:t>
            </a:r>
            <a:r>
              <a:rPr lang="en-GB" dirty="0"/>
              <a:t> and at the age of </a:t>
            </a:r>
            <a:r>
              <a:rPr lang="en-GB" b="1" dirty="0"/>
              <a:t>50</a:t>
            </a:r>
            <a:r>
              <a:rPr lang="en-GB" dirty="0"/>
              <a:t> more customer was interested to purchase bike.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3E609996-02ED-9682-B869-503E88C47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194" y="1067108"/>
            <a:ext cx="4953347" cy="366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3214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with State</a:t>
            </a:r>
          </a:p>
        </p:txBody>
      </p:sp>
      <p:sp>
        <p:nvSpPr>
          <p:cNvPr id="133" name="Shape 82"/>
          <p:cNvSpPr/>
          <p:nvPr/>
        </p:nvSpPr>
        <p:spPr>
          <a:xfrm>
            <a:off x="112817" y="1655284"/>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500" dirty="0">
                <a:latin typeface="Open Sans"/>
                <a:ea typeface="Open Sans"/>
                <a:cs typeface="Open Sans"/>
                <a:sym typeface="Open Sans"/>
              </a:rPr>
              <a:t>W</a:t>
            </a:r>
            <a:r>
              <a:rPr lang="en" sz="1500" dirty="0">
                <a:latin typeface="Open Sans"/>
                <a:ea typeface="Open Sans"/>
                <a:cs typeface="Open Sans"/>
                <a:sym typeface="Open Sans"/>
              </a:rPr>
              <a:t>e can say that 3 state are more comparitively higher than other state. ( </a:t>
            </a:r>
            <a:r>
              <a:rPr lang="en" sz="1500" b="1" dirty="0">
                <a:latin typeface="Open Sans"/>
                <a:ea typeface="Open Sans"/>
                <a:cs typeface="Open Sans"/>
                <a:sym typeface="Open Sans"/>
              </a:rPr>
              <a:t>NSW, QLD &amp; VLC</a:t>
            </a:r>
            <a:r>
              <a:rPr lang="en" sz="1500" dirty="0">
                <a:latin typeface="Open Sans"/>
                <a:ea typeface="Open Sans"/>
                <a:cs typeface="Open Sans"/>
                <a:sym typeface="Open Sans"/>
              </a:rPr>
              <a:t> )</a:t>
            </a:r>
            <a:endParaRPr lang="en-GB" dirty="0"/>
          </a:p>
          <a:p>
            <a:pPr marL="285750" indent="-285750">
              <a:buFont typeface="Arial" panose="020B0604020202020204" pitchFamily="34" charset="0"/>
              <a:buChar char="•"/>
            </a:pPr>
            <a:r>
              <a:rPr lang="en-GB" dirty="0"/>
              <a:t>﻿﻿</a:t>
            </a:r>
            <a:r>
              <a:rPr lang="en-GB" b="1" dirty="0"/>
              <a:t>75</a:t>
            </a:r>
            <a:r>
              <a:rPr lang="en-GB" dirty="0"/>
              <a:t> customers are from NSW state, </a:t>
            </a:r>
            <a:r>
              <a:rPr lang="en-GB" b="1" dirty="0"/>
              <a:t>25</a:t>
            </a:r>
            <a:r>
              <a:rPr lang="en-GB" dirty="0"/>
              <a:t> customers are from QLD state and </a:t>
            </a:r>
            <a:r>
              <a:rPr lang="en-GB" b="1" dirty="0"/>
              <a:t>55</a:t>
            </a:r>
            <a:r>
              <a:rPr lang="en-GB" dirty="0"/>
              <a:t> customers are from VLC.</a:t>
            </a:r>
          </a:p>
          <a:p>
            <a:pPr marL="285750" indent="-285750">
              <a:buFont typeface="Arial" panose="020B0604020202020204" pitchFamily="34" charset="0"/>
              <a:buChar char="•"/>
            </a:pPr>
            <a:r>
              <a:rPr lang="en-GB" dirty="0"/>
              <a:t>﻿﻿﻿So from that </a:t>
            </a:r>
            <a:r>
              <a:rPr lang="en-GB" b="1" dirty="0"/>
              <a:t>NSW state</a:t>
            </a:r>
            <a:r>
              <a:rPr lang="en-GB" dirty="0"/>
              <a:t> and at the age of </a:t>
            </a:r>
            <a:r>
              <a:rPr lang="en-GB" b="1" dirty="0"/>
              <a:t>50</a:t>
            </a:r>
            <a:r>
              <a:rPr lang="en-GB" dirty="0"/>
              <a:t> more customer was interested to purchase bike.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3E609996-02ED-9682-B869-503E88C47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194" y="1067108"/>
            <a:ext cx="4953347" cy="366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13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Related Txns By Gender</a:t>
            </a:r>
          </a:p>
        </p:txBody>
      </p:sp>
      <p:sp>
        <p:nvSpPr>
          <p:cNvPr id="133" name="Shape 82"/>
          <p:cNvSpPr/>
          <p:nvPr/>
        </p:nvSpPr>
        <p:spPr>
          <a:xfrm>
            <a:off x="112817" y="1655284"/>
            <a:ext cx="4134600" cy="122972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500" dirty="0">
                <a:latin typeface="Open Sans"/>
                <a:ea typeface="Open Sans"/>
                <a:cs typeface="Open Sans"/>
                <a:sym typeface="Open Sans"/>
              </a:rPr>
              <a:t>W</a:t>
            </a:r>
            <a:r>
              <a:rPr lang="en" sz="1500" dirty="0">
                <a:latin typeface="Open Sans"/>
                <a:ea typeface="Open Sans"/>
                <a:cs typeface="Open Sans"/>
                <a:sym typeface="Open Sans"/>
              </a:rPr>
              <a:t>e can say </a:t>
            </a:r>
            <a:r>
              <a:rPr lang="en" dirty="0"/>
              <a:t>Female customer are more purchased from Male customer.</a:t>
            </a:r>
            <a:endParaRPr lang="en-GB" dirty="0"/>
          </a:p>
          <a:p>
            <a:pPr marL="285750" indent="-285750">
              <a:buFont typeface="Arial" panose="020B0604020202020204" pitchFamily="34" charset="0"/>
              <a:buChar char="•"/>
            </a:pPr>
            <a:r>
              <a:rPr lang="en-GB" dirty="0"/>
              <a:t>﻿﻿Graph shows that Female (69741.0) and male (69597.0)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146" name="Picture 2">
            <a:extLst>
              <a:ext uri="{FF2B5EF4-FFF2-40B4-BE49-F238E27FC236}">
                <a16:creationId xmlns:a16="http://schemas.microsoft.com/office/drawing/2014/main" id="{CC01D156-4EA6-0E19-E47A-6DA77E1D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511" y="1166600"/>
            <a:ext cx="4765464" cy="325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8807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8702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Old car Ownership by Job Industry</a:t>
            </a:r>
          </a:p>
        </p:txBody>
      </p:sp>
      <p:sp>
        <p:nvSpPr>
          <p:cNvPr id="133" name="Shape 82"/>
          <p:cNvSpPr/>
          <p:nvPr/>
        </p:nvSpPr>
        <p:spPr>
          <a:xfrm>
            <a:off x="57107" y="1809842"/>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Manufacturing and Financial Services are taken more ownership.</a:t>
            </a:r>
          </a:p>
          <a:p>
            <a:pPr marL="285750" indent="-285750">
              <a:buFont typeface="Arial" panose="020B0604020202020204" pitchFamily="34" charset="0"/>
              <a:buChar char="•"/>
            </a:pPr>
            <a:r>
              <a:rPr lang="en-IN" dirty="0"/>
              <a:t>Manufacturing ( 698 ) and Financial Services ( 682 )</a:t>
            </a:r>
          </a:p>
          <a:p>
            <a:pPr marL="285750" indent="-285750">
              <a:buFont typeface="Arial" panose="020B0604020202020204" pitchFamily="34" charset="0"/>
              <a:buChar char="•"/>
            </a:pPr>
            <a:r>
              <a:rPr lang="en-IN" dirty="0"/>
              <a:t>And from the pie chart we also state that 25.1% from Financial Services and 23.87% from Manufacturing Industry.</a:t>
            </a:r>
            <a:endParaRPr lang="en-GB"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220" name="Picture 4">
            <a:extLst>
              <a:ext uri="{FF2B5EF4-FFF2-40B4-BE49-F238E27FC236}">
                <a16:creationId xmlns:a16="http://schemas.microsoft.com/office/drawing/2014/main" id="{59A3EFD9-3066-3BAA-D671-A34B11DE8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769" y="3595541"/>
            <a:ext cx="2965990" cy="156783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8BE646E-9DF2-42BA-85C8-E76587610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887" y="769925"/>
            <a:ext cx="4891113" cy="273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7746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 title with State</a:t>
            </a:r>
          </a:p>
        </p:txBody>
      </p:sp>
      <p:sp>
        <p:nvSpPr>
          <p:cNvPr id="133" name="Shape 82"/>
          <p:cNvSpPr/>
          <p:nvPr/>
        </p:nvSpPr>
        <p:spPr>
          <a:xfrm>
            <a:off x="57107" y="144869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From that analysis we can say that 4 types of customer we have. ( </a:t>
            </a:r>
            <a:r>
              <a:rPr lang="en-GB" b="1" dirty="0"/>
              <a:t>Basic, Bronze, Gold &amp; Silver</a:t>
            </a:r>
            <a:r>
              <a:rPr lang="en-GB" dirty="0"/>
              <a:t> ).</a:t>
            </a:r>
          </a:p>
          <a:p>
            <a:pPr marL="285750" indent="-285750">
              <a:buFont typeface="Arial" panose="020B0604020202020204" pitchFamily="34" charset="0"/>
              <a:buChar char="•"/>
            </a:pPr>
            <a:r>
              <a:rPr lang="en-GB" dirty="0"/>
              <a:t>And we have 3 states ( </a:t>
            </a:r>
            <a:r>
              <a:rPr lang="en-GB" b="1" dirty="0"/>
              <a:t>NSW, QLD and VLC</a:t>
            </a:r>
            <a:r>
              <a:rPr lang="en-GB" dirty="0"/>
              <a:t>).</a:t>
            </a:r>
          </a:p>
          <a:p>
            <a:pPr marL="285750" indent="-285750">
              <a:buFont typeface="Arial" panose="020B0604020202020204" pitchFamily="34" charset="0"/>
              <a:buChar char="•"/>
            </a:pPr>
            <a:r>
              <a:rPr lang="en-GB" dirty="0"/>
              <a:t>We can conclude that in that NSW state we have </a:t>
            </a:r>
            <a:r>
              <a:rPr lang="en-GB" b="1" dirty="0"/>
              <a:t>Basic ( 800 )</a:t>
            </a:r>
            <a:r>
              <a:rPr lang="en-GB" dirty="0"/>
              <a:t> customer , </a:t>
            </a:r>
            <a:r>
              <a:rPr lang="en-GB" b="1" dirty="0"/>
              <a:t>QLD ( 200 and VLC ( 207 ) </a:t>
            </a:r>
            <a:r>
              <a:rPr lang="en-GB" dirty="0"/>
              <a: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42" name="Picture 2">
            <a:extLst>
              <a:ext uri="{FF2B5EF4-FFF2-40B4-BE49-F238E27FC236}">
                <a16:creationId xmlns:a16="http://schemas.microsoft.com/office/drawing/2014/main" id="{05835072-6B92-3D91-B587-8467671D6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466" y="949866"/>
            <a:ext cx="4641522" cy="369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39625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Gender for Existing Customer</a:t>
            </a:r>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past_3_years_bike_related_purchases at 482083, followed by Male at 472297 and Unspecified at 18677.﻿﻿</a:t>
            </a:r>
          </a:p>
          <a:p>
            <a:pPr marL="285750" indent="-285750">
              <a:buFont typeface="Arial" panose="020B0604020202020204" pitchFamily="34" charset="0"/>
              <a:buChar char="•"/>
            </a:pPr>
            <a:r>
              <a:rPr lang="en-GB" dirty="0"/>
              <a:t>﻿﻿Female accounted for 49.54%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E21FA49-3135-4E8E-BB57-EF6D872B0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731475"/>
            <a:ext cx="3847917" cy="265993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Age for Existing Customer</a:t>
            </a:r>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45-64 had the highest past_3_years_bike_related_purchases at 431982, followed by 25-44, 65 and Above, and 0-24.﻿﻿</a:t>
            </a:r>
          </a:p>
          <a:p>
            <a:pPr marL="285750" indent="-285750">
              <a:buFont typeface="Arial" panose="020B0604020202020204" pitchFamily="34" charset="0"/>
              <a:buChar char="•"/>
            </a:pPr>
            <a:r>
              <a:rPr lang="en-GB" dirty="0"/>
              <a:t>﻿﻿45-64 accounted for 44.39%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753F791-12AE-5FC7-1C29-D53B3A131F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760454"/>
            <a:ext cx="3887545" cy="2569182"/>
          </a:xfrm>
          <a:prstGeom prst="rect">
            <a:avLst/>
          </a:prstGeom>
        </p:spPr>
      </p:pic>
    </p:spTree>
    <p:extLst>
      <p:ext uri="{BB962C8B-B14F-4D97-AF65-F5344CB8AC3E}">
        <p14:creationId xmlns:p14="http://schemas.microsoft.com/office/powerpoint/2010/main" val="4003108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Gender for New Customer</a:t>
            </a:r>
          </a:p>
        </p:txBody>
      </p:sp>
      <p:sp>
        <p:nvSpPr>
          <p:cNvPr id="142" name="Shape 91"/>
          <p:cNvSpPr/>
          <p:nvPr/>
        </p:nvSpPr>
        <p:spPr>
          <a:xfrm>
            <a:off x="205025" y="2359618"/>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﻿past_3_years_bike_related_purchases for Female (25212) was higher than Male (23765).﻿﻿</a:t>
            </a:r>
          </a:p>
          <a:p>
            <a:pPr marL="285750" indent="-285750">
              <a:buFont typeface="Arial" panose="020B0604020202020204" pitchFamily="34" charset="0"/>
              <a:buChar char="•"/>
            </a:pPr>
            <a:r>
              <a:rPr lang="en-GB" dirty="0"/>
              <a:t>﻿﻿Female accounted for 51.48%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D5D2921-4506-8EC2-C95A-C6CDFE6F6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7881" y="1823719"/>
            <a:ext cx="4818167" cy="2437133"/>
          </a:xfrm>
          <a:prstGeom prst="rect">
            <a:avLst/>
          </a:prstGeom>
        </p:spPr>
      </p:pic>
    </p:spTree>
    <p:extLst>
      <p:ext uri="{BB962C8B-B14F-4D97-AF65-F5344CB8AC3E}">
        <p14:creationId xmlns:p14="http://schemas.microsoft.com/office/powerpoint/2010/main" val="382631212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Age for New Customer</a:t>
            </a:r>
          </a:p>
        </p:txBody>
      </p:sp>
      <p:sp>
        <p:nvSpPr>
          <p:cNvPr id="142" name="Shape 91"/>
          <p:cNvSpPr/>
          <p:nvPr/>
        </p:nvSpPr>
        <p:spPr>
          <a:xfrm>
            <a:off x="205025" y="1560185"/>
            <a:ext cx="4134600" cy="27203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﻿At 19429, 45-64 had the highest past_3_years_bike_related_purchases and was 641.00% higher than 0-24, which had the lowest past_3_years_bike_related_purchases at 2622.﻿﻿</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﻿﻿45-64 had the highest past_3_years_bike_related_purchases at 19429, followed by 25-44, 65 &amp; Above, and 0-24.﻿﻿</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﻿﻿45-64 accounted for 39.67% of past_3_years_bike_related_purchases.﻿﻿</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﻿﻿Across all 4 Age Range, past_3_years_bike_related_purchases ranged from 2622 to 19429.﻿﻿</a:t>
            </a:r>
            <a:endParaRPr sz="1200" dirty="0">
              <a:latin typeface="Calibri" panose="020F0502020204030204" pitchFamily="34" charset="0"/>
              <a:cs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C054269A-B50F-463E-75E6-43FA953C8FD5}"/>
              </a:ext>
            </a:extLst>
          </p:cNvPr>
          <p:cNvSpPr txBox="1"/>
          <p:nvPr/>
        </p:nvSpPr>
        <p:spPr>
          <a:xfrm>
            <a:off x="518711" y="4306748"/>
            <a:ext cx="795551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000" dirty="0">
                <a:latin typeface="Calibri" panose="020F0502020204030204" pitchFamily="34" charset="0"/>
                <a:cs typeface="Calibri" panose="020F0502020204030204" pitchFamily="34" charset="0"/>
              </a:rPr>
              <a:t>The distribution of the two groups is somewhat comparable, therefore depending on your marketing plan, you may strive to increase the number of male customers or concentrate on increasing the retention of female customers.</a:t>
            </a:r>
          </a:p>
          <a:p>
            <a:endParaRPr lang="en-GB" sz="1000" dirty="0">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5" name="Picture 4">
            <a:extLst>
              <a:ext uri="{FF2B5EF4-FFF2-40B4-BE49-F238E27FC236}">
                <a16:creationId xmlns:a16="http://schemas.microsoft.com/office/drawing/2014/main" id="{E9D21E03-DC3B-6745-A9B6-6A979497D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563156"/>
            <a:ext cx="4134600" cy="2556661"/>
          </a:xfrm>
          <a:prstGeom prst="rect">
            <a:avLst/>
          </a:prstGeom>
        </p:spPr>
      </p:pic>
    </p:spTree>
    <p:extLst>
      <p:ext uri="{BB962C8B-B14F-4D97-AF65-F5344CB8AC3E}">
        <p14:creationId xmlns:p14="http://schemas.microsoft.com/office/powerpoint/2010/main" val="140050698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4244030"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a:t>
            </a:r>
          </a:p>
        </p:txBody>
      </p:sp>
      <p:sp>
        <p:nvSpPr>
          <p:cNvPr id="151" name="Shape 100"/>
          <p:cNvSpPr/>
          <p:nvPr/>
        </p:nvSpPr>
        <p:spPr>
          <a:xfrm>
            <a:off x="205025" y="1911343"/>
            <a:ext cx="4134600" cy="122972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b="1" dirty="0"/>
              <a:t>8</a:t>
            </a:r>
            <a:r>
              <a:rPr lang="en-GB" dirty="0"/>
              <a:t> different industry we can identify.</a:t>
            </a:r>
          </a:p>
          <a:p>
            <a:pPr marL="285750" indent="-285750">
              <a:buFont typeface="Arial" panose="020B0604020202020204" pitchFamily="34" charset="0"/>
              <a:buChar char="•"/>
            </a:pPr>
            <a:r>
              <a:rPr lang="en-GB" dirty="0"/>
              <a:t>﻿﻿out of them Financial Services and Manufacturing industry are highest pick.</a:t>
            </a:r>
          </a:p>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292" name="Picture 4">
            <a:extLst>
              <a:ext uri="{FF2B5EF4-FFF2-40B4-BE49-F238E27FC236}">
                <a16:creationId xmlns:a16="http://schemas.microsoft.com/office/drawing/2014/main" id="{6729F5AF-9408-460B-6624-44D696578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625" y="1690707"/>
            <a:ext cx="4599350" cy="211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691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for Existing Customer </a:t>
            </a:r>
          </a:p>
        </p:txBody>
      </p:sp>
      <p:sp>
        <p:nvSpPr>
          <p:cNvPr id="151" name="Shape 100"/>
          <p:cNvSpPr/>
          <p:nvPr/>
        </p:nvSpPr>
        <p:spPr>
          <a:xfrm>
            <a:off x="205025" y="1911343"/>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4,783, Manufacturing had the highest Count of gender and was 1,058.11% higher than Telecommunications, which had the lowest Count of gender at 413.﻿﻿</a:t>
            </a:r>
          </a:p>
          <a:p>
            <a:pPr marL="285750" indent="-285750">
              <a:buFont typeface="Arial" panose="020B0604020202020204" pitchFamily="34" charset="0"/>
              <a:buChar char="•"/>
            </a:pPr>
            <a:r>
              <a:rPr lang="en-GB" dirty="0"/>
              <a:t>﻿﻿Manufacturing accounted for 23.96% of Count of gender.﻿﻿</a:t>
            </a:r>
          </a:p>
          <a:p>
            <a:pPr marL="285750" indent="-285750">
              <a:buFont typeface="Arial" panose="020B0604020202020204" pitchFamily="34" charset="0"/>
              <a:buChar char="•"/>
            </a:pPr>
            <a:r>
              <a:rPr lang="en-GB" dirty="0"/>
              <a:t>﻿﻿Across all 9 job_industry_category, Count of gender ranged from 413 to 4,783.﻿﻿</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31E62C0-59C2-AFD5-7DB3-CDC94C122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735127"/>
            <a:ext cx="3921847" cy="2643991"/>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for New Customer</a:t>
            </a:r>
          </a:p>
        </p:txBody>
      </p:sp>
      <p:sp>
        <p:nvSpPr>
          <p:cNvPr id="151" name="Shape 100"/>
          <p:cNvSpPr/>
          <p:nvPr/>
        </p:nvSpPr>
        <p:spPr>
          <a:xfrm>
            <a:off x="205025" y="1911343"/>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246, Manufacturing had the highest Count of gender and was 668.75% higher than Agriculture, which had the lowest Count of gender at 32.﻿﻿</a:t>
            </a:r>
          </a:p>
          <a:p>
            <a:pPr marL="285750" indent="-285750">
              <a:buFont typeface="Arial" panose="020B0604020202020204" pitchFamily="34" charset="0"/>
              <a:buChar char="•"/>
            </a:pPr>
            <a:r>
              <a:rPr lang="en-GB" dirty="0"/>
              <a:t>﻿﻿Manufacturing accounted for 25.03% of Count of gender.﻿﻿</a:t>
            </a:r>
          </a:p>
          <a:p>
            <a:pPr marL="285750" indent="-285750">
              <a:buFont typeface="Arial" panose="020B0604020202020204" pitchFamily="34" charset="0"/>
              <a:buChar char="•"/>
            </a:pPr>
            <a:r>
              <a:rPr lang="en-GB" dirty="0"/>
              <a:t>﻿﻿Across all 9 job_industry_category, Count of gender ranged from 32 to 246.﻿﻿</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E336178-2164-2CDD-71FF-4084245077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660209"/>
            <a:ext cx="4762157" cy="2542690"/>
          </a:xfrm>
          <a:prstGeom prst="rect">
            <a:avLst/>
          </a:prstGeom>
        </p:spPr>
      </p:pic>
    </p:spTree>
    <p:extLst>
      <p:ext uri="{BB962C8B-B14F-4D97-AF65-F5344CB8AC3E}">
        <p14:creationId xmlns:p14="http://schemas.microsoft.com/office/powerpoint/2010/main" val="24928863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1" name="Shape 100"/>
          <p:cNvSpPr/>
          <p:nvPr/>
        </p:nvSpPr>
        <p:spPr>
          <a:xfrm>
            <a:off x="205025" y="4017143"/>
            <a:ext cx="8846106" cy="86238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a:t>
            </a:r>
            <a:r>
              <a:rPr lang="en-GB" sz="1200" dirty="0">
                <a:latin typeface="Calibri" panose="020F0502020204030204" pitchFamily="34" charset="0"/>
                <a:cs typeface="Calibri" panose="020F0502020204030204" pitchFamily="34" charset="0"/>
              </a:rPr>
              <a:t>The new customers' industrial profile and that of the existing ones are rather comparable. For the original group, financial services, manufacturing, and health are the top three industries (respectively).For the new group, manufacturing, financial services, and health are the top three industries (respectively).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98149BD-7473-3D9C-6330-3491919C4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01" y="1251410"/>
            <a:ext cx="4466057" cy="2537038"/>
          </a:xfrm>
          <a:prstGeom prst="rect">
            <a:avLst/>
          </a:prstGeom>
        </p:spPr>
      </p:pic>
      <p:pic>
        <p:nvPicPr>
          <p:cNvPr id="6" name="Picture 5">
            <a:extLst>
              <a:ext uri="{FF2B5EF4-FFF2-40B4-BE49-F238E27FC236}">
                <a16:creationId xmlns:a16="http://schemas.microsoft.com/office/drawing/2014/main" id="{64F80BDD-77E3-B5CD-0206-2CF924F3CC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3105" y="1234054"/>
            <a:ext cx="4447520" cy="2571750"/>
          </a:xfrm>
          <a:prstGeom prst="rect">
            <a:avLst/>
          </a:prstGeom>
        </p:spPr>
      </p:pic>
    </p:spTree>
    <p:extLst>
      <p:ext uri="{BB962C8B-B14F-4D97-AF65-F5344CB8AC3E}">
        <p14:creationId xmlns:p14="http://schemas.microsoft.com/office/powerpoint/2010/main" val="152455742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 for Existing Customer</a:t>
            </a:r>
          </a:p>
        </p:txBody>
      </p:sp>
      <p:sp>
        <p:nvSpPr>
          <p:cNvPr id="151" name="Shape 100"/>
          <p:cNvSpPr/>
          <p:nvPr/>
        </p:nvSpPr>
        <p:spPr>
          <a:xfrm>
            <a:off x="205025" y="1989924"/>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total Count of Age Range at 9,997, followed by Male at 9516 and Unspecified at 446.﻿﻿</a:t>
            </a:r>
          </a:p>
          <a:p>
            <a:pPr marL="285750" indent="-285750">
              <a:buFont typeface="Arial" panose="020B0604020202020204" pitchFamily="34" charset="0"/>
              <a:buChar char="•"/>
            </a:pPr>
            <a:r>
              <a:rPr lang="en-GB" dirty="0"/>
              <a:t>﻿﻿Mass Customer in gender  made up 25.69% of Count of Age Range.﻿﻿﻿</a:t>
            </a:r>
          </a:p>
          <a:p>
            <a:pPr marL="285750" indent="-285750">
              <a:buFont typeface="Arial" panose="020B0604020202020204" pitchFamily="34" charset="0"/>
              <a:buChar char="•"/>
            </a:pPr>
            <a:r>
              <a:rPr lang="en-GB" dirty="0"/>
              <a:t>﻿﻿Female had the highest average Count of Age Range at 3,332.33, followed by Male at 3172 and Unspecified at 148.67.﻿﻿</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DFB133-D7B6-8A7F-1D7A-17CF7A65A3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599626"/>
            <a:ext cx="4599350" cy="2944888"/>
          </a:xfrm>
          <a:prstGeom prst="rect">
            <a:avLst/>
          </a:prstGeom>
        </p:spPr>
      </p:pic>
    </p:spTree>
    <p:extLst>
      <p:ext uri="{BB962C8B-B14F-4D97-AF65-F5344CB8AC3E}">
        <p14:creationId xmlns:p14="http://schemas.microsoft.com/office/powerpoint/2010/main" val="320345479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 for New Customer</a:t>
            </a:r>
          </a:p>
        </p:txBody>
      </p:sp>
      <p:sp>
        <p:nvSpPr>
          <p:cNvPr id="151" name="Shape 100"/>
          <p:cNvSpPr/>
          <p:nvPr/>
        </p:nvSpPr>
        <p:spPr>
          <a:xfrm>
            <a:off x="205026" y="1629793"/>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﻿﻿﻿﻿Total Count of Age Range was higher for Female (513) than Male (470).﻿﻿</a:t>
            </a:r>
          </a:p>
          <a:p>
            <a:pPr marL="285750" indent="-285750">
              <a:buFont typeface="Arial" panose="020B0604020202020204" pitchFamily="34" charset="0"/>
              <a:buChar char="•"/>
            </a:pPr>
            <a:r>
              <a:rPr lang="en-GB" dirty="0"/>
              <a:t>﻿﻿Mass Customer in gender  made up 26.86% of Count of Age Range.﻿﻿</a:t>
            </a:r>
          </a:p>
          <a:p>
            <a:pPr marL="285750" indent="-285750">
              <a:buFont typeface="Arial" panose="020B0604020202020204" pitchFamily="34" charset="0"/>
              <a:buChar char="•"/>
            </a:pPr>
            <a:r>
              <a:rPr lang="en-GB" dirty="0"/>
              <a:t>﻿﻿Average Count of Age Range was higher for Female (171) than Male (156.67).﻿﻿</a:t>
            </a:r>
          </a:p>
          <a:p>
            <a:pPr marL="285750" indent="-285750">
              <a:buFont typeface="Arial" panose="020B0604020202020204" pitchFamily="34" charset="0"/>
              <a:buChar char="•"/>
            </a:pPr>
            <a:r>
              <a:rPr lang="en-GB" dirty="0"/>
              <a:t>﻿﻿Count of Age Range for Female and Male diverged the most when the wealth segment was Mass Customer, when Female were 29 higher than Male.﻿﻿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13E7E8F-E859-D049-CB42-45998F918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599626"/>
            <a:ext cx="4675788" cy="2615189"/>
          </a:xfrm>
          <a:prstGeom prst="rect">
            <a:avLst/>
          </a:prstGeom>
        </p:spPr>
      </p:pic>
      <p:sp>
        <p:nvSpPr>
          <p:cNvPr id="5" name="TextBox 4">
            <a:extLst>
              <a:ext uri="{FF2B5EF4-FFF2-40B4-BE49-F238E27FC236}">
                <a16:creationId xmlns:a16="http://schemas.microsoft.com/office/drawing/2014/main" id="{43419057-85A8-6100-1C0D-AD647A9D7B32}"/>
              </a:ext>
            </a:extLst>
          </p:cNvPr>
          <p:cNvSpPr txBox="1"/>
          <p:nvPr/>
        </p:nvSpPr>
        <p:spPr>
          <a:xfrm>
            <a:off x="474857" y="4347587"/>
            <a:ext cx="855107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The average and median age of the new group is older. The largest demographic of clients is Mass Customers, which is safe for all ages. Compared to "High Net" and "Affluent" clients, the share of "Mass" customers is relatively lower in the new groups. The two aforementioned groups should be our primary emphasis.</a:t>
            </a:r>
            <a:endParaRPr kumimoji="0" lang="en-IN"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86009128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for Existing Customer</a:t>
            </a:r>
          </a:p>
        </p:txBody>
      </p:sp>
      <p:sp>
        <p:nvSpPr>
          <p:cNvPr id="151" name="Shape 100"/>
          <p:cNvSpPr/>
          <p:nvPr/>
        </p:nvSpPr>
        <p:spPr>
          <a:xfrm>
            <a:off x="205025" y="1895249"/>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total Count of owns car at 9,997, followed by Male at 9516 and Unspecified at 446.﻿﻿</a:t>
            </a:r>
          </a:p>
          <a:p>
            <a:pPr marL="285750" indent="-285750">
              <a:buFont typeface="Arial" panose="020B0604020202020204" pitchFamily="34" charset="0"/>
              <a:buChar char="•"/>
            </a:pPr>
            <a:r>
              <a:rPr lang="en-GB" dirty="0"/>
              <a:t>﻿﻿NSW in gender  made up 27.06% of Count of owns car.﻿﻿</a:t>
            </a:r>
          </a:p>
          <a:p>
            <a:pPr marL="285750" indent="-285750">
              <a:buFont typeface="Arial" panose="020B0604020202020204" pitchFamily="34" charset="0"/>
              <a:buChar char="•"/>
            </a:pPr>
            <a:r>
              <a:rPr lang="en-GB" dirty="0"/>
              <a:t>﻿﻿Female had the highest average Count of owns car at 3,332.33, followed by Male at 3172 and Unspecified at 148.67.﻿﻿</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2AC31F89-0F6F-E597-C8B1-3527E080C8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716289"/>
            <a:ext cx="3921926" cy="2649479"/>
          </a:xfrm>
          <a:prstGeom prst="rect">
            <a:avLst/>
          </a:prstGeom>
        </p:spPr>
      </p:pic>
    </p:spTree>
    <p:extLst>
      <p:ext uri="{BB962C8B-B14F-4D97-AF65-F5344CB8AC3E}">
        <p14:creationId xmlns:p14="http://schemas.microsoft.com/office/powerpoint/2010/main" val="256881584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for New Customer</a:t>
            </a:r>
          </a:p>
        </p:txBody>
      </p:sp>
      <p:sp>
        <p:nvSpPr>
          <p:cNvPr id="151" name="Shape 100"/>
          <p:cNvSpPr/>
          <p:nvPr/>
        </p:nvSpPr>
        <p:spPr>
          <a:xfrm>
            <a:off x="205025" y="1731743"/>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﻿﻿﻿﻿﻿Total Count of gender was higher for Female (513) than Male (470).﻿﻿</a:t>
            </a:r>
          </a:p>
          <a:p>
            <a:pPr marL="285750" indent="-285750">
              <a:buFont typeface="Arial" panose="020B0604020202020204" pitchFamily="34" charset="0"/>
              <a:buChar char="•"/>
            </a:pPr>
            <a:r>
              <a:rPr lang="en-GB" dirty="0"/>
              <a:t>﻿﻿NSW in gender  made up 25.43% of Count of gender.﻿﻿</a:t>
            </a:r>
          </a:p>
          <a:p>
            <a:pPr marL="285750" indent="-285750">
              <a:buFont typeface="Arial" panose="020B0604020202020204" pitchFamily="34" charset="0"/>
              <a:buChar char="•"/>
            </a:pPr>
            <a:r>
              <a:rPr lang="en-GB" dirty="0"/>
              <a:t>﻿﻿Average Count of gender was higher for Female (171) than Male (156.67).﻿﻿</a:t>
            </a:r>
          </a:p>
          <a:p>
            <a:pPr marL="285750" indent="-285750">
              <a:buFont typeface="Arial" panose="020B0604020202020204" pitchFamily="34" charset="0"/>
              <a:buChar char="•"/>
            </a:pPr>
            <a:r>
              <a:rPr lang="en-GB" dirty="0"/>
              <a:t>﻿﻿Count of gender for Female and Male diverged the most when the state was QLD, when Female were 24 higher than Male.﻿﻿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DEF5C18-3D54-2213-7D2C-4135AC11F2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803526"/>
            <a:ext cx="4452611" cy="2678906"/>
          </a:xfrm>
          <a:prstGeom prst="rect">
            <a:avLst/>
          </a:prstGeom>
        </p:spPr>
      </p:pic>
    </p:spTree>
    <p:extLst>
      <p:ext uri="{BB962C8B-B14F-4D97-AF65-F5344CB8AC3E}">
        <p14:creationId xmlns:p14="http://schemas.microsoft.com/office/powerpoint/2010/main" val="92068059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1" name="Shape 100"/>
          <p:cNvSpPr/>
          <p:nvPr/>
        </p:nvSpPr>
        <p:spPr>
          <a:xfrm>
            <a:off x="102512" y="4102308"/>
            <a:ext cx="8938975" cy="8092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sz="1200" dirty="0">
                <a:latin typeface="Calibri" panose="020F0502020204030204" pitchFamily="34" charset="0"/>
                <a:cs typeface="Calibri" panose="020F0502020204030204" pitchFamily="34" charset="0"/>
              </a:rPr>
              <a:t>The highest percentage of automobiles are owned in NSW, although the proportion of non-car owners is also higher. The number of cars owned is next greatest in VIC, while the percentage of non-owners is roughly equal. Since QLD has the fewest automobile owners, we may concentrate our efforts there.</a:t>
            </a:r>
            <a:endParaRPr sz="1200" dirty="0">
              <a:latin typeface="Calibri" panose="020F0502020204030204" pitchFamily="34" charset="0"/>
              <a:cs typeface="Calibri" panose="020F0502020204030204" pitchFamily="34"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931B77FA-D9B2-4AFE-FC40-EECB931F10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898263"/>
            <a:ext cx="4088430" cy="3001854"/>
          </a:xfrm>
          <a:prstGeom prst="rect">
            <a:avLst/>
          </a:prstGeom>
        </p:spPr>
      </p:pic>
      <p:pic>
        <p:nvPicPr>
          <p:cNvPr id="8" name="Picture 7">
            <a:extLst>
              <a:ext uri="{FF2B5EF4-FFF2-40B4-BE49-F238E27FC236}">
                <a16:creationId xmlns:a16="http://schemas.microsoft.com/office/drawing/2014/main" id="{33D98C69-5617-244D-CCDF-06653EC71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44" y="1153481"/>
            <a:ext cx="4303356" cy="2491417"/>
          </a:xfrm>
          <a:prstGeom prst="rect">
            <a:avLst/>
          </a:prstGeom>
        </p:spPr>
      </p:pic>
    </p:spTree>
    <p:extLst>
      <p:ext uri="{BB962C8B-B14F-4D97-AF65-F5344CB8AC3E}">
        <p14:creationId xmlns:p14="http://schemas.microsoft.com/office/powerpoint/2010/main" val="7021466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2"/>
          <p:cNvSpPr/>
          <p:nvPr/>
        </p:nvSpPr>
        <p:spPr>
          <a:xfrm>
            <a:off x="205025" y="263974"/>
            <a:ext cx="8565600" cy="7587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600" b="1" i="0" u="none" strike="noStrike" cap="none">
                <a:solidFill>
                  <a:srgbClr val="FFFFFF"/>
                </a:solidFill>
                <a:latin typeface="Comic Sans MS"/>
                <a:ea typeface="Comic Sans MS"/>
                <a:cs typeface="Comic Sans MS"/>
                <a:sym typeface="Comic Sans MS"/>
              </a:rPr>
              <a:t>Interpretation</a:t>
            </a:r>
            <a:endParaRPr sz="2000">
              <a:latin typeface="Comic Sans MS"/>
              <a:ea typeface="Comic Sans MS"/>
              <a:cs typeface="Comic Sans MS"/>
              <a:sym typeface="Comic Sans MS"/>
            </a:endParaRPr>
          </a:p>
        </p:txBody>
      </p:sp>
      <p:sp>
        <p:nvSpPr>
          <p:cNvPr id="146" name="Google Shape;146;p22"/>
          <p:cNvSpPr/>
          <p:nvPr/>
        </p:nvSpPr>
        <p:spPr>
          <a:xfrm>
            <a:off x="205025" y="952699"/>
            <a:ext cx="8565600" cy="508200"/>
          </a:xfrm>
          <a:prstGeom prst="rect">
            <a:avLst/>
          </a:prstGeom>
          <a:noFill/>
          <a:ln>
            <a:noFill/>
          </a:ln>
        </p:spPr>
        <p:txBody>
          <a:bodyPr spcFirstLastPara="1" wrap="square" lIns="91400" tIns="91400" rIns="91400" bIns="91400" anchor="t" anchorCtr="0">
            <a:noAutofit/>
          </a:bodyPr>
          <a:lstStyle/>
          <a:p>
            <a:pPr marL="0" lvl="0" indent="0" algn="l" rtl="0">
              <a:spcBef>
                <a:spcPts val="0"/>
              </a:spcBef>
              <a:spcAft>
                <a:spcPts val="0"/>
              </a:spcAft>
              <a:buClr>
                <a:schemeClr val="dk1"/>
              </a:buClr>
              <a:buSzPts val="2000"/>
              <a:buFont typeface="Comic Sans MS"/>
              <a:buNone/>
            </a:pPr>
            <a:r>
              <a:rPr lang="en-US" sz="2000" b="1">
                <a:solidFill>
                  <a:schemeClr val="dk1"/>
                </a:solidFill>
                <a:latin typeface="Comic Sans MS"/>
                <a:ea typeface="Comic Sans MS"/>
                <a:cs typeface="Comic Sans MS"/>
                <a:sym typeface="Comic Sans MS"/>
              </a:rPr>
              <a:t>Wealth segment</a:t>
            </a:r>
            <a:endParaRPr sz="2200" b="1" i="0" u="none" strike="noStrike" cap="none">
              <a:solidFill>
                <a:srgbClr val="000000"/>
              </a:solidFill>
              <a:latin typeface="Comic Sans MS"/>
              <a:ea typeface="Comic Sans MS"/>
              <a:cs typeface="Comic Sans MS"/>
              <a:sym typeface="Comic Sans MS"/>
            </a:endParaRPr>
          </a:p>
        </p:txBody>
      </p:sp>
      <p:sp>
        <p:nvSpPr>
          <p:cNvPr id="147" name="Google Shape;147;p22"/>
          <p:cNvSpPr/>
          <p:nvPr/>
        </p:nvSpPr>
        <p:spPr>
          <a:xfrm>
            <a:off x="36676" y="1460900"/>
            <a:ext cx="4974415" cy="2312798"/>
          </a:xfrm>
          <a:prstGeom prst="rect">
            <a:avLst/>
          </a:prstGeom>
          <a:noFill/>
          <a:ln>
            <a:noFill/>
          </a:ln>
        </p:spPr>
        <p:txBody>
          <a:bodyPr spcFirstLastPara="1" wrap="square" lIns="91400" tIns="91400" rIns="91400" bIns="91400" anchor="t" anchorCtr="0">
            <a:noAutofit/>
          </a:bodyPr>
          <a:lstStyle/>
          <a:p>
            <a:pPr marL="457200" lvl="0" indent="-330200" algn="l" rtl="0">
              <a:lnSpc>
                <a:spcPct val="115000"/>
              </a:lnSpc>
              <a:spcBef>
                <a:spcPts val="0"/>
              </a:spcBef>
              <a:spcAft>
                <a:spcPts val="0"/>
              </a:spcAft>
              <a:buClr>
                <a:schemeClr val="dk1"/>
              </a:buClr>
              <a:buSzPts val="1600"/>
              <a:buFont typeface="Noto Sans Symbols"/>
              <a:buChar char="●"/>
            </a:pP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omic Sans MS"/>
              </a:rPr>
              <a:t>VIC and QLD cars seem to have more customers that own car, so NSW should be considered.</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omic Sans MS"/>
            </a:endParaRPr>
          </a:p>
          <a:p>
            <a:pPr marL="457200" lvl="0" indent="-330200" algn="l" rtl="0">
              <a:lnSpc>
                <a:spcPct val="115000"/>
              </a:lnSpc>
              <a:spcBef>
                <a:spcPts val="0"/>
              </a:spcBef>
              <a:spcAft>
                <a:spcPts val="0"/>
              </a:spcAft>
              <a:buClr>
                <a:schemeClr val="dk1"/>
              </a:buClr>
              <a:buSzPts val="1600"/>
              <a:buFont typeface="Noto Sans Symbols"/>
              <a:buChar char="●"/>
            </a:pPr>
            <a:r>
              <a:rPr lang="en-US"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omic Sans MS"/>
              </a:rPr>
              <a:t> NSW cars category should be prioritized the most for now, since numbers of customers that don’t own a car is significantly larger than the number of customers who own one.</a:t>
            </a:r>
            <a:endParaRPr sz="2000" dirty="0">
              <a:latin typeface="Open Sans" panose="020B0606030504020204" pitchFamily="34" charset="0"/>
              <a:ea typeface="Open Sans" panose="020B0606030504020204" pitchFamily="34" charset="0"/>
              <a:cs typeface="Open Sans" panose="020B0606030504020204" pitchFamily="34" charset="0"/>
              <a:sym typeface="Comic Sans MS"/>
            </a:endParaRPr>
          </a:p>
          <a:p>
            <a:pPr marL="0" marR="0" lvl="0" indent="0" algn="l" rtl="0">
              <a:lnSpc>
                <a:spcPct val="115000"/>
              </a:lnSpc>
              <a:spcBef>
                <a:spcPts val="0"/>
              </a:spcBef>
              <a:spcAft>
                <a:spcPts val="0"/>
              </a:spcAft>
              <a:buClr>
                <a:srgbClr val="000000"/>
              </a:buClr>
              <a:buSzPts val="1500"/>
              <a:buFont typeface="Open Sans"/>
              <a:buNone/>
            </a:pPr>
            <a:endParaRPr sz="15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marR="0" lvl="0" indent="0" algn="l" rtl="0">
              <a:lnSpc>
                <a:spcPct val="115000"/>
              </a:lnSpc>
              <a:spcBef>
                <a:spcPts val="0"/>
              </a:spcBef>
              <a:spcAft>
                <a:spcPts val="0"/>
              </a:spcAft>
              <a:buClr>
                <a:srgbClr val="000000"/>
              </a:buClr>
              <a:buSzPts val="1500"/>
              <a:buFont typeface="Open Sans"/>
              <a:buNone/>
            </a:pPr>
            <a:r>
              <a:rPr lang="en-US" sz="1500" b="0" i="0" u="none" strike="noStrike" cap="none" dirty="0">
                <a:solidFill>
                  <a:srgbClr val="000000"/>
                </a:solidFill>
                <a:latin typeface="Open Sans"/>
                <a:ea typeface="Open Sans"/>
                <a:cs typeface="Open Sans"/>
                <a:sym typeface="Open Sans"/>
              </a:rPr>
              <a:t>	</a:t>
            </a:r>
            <a:endParaRPr dirty="0"/>
          </a:p>
        </p:txBody>
      </p:sp>
      <p:sp>
        <p:nvSpPr>
          <p:cNvPr id="148" name="Google Shape;148;p22"/>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49" name="Google Shape;149;p22" descr="A picture containing screenshot&#10;&#10;Description automatically generated"/>
          <p:cNvPicPr preferRelativeResize="0"/>
          <p:nvPr/>
        </p:nvPicPr>
        <p:blipFill rotWithShape="1">
          <a:blip r:embed="rId3">
            <a:alphaModFix/>
          </a:blip>
          <a:srcRect/>
          <a:stretch/>
        </p:blipFill>
        <p:spPr>
          <a:xfrm>
            <a:off x="5016975" y="1084934"/>
            <a:ext cx="4067297" cy="3175023"/>
          </a:xfrm>
          <a:prstGeom prst="rect">
            <a:avLst/>
          </a:prstGeom>
          <a:noFill/>
          <a:ln w="9525" cap="flat" cmpd="sng">
            <a:solidFill>
              <a:srgbClr val="000000"/>
            </a:solidFill>
            <a:prstDash val="solid"/>
            <a:round/>
            <a:headEnd type="none" w="sm" len="sm"/>
            <a:tailEnd type="none" w="sm" len="sm"/>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C5686B4-4C70-391A-35B7-06F3555E7258}"/>
              </a:ext>
            </a:extLst>
          </p:cNvPr>
          <p:cNvPicPr>
            <a:picLocks noChangeAspect="1"/>
          </p:cNvPicPr>
          <p:nvPr/>
        </p:nvPicPr>
        <p:blipFill>
          <a:blip r:embed="rId2"/>
          <a:stretch>
            <a:fillRect/>
          </a:stretch>
        </p:blipFill>
        <p:spPr>
          <a:xfrm>
            <a:off x="205024" y="983512"/>
            <a:ext cx="6738035" cy="4000500"/>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GB" dirty="0"/>
              <a:t>M</a:t>
            </a:r>
            <a:r>
              <a:rPr lang="en-IN" dirty="0"/>
              <a:t>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1" name="Shape 100"/>
          <p:cNvSpPr/>
          <p:nvPr/>
        </p:nvSpPr>
        <p:spPr>
          <a:xfrm>
            <a:off x="205026" y="1629793"/>
            <a:ext cx="8660368" cy="30038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IN" sz="1600" b="1" dirty="0"/>
              <a:t>Recency</a:t>
            </a:r>
          </a:p>
          <a:p>
            <a:pPr marL="539750" lvl="3" indent="-274638">
              <a:buFont typeface="Wingdings" panose="05000000000000000000" pitchFamily="2" charset="2"/>
              <a:buChar char="Ø"/>
              <a:tabLst>
                <a:tab pos="539750" algn="l"/>
              </a:tabLst>
            </a:pPr>
            <a:r>
              <a:rPr lang="en-IN" sz="1600" dirty="0"/>
              <a:t>The last day on which a customer performed a transaction was taken as the recency parameter.</a:t>
            </a:r>
          </a:p>
          <a:p>
            <a:pPr marL="539750" lvl="3" indent="-274638">
              <a:buFont typeface="Wingdings" panose="05000000000000000000" pitchFamily="2" charset="2"/>
              <a:buChar char="Ø"/>
              <a:tabLst>
                <a:tab pos="539750" algn="l"/>
              </a:tabLst>
            </a:pPr>
            <a:r>
              <a:rPr lang="en-IN" sz="1600" dirty="0"/>
              <a:t>Customers were divided into 4 quartiles and given a </a:t>
            </a:r>
            <a:r>
              <a:rPr lang="en-IN" sz="1600" dirty="0" err="1"/>
              <a:t>R_Score</a:t>
            </a:r>
            <a:r>
              <a:rPr lang="en-IN" sz="1600" dirty="0"/>
              <a:t>.</a:t>
            </a:r>
          </a:p>
          <a:p>
            <a:pPr marL="285750" indent="-285750">
              <a:buFont typeface="Wingdings" panose="05000000000000000000" pitchFamily="2" charset="2"/>
              <a:buChar char="§"/>
            </a:pPr>
            <a:r>
              <a:rPr lang="en-IN" sz="1600" b="1" dirty="0"/>
              <a:t>Frequency</a:t>
            </a:r>
          </a:p>
          <a:p>
            <a:pPr marL="539750" lvl="1" indent="-276225">
              <a:buFont typeface="Wingdings" panose="05000000000000000000" pitchFamily="2" charset="2"/>
              <a:buChar char="Ø"/>
            </a:pPr>
            <a:r>
              <a:rPr lang="en-IN" sz="1600" dirty="0">
                <a:latin typeface="+mn-lt"/>
                <a:ea typeface="+mn-ea"/>
                <a:cs typeface="+mn-cs"/>
                <a:sym typeface="Arial"/>
              </a:rPr>
              <a:t>The frequency of transactions done by a particular customer was taken as the frequency parameter.</a:t>
            </a:r>
          </a:p>
          <a:p>
            <a:pPr marL="539750" lvl="1" indent="-276225">
              <a:buFont typeface="Wingdings" panose="05000000000000000000" pitchFamily="2" charset="2"/>
              <a:buChar char="Ø"/>
            </a:pPr>
            <a:r>
              <a:rPr lang="en-IN" sz="1600" dirty="0">
                <a:latin typeface="+mn-lt"/>
                <a:ea typeface="+mn-ea"/>
                <a:cs typeface="+mn-cs"/>
                <a:sym typeface="Arial"/>
              </a:rPr>
              <a:t>Customers were divided into 4 quartiles and given a </a:t>
            </a:r>
            <a:r>
              <a:rPr lang="en-IN" sz="1600" dirty="0" err="1">
                <a:latin typeface="+mn-lt"/>
                <a:ea typeface="+mn-ea"/>
                <a:cs typeface="+mn-cs"/>
                <a:sym typeface="Arial"/>
              </a:rPr>
              <a:t>F_Score</a:t>
            </a:r>
            <a:r>
              <a:rPr lang="en-IN" sz="1600" dirty="0"/>
              <a:t>.</a:t>
            </a:r>
          </a:p>
          <a:p>
            <a:pPr marL="265113" indent="-265113">
              <a:buFont typeface="Wingdings" panose="05000000000000000000" pitchFamily="2" charset="2"/>
              <a:buChar char="§"/>
            </a:pPr>
            <a:r>
              <a:rPr lang="en-IN" sz="1600" b="1" dirty="0"/>
              <a:t>Monetary Value</a:t>
            </a:r>
          </a:p>
          <a:p>
            <a:pPr marL="550862" lvl="1" indent="-285750">
              <a:buFont typeface="Wingdings" panose="05000000000000000000" pitchFamily="2" charset="2"/>
              <a:buChar char="Ø"/>
            </a:pPr>
            <a:r>
              <a:rPr lang="en-IN" sz="1600" dirty="0">
                <a:latin typeface="+mn-lt"/>
                <a:ea typeface="+mn-ea"/>
                <a:cs typeface="+mn-cs"/>
                <a:sym typeface="Arial"/>
              </a:rPr>
              <a:t>The average profit per customer was taken as the monetary value parameter.</a:t>
            </a:r>
          </a:p>
          <a:p>
            <a:pPr marL="550862" lvl="1" indent="-285750">
              <a:buFont typeface="Wingdings" panose="05000000000000000000" pitchFamily="2" charset="2"/>
              <a:buChar char="Ø"/>
            </a:pPr>
            <a:r>
              <a:rPr lang="en-IN" sz="1600" dirty="0">
                <a:latin typeface="+mn-lt"/>
                <a:ea typeface="+mn-ea"/>
                <a:cs typeface="+mn-cs"/>
                <a:sym typeface="Arial"/>
              </a:rPr>
              <a:t>Customers were divided into 4 quartiles and given a </a:t>
            </a:r>
            <a:r>
              <a:rPr lang="en-IN" sz="1600" dirty="0" err="1">
                <a:latin typeface="+mn-lt"/>
                <a:ea typeface="+mn-ea"/>
                <a:cs typeface="+mn-cs"/>
                <a:sym typeface="Arial"/>
              </a:rPr>
              <a:t>M_Score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94063951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3" y="922216"/>
            <a:ext cx="8565600" cy="87142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b="0" i="0" dirty="0">
                <a:solidFill>
                  <a:srgbClr val="2E2E2E"/>
                </a:solidFill>
                <a:effectLst/>
                <a:latin typeface="NexusSans"/>
              </a:rPr>
              <a:t>Model development is an iterative process, in which many models are derived, tested and built upon until a model fitting the desired criteria is built.</a:t>
            </a:r>
            <a:endParaRPr dirty="0"/>
          </a:p>
        </p:txBody>
      </p:sp>
      <p:sp>
        <p:nvSpPr>
          <p:cNvPr id="142" name="Shape 91"/>
          <p:cNvSpPr/>
          <p:nvPr/>
        </p:nvSpPr>
        <p:spPr>
          <a:xfrm>
            <a:off x="300062" y="3396234"/>
            <a:ext cx="7823212" cy="165009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buFont typeface="Arial" panose="020B0604020202020204" pitchFamily="34" charset="0"/>
              <a:buChar char="•"/>
            </a:pPr>
            <a:r>
              <a:rPr lang="en-IN" sz="1400" b="0" i="0" u="none" strike="noStrike" baseline="0" dirty="0">
                <a:latin typeface="ArialMT"/>
              </a:rPr>
              <a:t>The Initial step is to determine a hypothesis questioning the problem statement and then perform statistical testing to determine if the hypothesis is valid or not.</a:t>
            </a:r>
          </a:p>
          <a:p>
            <a:pPr marL="285750" indent="-285750" algn="l">
              <a:buFont typeface="Arial" panose="020B0604020202020204" pitchFamily="34" charset="0"/>
              <a:buChar char="•"/>
            </a:pPr>
            <a:r>
              <a:rPr lang="en-IN" sz="1400" b="0" i="0" u="none" strike="noStrike" baseline="0" dirty="0">
                <a:latin typeface="ArialMT"/>
              </a:rPr>
              <a:t>Evaluate the performance of the models using factors such as ROC Curves, Precision, Recall, AUC Curve, Accuracy, F1-score etc.</a:t>
            </a:r>
          </a:p>
          <a:p>
            <a:pPr marL="285750" indent="-285750" algn="l">
              <a:buFont typeface="Arial" panose="020B0604020202020204" pitchFamily="34" charset="0"/>
              <a:buChar char="•"/>
            </a:pPr>
            <a:r>
              <a:rPr lang="en-IN" sz="1400" dirty="0">
                <a:latin typeface="ArialMT"/>
              </a:rPr>
              <a:t>Finally, deploy and document the best model’s performance, assumptions and certain limitations.</a:t>
            </a:r>
            <a:endParaRPr lang="en-IN" sz="1400" b="0" i="0" u="none" strike="noStrike" baseline="0" dirty="0">
              <a:latin typeface="ArialMT"/>
            </a:endParaRPr>
          </a:p>
        </p:txBody>
      </p:sp>
      <p:pic>
        <p:nvPicPr>
          <p:cNvPr id="5" name="Picture 4">
            <a:extLst>
              <a:ext uri="{FF2B5EF4-FFF2-40B4-BE49-F238E27FC236}">
                <a16:creationId xmlns:a16="http://schemas.microsoft.com/office/drawing/2014/main" id="{2EA867C6-13C0-1FB8-32D0-7B975122AE0D}"/>
              </a:ext>
            </a:extLst>
          </p:cNvPr>
          <p:cNvPicPr>
            <a:picLocks noChangeAspect="1"/>
          </p:cNvPicPr>
          <p:nvPr/>
        </p:nvPicPr>
        <p:blipFill>
          <a:blip r:embed="rId2"/>
          <a:stretch>
            <a:fillRect/>
          </a:stretch>
        </p:blipFill>
        <p:spPr>
          <a:xfrm>
            <a:off x="691116" y="1682382"/>
            <a:ext cx="7432158" cy="1573618"/>
          </a:xfrm>
          <a:prstGeom prst="rect">
            <a:avLst/>
          </a:prstGeom>
        </p:spPr>
      </p:pic>
      <p:sp>
        <p:nvSpPr>
          <p:cNvPr id="7" name="TextBox 6">
            <a:extLst>
              <a:ext uri="{FF2B5EF4-FFF2-40B4-BE49-F238E27FC236}">
                <a16:creationId xmlns:a16="http://schemas.microsoft.com/office/drawing/2014/main" id="{CEB9641D-5F08-0683-670E-26510C05926A}"/>
              </a:ext>
            </a:extLst>
          </p:cNvPr>
          <p:cNvSpPr txBox="1"/>
          <p:nvPr/>
        </p:nvSpPr>
        <p:spPr>
          <a:xfrm>
            <a:off x="3176208" y="3117502"/>
            <a:ext cx="32453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Arial"/>
              </a:rPr>
              <a:t>Fig. Model Development Steps.</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M</a:t>
            </a:r>
            <a:r>
              <a:rPr lang="en-IN" dirty="0"/>
              <a:t>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F889E9A-2393-75A8-1EF4-18F631DB8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68" y="1341462"/>
            <a:ext cx="5485714" cy="3657143"/>
          </a:xfrm>
          <a:prstGeom prst="rect">
            <a:avLst/>
          </a:prstGeom>
        </p:spPr>
      </p:pic>
    </p:spTree>
    <p:extLst>
      <p:ext uri="{BB962C8B-B14F-4D97-AF65-F5344CB8AC3E}">
        <p14:creationId xmlns:p14="http://schemas.microsoft.com/office/powerpoint/2010/main" val="5674024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GB" dirty="0"/>
              <a:t>M</a:t>
            </a:r>
            <a:r>
              <a:rPr lang="en-IN" dirty="0"/>
              <a:t>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098" name="Picture 2">
            <a:extLst>
              <a:ext uri="{FF2B5EF4-FFF2-40B4-BE49-F238E27FC236}">
                <a16:creationId xmlns:a16="http://schemas.microsoft.com/office/drawing/2014/main" id="{3D5F2A8A-0B95-3535-D3AB-EF28D2A1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897" y="1314449"/>
            <a:ext cx="5000529" cy="358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824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M</a:t>
            </a:r>
            <a:r>
              <a:rPr lang="en-IN" dirty="0"/>
              <a:t>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F6231D7-BCB5-8F6A-BC74-ABBF5C224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687" y="1341462"/>
            <a:ext cx="5485714" cy="3657143"/>
          </a:xfrm>
          <a:prstGeom prst="rect">
            <a:avLst/>
          </a:prstGeom>
        </p:spPr>
      </p:pic>
    </p:spTree>
    <p:extLst>
      <p:ext uri="{BB962C8B-B14F-4D97-AF65-F5344CB8AC3E}">
        <p14:creationId xmlns:p14="http://schemas.microsoft.com/office/powerpoint/2010/main" val="100112161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Export</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A15D047-AADD-FB76-73EA-43CCD5AEE336}"/>
              </a:ext>
            </a:extLst>
          </p:cNvPr>
          <p:cNvPicPr>
            <a:picLocks noChangeAspect="1"/>
          </p:cNvPicPr>
          <p:nvPr/>
        </p:nvPicPr>
        <p:blipFill>
          <a:blip r:embed="rId2"/>
          <a:stretch>
            <a:fillRect/>
          </a:stretch>
        </p:blipFill>
        <p:spPr>
          <a:xfrm>
            <a:off x="222836" y="1053050"/>
            <a:ext cx="8653343" cy="3722111"/>
          </a:xfrm>
          <a:prstGeom prst="rect">
            <a:avLst/>
          </a:prstGeom>
        </p:spPr>
      </p:pic>
    </p:spTree>
    <p:extLst>
      <p:ext uri="{BB962C8B-B14F-4D97-AF65-F5344CB8AC3E}">
        <p14:creationId xmlns:p14="http://schemas.microsoft.com/office/powerpoint/2010/main" val="230546340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a:t>
            </a:r>
          </a:p>
        </p:txBody>
      </p:sp>
      <p:sp>
        <p:nvSpPr>
          <p:cNvPr id="151" name="Shape 100"/>
          <p:cNvSpPr/>
          <p:nvPr/>
        </p:nvSpPr>
        <p:spPr>
          <a:xfrm>
            <a:off x="205025" y="1674593"/>
            <a:ext cx="4134600" cy="25073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200" dirty="0"/>
              <a:t>Based on the RFM Class, five customer tiers were identified:</a:t>
            </a:r>
          </a:p>
          <a:p>
            <a:pPr marL="628650" indent="-265113" algn="just">
              <a:buFont typeface="+mj-lt"/>
              <a:buAutoNum type="arabicPeriod"/>
            </a:pPr>
            <a:r>
              <a:rPr lang="en-GB" sz="1200" dirty="0"/>
              <a:t>Big Spenders: These customers have recently made a purchase, are frequent and are most profitable.</a:t>
            </a:r>
          </a:p>
          <a:p>
            <a:pPr marL="628650" indent="-265113" algn="just">
              <a:buFont typeface="+mj-lt"/>
              <a:buAutoNum type="arabicPeriod"/>
            </a:pPr>
            <a:r>
              <a:rPr lang="en-GB" sz="1200" dirty="0"/>
              <a:t>Loyal Customers </a:t>
            </a:r>
          </a:p>
          <a:p>
            <a:pPr marL="628650" indent="-265113" algn="just">
              <a:buFont typeface="+mj-lt"/>
              <a:buAutoNum type="arabicPeriod"/>
            </a:pPr>
            <a:r>
              <a:rPr lang="en-GB" sz="1200" dirty="0"/>
              <a:t>Gold Customers </a:t>
            </a:r>
          </a:p>
          <a:p>
            <a:pPr marL="628650" indent="-265113" algn="just">
              <a:buFont typeface="+mj-lt"/>
              <a:buAutoNum type="arabicPeriod"/>
            </a:pPr>
            <a:r>
              <a:rPr lang="en-GB" sz="1200" dirty="0"/>
              <a:t>Silver Customers </a:t>
            </a:r>
          </a:p>
          <a:p>
            <a:pPr marL="628650" indent="-265113" algn="just">
              <a:buFont typeface="+mj-lt"/>
              <a:buAutoNum type="arabicPeriod"/>
            </a:pPr>
            <a:r>
              <a:rPr lang="en-GB" sz="1200" dirty="0"/>
              <a:t>Low Level Customers: These customers have not made any recent purchase, are not frequent and do not contribute majorly.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74AE15A0-BA74-C251-10B6-FF48C7E2A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487" y="1764412"/>
            <a:ext cx="4304138" cy="2295789"/>
          </a:xfrm>
          <a:prstGeom prst="rect">
            <a:avLst/>
          </a:prstGeom>
        </p:spPr>
      </p:pic>
    </p:spTree>
    <p:extLst>
      <p:ext uri="{BB962C8B-B14F-4D97-AF65-F5344CB8AC3E}">
        <p14:creationId xmlns:p14="http://schemas.microsoft.com/office/powerpoint/2010/main" val="341748300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D7F0AF0-6B91-E562-9C47-DBCF94945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702" y="1660280"/>
            <a:ext cx="6190595" cy="3219246"/>
          </a:xfrm>
          <a:prstGeom prst="rect">
            <a:avLst/>
          </a:prstGeom>
        </p:spPr>
      </p:pic>
    </p:spTree>
    <p:extLst>
      <p:ext uri="{BB962C8B-B14F-4D97-AF65-F5344CB8AC3E}">
        <p14:creationId xmlns:p14="http://schemas.microsoft.com/office/powerpoint/2010/main" val="25373561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D1D73DE-55A8-BF35-B504-EFEDC5119A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8468" y="1535906"/>
            <a:ext cx="6283464" cy="3529012"/>
          </a:xfrm>
          <a:prstGeom prst="rect">
            <a:avLst/>
          </a:prstGeom>
        </p:spPr>
      </p:pic>
    </p:spTree>
    <p:extLst>
      <p:ext uri="{BB962C8B-B14F-4D97-AF65-F5344CB8AC3E}">
        <p14:creationId xmlns:p14="http://schemas.microsoft.com/office/powerpoint/2010/main" val="40276558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New Customer Analysis</a:t>
            </a:r>
            <a:endParaRPr dirty="0"/>
          </a:p>
        </p:txBody>
      </p:sp>
      <p:sp>
        <p:nvSpPr>
          <p:cNvPr id="124" name="Shape 73"/>
          <p:cNvSpPr/>
          <p:nvPr/>
        </p:nvSpPr>
        <p:spPr>
          <a:xfrm>
            <a:off x="205025" y="1685668"/>
            <a:ext cx="8446056"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After Analysing the Existing Datasets (Transactions, CustomerDemographic, CustomerAddress) and Exploring Relationship within them, following are the features recommended for New Customers:</a:t>
            </a:r>
          </a:p>
          <a:p>
            <a:pPr marL="285750" indent="-285750">
              <a:buFont typeface="Arial" panose="020B0604020202020204" pitchFamily="34" charset="0"/>
              <a:buChar char="•"/>
            </a:pPr>
            <a:r>
              <a:rPr lang="en-GB" dirty="0"/>
              <a:t>Gender distribution</a:t>
            </a:r>
          </a:p>
          <a:p>
            <a:pPr marL="285750" indent="-285750">
              <a:buFont typeface="Arial" panose="020B0604020202020204" pitchFamily="34" charset="0"/>
              <a:buChar char="•"/>
            </a:pPr>
            <a:r>
              <a:rPr lang="en-GB" dirty="0"/>
              <a:t>Comparison old gender vs new gender distribution</a:t>
            </a:r>
          </a:p>
          <a:p>
            <a:pPr marL="285750" indent="-285750">
              <a:buFont typeface="Arial" panose="020B0604020202020204" pitchFamily="34" charset="0"/>
              <a:buChar char="•"/>
            </a:pPr>
            <a:r>
              <a:rPr lang="en-GB" dirty="0"/>
              <a:t>Past 3 years Bike Purchase history</a:t>
            </a:r>
          </a:p>
          <a:p>
            <a:pPr marL="285750" indent="-285750">
              <a:buFont typeface="Arial" panose="020B0604020202020204" pitchFamily="34" charset="0"/>
              <a:buChar char="•"/>
            </a:pPr>
            <a:r>
              <a:rPr lang="en-GB" dirty="0"/>
              <a:t>Job Industry</a:t>
            </a:r>
          </a:p>
          <a:p>
            <a:pPr marL="285750" indent="-285750">
              <a:buFont typeface="Arial" panose="020B0604020202020204" pitchFamily="34" charset="0"/>
              <a:buChar char="•"/>
            </a:pPr>
            <a:r>
              <a:rPr lang="en-GB" dirty="0"/>
              <a:t>No. of Car Owns</a:t>
            </a:r>
          </a:p>
          <a:p>
            <a:pPr marL="285750" indent="-285750">
              <a:buFont typeface="Arial" panose="020B0604020202020204" pitchFamily="34" charset="0"/>
              <a:buChar char="•"/>
            </a:pPr>
            <a:r>
              <a:rPr lang="en-GB" dirty="0"/>
              <a:t>Wealth Segment</a:t>
            </a:r>
          </a:p>
          <a:p>
            <a:pPr marL="285750" indent="-285750">
              <a:buFont typeface="Arial" panose="020B0604020202020204" pitchFamily="34" charset="0"/>
              <a:buChar char="•"/>
            </a:pP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Targeting Methodology</a:t>
            </a:r>
          </a:p>
        </p:txBody>
      </p:sp>
      <p:sp>
        <p:nvSpPr>
          <p:cNvPr id="151" name="Shape 100"/>
          <p:cNvSpPr/>
          <p:nvPr/>
        </p:nvSpPr>
        <p:spPr>
          <a:xfrm>
            <a:off x="205025" y="1674593"/>
            <a:ext cx="4134600" cy="95106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GB" sz="1100" dirty="0"/>
              <a:t>Customers having high RFM Scores can be filtered and targeted.</a:t>
            </a:r>
          </a:p>
          <a:p>
            <a:pPr marL="285750" indent="-285750" algn="just">
              <a:buFont typeface="Arial" panose="020B0604020202020204" pitchFamily="34" charset="0"/>
              <a:buChar char="•"/>
            </a:pPr>
            <a:r>
              <a:rPr lang="en-GB" sz="1100" dirty="0"/>
              <a:t>The customers have made recent purchases, are frequent, and drive the most profits.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665071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76469"/>
            <a:ext cx="8565600" cy="86860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b="0" i="0" dirty="0">
                <a:solidFill>
                  <a:schemeClr val="tx1"/>
                </a:solidFill>
                <a:effectLst/>
                <a:latin typeface="arial" panose="020B0604020202020204" pitchFamily="34" charset="0"/>
              </a:rPr>
              <a:t>Data exploration is the first step of data analysis used to explore and visualize data to uncover insights from the start or patterns to dig deeper.</a:t>
            </a:r>
            <a:endParaRPr b="0" dirty="0">
              <a:solidFill>
                <a:schemeClr val="tx1"/>
              </a:solidFill>
            </a:endParaRPr>
          </a:p>
        </p:txBody>
      </p:sp>
      <p:sp>
        <p:nvSpPr>
          <p:cNvPr id="133" name="Shape 82"/>
          <p:cNvSpPr/>
          <p:nvPr/>
        </p:nvSpPr>
        <p:spPr>
          <a:xfrm>
            <a:off x="5041301" y="1818259"/>
            <a:ext cx="4134600" cy="255573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dirty="0"/>
              <a:t>Significance of performing an EDA:</a:t>
            </a:r>
          </a:p>
          <a:p>
            <a:pPr marL="285750" indent="-285750">
              <a:buFont typeface="Arial" panose="020B0604020202020204" pitchFamily="34" charset="0"/>
              <a:buChar char="•"/>
            </a:pPr>
            <a:r>
              <a:rPr lang="en-US" sz="1200" dirty="0">
                <a:latin typeface="+mn-lt"/>
              </a:rPr>
              <a:t>Reduces the risk of imbalance distribution of the dataset by checking the skewness of a particular field.</a:t>
            </a:r>
          </a:p>
          <a:p>
            <a:pPr marL="285750" indent="-285750">
              <a:buFont typeface="Arial" panose="020B0604020202020204" pitchFamily="34" charset="0"/>
              <a:buChar char="•"/>
            </a:pPr>
            <a:r>
              <a:rPr lang="en-US" sz="1200" dirty="0">
                <a:latin typeface="+mn-lt"/>
              </a:rPr>
              <a:t>High Correlation between multiple variables can lead to overfitting problem which can be checked using correlation analysis.</a:t>
            </a:r>
          </a:p>
          <a:p>
            <a:pPr marL="285750" indent="-285750">
              <a:buFont typeface="Arial" panose="020B0604020202020204" pitchFamily="34" charset="0"/>
              <a:buChar char="•"/>
            </a:pPr>
            <a:r>
              <a:rPr lang="en-IN" sz="1200" dirty="0">
                <a:solidFill>
                  <a:srgbClr val="292929"/>
                </a:solidFill>
                <a:latin typeface="+mn-lt"/>
              </a:rPr>
              <a:t>To I</a:t>
            </a:r>
            <a:r>
              <a:rPr lang="en-IN" sz="1200" b="0" i="0" dirty="0">
                <a:solidFill>
                  <a:srgbClr val="292929"/>
                </a:solidFill>
                <a:effectLst/>
                <a:latin typeface="+mn-lt"/>
              </a:rPr>
              <a:t>nfer better variables/predictors out of the existing variables that can turn out to be a good predictor if it correlates with the output variable.</a:t>
            </a:r>
          </a:p>
          <a:p>
            <a:pPr marL="285750" indent="-285750">
              <a:buFont typeface="Arial" panose="020B0604020202020204" pitchFamily="34" charset="0"/>
              <a:buChar char="•"/>
            </a:pPr>
            <a:r>
              <a:rPr lang="en-IN" sz="1200" dirty="0">
                <a:solidFill>
                  <a:srgbClr val="292929"/>
                </a:solidFill>
                <a:latin typeface="+mn-lt"/>
              </a:rPr>
              <a:t>Removes the redundant values from the dataset by treating missing values and outliers.</a:t>
            </a:r>
            <a:endParaRPr sz="1200" dirty="0">
              <a:latin typeface="+mn-lt"/>
            </a:endParaRPr>
          </a:p>
        </p:txBody>
      </p:sp>
      <p:sp>
        <p:nvSpPr>
          <p:cNvPr id="134" name="Rectangle"/>
          <p:cNvSpPr/>
          <p:nvPr/>
        </p:nvSpPr>
        <p:spPr>
          <a:xfrm rot="10800000" flipV="1">
            <a:off x="1203548" y="4213915"/>
            <a:ext cx="3284277" cy="448231"/>
          </a:xfrm>
          <a:prstGeom prst="rect">
            <a:avLst/>
          </a:prstGeom>
          <a:solidFill>
            <a:schemeClr val="bg1"/>
          </a:solidFill>
          <a:ln w="12700" cap="flat">
            <a:noFill/>
            <a:miter lim="400000"/>
          </a:ln>
          <a:effectLst/>
        </p:spPr>
        <p:txBody>
          <a:bodyPr wrap="square" lIns="45719" tIns="45719" rIns="45719" bIns="45719" numCol="1" anchor="ctr">
            <a:noAutofit/>
          </a:bodyPr>
          <a:lstStyle/>
          <a:p>
            <a:pPr algn="ctr">
              <a:defRPr>
                <a:solidFill>
                  <a:srgbClr val="666666"/>
                </a:solidFill>
              </a:defRPr>
            </a:pPr>
            <a:r>
              <a:rPr lang="en-US" sz="1200" dirty="0">
                <a:solidFill>
                  <a:schemeClr val="tx1"/>
                </a:solidFill>
              </a:rPr>
              <a:t>fig. Steps for Data Exploration.</a:t>
            </a:r>
            <a:endParaRPr sz="1200" dirty="0">
              <a:solidFill>
                <a:schemeClr val="tx1"/>
              </a:solidFill>
            </a:endParaRPr>
          </a:p>
        </p:txBody>
      </p:sp>
      <p:pic>
        <p:nvPicPr>
          <p:cNvPr id="3" name="Picture 2" descr="Diagram, schematic&#10;&#10;Description automatically generated">
            <a:extLst>
              <a:ext uri="{FF2B5EF4-FFF2-40B4-BE49-F238E27FC236}">
                <a16:creationId xmlns:a16="http://schemas.microsoft.com/office/drawing/2014/main" id="{9950C821-2E29-77AA-7369-316F327FA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5" y="1957282"/>
            <a:ext cx="4725958" cy="236853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0833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Gender distribution</a:t>
            </a:r>
          </a:p>
        </p:txBody>
      </p:sp>
      <p:sp>
        <p:nvSpPr>
          <p:cNvPr id="133" name="Shape 82"/>
          <p:cNvSpPr/>
          <p:nvPr/>
        </p:nvSpPr>
        <p:spPr>
          <a:xfrm>
            <a:off x="205025" y="1524657"/>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customer count was </a:t>
            </a:r>
            <a:r>
              <a:rPr lang="en-GB" b="1" dirty="0"/>
              <a:t>2039</a:t>
            </a:r>
            <a:r>
              <a:rPr lang="en-GB" dirty="0"/>
              <a:t> , Male customer count was </a:t>
            </a:r>
            <a:r>
              <a:rPr lang="en-GB" b="1" dirty="0"/>
              <a:t>1873</a:t>
            </a:r>
            <a:r>
              <a:rPr lang="en-GB" dirty="0"/>
              <a:t> &amp; unspecified count was </a:t>
            </a:r>
            <a:r>
              <a:rPr lang="en-GB" b="1" dirty="0"/>
              <a:t>88</a:t>
            </a:r>
            <a:r>
              <a:rPr lang="en-GB" dirty="0"/>
              <a:t>.</a:t>
            </a:r>
          </a:p>
          <a:p>
            <a:pPr marL="285750" indent="-285750">
              <a:buFont typeface="Arial" panose="020B0604020202020204" pitchFamily="34" charset="0"/>
              <a:buChar char="•"/>
            </a:pPr>
            <a:r>
              <a:rPr lang="en-GB" dirty="0"/>
              <a:t>﻿﻿so, we can say that </a:t>
            </a:r>
            <a:r>
              <a:rPr lang="en-GB" b="1" dirty="0"/>
              <a:t>Female customer</a:t>
            </a:r>
            <a:r>
              <a:rPr lang="en-GB" dirty="0"/>
              <a:t> was more interested over </a:t>
            </a:r>
            <a:r>
              <a:rPr lang="en-GB" b="1" dirty="0"/>
              <a:t>male customer</a:t>
            </a:r>
            <a:r>
              <a:rPr lang="en-GB" dirty="0"/>
              <a: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30" name="Picture 6">
            <a:extLst>
              <a:ext uri="{FF2B5EF4-FFF2-40B4-BE49-F238E27FC236}">
                <a16:creationId xmlns:a16="http://schemas.microsoft.com/office/drawing/2014/main" id="{387B73F8-E8C0-7115-6FB2-9A2787715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781" y="1127758"/>
            <a:ext cx="3787229" cy="2710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a:t>
            </a:r>
          </a:p>
        </p:txBody>
      </p:sp>
      <p:sp>
        <p:nvSpPr>
          <p:cNvPr id="133" name="Shape 82"/>
          <p:cNvSpPr/>
          <p:nvPr/>
        </p:nvSpPr>
        <p:spPr>
          <a:xfrm>
            <a:off x="112817" y="1655284"/>
            <a:ext cx="4134600" cy="964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Most of the customers are falling under the age bin 40 to 60.</a:t>
            </a:r>
          </a:p>
          <a:p>
            <a:endParaRPr lang="en-GB"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1266" name="Picture 2">
            <a:extLst>
              <a:ext uri="{FF2B5EF4-FFF2-40B4-BE49-F238E27FC236}">
                <a16:creationId xmlns:a16="http://schemas.microsoft.com/office/drawing/2014/main" id="{F0085AE8-2E0B-22C5-E638-0A4754E80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97" y="1089429"/>
            <a:ext cx="4873074" cy="357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7177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Gender with Age Distribution</a:t>
            </a:r>
          </a:p>
        </p:txBody>
      </p:sp>
      <p:sp>
        <p:nvSpPr>
          <p:cNvPr id="133" name="Shape 82"/>
          <p:cNvSpPr/>
          <p:nvPr/>
        </p:nvSpPr>
        <p:spPr>
          <a:xfrm>
            <a:off x="112817" y="1578444"/>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 sz="1500" dirty="0">
                <a:latin typeface="Open Sans"/>
                <a:ea typeface="Open Sans"/>
                <a:cs typeface="Open Sans"/>
                <a:sym typeface="Open Sans"/>
              </a:rPr>
              <a:t>At the age of </a:t>
            </a:r>
            <a:r>
              <a:rPr lang="en" sz="1500" b="1" dirty="0">
                <a:latin typeface="Open Sans"/>
                <a:ea typeface="Open Sans"/>
                <a:cs typeface="Open Sans"/>
                <a:sym typeface="Open Sans"/>
              </a:rPr>
              <a:t>50</a:t>
            </a:r>
            <a:r>
              <a:rPr lang="en" sz="1500" dirty="0">
                <a:latin typeface="Open Sans"/>
                <a:ea typeface="Open Sans"/>
                <a:cs typeface="Open Sans"/>
                <a:sym typeface="Open Sans"/>
              </a:rPr>
              <a:t> we can state that female customer count was </a:t>
            </a:r>
            <a:r>
              <a:rPr lang="en" sz="1500" b="1" dirty="0">
                <a:latin typeface="Open Sans"/>
                <a:ea typeface="Open Sans"/>
                <a:cs typeface="Open Sans"/>
                <a:sym typeface="Open Sans"/>
              </a:rPr>
              <a:t>100</a:t>
            </a:r>
            <a:r>
              <a:rPr lang="en" sz="1500" dirty="0">
                <a:latin typeface="Open Sans"/>
                <a:ea typeface="Open Sans"/>
                <a:cs typeface="Open Sans"/>
                <a:sym typeface="Open Sans"/>
              </a:rPr>
              <a:t>. And Male customer count was </a:t>
            </a:r>
            <a:r>
              <a:rPr lang="en" sz="1500" b="1" dirty="0">
                <a:latin typeface="Open Sans"/>
                <a:ea typeface="Open Sans"/>
                <a:cs typeface="Open Sans"/>
                <a:sym typeface="Open Sans"/>
              </a:rPr>
              <a:t>55</a:t>
            </a:r>
            <a:r>
              <a:rPr lang="en" sz="1500" dirty="0">
                <a:latin typeface="Open Sans"/>
                <a:ea typeface="Open Sans"/>
                <a:cs typeface="Open Sans"/>
                <a:sym typeface="Open Sans"/>
              </a:rPr>
              <a:t>.</a:t>
            </a:r>
            <a:endParaRPr lang="en-GB" dirty="0"/>
          </a:p>
          <a:p>
            <a:pPr marL="285750" indent="-285750">
              <a:buFont typeface="Arial" panose="020B0604020202020204" pitchFamily="34" charset="0"/>
              <a:buChar char="•"/>
            </a:pPr>
            <a:r>
              <a:rPr lang="en-GB" dirty="0"/>
              <a:t>﻿﻿</a:t>
            </a:r>
            <a:r>
              <a:rPr lang="en" sz="1500" dirty="0">
                <a:latin typeface="Open Sans"/>
                <a:ea typeface="Open Sans"/>
                <a:cs typeface="Open Sans"/>
                <a:sym typeface="Open Sans"/>
              </a:rPr>
              <a:t> At the age of </a:t>
            </a:r>
            <a:r>
              <a:rPr lang="en" sz="1500" b="1" dirty="0">
                <a:latin typeface="Open Sans"/>
                <a:ea typeface="Open Sans"/>
                <a:cs typeface="Open Sans"/>
                <a:sym typeface="Open Sans"/>
              </a:rPr>
              <a:t>20</a:t>
            </a:r>
            <a:r>
              <a:rPr lang="en" sz="1500" dirty="0">
                <a:latin typeface="Open Sans"/>
                <a:ea typeface="Open Sans"/>
                <a:cs typeface="Open Sans"/>
                <a:sym typeface="Open Sans"/>
              </a:rPr>
              <a:t> we can state that female customer count was </a:t>
            </a:r>
            <a:r>
              <a:rPr lang="en" sz="1500" b="1" dirty="0">
                <a:latin typeface="Open Sans"/>
                <a:ea typeface="Open Sans"/>
                <a:cs typeface="Open Sans"/>
                <a:sym typeface="Open Sans"/>
              </a:rPr>
              <a:t>20</a:t>
            </a:r>
            <a:r>
              <a:rPr lang="en" sz="1500" dirty="0">
                <a:latin typeface="Open Sans"/>
                <a:ea typeface="Open Sans"/>
                <a:cs typeface="Open Sans"/>
                <a:sym typeface="Open Sans"/>
              </a:rPr>
              <a:t> and male customer was </a:t>
            </a:r>
            <a:r>
              <a:rPr lang="en" sz="1500" b="1" dirty="0">
                <a:latin typeface="Open Sans"/>
                <a:ea typeface="Open Sans"/>
                <a:cs typeface="Open Sans"/>
                <a:sym typeface="Open Sans"/>
              </a:rPr>
              <a:t>17</a:t>
            </a:r>
            <a:r>
              <a:rPr lang="en" sz="1500" dirty="0">
                <a:latin typeface="Open Sans"/>
                <a:ea typeface="Open Sans"/>
                <a:cs typeface="Open Sans"/>
                <a:sym typeface="Open Sans"/>
              </a:rPr>
              <a:t>.</a:t>
            </a:r>
            <a:endParaRPr lang="en-GB" dirty="0"/>
          </a:p>
          <a:p>
            <a:pPr marL="285750" indent="-285750">
              <a:buFont typeface="Arial" panose="020B0604020202020204" pitchFamily="34" charset="0"/>
              <a:buChar char="•"/>
            </a:pPr>
            <a:r>
              <a:rPr lang="en-GB" dirty="0"/>
              <a:t>﻿﻿﻿In a comparison we can say that </a:t>
            </a:r>
            <a:r>
              <a:rPr lang="en-GB" b="1" dirty="0"/>
              <a:t>female</a:t>
            </a:r>
            <a:r>
              <a:rPr lang="en-GB" dirty="0"/>
              <a:t> </a:t>
            </a:r>
            <a:r>
              <a:rPr lang="en-GB" b="1" dirty="0"/>
              <a:t>customer</a:t>
            </a:r>
            <a:r>
              <a:rPr lang="en-GB" dirty="0"/>
              <a:t> was higher ratio than </a:t>
            </a:r>
            <a:r>
              <a:rPr lang="en-GB" b="1" dirty="0"/>
              <a:t>male customer</a:t>
            </a:r>
            <a:r>
              <a:rPr lang="en-GB" dirty="0"/>
              <a:t>.</a:t>
            </a:r>
          </a:p>
          <a:p>
            <a:pPr marL="285750" indent="-285750">
              <a:buFont typeface="Arial" panose="020B0604020202020204" pitchFamily="34" charset="0"/>
              <a:buChar char="•"/>
            </a:pPr>
            <a:r>
              <a:rPr lang="en-GB" dirty="0"/>
              <a:t>﻿﻿At the age of </a:t>
            </a:r>
            <a:r>
              <a:rPr lang="en-GB" b="1" dirty="0"/>
              <a:t>50</a:t>
            </a:r>
            <a:r>
              <a:rPr lang="en-GB" dirty="0"/>
              <a:t> more customer was interested to purchase bike.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a:extLst>
              <a:ext uri="{FF2B5EF4-FFF2-40B4-BE49-F238E27FC236}">
                <a16:creationId xmlns:a16="http://schemas.microsoft.com/office/drawing/2014/main" id="{E8E994D7-5E69-7292-3C99-6AEF3C1D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22" y="1075765"/>
            <a:ext cx="4890529" cy="367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338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08438"/>
            <a:ext cx="43669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with State</a:t>
            </a:r>
          </a:p>
        </p:txBody>
      </p:sp>
      <p:sp>
        <p:nvSpPr>
          <p:cNvPr id="133" name="Shape 82"/>
          <p:cNvSpPr/>
          <p:nvPr/>
        </p:nvSpPr>
        <p:spPr>
          <a:xfrm>
            <a:off x="112817" y="1655284"/>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500" dirty="0">
                <a:latin typeface="Open Sans"/>
                <a:ea typeface="Open Sans"/>
                <a:cs typeface="Open Sans"/>
                <a:sym typeface="Open Sans"/>
              </a:rPr>
              <a:t>W</a:t>
            </a:r>
            <a:r>
              <a:rPr lang="en" sz="1500" dirty="0">
                <a:latin typeface="Open Sans"/>
                <a:ea typeface="Open Sans"/>
                <a:cs typeface="Open Sans"/>
                <a:sym typeface="Open Sans"/>
              </a:rPr>
              <a:t>e can say that 3 state are more comparitively higher than other state. ( </a:t>
            </a:r>
            <a:r>
              <a:rPr lang="en" sz="1500" b="1" dirty="0">
                <a:latin typeface="Open Sans"/>
                <a:ea typeface="Open Sans"/>
                <a:cs typeface="Open Sans"/>
                <a:sym typeface="Open Sans"/>
              </a:rPr>
              <a:t>NSW, QLD &amp; VLC</a:t>
            </a:r>
            <a:r>
              <a:rPr lang="en" sz="1500" dirty="0">
                <a:latin typeface="Open Sans"/>
                <a:ea typeface="Open Sans"/>
                <a:cs typeface="Open Sans"/>
                <a:sym typeface="Open Sans"/>
              </a:rPr>
              <a:t> )</a:t>
            </a:r>
            <a:endParaRPr lang="en-GB" dirty="0"/>
          </a:p>
          <a:p>
            <a:pPr marL="285750" indent="-285750">
              <a:buFont typeface="Arial" panose="020B0604020202020204" pitchFamily="34" charset="0"/>
              <a:buChar char="•"/>
            </a:pPr>
            <a:r>
              <a:rPr lang="en-GB" dirty="0"/>
              <a:t>﻿﻿</a:t>
            </a:r>
            <a:r>
              <a:rPr lang="en-GB" b="1" dirty="0"/>
              <a:t>75</a:t>
            </a:r>
            <a:r>
              <a:rPr lang="en-GB" dirty="0"/>
              <a:t> customers are from NSW state, </a:t>
            </a:r>
            <a:r>
              <a:rPr lang="en-GB" b="1" dirty="0"/>
              <a:t>25</a:t>
            </a:r>
            <a:r>
              <a:rPr lang="en-GB" dirty="0"/>
              <a:t> customers are from QLD state and </a:t>
            </a:r>
            <a:r>
              <a:rPr lang="en-GB" b="1" dirty="0"/>
              <a:t>55</a:t>
            </a:r>
            <a:r>
              <a:rPr lang="en-GB" dirty="0"/>
              <a:t> customers are from VLC.</a:t>
            </a:r>
          </a:p>
          <a:p>
            <a:pPr marL="285750" indent="-285750">
              <a:buFont typeface="Arial" panose="020B0604020202020204" pitchFamily="34" charset="0"/>
              <a:buChar char="•"/>
            </a:pPr>
            <a:r>
              <a:rPr lang="en-GB" dirty="0"/>
              <a:t>﻿﻿﻿So from that </a:t>
            </a:r>
            <a:r>
              <a:rPr lang="en-GB" b="1" dirty="0"/>
              <a:t>NSW state</a:t>
            </a:r>
            <a:r>
              <a:rPr lang="en-GB" dirty="0"/>
              <a:t> and at the age of </a:t>
            </a:r>
            <a:r>
              <a:rPr lang="en-GB" b="1" dirty="0"/>
              <a:t>50</a:t>
            </a:r>
            <a:r>
              <a:rPr lang="en-GB" dirty="0"/>
              <a:t> more customer was interested to purchase bike.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a:extLst>
              <a:ext uri="{FF2B5EF4-FFF2-40B4-BE49-F238E27FC236}">
                <a16:creationId xmlns:a16="http://schemas.microsoft.com/office/drawing/2014/main" id="{63802B36-D8B8-1727-96B2-46ED97E6C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040" y="1060398"/>
            <a:ext cx="4792303" cy="360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1017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4552</TotalTime>
  <Words>3354</Words>
  <Application>Microsoft Office PowerPoint</Application>
  <PresentationFormat>On-screen Show (16:9)</PresentationFormat>
  <Paragraphs>262</Paragraphs>
  <Slides>41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Arial</vt:lpstr>
      <vt:lpstr>ArialMT</vt:lpstr>
      <vt:lpstr>Calibri</vt:lpstr>
      <vt:lpstr>Comic Sans MS</vt:lpstr>
      <vt:lpstr>NexusSans</vt:lpstr>
      <vt:lpstr>Noto Sans Symbols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TIWARI</dc:creator>
  <cp:lastModifiedBy>Kaushik Dey</cp:lastModifiedBy>
  <cp:revision>11</cp:revision>
  <dcterms:modified xsi:type="dcterms:W3CDTF">2023-03-07T18:03:11Z</dcterms:modified>
</cp:coreProperties>
</file>