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Comic Sans MS" panose="030F0702030302020204" pitchFamily="66" charset="0"/>
      <p:regular r:id="rId17"/>
      <p:bold r:id="rId18"/>
      <p:italic r:id="rId19"/>
      <p:boldItalic r:id="rId20"/>
    </p:embeddedFont>
    <p:embeddedFont>
      <p:font typeface="Lora" pitchFamily="2" charset="0"/>
      <p:regular r:id="rId21"/>
      <p:bold r:id="rId22"/>
      <p:italic r:id="rId23"/>
      <p:boldItalic r:id="rId24"/>
    </p:embeddedFont>
    <p:embeddedFont>
      <p:font typeface="Open Sans" panose="020B0606030504020204" pitchFamily="34" charset="0"/>
      <p:regular r:id="rId25"/>
      <p:bold r:id="rId26"/>
      <p:italic r:id="rId27"/>
      <p:boldItalic r:id="rId28"/>
    </p:embeddedFont>
    <p:embeddedFont>
      <p:font typeface="Open Sans ExtraBold" panose="020B0906030804020204" pitchFamily="34" charset="0"/>
      <p:bold r:id="rId29"/>
      <p:boldItalic r:id="rId30"/>
    </p:embeddedFont>
    <p:embeddedFont>
      <p:font typeface="Open Sans Light" panose="020B0306030504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805BA6-CC0E-4A04-AB1C-FC66D92E5182}">
  <a:tblStyle styleId="{D4805BA6-CC0E-4A04-AB1C-FC66D92E5182}" styleName="Table_0">
    <a:wholeTbl>
      <a:tcTxStyle b="off" i="off">
        <a:font>
          <a:latin typeface="Arial"/>
          <a:ea typeface="Arial"/>
          <a:cs typeface="Arial"/>
        </a:font>
        <a:schemeClr val="dk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40000"/>
            </a:schemeClr>
          </a:solidFill>
        </a:fill>
      </a:tcStyle>
    </a:band1H>
    <a:band2H>
      <a:tcTxStyle/>
      <a:tcStyle>
        <a:tcBdr/>
      </a:tcStyle>
    </a:band2H>
    <a:band1V>
      <a:tcTxStyle/>
      <a:tcStyle>
        <a:tcBdr>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tcBdr>
        <a:fill>
          <a:solidFill>
            <a:schemeClr val="accent5">
              <a:alpha val="40000"/>
            </a:schemeClr>
          </a:solidFill>
        </a:fill>
      </a:tcStyle>
    </a:band1V>
    <a:band2V>
      <a:tcTxStyle/>
      <a:tcStyle>
        <a:tcBdr/>
      </a:tcStyle>
    </a:band2V>
    <a:la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21" Type="http://schemas.openxmlformats.org/officeDocument/2006/relationships/font" Target="fonts/font9.fntdata"/><Relationship Id="rId34" Type="http://schemas.openxmlformats.org/officeDocument/2006/relationships/font" Target="fonts/font22.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b49ee68a6_2_4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eb49ee68a6_2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b49ee68a6_2_5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eb49ee68a6_2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b49ee68a6_0_1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eb49ee68a6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b49ee68a6_7_3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eb49ee68a6_7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b49ee68a6_7_4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eb49ee68a6_7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b49ee68a6_22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eb49ee68a6_2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b49ee68a6_7_7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eb49ee68a6_7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b49ee68a6_7_8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eb49ee68a6_7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b49ee68a6_7_10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eb49ee68a6_7_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311708" y="744574"/>
            <a:ext cx="8520601" cy="20526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6" name="Google Shape;56;p14"/>
          <p:cNvSpPr txBox="1">
            <a:spLocks noGrp="1"/>
          </p:cNvSpPr>
          <p:nvPr>
            <p:ph type="body" idx="1"/>
          </p:nvPr>
        </p:nvSpPr>
        <p:spPr>
          <a:xfrm>
            <a:off x="311699" y="2834125"/>
            <a:ext cx="8520602" cy="7926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800"/>
              <a:buFont typeface="Arial"/>
              <a:buNone/>
              <a:defRPr sz="2800"/>
            </a:lvl1pPr>
            <a:lvl2pPr marL="914400" lvl="1" indent="-228600" algn="ctr">
              <a:lnSpc>
                <a:spcPct val="100000"/>
              </a:lnSpc>
              <a:spcBef>
                <a:spcPts val="0"/>
              </a:spcBef>
              <a:spcAft>
                <a:spcPts val="0"/>
              </a:spcAft>
              <a:buClr>
                <a:srgbClr val="585858"/>
              </a:buClr>
              <a:buSzPts val="2800"/>
              <a:buFont typeface="Arial"/>
              <a:buNone/>
              <a:defRPr sz="2800"/>
            </a:lvl2pPr>
            <a:lvl3pPr marL="1371600" lvl="2" indent="-228600" algn="ctr">
              <a:lnSpc>
                <a:spcPct val="100000"/>
              </a:lnSpc>
              <a:spcBef>
                <a:spcPts val="0"/>
              </a:spcBef>
              <a:spcAft>
                <a:spcPts val="0"/>
              </a:spcAft>
              <a:buClr>
                <a:srgbClr val="585858"/>
              </a:buClr>
              <a:buSzPts val="2800"/>
              <a:buFont typeface="Arial"/>
              <a:buNone/>
              <a:defRPr sz="2800"/>
            </a:lvl3pPr>
            <a:lvl4pPr marL="1828800" lvl="3" indent="-228600" algn="ctr">
              <a:lnSpc>
                <a:spcPct val="100000"/>
              </a:lnSpc>
              <a:spcBef>
                <a:spcPts val="0"/>
              </a:spcBef>
              <a:spcAft>
                <a:spcPts val="0"/>
              </a:spcAft>
              <a:buClr>
                <a:srgbClr val="585858"/>
              </a:buClr>
              <a:buSzPts val="2800"/>
              <a:buFont typeface="Arial"/>
              <a:buNone/>
              <a:defRPr sz="2800"/>
            </a:lvl4pPr>
            <a:lvl5pPr marL="2286000" lvl="4" indent="-228600" algn="ctr">
              <a:lnSpc>
                <a:spcPct val="100000"/>
              </a:lnSpc>
              <a:spcBef>
                <a:spcPts val="0"/>
              </a:spcBef>
              <a:spcAft>
                <a:spcPts val="0"/>
              </a:spcAft>
              <a:buClr>
                <a:srgbClr val="585858"/>
              </a:buClr>
              <a:buSzPts val="2800"/>
              <a:buFont typeface="Arial"/>
              <a:buNone/>
              <a:defRPr sz="28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57" name="Google Shape;57;p1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0" name="Google Shape;60;p15"/>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1" name="Google Shape;61;p15"/>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11699" y="2150849"/>
            <a:ext cx="8520602" cy="841801"/>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4" name="Google Shape;64;p16"/>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7" name="Google Shape;67;p17"/>
          <p:cNvSpPr txBox="1">
            <a:spLocks noGrp="1"/>
          </p:cNvSpPr>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8" name="Google Shape;68;p17"/>
          <p:cNvSpPr txBox="1">
            <a:spLocks noGrp="1"/>
          </p:cNvSpPr>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9" name="Google Shape;69;p17"/>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2" name="Google Shape;72;p18"/>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699" y="555600"/>
            <a:ext cx="2808001" cy="755700"/>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5" name="Google Shape;75;p19"/>
          <p:cNvSpPr txBox="1">
            <a:spLocks noGrp="1"/>
          </p:cNvSpPr>
          <p:nvPr>
            <p:ph type="body" idx="1"/>
          </p:nvPr>
        </p:nvSpPr>
        <p:spPr>
          <a:xfrm>
            <a:off x="311699" y="1389599"/>
            <a:ext cx="2808001" cy="3179401"/>
          </a:xfrm>
          <a:prstGeom prst="rect">
            <a:avLst/>
          </a:prstGeom>
          <a:noFill/>
          <a:ln>
            <a:noFill/>
          </a:ln>
        </p:spPr>
        <p:txBody>
          <a:bodyPr spcFirstLastPara="1" wrap="square" lIns="91400" tIns="91400" rIns="91400" bIns="91400"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76" name="Google Shape;76;p19"/>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49"/>
            <a:ext cx="6367801" cy="4090801"/>
          </a:xfrm>
          <a:prstGeom prst="rect">
            <a:avLst/>
          </a:prstGeom>
          <a:noFill/>
          <a:ln>
            <a:noFill/>
          </a:ln>
        </p:spPr>
        <p:txBody>
          <a:bodyPr spcFirstLastPara="1" wrap="square" lIns="91400" tIns="91400" rIns="91400" bIns="91400" anchor="ctr" anchorCtr="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9" name="Google Shape;79;p20"/>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1"/>
          </a:xfrm>
          <a:prstGeom prst="rect">
            <a:avLst/>
          </a:prstGeom>
          <a:solidFill>
            <a:srgbClr val="EEEEE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83" name="Google Shape;83;p21"/>
          <p:cNvSpPr txBox="1">
            <a:spLocks noGrp="1"/>
          </p:cNvSpPr>
          <p:nvPr>
            <p:ph type="body" idx="1"/>
          </p:nvPr>
        </p:nvSpPr>
        <p:spPr>
          <a:xfrm>
            <a:off x="265500" y="2803075"/>
            <a:ext cx="4045200" cy="12351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100"/>
              <a:buFont typeface="Arial"/>
              <a:buNone/>
              <a:defRPr sz="2100"/>
            </a:lvl1pPr>
            <a:lvl2pPr marL="914400" lvl="1" indent="-228600" algn="ctr">
              <a:lnSpc>
                <a:spcPct val="100000"/>
              </a:lnSpc>
              <a:spcBef>
                <a:spcPts val="0"/>
              </a:spcBef>
              <a:spcAft>
                <a:spcPts val="0"/>
              </a:spcAft>
              <a:buClr>
                <a:srgbClr val="585858"/>
              </a:buClr>
              <a:buSzPts val="2100"/>
              <a:buFont typeface="Arial"/>
              <a:buNone/>
              <a:defRPr sz="2100"/>
            </a:lvl2pPr>
            <a:lvl3pPr marL="1371600" lvl="2" indent="-228600" algn="ctr">
              <a:lnSpc>
                <a:spcPct val="100000"/>
              </a:lnSpc>
              <a:spcBef>
                <a:spcPts val="0"/>
              </a:spcBef>
              <a:spcAft>
                <a:spcPts val="0"/>
              </a:spcAft>
              <a:buClr>
                <a:srgbClr val="585858"/>
              </a:buClr>
              <a:buSzPts val="2100"/>
              <a:buFont typeface="Arial"/>
              <a:buNone/>
              <a:defRPr sz="2100"/>
            </a:lvl3pPr>
            <a:lvl4pPr marL="1828800" lvl="3" indent="-228600" algn="ctr">
              <a:lnSpc>
                <a:spcPct val="100000"/>
              </a:lnSpc>
              <a:spcBef>
                <a:spcPts val="0"/>
              </a:spcBef>
              <a:spcAft>
                <a:spcPts val="0"/>
              </a:spcAft>
              <a:buClr>
                <a:srgbClr val="585858"/>
              </a:buClr>
              <a:buSzPts val="2100"/>
              <a:buFont typeface="Arial"/>
              <a:buNone/>
              <a:defRPr sz="2100"/>
            </a:lvl4pPr>
            <a:lvl5pPr marL="2286000" lvl="4" indent="-228600" algn="ctr">
              <a:lnSpc>
                <a:spcPct val="100000"/>
              </a:lnSpc>
              <a:spcBef>
                <a:spcPts val="0"/>
              </a:spcBef>
              <a:spcAft>
                <a:spcPts val="0"/>
              </a:spcAft>
              <a:buClr>
                <a:srgbClr val="585858"/>
              </a:buClr>
              <a:buSzPts val="2100"/>
              <a:buFont typeface="Arial"/>
              <a:buNone/>
              <a:defRPr sz="21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4" name="Google Shape;84;p21"/>
          <p:cNvSpPr txBox="1">
            <a:spLocks noGrp="1"/>
          </p:cNvSpPr>
          <p:nvPr>
            <p:ph type="body" idx="2"/>
          </p:nvPr>
        </p:nvSpPr>
        <p:spPr>
          <a:xfrm>
            <a:off x="4939500" y="724074"/>
            <a:ext cx="3837000" cy="3695102"/>
          </a:xfrm>
          <a:prstGeom prst="rect">
            <a:avLst/>
          </a:prstGeom>
          <a:noFill/>
          <a:ln>
            <a:noFill/>
          </a:ln>
        </p:spPr>
        <p:txBody>
          <a:bodyPr spcFirstLastPara="1" wrap="square" lIns="91400" tIns="91400" rIns="91400" bIns="91400" anchor="ctr"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5" name="Google Shape;85;p21"/>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699" y="4230575"/>
            <a:ext cx="5998802" cy="605101"/>
          </a:xfrm>
          <a:prstGeom prst="rect">
            <a:avLst/>
          </a:prstGeom>
          <a:noFill/>
          <a:ln>
            <a:noFill/>
          </a:ln>
        </p:spPr>
        <p:txBody>
          <a:bodyPr spcFirstLastPara="1" wrap="square" lIns="91400" tIns="91400" rIns="91400" bIns="91400" anchor="ctr" anchorCtr="0">
            <a:normAutofit/>
          </a:bodyPr>
          <a:lstStyle>
            <a:lvl1pPr marL="457200" lvl="0" indent="-228600" algn="l">
              <a:lnSpc>
                <a:spcPct val="100000"/>
              </a:lnSpc>
              <a:spcBef>
                <a:spcPts val="0"/>
              </a:spcBef>
              <a:spcAft>
                <a:spcPts val="0"/>
              </a:spcAft>
              <a:buClr>
                <a:srgbClr val="585858"/>
              </a:buClr>
              <a:buSzPts val="1800"/>
              <a:buNone/>
              <a:defRPr/>
            </a:lvl1pPr>
          </a:lstStyle>
          <a:p>
            <a:endParaRPr/>
          </a:p>
        </p:txBody>
      </p:sp>
      <p:sp>
        <p:nvSpPr>
          <p:cNvPr id="88" name="Google Shape;88;p22"/>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p:nvPr>
        </p:nvSpPr>
        <p:spPr>
          <a:xfrm>
            <a:off x="311699" y="1106125"/>
            <a:ext cx="8520602" cy="1963500"/>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91" name="Google Shape;91;p23"/>
          <p:cNvSpPr txBox="1">
            <a:spLocks noGrp="1"/>
          </p:cNvSpPr>
          <p:nvPr>
            <p:ph type="body" idx="1"/>
          </p:nvPr>
        </p:nvSpPr>
        <p:spPr>
          <a:xfrm>
            <a:off x="311699" y="3152225"/>
            <a:ext cx="8520602" cy="1300800"/>
          </a:xfrm>
          <a:prstGeom prst="rect">
            <a:avLst/>
          </a:prstGeom>
          <a:noFill/>
          <a:ln>
            <a:noFill/>
          </a:ln>
        </p:spPr>
        <p:txBody>
          <a:bodyPr spcFirstLastPara="1" wrap="square" lIns="91400" tIns="91400" rIns="91400" bIns="91400" anchor="t" anchorCtr="0">
            <a:normAutofit/>
          </a:bodyPr>
          <a:lstStyle>
            <a:lvl1pPr marL="457200" lvl="0" indent="-342900" algn="ctr">
              <a:lnSpc>
                <a:spcPct val="115000"/>
              </a:lnSpc>
              <a:spcBef>
                <a:spcPts val="0"/>
              </a:spcBef>
              <a:spcAft>
                <a:spcPts val="0"/>
              </a:spcAft>
              <a:buSzPts val="1800"/>
              <a:buChar char="●"/>
              <a:defRPr/>
            </a:lvl1pPr>
            <a:lvl2pPr marL="914400" lvl="1" indent="-342900" algn="ctr">
              <a:lnSpc>
                <a:spcPct val="115000"/>
              </a:lnSpc>
              <a:spcBef>
                <a:spcPts val="0"/>
              </a:spcBef>
              <a:spcAft>
                <a:spcPts val="0"/>
              </a:spcAft>
              <a:buSzPts val="1800"/>
              <a:buChar char="○"/>
              <a:defRPr/>
            </a:lvl2pPr>
            <a:lvl3pPr marL="1371600" lvl="2" indent="-342900" algn="ctr">
              <a:lnSpc>
                <a:spcPct val="115000"/>
              </a:lnSpc>
              <a:spcBef>
                <a:spcPts val="0"/>
              </a:spcBef>
              <a:spcAft>
                <a:spcPts val="0"/>
              </a:spcAft>
              <a:buSzPts val="1800"/>
              <a:buChar char="■"/>
              <a:defRPr/>
            </a:lvl3pPr>
            <a:lvl4pPr marL="1828800" lvl="3" indent="-342900" algn="ctr">
              <a:lnSpc>
                <a:spcPct val="115000"/>
              </a:lnSpc>
              <a:spcBef>
                <a:spcPts val="0"/>
              </a:spcBef>
              <a:spcAft>
                <a:spcPts val="0"/>
              </a:spcAft>
              <a:buSzPts val="1800"/>
              <a:buChar char="●"/>
              <a:defRPr/>
            </a:lvl4pPr>
            <a:lvl5pPr marL="2286000" lvl="4" indent="-342900" algn="ctr">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92" name="Google Shape;92;p2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marR="0" lvl="0"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1pPr>
            <a:lvl2pPr marL="914400" marR="0" lvl="1"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2pPr>
            <a:lvl3pPr marL="1371600" marR="0" lvl="2"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3pPr>
            <a:lvl4pPr marL="1828800" marR="0" lvl="3"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4pPr>
            <a:lvl5pPr marL="2286000" marR="0" lvl="4"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5pPr>
            <a:lvl6pPr marL="2743200" marR="0" lvl="5"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6pPr>
            <a:lvl7pPr marL="3200400" marR="0" lvl="6"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7pPr>
            <a:lvl8pPr marL="3657600" marR="0" lvl="7"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8pPr>
            <a:lvl9pPr marL="4114800" marR="0" lvl="8"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p:nvPr/>
        </p:nvSpPr>
        <p:spPr>
          <a:xfrm rot="10800000" flipH="1">
            <a:off x="-9600" y="-2243"/>
            <a:ext cx="9163206" cy="5147982"/>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5"/>
          <p:cNvSpPr/>
          <p:nvPr/>
        </p:nvSpPr>
        <p:spPr>
          <a:xfrm>
            <a:off x="537898" y="1895175"/>
            <a:ext cx="6548701"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1" i="0" u="none" strike="noStrike" cap="none">
                <a:solidFill>
                  <a:srgbClr val="FFFFFF"/>
                </a:solidFill>
                <a:latin typeface="Open Sans ExtraBold"/>
                <a:ea typeface="Open Sans ExtraBold"/>
                <a:cs typeface="Open Sans ExtraBold"/>
                <a:sym typeface="Open Sans ExtraBold"/>
              </a:rPr>
              <a:t>Sprocket Central Pty Ltd</a:t>
            </a:r>
            <a:endParaRPr/>
          </a:p>
        </p:txBody>
      </p:sp>
      <p:sp>
        <p:nvSpPr>
          <p:cNvPr id="101" name="Google Shape;101;p25"/>
          <p:cNvSpPr/>
          <p:nvPr/>
        </p:nvSpPr>
        <p:spPr>
          <a:xfrm>
            <a:off x="525777" y="2959928"/>
            <a:ext cx="5550600" cy="615521"/>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800"/>
              <a:buFont typeface="Open Sans Light"/>
              <a:buNone/>
            </a:pPr>
            <a:r>
              <a:rPr lang="en" sz="2800" b="0" i="0" u="none" strike="noStrike" cap="none">
                <a:solidFill>
                  <a:srgbClr val="FFFFFF"/>
                </a:solidFill>
                <a:latin typeface="Open Sans Light"/>
                <a:ea typeface="Open Sans Light"/>
                <a:cs typeface="Open Sans Light"/>
                <a:sym typeface="Open Sans Light"/>
              </a:rPr>
              <a:t>Data analytics approach</a:t>
            </a:r>
            <a:endParaRPr/>
          </a:p>
        </p:txBody>
      </p:sp>
      <p:pic>
        <p:nvPicPr>
          <p:cNvPr id="102" name="Google Shape;102;p25" descr="Shape 57"/>
          <p:cNvPicPr preferRelativeResize="0"/>
          <p:nvPr/>
        </p:nvPicPr>
        <p:blipFill rotWithShape="1">
          <a:blip r:embed="rId3">
            <a:alphaModFix/>
          </a:blip>
          <a:srcRect/>
          <a:stretch/>
        </p:blipFill>
        <p:spPr>
          <a:xfrm>
            <a:off x="614100" y="1275524"/>
            <a:ext cx="3170886" cy="3818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6"/>
          <p:cNvSpPr/>
          <p:nvPr/>
        </p:nvSpPr>
        <p:spPr>
          <a:xfrm>
            <a:off x="205025" y="111403"/>
            <a:ext cx="8565600" cy="6192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09" name="Google Shape;109;p26"/>
          <p:cNvSpPr/>
          <p:nvPr/>
        </p:nvSpPr>
        <p:spPr>
          <a:xfrm>
            <a:off x="326850" y="1225725"/>
            <a:ext cx="8490300" cy="3506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a:latin typeface="Lora"/>
                <a:ea typeface="Lora"/>
                <a:cs typeface="Lora"/>
                <a:sym typeface="Lora"/>
              </a:rPr>
              <a:t>The approach will be implemented in three stages : </a:t>
            </a:r>
            <a:endParaRPr sz="2200" i="0" u="none" strike="noStrike" cap="none">
              <a:solidFill>
                <a:srgbClr val="000000"/>
              </a:solidFill>
              <a:latin typeface="Lora"/>
              <a:ea typeface="Lora"/>
              <a:cs typeface="Lora"/>
              <a:sym typeface="Lora"/>
            </a:endParaRPr>
          </a:p>
          <a:p>
            <a:pPr marL="0" marR="0" lvl="0" indent="0" algn="l" rtl="0">
              <a:lnSpc>
                <a:spcPct val="115000"/>
              </a:lnSpc>
              <a:spcBef>
                <a:spcPts val="0"/>
              </a:spcBef>
              <a:spcAft>
                <a:spcPts val="0"/>
              </a:spcAft>
              <a:buNone/>
            </a:pPr>
            <a:endParaRPr sz="2400">
              <a:latin typeface="Lora"/>
              <a:ea typeface="Lora"/>
              <a:cs typeface="Lora"/>
              <a:sym typeface="Lora"/>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Data Exploration</a:t>
            </a:r>
            <a:endParaRPr sz="2000" i="0" u="none" strike="noStrike" cap="none">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Model Development</a:t>
            </a:r>
            <a:endParaRPr sz="2000" i="0" u="none" strike="noStrike" cap="none">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Interpretation</a:t>
            </a:r>
            <a:endParaRPr sz="10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7"/>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7"/>
          <p:cNvSpPr/>
          <p:nvPr/>
        </p:nvSpPr>
        <p:spPr>
          <a:xfrm>
            <a:off x="205025" y="140450"/>
            <a:ext cx="8565600" cy="5901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16" name="Google Shape;116;p27"/>
          <p:cNvSpPr/>
          <p:nvPr/>
        </p:nvSpPr>
        <p:spPr>
          <a:xfrm>
            <a:off x="213900" y="1125650"/>
            <a:ext cx="8716200" cy="39549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a:latin typeface="Lora"/>
                <a:ea typeface="Lora"/>
                <a:cs typeface="Lora"/>
                <a:sym typeface="Lora"/>
              </a:rPr>
              <a:t>Approach for New Customer Data analysis :</a:t>
            </a:r>
            <a:endParaRPr sz="2200">
              <a:latin typeface="Lora"/>
              <a:ea typeface="Lora"/>
              <a:cs typeface="Lora"/>
              <a:sym typeface="Lora"/>
            </a:endParaRPr>
          </a:p>
          <a:p>
            <a:pPr marL="457200" marR="0" lvl="0" indent="0" algn="l" rtl="0">
              <a:lnSpc>
                <a:spcPct val="115000"/>
              </a:lnSpc>
              <a:spcBef>
                <a:spcPts val="0"/>
              </a:spcBef>
              <a:spcAft>
                <a:spcPts val="0"/>
              </a:spcAft>
              <a:buNone/>
            </a:pPr>
            <a:r>
              <a:rPr lang="en" sz="2400">
                <a:latin typeface="Lora"/>
                <a:ea typeface="Lora"/>
                <a:cs typeface="Lora"/>
                <a:sym typeface="Lora"/>
              </a:rPr>
              <a:t> </a:t>
            </a:r>
            <a:endParaRPr sz="2400">
              <a:latin typeface="Lora"/>
              <a:ea typeface="Lora"/>
              <a:cs typeface="Lora"/>
              <a:sym typeface="Lora"/>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Age distribution </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Bike purchase </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Job industry</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Number of cars owned</a:t>
            </a:r>
            <a:endParaRPr sz="2000">
              <a:latin typeface="Open Sans"/>
              <a:ea typeface="Open Sans"/>
              <a:cs typeface="Open Sans"/>
              <a:sym typeface="Open Sans"/>
            </a:endParaRPr>
          </a:p>
          <a:p>
            <a:pPr marL="0" marR="0" lvl="0" indent="0" algn="l" rtl="0">
              <a:lnSpc>
                <a:spcPct val="115000"/>
              </a:lnSpc>
              <a:spcBef>
                <a:spcPts val="0"/>
              </a:spcBef>
              <a:spcAft>
                <a:spcPts val="0"/>
              </a:spcAft>
              <a:buNone/>
            </a:pPr>
            <a:endParaRPr sz="240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8"/>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8"/>
          <p:cNvSpPr/>
          <p:nvPr/>
        </p:nvSpPr>
        <p:spPr>
          <a:xfrm>
            <a:off x="205025" y="140450"/>
            <a:ext cx="8565600" cy="5229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a:t>
            </a:r>
            <a:r>
              <a:rPr lang="en" sz="2000" b="1">
                <a:solidFill>
                  <a:srgbClr val="FFFFFF"/>
                </a:solidFill>
              </a:rPr>
              <a:t>: Age Distribution &amp; Bike Purchases</a:t>
            </a:r>
            <a:endParaRPr sz="2000" b="1" i="0" u="none" strike="noStrike" cap="none">
              <a:solidFill>
                <a:srgbClr val="FFFFFF"/>
              </a:solidFill>
              <a:latin typeface="Arial"/>
              <a:ea typeface="Arial"/>
              <a:cs typeface="Arial"/>
              <a:sym typeface="Arial"/>
            </a:endParaRPr>
          </a:p>
        </p:txBody>
      </p:sp>
      <p:sp>
        <p:nvSpPr>
          <p:cNvPr id="123" name="Google Shape;123;p28"/>
          <p:cNvSpPr/>
          <p:nvPr/>
        </p:nvSpPr>
        <p:spPr>
          <a:xfrm>
            <a:off x="132375" y="1128475"/>
            <a:ext cx="4439700" cy="3975000"/>
          </a:xfrm>
          <a:prstGeom prst="rect">
            <a:avLst/>
          </a:prstGeom>
          <a:noFill/>
          <a:ln>
            <a:noFill/>
          </a:ln>
        </p:spPr>
        <p:txBody>
          <a:bodyPr spcFirstLastPara="1" wrap="square" lIns="91400" tIns="91400" rIns="91400" bIns="91400" anchor="t" anchorCtr="0">
            <a:noAutofit/>
          </a:bodyPr>
          <a:lstStyle/>
          <a:p>
            <a:pPr marL="285750" marR="0" lvl="0" indent="-285750" algn="l" rtl="0">
              <a:lnSpc>
                <a:spcPct val="115000"/>
              </a:lnSpc>
              <a:spcBef>
                <a:spcPts val="0"/>
              </a:spcBef>
              <a:spcAft>
                <a:spcPts val="0"/>
              </a:spcAft>
              <a:buSzPts val="1500"/>
              <a:buFont typeface="Noto Sans Symbols"/>
              <a:buChar char="❑"/>
            </a:pPr>
            <a:r>
              <a:rPr lang="en" sz="1500" dirty="0">
                <a:latin typeface="Open Sans"/>
                <a:ea typeface="Open Sans"/>
                <a:cs typeface="Open Sans"/>
                <a:sym typeface="Open Sans"/>
              </a:rPr>
              <a:t>New customers are more from the age group of 40-49 , followed by 50-59 &amp; 60-69. </a:t>
            </a:r>
            <a:endParaRPr sz="1500" dirty="0">
              <a:latin typeface="Open Sans"/>
              <a:ea typeface="Open Sans"/>
              <a:cs typeface="Open Sans"/>
              <a:sym typeface="Open Sans"/>
            </a:endParaRPr>
          </a:p>
          <a:p>
            <a:pPr marL="0" marR="0" lvl="0" indent="0" algn="l" rtl="0">
              <a:lnSpc>
                <a:spcPct val="115000"/>
              </a:lnSpc>
              <a:spcBef>
                <a:spcPts val="0"/>
              </a:spcBef>
              <a:spcAft>
                <a:spcPts val="0"/>
              </a:spcAft>
              <a:buNone/>
            </a:pPr>
            <a:endParaRPr sz="1500" dirty="0">
              <a:latin typeface="Open Sans"/>
              <a:ea typeface="Open Sans"/>
              <a:cs typeface="Open Sans"/>
              <a:sym typeface="Open Sans"/>
            </a:endParaRPr>
          </a:p>
          <a:p>
            <a:pPr marL="285750" marR="0" lvl="0" indent="-285750" algn="l" rtl="0">
              <a:lnSpc>
                <a:spcPct val="115000"/>
              </a:lnSpc>
              <a:spcBef>
                <a:spcPts val="0"/>
              </a:spcBef>
              <a:spcAft>
                <a:spcPts val="0"/>
              </a:spcAft>
              <a:buSzPts val="1500"/>
              <a:buFont typeface="Noto Sans Symbols"/>
              <a:buChar char="❑"/>
            </a:pPr>
            <a:r>
              <a:rPr lang="en" sz="1500" dirty="0">
                <a:latin typeface="Open Sans"/>
                <a:ea typeface="Open Sans"/>
                <a:cs typeface="Open Sans"/>
                <a:sym typeface="Open Sans"/>
              </a:rPr>
              <a:t>Fewer customer are from 10-19 &amp; 90-99 for obvious reasons.</a:t>
            </a:r>
            <a:endParaRPr sz="1500" dirty="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dirty="0">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Noto Sans Symbols"/>
              <a:buChar char="❑"/>
            </a:pPr>
            <a:r>
              <a:rPr lang="en" sz="1500" b="0" i="0" u="none" strike="noStrike" cap="none" dirty="0">
                <a:solidFill>
                  <a:schemeClr val="dk1"/>
                </a:solidFill>
                <a:latin typeface="Open Sans"/>
                <a:ea typeface="Open Sans"/>
                <a:cs typeface="Open Sans"/>
                <a:sym typeface="Open Sans"/>
              </a:rPr>
              <a:t>Data shows age group </a:t>
            </a:r>
            <a:r>
              <a:rPr lang="en" sz="1500" b="1" i="0" u="none" strike="noStrike" cap="none" dirty="0">
                <a:solidFill>
                  <a:schemeClr val="dk1"/>
                </a:solidFill>
                <a:latin typeface="Open Sans"/>
                <a:ea typeface="Open Sans"/>
                <a:cs typeface="Open Sans"/>
                <a:sym typeface="Open Sans"/>
              </a:rPr>
              <a:t>40-50</a:t>
            </a:r>
            <a:r>
              <a:rPr lang="en" sz="1500" b="0" i="0" u="none" strike="noStrike" cap="none" dirty="0">
                <a:solidFill>
                  <a:schemeClr val="dk1"/>
                </a:solidFill>
                <a:latin typeface="Open Sans"/>
                <a:ea typeface="Open Sans"/>
                <a:cs typeface="Open Sans"/>
                <a:sym typeface="Open Sans"/>
              </a:rPr>
              <a:t> has high count in terms of bike purchased in last 3 years wit</a:t>
            </a:r>
            <a:r>
              <a:rPr lang="en" sz="1500" dirty="0">
                <a:solidFill>
                  <a:schemeClr val="dk1"/>
                </a:solidFill>
                <a:latin typeface="Open Sans"/>
                <a:ea typeface="Open Sans"/>
                <a:cs typeface="Open Sans"/>
                <a:sym typeface="Open Sans"/>
              </a:rPr>
              <a:t>h a slightly greater female ratio. </a:t>
            </a:r>
            <a:endParaRPr sz="1500" dirty="0">
              <a:solidFill>
                <a:schemeClr val="dk1"/>
              </a:solidFill>
              <a:latin typeface="Open Sans"/>
              <a:ea typeface="Open Sans"/>
              <a:cs typeface="Open Sans"/>
              <a:sym typeface="Open Sans"/>
            </a:endParaRPr>
          </a:p>
          <a:p>
            <a:pPr marL="457200" marR="0" lvl="0" indent="0" algn="l" rtl="0">
              <a:lnSpc>
                <a:spcPct val="115000"/>
              </a:lnSpc>
              <a:spcBef>
                <a:spcPts val="0"/>
              </a:spcBef>
              <a:spcAft>
                <a:spcPts val="0"/>
              </a:spcAft>
              <a:buNone/>
            </a:pPr>
            <a:endParaRPr sz="1500" dirty="0">
              <a:solidFill>
                <a:schemeClr val="dk1"/>
              </a:solidFill>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Open Sans"/>
              <a:buChar char="❑"/>
            </a:pPr>
            <a:r>
              <a:rPr lang="en" sz="1500" dirty="0">
                <a:solidFill>
                  <a:schemeClr val="dk1"/>
                </a:solidFill>
                <a:latin typeface="Open Sans"/>
                <a:ea typeface="Open Sans"/>
                <a:cs typeface="Open Sans"/>
                <a:sym typeface="Open Sans"/>
              </a:rPr>
              <a:t>The target audience for our marketing and advertising should be inclined to provide focus on females than males.</a:t>
            </a:r>
            <a:endParaRPr sz="1500" dirty="0">
              <a:solidFill>
                <a:schemeClr val="dk1"/>
              </a:solidFill>
              <a:latin typeface="Open Sans"/>
              <a:ea typeface="Open Sans"/>
              <a:cs typeface="Open Sans"/>
              <a:sym typeface="Open Sans"/>
            </a:endParaRPr>
          </a:p>
          <a:p>
            <a:pPr marL="457200" marR="0" lvl="0" indent="0" algn="l" rtl="0">
              <a:lnSpc>
                <a:spcPct val="115000"/>
              </a:lnSpc>
              <a:spcBef>
                <a:spcPts val="0"/>
              </a:spcBef>
              <a:spcAft>
                <a:spcPts val="0"/>
              </a:spcAft>
              <a:buNone/>
            </a:pPr>
            <a:endParaRPr dirty="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i="0" u="none" strike="noStrike" cap="none" dirty="0">
              <a:solidFill>
                <a:srgbClr val="000000"/>
              </a:solidFill>
              <a:latin typeface="Open Sans"/>
              <a:ea typeface="Open Sans"/>
              <a:cs typeface="Open Sans"/>
              <a:sym typeface="Open Sans"/>
            </a:endParaRPr>
          </a:p>
        </p:txBody>
      </p:sp>
      <p:pic>
        <p:nvPicPr>
          <p:cNvPr id="124" name="Google Shape;124;p28"/>
          <p:cNvPicPr preferRelativeResize="0"/>
          <p:nvPr/>
        </p:nvPicPr>
        <p:blipFill rotWithShape="1">
          <a:blip r:embed="rId3">
            <a:alphaModFix/>
          </a:blip>
          <a:srcRect/>
          <a:stretch/>
        </p:blipFill>
        <p:spPr>
          <a:xfrm>
            <a:off x="4733626" y="3060550"/>
            <a:ext cx="4284025" cy="2042825"/>
          </a:xfrm>
          <a:prstGeom prst="rect">
            <a:avLst/>
          </a:prstGeom>
          <a:noFill/>
          <a:ln w="9525" cap="flat" cmpd="sng">
            <a:solidFill>
              <a:schemeClr val="dk1"/>
            </a:solidFill>
            <a:prstDash val="solid"/>
            <a:round/>
            <a:headEnd type="none" w="sm" len="sm"/>
            <a:tailEnd type="none" w="sm" len="sm"/>
          </a:ln>
        </p:spPr>
      </p:pic>
      <p:pic>
        <p:nvPicPr>
          <p:cNvPr id="125" name="Google Shape;125;p28"/>
          <p:cNvPicPr preferRelativeResize="0"/>
          <p:nvPr/>
        </p:nvPicPr>
        <p:blipFill rotWithShape="1">
          <a:blip r:embed="rId4">
            <a:alphaModFix/>
          </a:blip>
          <a:srcRect/>
          <a:stretch/>
        </p:blipFill>
        <p:spPr>
          <a:xfrm>
            <a:off x="4722150" y="872600"/>
            <a:ext cx="4284025" cy="204282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9"/>
          <p:cNvSpPr/>
          <p:nvPr/>
        </p:nvSpPr>
        <p:spPr>
          <a:xfrm>
            <a:off x="205025" y="198575"/>
            <a:ext cx="8565600" cy="6414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 Job Industry</a:t>
            </a:r>
            <a:endParaRPr sz="20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FFFFFF"/>
              </a:buClr>
              <a:buSzPts val="2000"/>
              <a:buFont typeface="Arial"/>
              <a:buNone/>
            </a:pPr>
            <a:endParaRPr sz="2000" b="1">
              <a:solidFill>
                <a:srgbClr val="FFFFFF"/>
              </a:solidFill>
            </a:endParaRPr>
          </a:p>
          <a:p>
            <a:pPr marL="0" marR="0" lvl="0" indent="0" algn="ctr" rtl="0">
              <a:lnSpc>
                <a:spcPct val="100000"/>
              </a:lnSpc>
              <a:spcBef>
                <a:spcPts val="0"/>
              </a:spcBef>
              <a:spcAft>
                <a:spcPts val="0"/>
              </a:spcAft>
              <a:buClr>
                <a:srgbClr val="FFFFFF"/>
              </a:buClr>
              <a:buSzPts val="2000"/>
              <a:buFont typeface="Arial"/>
              <a:buNone/>
            </a:pPr>
            <a:endParaRPr sz="2000" b="1" i="0" u="none" strike="noStrike" cap="none">
              <a:solidFill>
                <a:srgbClr val="FFFFFF"/>
              </a:solidFill>
              <a:latin typeface="Arial"/>
              <a:ea typeface="Arial"/>
              <a:cs typeface="Arial"/>
              <a:sym typeface="Arial"/>
            </a:endParaRPr>
          </a:p>
        </p:txBody>
      </p:sp>
      <p:sp>
        <p:nvSpPr>
          <p:cNvPr id="132" name="Google Shape;132;p29"/>
          <p:cNvSpPr/>
          <p:nvPr/>
        </p:nvSpPr>
        <p:spPr>
          <a:xfrm>
            <a:off x="117900" y="1433575"/>
            <a:ext cx="4454100" cy="3312900"/>
          </a:xfrm>
          <a:prstGeom prst="rect">
            <a:avLst/>
          </a:prstGeom>
          <a:noFill/>
          <a:ln>
            <a:noFill/>
          </a:ln>
        </p:spPr>
        <p:txBody>
          <a:bodyPr spcFirstLastPara="1" wrap="square" lIns="91400" tIns="91400" rIns="91400" bIns="91400" anchor="t" anchorCtr="0">
            <a:noAutofit/>
          </a:bodyPr>
          <a:lstStyle/>
          <a:p>
            <a:pPr marL="457200" marR="0" lvl="0" indent="-323850" algn="l" rtl="0">
              <a:lnSpc>
                <a:spcPct val="115000"/>
              </a:lnSpc>
              <a:spcBef>
                <a:spcPts val="0"/>
              </a:spcBef>
              <a:spcAft>
                <a:spcPts val="0"/>
              </a:spcAft>
              <a:buSzPts val="1500"/>
              <a:buFont typeface="Open Sans"/>
              <a:buChar char="❏"/>
            </a:pPr>
            <a:r>
              <a:rPr lang="en" sz="1500">
                <a:latin typeface="Open Sans"/>
                <a:ea typeface="Open Sans"/>
                <a:cs typeface="Open Sans"/>
                <a:sym typeface="Open Sans"/>
              </a:rPr>
              <a:t>Financial Services, Manufacturing, and Health are the top three profit-generating industries, followed by retail and property.</a:t>
            </a: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323850" algn="l" rtl="0">
              <a:lnSpc>
                <a:spcPct val="115000"/>
              </a:lnSpc>
              <a:spcBef>
                <a:spcPts val="0"/>
              </a:spcBef>
              <a:spcAft>
                <a:spcPts val="0"/>
              </a:spcAft>
              <a:buSzPts val="1500"/>
              <a:buChar char="❏"/>
            </a:pPr>
            <a:r>
              <a:rPr lang="en" sz="1500">
                <a:latin typeface="Open Sans"/>
                <a:ea typeface="Open Sans"/>
                <a:cs typeface="Open Sans"/>
                <a:sym typeface="Open Sans"/>
              </a:rPr>
              <a:t>The highest profits are also </a:t>
            </a:r>
            <a:r>
              <a:rPr lang="en" sz="1500">
                <a:solidFill>
                  <a:schemeClr val="dk1"/>
                </a:solidFill>
                <a:latin typeface="Open Sans"/>
                <a:ea typeface="Open Sans"/>
                <a:cs typeface="Open Sans"/>
                <a:sym typeface="Open Sans"/>
              </a:rPr>
              <a:t>Financial Services, Manufacturing, and Health as seen in the second chart. </a:t>
            </a:r>
            <a:endParaRPr sz="1500">
              <a:latin typeface="Open Sans"/>
              <a:ea typeface="Open Sans"/>
              <a:cs typeface="Open Sans"/>
              <a:sym typeface="Open Sans"/>
            </a:endParaRPr>
          </a:p>
          <a:p>
            <a:pPr marL="0" marR="0" lvl="0" indent="0" algn="l" rtl="0">
              <a:lnSpc>
                <a:spcPct val="115000"/>
              </a:lnSpc>
              <a:spcBef>
                <a:spcPts val="0"/>
              </a:spcBef>
              <a:spcAft>
                <a:spcPts val="0"/>
              </a:spcAft>
              <a:buNone/>
            </a:pPr>
            <a:endParaRPr sz="1500" i="0" u="none" strike="noStrike" cap="none">
              <a:solidFill>
                <a:srgbClr val="000000"/>
              </a:solidFill>
              <a:latin typeface="Open Sans"/>
              <a:ea typeface="Open Sans"/>
              <a:cs typeface="Open Sans"/>
              <a:sym typeface="Open Sans"/>
            </a:endParaRPr>
          </a:p>
        </p:txBody>
      </p:sp>
      <p:pic>
        <p:nvPicPr>
          <p:cNvPr id="133" name="Google Shape;133;p29"/>
          <p:cNvPicPr preferRelativeResize="0"/>
          <p:nvPr/>
        </p:nvPicPr>
        <p:blipFill rotWithShape="1">
          <a:blip r:embed="rId3">
            <a:alphaModFix/>
          </a:blip>
          <a:srcRect/>
          <a:stretch/>
        </p:blipFill>
        <p:spPr>
          <a:xfrm>
            <a:off x="4664025" y="2973725"/>
            <a:ext cx="4350324" cy="2106825"/>
          </a:xfrm>
          <a:prstGeom prst="rect">
            <a:avLst/>
          </a:prstGeom>
          <a:noFill/>
          <a:ln>
            <a:noFill/>
          </a:ln>
        </p:spPr>
      </p:pic>
      <p:pic>
        <p:nvPicPr>
          <p:cNvPr id="134" name="Google Shape;134;p29"/>
          <p:cNvPicPr preferRelativeResize="0"/>
          <p:nvPr/>
        </p:nvPicPr>
        <p:blipFill rotWithShape="1">
          <a:blip r:embed="rId4">
            <a:alphaModFix/>
          </a:blip>
          <a:srcRect/>
          <a:stretch/>
        </p:blipFill>
        <p:spPr>
          <a:xfrm>
            <a:off x="4671050" y="820525"/>
            <a:ext cx="4350324" cy="194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0"/>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30"/>
          <p:cNvSpPr/>
          <p:nvPr/>
        </p:nvSpPr>
        <p:spPr>
          <a:xfrm>
            <a:off x="205025" y="182727"/>
            <a:ext cx="85656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a:solidFill>
                  <a:srgbClr val="FFFFFF"/>
                </a:solidFill>
              </a:rPr>
              <a:t>Data Exploration : Number of cars owned</a:t>
            </a:r>
            <a:endParaRPr/>
          </a:p>
        </p:txBody>
      </p:sp>
      <p:sp>
        <p:nvSpPr>
          <p:cNvPr id="141" name="Google Shape;141;p30"/>
          <p:cNvSpPr/>
          <p:nvPr/>
        </p:nvSpPr>
        <p:spPr>
          <a:xfrm>
            <a:off x="101700" y="986325"/>
            <a:ext cx="4470300" cy="3960300"/>
          </a:xfrm>
          <a:prstGeom prst="rect">
            <a:avLst/>
          </a:prstGeom>
          <a:noFill/>
          <a:ln>
            <a:noFill/>
          </a:ln>
        </p:spPr>
        <p:txBody>
          <a:bodyPr spcFirstLastPara="1" wrap="square" lIns="91400" tIns="91400" rIns="91400" bIns="91400" anchor="t" anchorCtr="0">
            <a:noAutofit/>
          </a:bodyPr>
          <a:lstStyle/>
          <a:p>
            <a:pPr marL="457200" lvl="0" indent="-3238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Out of three states, New South Wales, could be potential market opportunities for the company.</a:t>
            </a:r>
            <a:endParaRPr sz="1500">
              <a:solidFill>
                <a:schemeClr val="dk1"/>
              </a:solidFill>
              <a:latin typeface="Open Sans"/>
              <a:ea typeface="Open Sans"/>
              <a:cs typeface="Open Sans"/>
              <a:sym typeface="Open Sans"/>
            </a:endParaRPr>
          </a:p>
          <a:p>
            <a:pPr marL="457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457200" lvl="0" indent="-3238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New South Wales has the biggest potential since the number of people who own vehicles is nearly equal to the number of individuals who do not own cars, indicating that there is room for value customers there.</a:t>
            </a:r>
            <a:endParaRPr sz="150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323850" algn="l" rtl="0">
              <a:lnSpc>
                <a:spcPct val="115000"/>
              </a:lnSpc>
              <a:spcBef>
                <a:spcPts val="0"/>
              </a:spcBef>
              <a:spcAft>
                <a:spcPts val="0"/>
              </a:spcAft>
              <a:buClr>
                <a:srgbClr val="000000"/>
              </a:buClr>
              <a:buSzPts val="1500"/>
              <a:buFont typeface="Open Sans"/>
              <a:buChar char="❏"/>
            </a:pPr>
            <a:r>
              <a:rPr lang="en" sz="1500" i="0" u="none" strike="noStrike" cap="none">
                <a:solidFill>
                  <a:srgbClr val="000000"/>
                </a:solidFill>
                <a:latin typeface="Open Sans"/>
                <a:ea typeface="Open Sans"/>
                <a:cs typeface="Open Sans"/>
                <a:sym typeface="Open Sans"/>
              </a:rPr>
              <a:t>VIC and QLD has more customers that own car that who don’t but we can try to have something so that those owns car will buy bikes.</a:t>
            </a:r>
            <a:endParaRPr sz="1500">
              <a:latin typeface="Open Sans"/>
              <a:ea typeface="Open Sans"/>
              <a:cs typeface="Open Sans"/>
              <a:sym typeface="Open Sans"/>
            </a:endParaRPr>
          </a:p>
          <a:p>
            <a:pPr marL="342900" marR="0" lvl="0" indent="-254000" algn="l" rtl="0">
              <a:lnSpc>
                <a:spcPct val="115000"/>
              </a:lnSpc>
              <a:spcBef>
                <a:spcPts val="0"/>
              </a:spcBef>
              <a:spcAft>
                <a:spcPts val="0"/>
              </a:spcAft>
              <a:buClr>
                <a:srgbClr val="000000"/>
              </a:buClr>
              <a:buSzPts val="1400"/>
              <a:buFont typeface="Noto Sans Symbols"/>
              <a:buNone/>
            </a:pPr>
            <a:endParaRPr sz="1400" b="0" i="0" u="none" strike="noStrike" cap="none">
              <a:solidFill>
                <a:srgbClr val="000000"/>
              </a:solidFill>
              <a:latin typeface="Comic Sans MS"/>
              <a:ea typeface="Comic Sans MS"/>
              <a:cs typeface="Comic Sans MS"/>
              <a:sym typeface="Comic Sans MS"/>
            </a:endParaRPr>
          </a:p>
        </p:txBody>
      </p:sp>
      <p:pic>
        <p:nvPicPr>
          <p:cNvPr id="142" name="Google Shape;142;p30" descr="A picture containing screenshot&#10;&#10;Description automatically generated"/>
          <p:cNvPicPr preferRelativeResize="0"/>
          <p:nvPr/>
        </p:nvPicPr>
        <p:blipFill rotWithShape="1">
          <a:blip r:embed="rId3">
            <a:alphaModFix/>
          </a:blip>
          <a:srcRect/>
          <a:stretch/>
        </p:blipFill>
        <p:spPr>
          <a:xfrm>
            <a:off x="4664025" y="1375475"/>
            <a:ext cx="4381650" cy="318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1"/>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31"/>
          <p:cNvSpPr/>
          <p:nvPr/>
        </p:nvSpPr>
        <p:spPr>
          <a:xfrm>
            <a:off x="205025" y="213099"/>
            <a:ext cx="8565600" cy="5433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Model Development </a:t>
            </a:r>
            <a:endParaRPr sz="2000" b="1" i="0" u="none" strike="noStrike" cap="none">
              <a:solidFill>
                <a:srgbClr val="FFFFFF"/>
              </a:solidFill>
              <a:latin typeface="Arial"/>
              <a:ea typeface="Arial"/>
              <a:cs typeface="Arial"/>
              <a:sym typeface="Arial"/>
            </a:endParaRPr>
          </a:p>
        </p:txBody>
      </p:sp>
      <p:sp>
        <p:nvSpPr>
          <p:cNvPr id="149" name="Google Shape;149;p31"/>
          <p:cNvSpPr/>
          <p:nvPr/>
        </p:nvSpPr>
        <p:spPr>
          <a:xfrm>
            <a:off x="0" y="820525"/>
            <a:ext cx="91440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endParaRPr sz="2200" b="1">
              <a:solidFill>
                <a:srgbClr val="073763"/>
              </a:solidFill>
              <a:latin typeface="Lora"/>
              <a:ea typeface="Lora"/>
              <a:cs typeface="Lora"/>
              <a:sym typeface="Lora"/>
            </a:endParaRPr>
          </a:p>
          <a:p>
            <a:pPr marL="0" marR="0" lvl="0" indent="0" algn="l" rtl="0">
              <a:lnSpc>
                <a:spcPct val="115000"/>
              </a:lnSpc>
              <a:spcBef>
                <a:spcPts val="0"/>
              </a:spcBef>
              <a:spcAft>
                <a:spcPts val="0"/>
              </a:spcAft>
              <a:buClr>
                <a:srgbClr val="000000"/>
              </a:buClr>
              <a:buSzPts val="2000"/>
              <a:buFont typeface="Open Sans"/>
              <a:buNone/>
            </a:pPr>
            <a:r>
              <a:rPr lang="en" sz="2200" b="1" i="0" u="none" strike="noStrike" cap="none">
                <a:solidFill>
                  <a:srgbClr val="073763"/>
                </a:solidFill>
                <a:latin typeface="Lora"/>
                <a:ea typeface="Lora"/>
                <a:cs typeface="Lora"/>
                <a:sym typeface="Lora"/>
              </a:rPr>
              <a:t>C</a:t>
            </a:r>
            <a:r>
              <a:rPr lang="en" sz="2200" b="1">
                <a:solidFill>
                  <a:srgbClr val="073763"/>
                </a:solidFill>
                <a:latin typeface="Lora"/>
                <a:ea typeface="Lora"/>
                <a:cs typeface="Lora"/>
                <a:sym typeface="Lora"/>
              </a:rPr>
              <a:t>USTOMER CLASSIFICATION</a:t>
            </a:r>
            <a:r>
              <a:rPr lang="en" sz="2200" b="1" i="0" u="none" strike="noStrike" cap="none">
                <a:solidFill>
                  <a:srgbClr val="073763"/>
                </a:solidFill>
                <a:latin typeface="Lora"/>
                <a:ea typeface="Lora"/>
                <a:cs typeface="Lora"/>
                <a:sym typeface="Lora"/>
              </a:rPr>
              <a:t> – </a:t>
            </a:r>
            <a:r>
              <a:rPr lang="en" sz="2200" b="1" i="1" u="none" strike="noStrike" cap="none">
                <a:solidFill>
                  <a:srgbClr val="073763"/>
                </a:solidFill>
                <a:latin typeface="Lora"/>
                <a:ea typeface="Lora"/>
                <a:cs typeface="Lora"/>
                <a:sym typeface="Lora"/>
              </a:rPr>
              <a:t>Targeting High Value Customers</a:t>
            </a:r>
            <a:endParaRPr sz="2200" b="1" i="1" u="none" strike="noStrike" cap="none">
              <a:solidFill>
                <a:srgbClr val="073763"/>
              </a:solidFill>
              <a:latin typeface="Lora"/>
              <a:ea typeface="Lora"/>
              <a:cs typeface="Lora"/>
              <a:sym typeface="Lora"/>
            </a:endParaRPr>
          </a:p>
        </p:txBody>
      </p:sp>
      <p:sp>
        <p:nvSpPr>
          <p:cNvPr id="150" name="Google Shape;150;p31"/>
          <p:cNvSpPr txBox="1">
            <a:spLocks noGrp="1"/>
          </p:cNvSpPr>
          <p:nvPr>
            <p:ph type="body" idx="1"/>
          </p:nvPr>
        </p:nvSpPr>
        <p:spPr>
          <a:xfrm>
            <a:off x="130775" y="1549825"/>
            <a:ext cx="8906700" cy="3472500"/>
          </a:xfrm>
          <a:prstGeom prst="rect">
            <a:avLst/>
          </a:prstGeom>
          <a:noFill/>
          <a:ln>
            <a:noFill/>
          </a:ln>
        </p:spPr>
        <p:txBody>
          <a:bodyPr spcFirstLastPara="1" wrap="square" lIns="91400" tIns="91400" rIns="91400" bIns="91400" anchor="t" anchorCtr="0">
            <a:normAutofit/>
          </a:bodyPr>
          <a:lstStyle/>
          <a:p>
            <a:pPr marL="0" lvl="0" indent="0" algn="l" rtl="0">
              <a:lnSpc>
                <a:spcPct val="115000"/>
              </a:lnSpc>
              <a:spcBef>
                <a:spcPts val="0"/>
              </a:spcBef>
              <a:spcAft>
                <a:spcPts val="0"/>
              </a:spcAft>
              <a:buNone/>
            </a:pPr>
            <a:endParaRPr sz="2000" b="1">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2000" b="1">
                <a:solidFill>
                  <a:srgbClr val="073763"/>
                </a:solidFill>
                <a:latin typeface="Open Sans"/>
                <a:ea typeface="Open Sans"/>
                <a:cs typeface="Open Sans"/>
                <a:sym typeface="Open Sans"/>
              </a:rPr>
              <a:t>The following are the high-value clients to target from the new list :</a:t>
            </a:r>
            <a:endParaRPr sz="2000">
              <a:solidFill>
                <a:srgbClr val="073763"/>
              </a:solidFill>
              <a:latin typeface="Open Sans"/>
              <a:ea typeface="Open Sans"/>
              <a:cs typeface="Open Sans"/>
              <a:sym typeface="Open Sans"/>
            </a:endParaRPr>
          </a:p>
          <a:p>
            <a:pPr marL="139700" lvl="0" indent="0" algn="l" rtl="0">
              <a:lnSpc>
                <a:spcPct val="115000"/>
              </a:lnSpc>
              <a:spcBef>
                <a:spcPts val="0"/>
              </a:spcBef>
              <a:spcAft>
                <a:spcPts val="0"/>
              </a:spcAft>
              <a:buSzPts val="1400"/>
              <a:buNone/>
            </a:pPr>
            <a:endParaRPr sz="1500" b="1" u="sng">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Aged between 40 – 50.</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Most of the high value customers are female compared to male</a:t>
            </a:r>
            <a:endParaRPr sz="1500">
              <a:solidFill>
                <a:schemeClr val="dk1"/>
              </a:solidFill>
              <a:latin typeface="Open Sans"/>
              <a:ea typeface="Open Sans"/>
              <a:cs typeface="Open Sans"/>
              <a:sym typeface="Open Sans"/>
            </a:endParaRPr>
          </a:p>
          <a:p>
            <a:pPr marL="965200" lvl="0" indent="0" algn="l" rtl="0">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Working in Financial Service, Manufacturing and Health.</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Who are currently living in New South Wales and Victoria.</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latin typeface="Open Sans"/>
              <a:ea typeface="Open Sans"/>
              <a:cs typeface="Open Sans"/>
              <a:sym typeface="Open Sans"/>
            </a:endParaRPr>
          </a:p>
          <a:p>
            <a:pPr marL="965200" lvl="0" indent="0" algn="l" rtl="0">
              <a:lnSpc>
                <a:spcPct val="115000"/>
              </a:lnSpc>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2"/>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32"/>
          <p:cNvSpPr/>
          <p:nvPr/>
        </p:nvSpPr>
        <p:spPr>
          <a:xfrm>
            <a:off x="205025" y="169523"/>
            <a:ext cx="8565600" cy="5868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Interpretation</a:t>
            </a:r>
            <a:endParaRPr sz="2000" b="1" i="0" u="none" strike="noStrike" cap="none">
              <a:solidFill>
                <a:srgbClr val="FFFFFF"/>
              </a:solidFill>
              <a:latin typeface="Arial"/>
              <a:ea typeface="Arial"/>
              <a:cs typeface="Arial"/>
              <a:sym typeface="Arial"/>
            </a:endParaRPr>
          </a:p>
        </p:txBody>
      </p:sp>
      <p:sp>
        <p:nvSpPr>
          <p:cNvPr id="157" name="Google Shape;157;p32"/>
          <p:cNvSpPr/>
          <p:nvPr/>
        </p:nvSpPr>
        <p:spPr>
          <a:xfrm>
            <a:off x="205025" y="851003"/>
            <a:ext cx="8565600" cy="5085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r>
              <a:rPr lang="en" sz="2000" b="1">
                <a:solidFill>
                  <a:srgbClr val="073763"/>
                </a:solidFill>
                <a:latin typeface="Open Sans"/>
                <a:ea typeface="Open Sans"/>
                <a:cs typeface="Open Sans"/>
                <a:sym typeface="Open Sans"/>
              </a:rPr>
              <a:t>HIGH-VALUE CUSTOMER SUMMARY TABLE</a:t>
            </a:r>
            <a:endParaRPr sz="2000" b="1" i="0" u="none" strike="noStrike" cap="none">
              <a:solidFill>
                <a:srgbClr val="073763"/>
              </a:solidFill>
              <a:latin typeface="Open Sans"/>
              <a:ea typeface="Open Sans"/>
              <a:cs typeface="Open Sans"/>
              <a:sym typeface="Open Sans"/>
            </a:endParaRPr>
          </a:p>
        </p:txBody>
      </p:sp>
      <p:graphicFrame>
        <p:nvGraphicFramePr>
          <p:cNvPr id="158" name="Google Shape;158;p32"/>
          <p:cNvGraphicFramePr/>
          <p:nvPr/>
        </p:nvGraphicFramePr>
        <p:xfrm>
          <a:off x="113820" y="1592266"/>
          <a:ext cx="8896550" cy="3430875"/>
        </p:xfrm>
        <a:graphic>
          <a:graphicData uri="http://schemas.openxmlformats.org/drawingml/2006/table">
            <a:tbl>
              <a:tblPr firstRow="1" bandRow="1">
                <a:noFill/>
                <a:tableStyleId>{D4805BA6-CC0E-4A04-AB1C-FC66D92E5182}</a:tableStyleId>
              </a:tblPr>
              <a:tblGrid>
                <a:gridCol w="1005775">
                  <a:extLst>
                    <a:ext uri="{9D8B030D-6E8A-4147-A177-3AD203B41FA5}">
                      <a16:colId xmlns:a16="http://schemas.microsoft.com/office/drawing/2014/main" val="20000"/>
                    </a:ext>
                  </a:extLst>
                </a:gridCol>
                <a:gridCol w="1536100">
                  <a:extLst>
                    <a:ext uri="{9D8B030D-6E8A-4147-A177-3AD203B41FA5}">
                      <a16:colId xmlns:a16="http://schemas.microsoft.com/office/drawing/2014/main" val="20001"/>
                    </a:ext>
                  </a:extLst>
                </a:gridCol>
                <a:gridCol w="587175">
                  <a:extLst>
                    <a:ext uri="{9D8B030D-6E8A-4147-A177-3AD203B41FA5}">
                      <a16:colId xmlns:a16="http://schemas.microsoft.com/office/drawing/2014/main" val="20002"/>
                    </a:ext>
                  </a:extLst>
                </a:gridCol>
                <a:gridCol w="1796100">
                  <a:extLst>
                    <a:ext uri="{9D8B030D-6E8A-4147-A177-3AD203B41FA5}">
                      <a16:colId xmlns:a16="http://schemas.microsoft.com/office/drawing/2014/main" val="20003"/>
                    </a:ext>
                  </a:extLst>
                </a:gridCol>
                <a:gridCol w="1429525">
                  <a:extLst>
                    <a:ext uri="{9D8B030D-6E8A-4147-A177-3AD203B41FA5}">
                      <a16:colId xmlns:a16="http://schemas.microsoft.com/office/drawing/2014/main" val="20004"/>
                    </a:ext>
                  </a:extLst>
                </a:gridCol>
                <a:gridCol w="980825">
                  <a:extLst>
                    <a:ext uri="{9D8B030D-6E8A-4147-A177-3AD203B41FA5}">
                      <a16:colId xmlns:a16="http://schemas.microsoft.com/office/drawing/2014/main" val="20005"/>
                    </a:ext>
                  </a:extLst>
                </a:gridCol>
                <a:gridCol w="1561050">
                  <a:extLst>
                    <a:ext uri="{9D8B030D-6E8A-4147-A177-3AD203B41FA5}">
                      <a16:colId xmlns:a16="http://schemas.microsoft.com/office/drawing/2014/main" val="20006"/>
                    </a:ext>
                  </a:extLst>
                </a:gridCol>
              </a:tblGrid>
              <a:tr h="753850">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Customer ID</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Bike Related Purchases for the last 3 years</a:t>
                      </a:r>
                      <a:endParaRPr sz="1000" u="none" strike="noStrike" cap="none">
                        <a:solidFill>
                          <a:srgbClr val="073763"/>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Age</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Job Industry</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Wealth Segment</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Owns Cars</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State</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0"/>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1842</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445</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Financial Services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1"/>
                  </a:ext>
                </a:extLst>
              </a:tr>
              <a:tr h="5568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2001</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168</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2"/>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650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486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Health</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3"/>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3297</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234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Victoria</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4"/>
                  </a:ext>
                </a:extLst>
              </a:tr>
              <a:tr h="5568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266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41</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3"/>
          <p:cNvSpPr/>
          <p:nvPr/>
        </p:nvSpPr>
        <p:spPr>
          <a:xfrm rot="10800000" flipH="1">
            <a:off x="-1" y="0"/>
            <a:ext cx="9163201" cy="5148001"/>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3"/>
          <p:cNvSpPr/>
          <p:nvPr/>
        </p:nvSpPr>
        <p:spPr>
          <a:xfrm>
            <a:off x="537899" y="1895175"/>
            <a:ext cx="3953102"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0" i="0" u="none" strike="noStrike" cap="none">
                <a:solidFill>
                  <a:srgbClr val="FFFFFF"/>
                </a:solidFill>
                <a:latin typeface="Open Sans ExtraBold"/>
                <a:ea typeface="Open Sans ExtraBold"/>
                <a:cs typeface="Open Sans ExtraBold"/>
                <a:sym typeface="Open Sans ExtraBold"/>
              </a:rPr>
              <a:t>THANK YOU</a:t>
            </a:r>
            <a:endParaRPr sz="3500" b="0" i="0" u="none" strike="noStrike" cap="none">
              <a:solidFill>
                <a:srgbClr val="FFFFFF"/>
              </a:solidFill>
              <a:latin typeface="Open Sans ExtraBold"/>
              <a:ea typeface="Open Sans ExtraBold"/>
              <a:cs typeface="Open Sans ExtraBold"/>
              <a:sym typeface="Open Sans ExtraBold"/>
            </a:endParaRPr>
          </a:p>
        </p:txBody>
      </p:sp>
      <p:sp>
        <p:nvSpPr>
          <p:cNvPr id="165" name="Google Shape;165;p33"/>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 sz="500" b="1" i="0" u="none" strike="noStrike" cap="none">
                <a:solidFill>
                  <a:srgbClr val="000000"/>
                </a:solidFill>
                <a:latin typeface="Calibri"/>
                <a:ea typeface="Calibri"/>
                <a:cs typeface="Calibri"/>
                <a:sym typeface="Calibri"/>
              </a:rPr>
              <a:t>       Note: </a:t>
            </a:r>
            <a:r>
              <a:rPr lang="en"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421</Words>
  <Application>Microsoft Office PowerPoint</Application>
  <PresentationFormat>On-screen Show (16:9)</PresentationFormat>
  <Paragraphs>98</Paragraphs>
  <Slides>9</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Comic Sans MS</vt:lpstr>
      <vt:lpstr>Open Sans Light</vt:lpstr>
      <vt:lpstr>Open Sans</vt:lpstr>
      <vt:lpstr>Open Sans ExtraBold</vt:lpstr>
      <vt:lpstr>Lora</vt:lpstr>
      <vt:lpstr>Calibri</vt:lpstr>
      <vt:lpstr>Arial</vt:lpstr>
      <vt:lpstr>Noto Sans Symbols</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Kaushik Dey</dc:creator>
  <cp:lastModifiedBy>Kaushik Dey</cp:lastModifiedBy>
  <cp:revision>1</cp:revision>
  <dcterms:modified xsi:type="dcterms:W3CDTF">2023-03-07T18:05:36Z</dcterms:modified>
</cp:coreProperties>
</file>