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27" r:id="rId2"/>
    <p:sldId id="435" r:id="rId3"/>
    <p:sldId id="436" r:id="rId4"/>
    <p:sldId id="468" r:id="rId5"/>
    <p:sldId id="469" r:id="rId6"/>
    <p:sldId id="47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p" initials="kp" lastIdx="1" clrIdx="0">
    <p:extLst>
      <p:ext uri="{19B8F6BF-5375-455C-9EA6-DF929625EA0E}">
        <p15:presenceInfo xmlns:p15="http://schemas.microsoft.com/office/powerpoint/2012/main" userId="22833e92557b17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96" autoAdjust="0"/>
    <p:restoredTop sz="94624" autoAdjust="0"/>
  </p:normalViewPr>
  <p:slideViewPr>
    <p:cSldViewPr>
      <p:cViewPr varScale="1">
        <p:scale>
          <a:sx n="56" d="100"/>
          <a:sy n="56" d="100"/>
        </p:scale>
        <p:origin x="129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5:27:58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5:40:46.0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E30F5-82F4-4FE9-AEA8-73CBD5CF3C8E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28F4E-F5D8-4686-92CB-31CEF2F29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3E04EB-614C-480F-9D37-CAC5806979D4}" type="datetime4">
              <a:rPr lang="en-US" smtClean="0"/>
              <a:t>November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D7D88-58D3-4B59-B2BF-2FF6604A7F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6207F-34CE-46E3-ACAA-AAE4DF019AD1}" type="datetime4">
              <a:rPr lang="en-US" smtClean="0"/>
              <a:t>November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39D83-B34D-44E0-AE62-3046B0708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56F1BC-C0BF-450D-BE2C-347E5492BD0E}" type="datetime4">
              <a:rPr lang="en-US" smtClean="0"/>
              <a:t>November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1EF46-0E4B-4078-8E1F-17BA71888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B51BFD0-29BD-441A-8829-A298F120D02C}" type="datetime4">
              <a:rPr lang="en-US" smtClean="0"/>
              <a:t>November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886424-7FD4-4DD0-9784-C823E89FA8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F19A9E-26D1-4419-B907-F9C08DDB6DBD}" type="datetime4">
              <a:rPr lang="en-US" smtClean="0"/>
              <a:t>November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C589E-BF30-4312-8077-BAB22BE8C8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2F180E-82D3-4D58-9DB7-71BE750E7708}" type="datetime4">
              <a:rPr lang="en-US" smtClean="0"/>
              <a:t>November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AA2F-AF03-4AC5-8EDE-C9C963EF7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9B3F55-563E-4474-8754-28CDD9E22818}" type="datetime4">
              <a:rPr lang="en-US" smtClean="0"/>
              <a:t>November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95D4-2C14-4B28-9002-DA43E442F3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BF585-3740-43D7-8FE4-0071ECB3E162}" type="datetime4">
              <a:rPr lang="en-US" smtClean="0"/>
              <a:t>November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9C63F-A906-443C-8262-5EA2E31886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EC28D1-9BDF-4169-A8C4-E70C644CCC84}" type="datetime4">
              <a:rPr lang="en-US" smtClean="0"/>
              <a:t>November 12,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E1DDE-F496-4042-A77D-6B70DA1E9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74E53-CFEB-4ACD-A016-CB99932BE3B9}" type="datetime4">
              <a:rPr lang="en-US" smtClean="0"/>
              <a:t>November 12,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35049-C4C7-4D1C-AA3C-FC8534AA5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7AEA91-57EE-4DB2-ACB1-2B46B85CC375}" type="datetime4">
              <a:rPr lang="en-US" smtClean="0"/>
              <a:t>November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6102B-2849-491D-9BAF-B78A643DD4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1B1AEC-CB36-4930-8638-EDE1708B98A1}" type="datetime4">
              <a:rPr lang="en-US" smtClean="0"/>
              <a:t>November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809C8-8EC2-4A0B-9161-F5572F2DE4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390C335-1193-4884-825F-FE100CD98616}" type="datetime4">
              <a:rPr lang="en-US" smtClean="0"/>
              <a:t>November 12, 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60132DF-66C3-4D9B-BCC7-BF73F546AE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064"/>
            <a:ext cx="8280400" cy="552450"/>
          </a:xfrm>
        </p:spPr>
        <p:txBody>
          <a:bodyPr/>
          <a:lstStyle/>
          <a:p>
            <a:r>
              <a:rPr lang="en-US" sz="3000" dirty="0"/>
              <a:t>Types of Clustering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914400"/>
            <a:ext cx="8001000" cy="53355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clustering</a:t>
            </a:r>
            <a:r>
              <a:rPr lang="en-US" dirty="0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Important distinction between </a:t>
            </a:r>
            <a:r>
              <a:rPr lang="en-US" dirty="0">
                <a:solidFill>
                  <a:srgbClr val="FF0000"/>
                </a:solidFill>
              </a:rPr>
              <a:t>hierarchical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partitional</a:t>
            </a:r>
            <a:r>
              <a:rPr lang="en-US" dirty="0">
                <a:solidFill>
                  <a:srgbClr val="FFCC00"/>
                </a:solidFill>
              </a:rPr>
              <a:t> </a:t>
            </a:r>
            <a:r>
              <a:rPr lang="en-US" dirty="0"/>
              <a:t>sets of clusters </a:t>
            </a:r>
            <a:endParaRPr lang="en-US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Partitional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A division data objects into non-overlapping subsets (clusters) such that each data object is in exactly one subset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0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Hierarchical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A set of nested clusters organized as a hierarchical tree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F26C2-575F-4201-9F7F-9F6B6043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89E-BF30-4312-8077-BAB22BE8C8C1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E25AFF-2073-BA6E-1018-3B1E1418C7AE}"/>
                  </a:ext>
                </a:extLst>
              </p14:cNvPr>
              <p14:cNvContentPartPr/>
              <p14:nvPr/>
            </p14:nvContentPartPr>
            <p14:xfrm>
              <a:off x="9498510" y="510939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E25AFF-2073-BA6E-1018-3B1E1418C7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9510" y="51003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742B50-D378-2A1A-E848-4FB3985646DA}"/>
                  </a:ext>
                </a:extLst>
              </p14:cNvPr>
              <p14:cNvContentPartPr/>
              <p14:nvPr/>
            </p14:nvContentPartPr>
            <p14:xfrm>
              <a:off x="-2457450" y="275427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742B50-D378-2A1A-E848-4FB3985646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66090" y="27452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dirty="0"/>
              <a:t>Partitional Clustering</a:t>
            </a:r>
          </a:p>
        </p:txBody>
      </p:sp>
      <p:sp>
        <p:nvSpPr>
          <p:cNvPr id="1539076" name="Freeform 4"/>
          <p:cNvSpPr>
            <a:spLocks/>
          </p:cNvSpPr>
          <p:nvPr/>
        </p:nvSpPr>
        <p:spPr bwMode="auto">
          <a:xfrm>
            <a:off x="1254125" y="2136775"/>
            <a:ext cx="96838" cy="101600"/>
          </a:xfrm>
          <a:custGeom>
            <a:avLst/>
            <a:gdLst/>
            <a:ahLst/>
            <a:cxnLst>
              <a:cxn ang="0">
                <a:pos x="61" y="30"/>
              </a:cxn>
              <a:cxn ang="0">
                <a:pos x="55" y="49"/>
              </a:cxn>
              <a:cxn ang="0">
                <a:pos x="43" y="61"/>
              </a:cxn>
              <a:cxn ang="0">
                <a:pos x="24" y="64"/>
              </a:cxn>
              <a:cxn ang="0">
                <a:pos x="9" y="55"/>
              </a:cxn>
              <a:cxn ang="0">
                <a:pos x="0" y="39"/>
              </a:cxn>
              <a:cxn ang="0">
                <a:pos x="0" y="24"/>
              </a:cxn>
              <a:cxn ang="0">
                <a:pos x="9" y="9"/>
              </a:cxn>
              <a:cxn ang="0">
                <a:pos x="24" y="0"/>
              </a:cxn>
              <a:cxn ang="0">
                <a:pos x="43" y="3"/>
              </a:cxn>
              <a:cxn ang="0">
                <a:pos x="55" y="15"/>
              </a:cxn>
              <a:cxn ang="0">
                <a:pos x="61" y="30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7" name="Freeform 5"/>
          <p:cNvSpPr>
            <a:spLocks/>
          </p:cNvSpPr>
          <p:nvPr/>
        </p:nvSpPr>
        <p:spPr bwMode="auto">
          <a:xfrm>
            <a:off x="1254125" y="2335213"/>
            <a:ext cx="96838" cy="98425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5" y="49"/>
              </a:cxn>
              <a:cxn ang="0">
                <a:pos x="43" y="62"/>
              </a:cxn>
              <a:cxn ang="0">
                <a:pos x="24" y="62"/>
              </a:cxn>
              <a:cxn ang="0">
                <a:pos x="9" y="55"/>
              </a:cxn>
              <a:cxn ang="0">
                <a:pos x="0" y="40"/>
              </a:cxn>
              <a:cxn ang="0">
                <a:pos x="0" y="22"/>
              </a:cxn>
              <a:cxn ang="0">
                <a:pos x="9" y="9"/>
              </a:cxn>
              <a:cxn ang="0">
                <a:pos x="24" y="0"/>
              </a:cxn>
              <a:cxn ang="0">
                <a:pos x="43" y="3"/>
              </a:cxn>
              <a:cxn ang="0">
                <a:pos x="55" y="16"/>
              </a:cxn>
              <a:cxn ang="0">
                <a:pos x="61" y="31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8" name="Freeform 6"/>
          <p:cNvSpPr>
            <a:spLocks/>
          </p:cNvSpPr>
          <p:nvPr/>
        </p:nvSpPr>
        <p:spPr bwMode="auto">
          <a:xfrm>
            <a:off x="1951038" y="4330700"/>
            <a:ext cx="96837" cy="98425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5" y="46"/>
              </a:cxn>
              <a:cxn ang="0">
                <a:pos x="43" y="59"/>
              </a:cxn>
              <a:cxn ang="0">
                <a:pos x="24" y="62"/>
              </a:cxn>
              <a:cxn ang="0">
                <a:pos x="9" y="53"/>
              </a:cxn>
              <a:cxn ang="0">
                <a:pos x="0" y="40"/>
              </a:cxn>
              <a:cxn ang="0">
                <a:pos x="0" y="22"/>
              </a:cxn>
              <a:cxn ang="0">
                <a:pos x="9" y="7"/>
              </a:cxn>
              <a:cxn ang="0">
                <a:pos x="24" y="0"/>
              </a:cxn>
              <a:cxn ang="0">
                <a:pos x="43" y="0"/>
              </a:cxn>
              <a:cxn ang="0">
                <a:pos x="55" y="13"/>
              </a:cxn>
              <a:cxn ang="0">
                <a:pos x="61" y="31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9" name="Freeform 7"/>
          <p:cNvSpPr>
            <a:spLocks/>
          </p:cNvSpPr>
          <p:nvPr/>
        </p:nvSpPr>
        <p:spPr bwMode="auto">
          <a:xfrm>
            <a:off x="1550988" y="2238375"/>
            <a:ext cx="96837" cy="96838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8" y="46"/>
              </a:cxn>
              <a:cxn ang="0">
                <a:pos x="43" y="58"/>
              </a:cxn>
              <a:cxn ang="0">
                <a:pos x="25" y="61"/>
              </a:cxn>
              <a:cxn ang="0">
                <a:pos x="9" y="55"/>
              </a:cxn>
              <a:cxn ang="0">
                <a:pos x="0" y="40"/>
              </a:cxn>
              <a:cxn ang="0">
                <a:pos x="0" y="21"/>
              </a:cxn>
              <a:cxn ang="0">
                <a:pos x="9" y="6"/>
              </a:cxn>
              <a:cxn ang="0">
                <a:pos x="25" y="0"/>
              </a:cxn>
              <a:cxn ang="0">
                <a:pos x="43" y="3"/>
              </a:cxn>
              <a:cxn ang="0">
                <a:pos x="58" y="12"/>
              </a:cxn>
              <a:cxn ang="0">
                <a:pos x="61" y="31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0" name="Freeform 8"/>
          <p:cNvSpPr>
            <a:spLocks/>
          </p:cNvSpPr>
          <p:nvPr/>
        </p:nvSpPr>
        <p:spPr bwMode="auto">
          <a:xfrm>
            <a:off x="1951038" y="3533775"/>
            <a:ext cx="96837" cy="96838"/>
          </a:xfrm>
          <a:custGeom>
            <a:avLst/>
            <a:gdLst/>
            <a:ahLst/>
            <a:cxnLst>
              <a:cxn ang="0">
                <a:pos x="61" y="30"/>
              </a:cxn>
              <a:cxn ang="0">
                <a:pos x="55" y="46"/>
              </a:cxn>
              <a:cxn ang="0">
                <a:pos x="43" y="58"/>
              </a:cxn>
              <a:cxn ang="0">
                <a:pos x="24" y="61"/>
              </a:cxn>
              <a:cxn ang="0">
                <a:pos x="9" y="55"/>
              </a:cxn>
              <a:cxn ang="0">
                <a:pos x="0" y="39"/>
              </a:cxn>
              <a:cxn ang="0">
                <a:pos x="0" y="21"/>
              </a:cxn>
              <a:cxn ang="0">
                <a:pos x="9" y="6"/>
              </a:cxn>
              <a:cxn ang="0">
                <a:pos x="24" y="0"/>
              </a:cxn>
              <a:cxn ang="0">
                <a:pos x="43" y="3"/>
              </a:cxn>
              <a:cxn ang="0">
                <a:pos x="55" y="12"/>
              </a:cxn>
              <a:cxn ang="0">
                <a:pos x="61" y="30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1" name="Freeform 9"/>
          <p:cNvSpPr>
            <a:spLocks/>
          </p:cNvSpPr>
          <p:nvPr/>
        </p:nvSpPr>
        <p:spPr bwMode="auto">
          <a:xfrm>
            <a:off x="2120900" y="1444625"/>
            <a:ext cx="98425" cy="9842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56" y="46"/>
              </a:cxn>
              <a:cxn ang="0">
                <a:pos x="43" y="58"/>
              </a:cxn>
              <a:cxn ang="0">
                <a:pos x="25" y="62"/>
              </a:cxn>
              <a:cxn ang="0">
                <a:pos x="9" y="55"/>
              </a:cxn>
              <a:cxn ang="0">
                <a:pos x="0" y="40"/>
              </a:cxn>
              <a:cxn ang="0">
                <a:pos x="0" y="22"/>
              </a:cxn>
              <a:cxn ang="0">
                <a:pos x="9" y="6"/>
              </a:cxn>
              <a:cxn ang="0">
                <a:pos x="25" y="0"/>
              </a:cxn>
              <a:cxn ang="0">
                <a:pos x="43" y="3"/>
              </a:cxn>
              <a:cxn ang="0">
                <a:pos x="56" y="12"/>
              </a:cxn>
              <a:cxn ang="0">
                <a:pos x="62" y="31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2" name="Freeform 10"/>
          <p:cNvSpPr>
            <a:spLocks/>
          </p:cNvSpPr>
          <p:nvPr/>
        </p:nvSpPr>
        <p:spPr bwMode="auto">
          <a:xfrm>
            <a:off x="2351088" y="1639888"/>
            <a:ext cx="96837" cy="96837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5" y="49"/>
              </a:cxn>
              <a:cxn ang="0">
                <a:pos x="43" y="58"/>
              </a:cxn>
              <a:cxn ang="0">
                <a:pos x="24" y="61"/>
              </a:cxn>
              <a:cxn ang="0">
                <a:pos x="9" y="55"/>
              </a:cxn>
              <a:cxn ang="0">
                <a:pos x="0" y="40"/>
              </a:cxn>
              <a:cxn ang="0">
                <a:pos x="0" y="21"/>
              </a:cxn>
              <a:cxn ang="0">
                <a:pos x="9" y="6"/>
              </a:cxn>
              <a:cxn ang="0">
                <a:pos x="24" y="0"/>
              </a:cxn>
              <a:cxn ang="0">
                <a:pos x="43" y="3"/>
              </a:cxn>
              <a:cxn ang="0">
                <a:pos x="55" y="15"/>
              </a:cxn>
              <a:cxn ang="0">
                <a:pos x="61" y="31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3" name="Freeform 11"/>
          <p:cNvSpPr>
            <a:spLocks/>
          </p:cNvSpPr>
          <p:nvPr/>
        </p:nvSpPr>
        <p:spPr bwMode="auto">
          <a:xfrm>
            <a:off x="2447925" y="1936750"/>
            <a:ext cx="96838" cy="101600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8" y="49"/>
              </a:cxn>
              <a:cxn ang="0">
                <a:pos x="43" y="61"/>
              </a:cxn>
              <a:cxn ang="0">
                <a:pos x="28" y="64"/>
              </a:cxn>
              <a:cxn ang="0">
                <a:pos x="9" y="55"/>
              </a:cxn>
              <a:cxn ang="0">
                <a:pos x="0" y="40"/>
              </a:cxn>
              <a:cxn ang="0">
                <a:pos x="0" y="24"/>
              </a:cxn>
              <a:cxn ang="0">
                <a:pos x="9" y="9"/>
              </a:cxn>
              <a:cxn ang="0">
                <a:pos x="28" y="0"/>
              </a:cxn>
              <a:cxn ang="0">
                <a:pos x="43" y="3"/>
              </a:cxn>
              <a:cxn ang="0">
                <a:pos x="58" y="15"/>
              </a:cxn>
              <a:cxn ang="0">
                <a:pos x="61" y="31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4" name="Freeform 12"/>
          <p:cNvSpPr>
            <a:spLocks/>
          </p:cNvSpPr>
          <p:nvPr/>
        </p:nvSpPr>
        <p:spPr bwMode="auto">
          <a:xfrm>
            <a:off x="2847975" y="1936750"/>
            <a:ext cx="96838" cy="101600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8" y="49"/>
              </a:cxn>
              <a:cxn ang="0">
                <a:pos x="43" y="61"/>
              </a:cxn>
              <a:cxn ang="0">
                <a:pos x="27" y="64"/>
              </a:cxn>
              <a:cxn ang="0">
                <a:pos x="9" y="55"/>
              </a:cxn>
              <a:cxn ang="0">
                <a:pos x="0" y="40"/>
              </a:cxn>
              <a:cxn ang="0">
                <a:pos x="0" y="24"/>
              </a:cxn>
              <a:cxn ang="0">
                <a:pos x="9" y="9"/>
              </a:cxn>
              <a:cxn ang="0">
                <a:pos x="27" y="0"/>
              </a:cxn>
              <a:cxn ang="0">
                <a:pos x="43" y="3"/>
              </a:cxn>
              <a:cxn ang="0">
                <a:pos x="58" y="15"/>
              </a:cxn>
              <a:cxn ang="0">
                <a:pos x="61" y="31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5" name="Freeform 13"/>
          <p:cNvSpPr>
            <a:spLocks/>
          </p:cNvSpPr>
          <p:nvPr/>
        </p:nvSpPr>
        <p:spPr bwMode="auto">
          <a:xfrm>
            <a:off x="2647950" y="1736725"/>
            <a:ext cx="96838" cy="103188"/>
          </a:xfrm>
          <a:custGeom>
            <a:avLst/>
            <a:gdLst/>
            <a:ahLst/>
            <a:cxnLst>
              <a:cxn ang="0">
                <a:pos x="61" y="34"/>
              </a:cxn>
              <a:cxn ang="0">
                <a:pos x="58" y="49"/>
              </a:cxn>
              <a:cxn ang="0">
                <a:pos x="43" y="61"/>
              </a:cxn>
              <a:cxn ang="0">
                <a:pos x="28" y="65"/>
              </a:cxn>
              <a:cxn ang="0">
                <a:pos x="9" y="55"/>
              </a:cxn>
              <a:cxn ang="0">
                <a:pos x="0" y="40"/>
              </a:cxn>
              <a:cxn ang="0">
                <a:pos x="0" y="25"/>
              </a:cxn>
              <a:cxn ang="0">
                <a:pos x="9" y="9"/>
              </a:cxn>
              <a:cxn ang="0">
                <a:pos x="28" y="0"/>
              </a:cxn>
              <a:cxn ang="0">
                <a:pos x="43" y="3"/>
              </a:cxn>
              <a:cxn ang="0">
                <a:pos x="58" y="16"/>
              </a:cxn>
              <a:cxn ang="0">
                <a:pos x="61" y="34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6" name="Freeform 14"/>
          <p:cNvSpPr>
            <a:spLocks/>
          </p:cNvSpPr>
          <p:nvPr/>
        </p:nvSpPr>
        <p:spPr bwMode="auto">
          <a:xfrm>
            <a:off x="2647950" y="1343025"/>
            <a:ext cx="96838" cy="96838"/>
          </a:xfrm>
          <a:custGeom>
            <a:avLst/>
            <a:gdLst/>
            <a:ahLst/>
            <a:cxnLst>
              <a:cxn ang="0">
                <a:pos x="61" y="30"/>
              </a:cxn>
              <a:cxn ang="0">
                <a:pos x="58" y="49"/>
              </a:cxn>
              <a:cxn ang="0">
                <a:pos x="43" y="61"/>
              </a:cxn>
              <a:cxn ang="0">
                <a:pos x="28" y="61"/>
              </a:cxn>
              <a:cxn ang="0">
                <a:pos x="9" y="55"/>
              </a:cxn>
              <a:cxn ang="0">
                <a:pos x="0" y="40"/>
              </a:cxn>
              <a:cxn ang="0">
                <a:pos x="0" y="21"/>
              </a:cxn>
              <a:cxn ang="0">
                <a:pos x="9" y="9"/>
              </a:cxn>
              <a:cxn ang="0">
                <a:pos x="28" y="0"/>
              </a:cxn>
              <a:cxn ang="0">
                <a:pos x="43" y="3"/>
              </a:cxn>
              <a:cxn ang="0">
                <a:pos x="58" y="15"/>
              </a:cxn>
              <a:cxn ang="0">
                <a:pos x="61" y="30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7" name="Freeform 15"/>
          <p:cNvSpPr>
            <a:spLocks/>
          </p:cNvSpPr>
          <p:nvPr/>
        </p:nvSpPr>
        <p:spPr bwMode="auto">
          <a:xfrm>
            <a:off x="3344863" y="4330700"/>
            <a:ext cx="103187" cy="98425"/>
          </a:xfrm>
          <a:custGeom>
            <a:avLst/>
            <a:gdLst/>
            <a:ahLst/>
            <a:cxnLst>
              <a:cxn ang="0">
                <a:pos x="65" y="31"/>
              </a:cxn>
              <a:cxn ang="0">
                <a:pos x="58" y="46"/>
              </a:cxn>
              <a:cxn ang="0">
                <a:pos x="46" y="59"/>
              </a:cxn>
              <a:cxn ang="0">
                <a:pos x="28" y="62"/>
              </a:cxn>
              <a:cxn ang="0">
                <a:pos x="12" y="53"/>
              </a:cxn>
              <a:cxn ang="0">
                <a:pos x="0" y="40"/>
              </a:cxn>
              <a:cxn ang="0">
                <a:pos x="0" y="22"/>
              </a:cxn>
              <a:cxn ang="0">
                <a:pos x="12" y="7"/>
              </a:cxn>
              <a:cxn ang="0">
                <a:pos x="28" y="0"/>
              </a:cxn>
              <a:cxn ang="0">
                <a:pos x="46" y="0"/>
              </a:cxn>
              <a:cxn ang="0">
                <a:pos x="58" y="13"/>
              </a:cxn>
              <a:cxn ang="0">
                <a:pos x="65" y="31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8" name="Freeform 16"/>
          <p:cNvSpPr>
            <a:spLocks/>
          </p:cNvSpPr>
          <p:nvPr/>
        </p:nvSpPr>
        <p:spPr bwMode="auto">
          <a:xfrm>
            <a:off x="1550988" y="1839913"/>
            <a:ext cx="96837" cy="96837"/>
          </a:xfrm>
          <a:custGeom>
            <a:avLst/>
            <a:gdLst/>
            <a:ahLst/>
            <a:cxnLst>
              <a:cxn ang="0">
                <a:pos x="61" y="30"/>
              </a:cxn>
              <a:cxn ang="0">
                <a:pos x="58" y="49"/>
              </a:cxn>
              <a:cxn ang="0">
                <a:pos x="43" y="58"/>
              </a:cxn>
              <a:cxn ang="0">
                <a:pos x="25" y="61"/>
              </a:cxn>
              <a:cxn ang="0">
                <a:pos x="9" y="55"/>
              </a:cxn>
              <a:cxn ang="0">
                <a:pos x="0" y="39"/>
              </a:cxn>
              <a:cxn ang="0">
                <a:pos x="0" y="21"/>
              </a:cxn>
              <a:cxn ang="0">
                <a:pos x="9" y="6"/>
              </a:cxn>
              <a:cxn ang="0">
                <a:pos x="25" y="0"/>
              </a:cxn>
              <a:cxn ang="0">
                <a:pos x="43" y="3"/>
              </a:cxn>
              <a:cxn ang="0">
                <a:pos x="58" y="12"/>
              </a:cxn>
              <a:cxn ang="0">
                <a:pos x="61" y="30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9" name="Freeform 17"/>
          <p:cNvSpPr>
            <a:spLocks/>
          </p:cNvSpPr>
          <p:nvPr/>
        </p:nvSpPr>
        <p:spPr bwMode="auto">
          <a:xfrm>
            <a:off x="1223963" y="4029075"/>
            <a:ext cx="98425" cy="9842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56" y="49"/>
              </a:cxn>
              <a:cxn ang="0">
                <a:pos x="43" y="62"/>
              </a:cxn>
              <a:cxn ang="0">
                <a:pos x="25" y="62"/>
              </a:cxn>
              <a:cxn ang="0">
                <a:pos x="9" y="55"/>
              </a:cxn>
              <a:cxn ang="0">
                <a:pos x="0" y="40"/>
              </a:cxn>
              <a:cxn ang="0">
                <a:pos x="0" y="22"/>
              </a:cxn>
              <a:cxn ang="0">
                <a:pos x="9" y="10"/>
              </a:cxn>
              <a:cxn ang="0">
                <a:pos x="25" y="0"/>
              </a:cxn>
              <a:cxn ang="0">
                <a:pos x="43" y="3"/>
              </a:cxn>
              <a:cxn ang="0">
                <a:pos x="56" y="16"/>
              </a:cxn>
              <a:cxn ang="0">
                <a:pos x="62" y="31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0" name="Freeform 18"/>
          <p:cNvSpPr>
            <a:spLocks/>
          </p:cNvSpPr>
          <p:nvPr/>
        </p:nvSpPr>
        <p:spPr bwMode="auto">
          <a:xfrm>
            <a:off x="1254125" y="4627563"/>
            <a:ext cx="96838" cy="98425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5" y="49"/>
              </a:cxn>
              <a:cxn ang="0">
                <a:pos x="43" y="59"/>
              </a:cxn>
              <a:cxn ang="0">
                <a:pos x="24" y="62"/>
              </a:cxn>
              <a:cxn ang="0">
                <a:pos x="9" y="56"/>
              </a:cxn>
              <a:cxn ang="0">
                <a:pos x="0" y="40"/>
              </a:cxn>
              <a:cxn ang="0">
                <a:pos x="0" y="22"/>
              </a:cxn>
              <a:cxn ang="0">
                <a:pos x="9" y="7"/>
              </a:cxn>
              <a:cxn ang="0">
                <a:pos x="24" y="0"/>
              </a:cxn>
              <a:cxn ang="0">
                <a:pos x="43" y="3"/>
              </a:cxn>
              <a:cxn ang="0">
                <a:pos x="55" y="16"/>
              </a:cxn>
              <a:cxn ang="0">
                <a:pos x="61" y="31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1" name="Freeform 19"/>
          <p:cNvSpPr>
            <a:spLocks/>
          </p:cNvSpPr>
          <p:nvPr/>
        </p:nvSpPr>
        <p:spPr bwMode="auto">
          <a:xfrm>
            <a:off x="1720850" y="1609725"/>
            <a:ext cx="98425" cy="9842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56" y="46"/>
              </a:cxn>
              <a:cxn ang="0">
                <a:pos x="43" y="59"/>
              </a:cxn>
              <a:cxn ang="0">
                <a:pos x="25" y="62"/>
              </a:cxn>
              <a:cxn ang="0">
                <a:pos x="10" y="56"/>
              </a:cxn>
              <a:cxn ang="0">
                <a:pos x="0" y="40"/>
              </a:cxn>
              <a:cxn ang="0">
                <a:pos x="0" y="22"/>
              </a:cxn>
              <a:cxn ang="0">
                <a:pos x="10" y="7"/>
              </a:cxn>
              <a:cxn ang="0">
                <a:pos x="25" y="0"/>
              </a:cxn>
              <a:cxn ang="0">
                <a:pos x="43" y="4"/>
              </a:cxn>
              <a:cxn ang="0">
                <a:pos x="56" y="13"/>
              </a:cxn>
              <a:cxn ang="0">
                <a:pos x="62" y="31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2" name="Text Box 20"/>
          <p:cNvSpPr txBox="1">
            <a:spLocks noChangeArrowheads="1"/>
          </p:cNvSpPr>
          <p:nvPr/>
        </p:nvSpPr>
        <p:spPr bwMode="auto">
          <a:xfrm>
            <a:off x="1230313" y="5216525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841751" y="1025525"/>
            <a:ext cx="3419476" cy="4592638"/>
            <a:chOff x="2468" y="886"/>
            <a:chExt cx="2154" cy="2893"/>
          </a:xfrm>
        </p:grpSpPr>
        <p:graphicFrame>
          <p:nvGraphicFramePr>
            <p:cNvPr id="1680384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113111"/>
                </p:ext>
              </p:extLst>
            </p:nvPr>
          </p:nvGraphicFramePr>
          <p:xfrm>
            <a:off x="2468" y="88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549800" imgH="2097000" progId="">
                    <p:embed/>
                  </p:oleObj>
                </mc:Choice>
                <mc:Fallback>
                  <p:oleObj name="VISIO" r:id="rId2" imgW="1549800" imgH="20970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8" y="88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93" name="Text Box 21"/>
            <p:cNvSpPr txBox="1">
              <a:spLocks noChangeArrowheads="1"/>
            </p:cNvSpPr>
            <p:nvPr/>
          </p:nvSpPr>
          <p:spPr bwMode="auto">
            <a:xfrm>
              <a:off x="2846" y="3548"/>
              <a:ext cx="17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A Partitional  Clustering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94E58-E24A-44F2-8E47-8C93496C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89E-BF30-4312-8077-BAB22BE8C8C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graphicFrame>
        <p:nvGraphicFramePr>
          <p:cNvPr id="1681409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715824"/>
              </p:ext>
            </p:extLst>
          </p:nvPr>
        </p:nvGraphicFramePr>
        <p:xfrm>
          <a:off x="1143000" y="21336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61200" imgH="1794600" progId="">
                  <p:embed/>
                </p:oleObj>
              </mc:Choice>
              <mc:Fallback>
                <p:oleObj name="VISIO" r:id="rId2" imgW="2761200" imgH="1794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14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836304"/>
              </p:ext>
            </p:extLst>
          </p:nvPr>
        </p:nvGraphicFramePr>
        <p:xfrm>
          <a:off x="5629275" y="1746251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380960" imgH="1779120" progId="">
                  <p:embed/>
                </p:oleObj>
              </mc:Choice>
              <mc:Fallback>
                <p:oleObj name="VISIO" r:id="rId4" imgW="1380960" imgH="17791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1746251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03" name="Text Box 7"/>
          <p:cNvSpPr txBox="1">
            <a:spLocks noChangeArrowheads="1"/>
          </p:cNvSpPr>
          <p:nvPr/>
        </p:nvSpPr>
        <p:spPr bwMode="auto">
          <a:xfrm>
            <a:off x="1143000" y="3879851"/>
            <a:ext cx="3352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Traditional Hierarchical Clustering</a:t>
            </a:r>
          </a:p>
        </p:txBody>
      </p:sp>
      <p:sp>
        <p:nvSpPr>
          <p:cNvPr id="1540106" name="Text Box 10"/>
          <p:cNvSpPr txBox="1">
            <a:spLocks noChangeArrowheads="1"/>
          </p:cNvSpPr>
          <p:nvPr/>
        </p:nvSpPr>
        <p:spPr bwMode="auto">
          <a:xfrm>
            <a:off x="5029200" y="3879851"/>
            <a:ext cx="3352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Traditional Dendrogram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DB22C-6123-4DA5-8578-36B3C2CE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89E-BF30-4312-8077-BAB22BE8C8C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552450"/>
          </a:xfrm>
        </p:spPr>
        <p:txBody>
          <a:bodyPr/>
          <a:lstStyle/>
          <a:p>
            <a:r>
              <a:rPr lang="en-US" sz="3000" dirty="0"/>
              <a:t>K-means Clustering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54876-6230-4E89-BC85-01A7D4EB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89E-BF30-4312-8077-BAB22BE8C8C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7E3609-FEB2-4F83-91CE-18C49F8B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124" y="777875"/>
            <a:ext cx="8501751" cy="430022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k-Means clustering algorithm proposed by J.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Hartigan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M. A. Wong [1979].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Given a set of </a:t>
            </a:r>
            <a:r>
              <a:rPr lang="en-US" sz="2400" i="1" dirty="0">
                <a:solidFill>
                  <a:srgbClr val="0B5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B5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distinct objects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k-Means clustering algorithm partitions the objects into </a:t>
            </a:r>
            <a:r>
              <a:rPr lang="en-US" sz="2400" i="1" dirty="0">
                <a:solidFill>
                  <a:srgbClr val="0B5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solidFill>
                  <a:srgbClr val="0B5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 of clusters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such that </a:t>
            </a:r>
            <a:r>
              <a:rPr lang="en-US" sz="2400" dirty="0">
                <a:solidFill>
                  <a:srgbClr val="0B5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intracluster similarity is high but the intercluster similarity is low.</a:t>
            </a:r>
          </a:p>
          <a:p>
            <a:pPr algn="just"/>
            <a:endParaRPr lang="en-US" sz="2400" dirty="0">
              <a:solidFill>
                <a:srgbClr val="0B5E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algorithm, user has to specify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number of clusters and consider the objects are defined with numeric attributes and thus using any one of the distance metric to demarcate the clusters.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8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552450"/>
          </a:xfrm>
        </p:spPr>
        <p:txBody>
          <a:bodyPr/>
          <a:lstStyle/>
          <a:p>
            <a:r>
              <a:rPr lang="en-US" sz="3000" dirty="0"/>
              <a:t>K-means Clustering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54876-6230-4E89-BC85-01A7D4EB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89E-BF30-4312-8077-BAB22BE8C8C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BE7785A-4F06-453D-9A6F-5052B4CF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501751" cy="43002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algorithm can be stated as follows.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it selects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number of objects at random from the set of n objects. These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objects are treated as the </a:t>
            </a:r>
            <a:r>
              <a:rPr lang="en-US" sz="2400" dirty="0">
                <a:solidFill>
                  <a:srgbClr val="0B5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or center of gravities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clusters.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each of the </a:t>
            </a:r>
            <a:r>
              <a:rPr lang="en-US" sz="2400" dirty="0">
                <a:solidFill>
                  <a:srgbClr val="0B5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 objects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it is assigned to one of the </a:t>
            </a:r>
            <a:r>
              <a:rPr lang="en-US" sz="2400" dirty="0">
                <a:solidFill>
                  <a:srgbClr val="0B5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closest centroid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Thus, it forms a </a:t>
            </a:r>
            <a:r>
              <a:rPr lang="en-US" sz="2400" dirty="0">
                <a:solidFill>
                  <a:srgbClr val="0B5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objects assigned to each centroid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is called a </a:t>
            </a:r>
            <a:r>
              <a:rPr lang="en-US" sz="2400" dirty="0">
                <a:solidFill>
                  <a:srgbClr val="0B5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Next, the centroid of each cluster is then updated (by calculating the mean values of attributes of each object). 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assignment and update procedure is until it reaches some stopping criteria (such as, number of iteration, centroids remain unchanged or no assignment, etc.)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B5E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solidFill>
                <a:srgbClr val="0B5E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solidFill>
                <a:srgbClr val="0B5E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8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552450"/>
          </a:xfrm>
        </p:spPr>
        <p:txBody>
          <a:bodyPr/>
          <a:lstStyle/>
          <a:p>
            <a:r>
              <a:rPr lang="en-US" sz="3000" dirty="0"/>
              <a:t>K-means Clustering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54876-6230-4E89-BC85-01A7D4EB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89E-BF30-4312-8077-BAB22BE8C8C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FB6EAE-4443-4F20-ABFC-EBEBA3800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4" y="552450"/>
            <a:ext cx="8501751" cy="5058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Algorithm: k-Means clustering</a:t>
            </a:r>
          </a:p>
          <a:p>
            <a:pPr marL="0" indent="0">
              <a:buNone/>
            </a:pPr>
            <a:endParaRPr lang="en-US" sz="800" b="1" dirty="0">
              <a:solidFill>
                <a:srgbClr val="0B5E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 is a dataset containing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objects, 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number of cluster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set of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clusters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Randomly choose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objects from D as the initial cluster centroids.</a:t>
            </a: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each of the objects in 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marL="1097280" lvl="2" indent="-457200">
              <a:buClr>
                <a:srgbClr val="0B5ED7"/>
              </a:buClr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Compute distance between the current objects and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cluster centroids </a:t>
            </a:r>
          </a:p>
          <a:p>
            <a:pPr marL="1097280" lvl="2" indent="-457200">
              <a:buClr>
                <a:srgbClr val="0B5ED7"/>
              </a:buClr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Assign the current object to that cluster to which it is closest.</a:t>
            </a:r>
          </a:p>
          <a:p>
            <a:pPr marL="1097280" lvl="2" indent="-457200">
              <a:buClr>
                <a:srgbClr val="0B5ED7"/>
              </a:buClr>
              <a:buSzPct val="100000"/>
              <a:buFont typeface="Arial" pitchFamily="34" charset="0"/>
              <a:buChar char="•"/>
            </a:pP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Compute the “</a:t>
            </a:r>
            <a:r>
              <a:rPr lang="en-US" sz="2000" dirty="0">
                <a:solidFill>
                  <a:srgbClr val="0B5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centers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of each cluster. These become the new cluster centroids.</a:t>
            </a: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Repeat step 2-3 until the convergence criterion is satisfied</a:t>
            </a: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2" indent="0">
              <a:buClr>
                <a:srgbClr val="0B5ED7"/>
              </a:buClr>
              <a:buSzPct val="10000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B5E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solidFill>
                <a:srgbClr val="0B5E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solidFill>
                <a:srgbClr val="0B5E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749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395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Default Design</vt:lpstr>
      <vt:lpstr>VISIO</vt:lpstr>
      <vt:lpstr>Types of Clustering</vt:lpstr>
      <vt:lpstr>Partitional Clustering</vt:lpstr>
      <vt:lpstr>Hierarchical Clustering</vt:lpstr>
      <vt:lpstr>K-means Clustering Algorithm</vt:lpstr>
      <vt:lpstr>K-means Clustering Algorithm</vt:lpstr>
      <vt:lpstr>K-means Clustering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nsyam</dc:creator>
  <cp:lastModifiedBy>karishma pawar</cp:lastModifiedBy>
  <cp:revision>131</cp:revision>
  <dcterms:created xsi:type="dcterms:W3CDTF">2007-10-05T21:17:03Z</dcterms:created>
  <dcterms:modified xsi:type="dcterms:W3CDTF">2022-11-12T04:52:42Z</dcterms:modified>
</cp:coreProperties>
</file>