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8"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7/15/2020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7/15/2020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972C-7BDA-4BA9-97D7-CDCE3553DFD4}"/>
              </a:ext>
            </a:extLst>
          </p:cNvPr>
          <p:cNvSpPr>
            <a:spLocks noGrp="1"/>
          </p:cNvSpPr>
          <p:nvPr>
            <p:ph type="ctrTitle"/>
          </p:nvPr>
        </p:nvSpPr>
        <p:spPr/>
        <p:txBody>
          <a:bodyPr>
            <a:normAutofit/>
          </a:bodyPr>
          <a:lstStyle/>
          <a:p>
            <a:r>
              <a:rPr lang="en-US" sz="3600" b="1" dirty="0">
                <a:solidFill>
                  <a:srgbClr val="FF0000"/>
                </a:solidFill>
                <a:effectLst/>
                <a:latin typeface="Times New Roman" panose="02020603050405020304" pitchFamily="18" charset="0"/>
                <a:ea typeface="Calibri" panose="020F0502020204030204" pitchFamily="34" charset="0"/>
              </a:rPr>
              <a:t>Demand Forecasting For Food Supply Chain Using LSTM Neural Networks</a:t>
            </a:r>
            <a:br>
              <a:rPr lang="en-US" sz="32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8000" dirty="0"/>
          </a:p>
        </p:txBody>
      </p:sp>
      <p:sp>
        <p:nvSpPr>
          <p:cNvPr id="3" name="Subtitle 2">
            <a:extLst>
              <a:ext uri="{FF2B5EF4-FFF2-40B4-BE49-F238E27FC236}">
                <a16:creationId xmlns:a16="http://schemas.microsoft.com/office/drawing/2014/main" id="{29EB866E-98DA-42B8-B4BF-FF100988E9E8}"/>
              </a:ext>
            </a:extLst>
          </p:cNvPr>
          <p:cNvSpPr>
            <a:spLocks noGrp="1"/>
          </p:cNvSpPr>
          <p:nvPr>
            <p:ph type="subTitle" idx="1"/>
          </p:nvPr>
        </p:nvSpPr>
        <p:spPr/>
        <p:txBody>
          <a:bodyPr>
            <a:normAutofit/>
          </a:bodyPr>
          <a:lstStyle/>
          <a:p>
            <a:r>
              <a:rPr lang="en-US" sz="2400" dirty="0">
                <a:solidFill>
                  <a:schemeClr val="tx1"/>
                </a:solidFill>
              </a:rPr>
              <a:t>Kaushik S, Abhishek Raman</a:t>
            </a:r>
          </a:p>
        </p:txBody>
      </p:sp>
    </p:spTree>
    <p:extLst>
      <p:ext uri="{BB962C8B-B14F-4D97-AF65-F5344CB8AC3E}">
        <p14:creationId xmlns:p14="http://schemas.microsoft.com/office/powerpoint/2010/main" val="108831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57D1-2738-4F2B-9278-BD16F942E78B}"/>
              </a:ext>
            </a:extLst>
          </p:cNvPr>
          <p:cNvSpPr>
            <a:spLocks noGrp="1"/>
          </p:cNvSpPr>
          <p:nvPr>
            <p:ph type="title"/>
          </p:nvPr>
        </p:nvSpPr>
        <p:spPr/>
        <p:txBody>
          <a:bodyPr/>
          <a:lstStyle/>
          <a:p>
            <a:r>
              <a:rPr lang="en-US" dirty="0">
                <a:solidFill>
                  <a:srgbClr val="FF0000"/>
                </a:solidFill>
              </a:rPr>
              <a:t>RESULTS </a:t>
            </a:r>
          </a:p>
        </p:txBody>
      </p:sp>
      <p:pic>
        <p:nvPicPr>
          <p:cNvPr id="6" name="Content Placeholder 5">
            <a:extLst>
              <a:ext uri="{FF2B5EF4-FFF2-40B4-BE49-F238E27FC236}">
                <a16:creationId xmlns:a16="http://schemas.microsoft.com/office/drawing/2014/main" id="{52F286A8-09A1-4089-87FB-F3860C040AA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6454" b="7263"/>
          <a:stretch/>
        </p:blipFill>
        <p:spPr bwMode="auto">
          <a:xfrm>
            <a:off x="3776870" y="1258956"/>
            <a:ext cx="7474226" cy="42539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467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1EA7-6DE1-45CF-A775-7FD369F6AD7E}"/>
              </a:ext>
            </a:extLst>
          </p:cNvPr>
          <p:cNvSpPr>
            <a:spLocks noGrp="1"/>
          </p:cNvSpPr>
          <p:nvPr>
            <p:ph type="title"/>
          </p:nvPr>
        </p:nvSpPr>
        <p:spPr/>
        <p:txBody>
          <a:bodyPr/>
          <a:lstStyle/>
          <a:p>
            <a:r>
              <a:rPr lang="en-US" dirty="0">
                <a:solidFill>
                  <a:srgbClr val="FF0000"/>
                </a:solidFill>
              </a:rPr>
              <a:t>Introduction to the problem</a:t>
            </a:r>
          </a:p>
        </p:txBody>
      </p:sp>
      <p:sp>
        <p:nvSpPr>
          <p:cNvPr id="3" name="Content Placeholder 2">
            <a:extLst>
              <a:ext uri="{FF2B5EF4-FFF2-40B4-BE49-F238E27FC236}">
                <a16:creationId xmlns:a16="http://schemas.microsoft.com/office/drawing/2014/main" id="{6F8BFA58-1DBF-4222-B299-13E1069A569C}"/>
              </a:ext>
            </a:extLst>
          </p:cNvPr>
          <p:cNvSpPr>
            <a:spLocks noGrp="1"/>
          </p:cNvSpPr>
          <p:nvPr>
            <p:ph idx="1"/>
          </p:nvPr>
        </p:nvSpPr>
        <p:spPr>
          <a:xfrm>
            <a:off x="3869268" y="864108"/>
            <a:ext cx="7315200" cy="5196450"/>
          </a:xfrm>
        </p:spPr>
        <p:txBody>
          <a:bodyPr>
            <a:normAutofit/>
          </a:bodyPr>
          <a:lstStyle/>
          <a:p>
            <a:pPr algn="just">
              <a:lnSpc>
                <a:spcPct val="107000"/>
              </a:lnSpc>
              <a:spcAft>
                <a:spcPts val="0"/>
              </a:spcAft>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Excess supply or stocking can prove to be counterproductive in case of demand fluctuations in the market as the perishable inventory needs to be disposed in case of an unanticipated drop in demand. </a:t>
            </a:r>
          </a:p>
          <a:p>
            <a:pPr algn="just">
              <a:lnSpc>
                <a:spcPct val="107000"/>
              </a:lnSpc>
              <a:spcAft>
                <a:spcPts val="0"/>
              </a:spcAft>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Also, when the supply is scanty, an upsurge in demand can quickly overwhelm the inventory, resulting in a stock out.  Both scenarios have adverse financial repercussions.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50"/>
              </a:spcAft>
            </a:pPr>
            <a:r>
              <a:rPr lang="en-US" sz="2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 plausible solution would be to represent demand as a probability distribution with a temporal component and the nature of this probability distribution can be estimated by a time series forecasting algorithm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a:p>
            <a:endParaRPr lang="en-US" sz="2800" dirty="0"/>
          </a:p>
        </p:txBody>
      </p:sp>
    </p:spTree>
    <p:extLst>
      <p:ext uri="{BB962C8B-B14F-4D97-AF65-F5344CB8AC3E}">
        <p14:creationId xmlns:p14="http://schemas.microsoft.com/office/powerpoint/2010/main" val="213564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72F1-A0C1-4585-B9FC-166A37960526}"/>
              </a:ext>
            </a:extLst>
          </p:cNvPr>
          <p:cNvSpPr>
            <a:spLocks noGrp="1"/>
          </p:cNvSpPr>
          <p:nvPr>
            <p:ph type="title"/>
          </p:nvPr>
        </p:nvSpPr>
        <p:spPr/>
        <p:txBody>
          <a:bodyPr/>
          <a:lstStyle/>
          <a:p>
            <a:r>
              <a:rPr lang="en-US" dirty="0">
                <a:solidFill>
                  <a:srgbClr val="FF0000"/>
                </a:solidFill>
              </a:rPr>
              <a:t>OUR SOLUTION</a:t>
            </a:r>
          </a:p>
        </p:txBody>
      </p:sp>
      <p:sp>
        <p:nvSpPr>
          <p:cNvPr id="3" name="Content Placeholder 2">
            <a:extLst>
              <a:ext uri="{FF2B5EF4-FFF2-40B4-BE49-F238E27FC236}">
                <a16:creationId xmlns:a16="http://schemas.microsoft.com/office/drawing/2014/main" id="{1E3FF517-25E0-4472-872F-DFD6AC65F832}"/>
              </a:ext>
            </a:extLst>
          </p:cNvPr>
          <p:cNvSpPr>
            <a:spLocks noGrp="1"/>
          </p:cNvSpPr>
          <p:nvPr>
            <p:ph idx="1"/>
          </p:nvPr>
        </p:nvSpPr>
        <p:spPr/>
        <p:txBody>
          <a:bodyPr>
            <a:normAutofit/>
          </a:bodyPr>
          <a:lstStyle/>
          <a:p>
            <a:endParaRPr lang="en-US" sz="2800" dirty="0"/>
          </a:p>
          <a:p>
            <a:endParaRPr lang="en-US" sz="2800" dirty="0"/>
          </a:p>
        </p:txBody>
      </p:sp>
      <p:sp>
        <p:nvSpPr>
          <p:cNvPr id="4" name="TextBox 3">
            <a:extLst>
              <a:ext uri="{FF2B5EF4-FFF2-40B4-BE49-F238E27FC236}">
                <a16:creationId xmlns:a16="http://schemas.microsoft.com/office/drawing/2014/main" id="{058DF3F5-D4D9-4E52-8E2D-82BF56DDA7A6}"/>
              </a:ext>
            </a:extLst>
          </p:cNvPr>
          <p:cNvSpPr txBox="1"/>
          <p:nvPr/>
        </p:nvSpPr>
        <p:spPr>
          <a:xfrm>
            <a:off x="3657600" y="864108"/>
            <a:ext cx="7845287" cy="4884992"/>
          </a:xfrm>
          <a:prstGeom prst="rect">
            <a:avLst/>
          </a:prstGeom>
          <a:noFill/>
        </p:spPr>
        <p:txBody>
          <a:bodyPr wrap="square" rtlCol="0">
            <a:spAutoFit/>
          </a:bodyPr>
          <a:lstStyle/>
          <a:p>
            <a:pPr marL="457200" indent="-457200" algn="just">
              <a:lnSpc>
                <a:spcPct val="107000"/>
              </a:lnSpc>
              <a:spcAft>
                <a:spcPts val="750"/>
              </a:spcAft>
              <a:buFont typeface="Arial" panose="020B0604020202020204" pitchFamily="34" charset="0"/>
              <a:buChar char="•"/>
            </a:pPr>
            <a:r>
              <a:rPr lang="en-US" sz="2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described problem is addressed by training an LSTM neural network on the historical time series data of market demand to analyze patterns and trends that the data follows. </a:t>
            </a:r>
          </a:p>
          <a:p>
            <a:pPr marL="457200" indent="-457200" algn="just">
              <a:lnSpc>
                <a:spcPct val="107000"/>
              </a:lnSpc>
              <a:spcAft>
                <a:spcPts val="750"/>
              </a:spcAft>
              <a:buFont typeface="Arial" panose="020B0604020202020204" pitchFamily="34" charset="0"/>
              <a:buChar char="•"/>
            </a:pPr>
            <a:r>
              <a:rPr lang="en-US" sz="2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After successful training, the LSTM network will be able to provide accurate estimates of market demand in the future. </a:t>
            </a:r>
          </a:p>
          <a:p>
            <a:pPr marL="457200" indent="-457200" algn="just">
              <a:lnSpc>
                <a:spcPct val="107000"/>
              </a:lnSpc>
              <a:spcAft>
                <a:spcPts val="750"/>
              </a:spcAft>
              <a:buFont typeface="Arial" panose="020B0604020202020204" pitchFamily="34" charset="0"/>
              <a:buChar char="•"/>
            </a:pPr>
            <a:r>
              <a:rPr lang="en-US" sz="2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Consequently, the inventory levels can be modelled as a function of the LSTM time series forecast.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9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39D9-9CC9-4669-8DF7-40F363ACAC88}"/>
              </a:ext>
            </a:extLst>
          </p:cNvPr>
          <p:cNvSpPr>
            <a:spLocks noGrp="1"/>
          </p:cNvSpPr>
          <p:nvPr>
            <p:ph type="title"/>
          </p:nvPr>
        </p:nvSpPr>
        <p:spPr/>
        <p:txBody>
          <a:bodyPr/>
          <a:lstStyle/>
          <a:p>
            <a:r>
              <a:rPr lang="en-US" dirty="0">
                <a:solidFill>
                  <a:srgbClr val="FF0000"/>
                </a:solidFill>
              </a:rPr>
              <a:t>LONG SHORT TERM MEMORY</a:t>
            </a:r>
          </a:p>
        </p:txBody>
      </p:sp>
      <p:sp>
        <p:nvSpPr>
          <p:cNvPr id="3" name="Content Placeholder 2">
            <a:extLst>
              <a:ext uri="{FF2B5EF4-FFF2-40B4-BE49-F238E27FC236}">
                <a16:creationId xmlns:a16="http://schemas.microsoft.com/office/drawing/2014/main" id="{F8E103D3-EE82-4C9F-84F8-4552903EA10A}"/>
              </a:ext>
            </a:extLst>
          </p:cNvPr>
          <p:cNvSpPr>
            <a:spLocks noGrp="1"/>
          </p:cNvSpPr>
          <p:nvPr>
            <p:ph idx="1"/>
          </p:nvPr>
        </p:nvSpPr>
        <p:spPr/>
        <p:txBody>
          <a:bodyPr/>
          <a:lstStyle/>
          <a:p>
            <a:r>
              <a:rPr lang="en-US" dirty="0"/>
              <a:t>Long short-term memory (LSTM) is an artificial recurrent neural network (RNN) architecture used in the field of deep learning.</a:t>
            </a:r>
          </a:p>
          <a:p>
            <a:r>
              <a:rPr lang="en-US" dirty="0"/>
              <a:t> Unlike standard feedforward</a:t>
            </a:r>
            <a:r>
              <a:rPr lang="en-US" u="sng" dirty="0"/>
              <a:t> </a:t>
            </a:r>
            <a:r>
              <a:rPr lang="en-US" dirty="0"/>
              <a:t>neural networks, LSTM has feedback connections.</a:t>
            </a:r>
          </a:p>
          <a:p>
            <a:r>
              <a:rPr lang="en-US" dirty="0"/>
              <a:t> It can not only process single data points (such as images), but also entire sequences of data (such as speech or video). A common LSTM unit is composed of a cell, an input gate, an output gate and a forget gate. </a:t>
            </a:r>
          </a:p>
          <a:p>
            <a:r>
              <a:rPr lang="en-US" dirty="0"/>
              <a:t>The cell remembers values over arbitrary time intervals and the three gates regulate the flow of information into and out of the cell. </a:t>
            </a:r>
          </a:p>
          <a:p>
            <a:r>
              <a:rPr lang="en-US" dirty="0"/>
              <a:t>LSTM networks are well-suited to classifying, processing and making predictions based on time series data, since there can be lags of unknown duration between important events in a time series. </a:t>
            </a:r>
          </a:p>
          <a:p>
            <a:endParaRPr lang="en-US" i="1" dirty="0"/>
          </a:p>
          <a:p>
            <a:endParaRPr lang="en-US" i="1" dirty="0"/>
          </a:p>
        </p:txBody>
      </p:sp>
    </p:spTree>
    <p:extLst>
      <p:ext uri="{BB962C8B-B14F-4D97-AF65-F5344CB8AC3E}">
        <p14:creationId xmlns:p14="http://schemas.microsoft.com/office/powerpoint/2010/main" val="86890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FFF4-B85D-4D03-A854-4E2F4772C227}"/>
              </a:ext>
            </a:extLst>
          </p:cNvPr>
          <p:cNvSpPr>
            <a:spLocks noGrp="1"/>
          </p:cNvSpPr>
          <p:nvPr>
            <p:ph type="title"/>
          </p:nvPr>
        </p:nvSpPr>
        <p:spPr/>
        <p:txBody>
          <a:bodyPr/>
          <a:lstStyle/>
          <a:p>
            <a:r>
              <a:rPr lang="en-US" dirty="0">
                <a:solidFill>
                  <a:srgbClr val="FF0000"/>
                </a:solidFill>
              </a:rPr>
              <a:t>FRONT END USING FLASK</a:t>
            </a:r>
          </a:p>
        </p:txBody>
      </p:sp>
      <p:sp>
        <p:nvSpPr>
          <p:cNvPr id="3" name="TextBox 2">
            <a:extLst>
              <a:ext uri="{FF2B5EF4-FFF2-40B4-BE49-F238E27FC236}">
                <a16:creationId xmlns:a16="http://schemas.microsoft.com/office/drawing/2014/main" id="{14292113-5D09-4B37-9167-D55037165322}"/>
              </a:ext>
            </a:extLst>
          </p:cNvPr>
          <p:cNvSpPr txBox="1"/>
          <p:nvPr/>
        </p:nvSpPr>
        <p:spPr>
          <a:xfrm>
            <a:off x="3776870" y="997477"/>
            <a:ext cx="7513982" cy="3937232"/>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Flask is a micro web framework written in Python. </a:t>
            </a:r>
          </a:p>
          <a:p>
            <a:pPr marL="342900" indent="-342900">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LSTM model was deployed using this framework to perform real time and online training on new and unseen datasets for demand forecasting. </a:t>
            </a:r>
          </a:p>
          <a:p>
            <a:pPr marL="342900" indent="-342900">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When the user feeds in a dataset consisting of weekly demand of food, the LSTM model will train on this dataset and predict future demand of food. </a:t>
            </a:r>
          </a:p>
          <a:p>
            <a:pPr marL="342900" indent="-342900">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Flask framework downloads these predictions in the form of csv.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636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582C6B-07F3-4D17-9C4E-5E0E4DA0A5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913" y="1219200"/>
            <a:ext cx="9925878" cy="5334317"/>
          </a:xfrm>
          <a:prstGeom prst="rect">
            <a:avLst/>
          </a:prstGeom>
          <a:noFill/>
          <a:ln>
            <a:noFill/>
          </a:ln>
        </p:spPr>
      </p:pic>
      <p:sp>
        <p:nvSpPr>
          <p:cNvPr id="3" name="TextBox 2">
            <a:extLst>
              <a:ext uri="{FF2B5EF4-FFF2-40B4-BE49-F238E27FC236}">
                <a16:creationId xmlns:a16="http://schemas.microsoft.com/office/drawing/2014/main" id="{A8097EB7-7847-4A76-BB5F-151D9FA7CF75}"/>
              </a:ext>
            </a:extLst>
          </p:cNvPr>
          <p:cNvSpPr txBox="1"/>
          <p:nvPr/>
        </p:nvSpPr>
        <p:spPr>
          <a:xfrm>
            <a:off x="1351722" y="596348"/>
            <a:ext cx="9130748" cy="523220"/>
          </a:xfrm>
          <a:prstGeom prst="rect">
            <a:avLst/>
          </a:prstGeom>
          <a:noFill/>
        </p:spPr>
        <p:txBody>
          <a:bodyPr wrap="square" rtlCol="0">
            <a:spAutoFit/>
          </a:bodyPr>
          <a:lstStyle/>
          <a:p>
            <a:r>
              <a:rPr lang="en-US" sz="2800" dirty="0"/>
              <a:t>The Training Dataset</a:t>
            </a:r>
          </a:p>
        </p:txBody>
      </p:sp>
    </p:spTree>
    <p:extLst>
      <p:ext uri="{BB962C8B-B14F-4D97-AF65-F5344CB8AC3E}">
        <p14:creationId xmlns:p14="http://schemas.microsoft.com/office/powerpoint/2010/main" val="226684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83CF-AF10-40FF-A648-57DEBBC02B3A}"/>
              </a:ext>
            </a:extLst>
          </p:cNvPr>
          <p:cNvSpPr>
            <a:spLocks noGrp="1"/>
          </p:cNvSpPr>
          <p:nvPr>
            <p:ph type="title"/>
          </p:nvPr>
        </p:nvSpPr>
        <p:spPr/>
        <p:txBody>
          <a:bodyPr>
            <a:normAutofit/>
          </a:bodyPr>
          <a:lstStyle/>
          <a:p>
            <a:r>
              <a:rPr lang="en-US" dirty="0">
                <a:solidFill>
                  <a:srgbClr val="FF0000"/>
                </a:solidFill>
              </a:rPr>
              <a:t>DATASET</a:t>
            </a:r>
          </a:p>
        </p:txBody>
      </p:sp>
      <p:sp>
        <p:nvSpPr>
          <p:cNvPr id="3" name="Content Placeholder 2">
            <a:extLst>
              <a:ext uri="{FF2B5EF4-FFF2-40B4-BE49-F238E27FC236}">
                <a16:creationId xmlns:a16="http://schemas.microsoft.com/office/drawing/2014/main" id="{5798600B-21DE-4D81-B81D-5C24AC85F93E}"/>
              </a:ext>
            </a:extLst>
          </p:cNvPr>
          <p:cNvSpPr>
            <a:spLocks noGrp="1"/>
          </p:cNvSpPr>
          <p:nvPr>
            <p:ph idx="1"/>
          </p:nvPr>
        </p:nvSpPr>
        <p:spPr/>
        <p:txBody>
          <a:bodyPr/>
          <a:lstStyle/>
          <a:p>
            <a:pPr marL="342900" lvl="0" indent="-342900" algn="just">
              <a:lnSpc>
                <a:spcPct val="107000"/>
              </a:lnSpc>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was assimilated from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kaggle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data consisted of excel files comprising of fulfilment center information, meal id and types and historical data going back about 2.8 years.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was cleaned by removing/replacing alpha, alpha-numeric values to only integer/float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Redundant columns that do not contribute to the prediction result were identified and eliminated.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2100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9840-BA0F-4100-A27F-E5B940D5C9FD}"/>
              </a:ext>
            </a:extLst>
          </p:cNvPr>
          <p:cNvSpPr>
            <a:spLocks noGrp="1"/>
          </p:cNvSpPr>
          <p:nvPr>
            <p:ph type="title"/>
          </p:nvPr>
        </p:nvSpPr>
        <p:spPr/>
        <p:txBody>
          <a:bodyPr>
            <a:normAutofit/>
          </a:bodyPr>
          <a:lstStyle/>
          <a:p>
            <a:r>
              <a:rPr lang="en-US" sz="2800" dirty="0">
                <a:solidFill>
                  <a:srgbClr val="FF0000"/>
                </a:solidFill>
              </a:rPr>
              <a:t>DATA PREPROCESSING</a:t>
            </a:r>
          </a:p>
        </p:txBody>
      </p:sp>
      <p:sp>
        <p:nvSpPr>
          <p:cNvPr id="3" name="Content Placeholder 2">
            <a:extLst>
              <a:ext uri="{FF2B5EF4-FFF2-40B4-BE49-F238E27FC236}">
                <a16:creationId xmlns:a16="http://schemas.microsoft.com/office/drawing/2014/main" id="{B4D87247-2F56-43F3-82F5-2FA71AE9BC3F}"/>
              </a:ext>
            </a:extLst>
          </p:cNvPr>
          <p:cNvSpPr>
            <a:spLocks noGrp="1"/>
          </p:cNvSpPr>
          <p:nvPr>
            <p:ph idx="1"/>
          </p:nvPr>
        </p:nvSpPr>
        <p:spPr>
          <a:xfrm>
            <a:off x="3869268" y="1383564"/>
            <a:ext cx="7315200" cy="4601183"/>
          </a:xfrm>
        </p:spPr>
        <p:txBody>
          <a:bodyPr>
            <a:normAutofit/>
          </a:bodyPr>
          <a:lstStyle/>
          <a:p>
            <a:pPr marL="342900" lvl="0" indent="-342900" algn="just">
              <a:lnSpc>
                <a:spcPct val="107000"/>
              </a:lnSpc>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LSTM requires 3 dimensional data input for training and prediction, the columns are 1 dimensional array, hence they are reshaped into 3 dimensional format using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library. Mainly the number of orders is reshaped to confer with LSTM input format.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contributing columns like week, center ID and number of orders comprise the final dataset which is split into training, testing and validation by applying appropriate split ratio.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0"/>
              </a:spcAft>
              <a:buNone/>
            </a:pPr>
            <a:endParaRPr lang="en-US" sz="1800" dirty="0">
              <a:solidFill>
                <a:srgbClr val="FF0000"/>
              </a:solidFill>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13879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DC27-F3DC-4FE0-A50B-C2DA7CBAAD01}"/>
              </a:ext>
            </a:extLst>
          </p:cNvPr>
          <p:cNvSpPr>
            <a:spLocks noGrp="1"/>
          </p:cNvSpPr>
          <p:nvPr>
            <p:ph type="title"/>
          </p:nvPr>
        </p:nvSpPr>
        <p:spPr/>
        <p:txBody>
          <a:bodyPr>
            <a:normAutofit/>
          </a:bodyPr>
          <a:lstStyle/>
          <a:p>
            <a:r>
              <a:rPr lang="en-US" sz="2800" dirty="0">
                <a:solidFill>
                  <a:srgbClr val="FF0000"/>
                </a:solidFill>
              </a:rPr>
              <a:t>RESULTS AND CONCLUSION</a:t>
            </a:r>
          </a:p>
        </p:txBody>
      </p:sp>
      <p:sp>
        <p:nvSpPr>
          <p:cNvPr id="3" name="Content Placeholder 2">
            <a:extLst>
              <a:ext uri="{FF2B5EF4-FFF2-40B4-BE49-F238E27FC236}">
                <a16:creationId xmlns:a16="http://schemas.microsoft.com/office/drawing/2014/main" id="{56278780-3491-4695-BE71-37683D8DF0A1}"/>
              </a:ext>
            </a:extLst>
          </p:cNvPr>
          <p:cNvSpPr>
            <a:spLocks noGrp="1"/>
          </p:cNvSpPr>
          <p:nvPr>
            <p:ph idx="1"/>
          </p:nvPr>
        </p:nvSpPr>
        <p:spPr/>
        <p:txBody>
          <a:bodyPr/>
          <a:lstStyle/>
          <a:p>
            <a:pPr algn="just">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LSTM neural network was successfully trained for food demand forecasting from week 145 to week 155. </a:t>
            </a:r>
          </a:p>
          <a:p>
            <a:pPr algn="just">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were generated in the form of a csv file. The LSTM model was deployed for real time training using Flask library in Python.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user can upload a custom dataset conforming to the specified format, train the LSTM model and generate results for the custom dataset. The training is real time unlike other static models.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429308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301</TotalTime>
  <Words>644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Corbel</vt:lpstr>
      <vt:lpstr>Symbol</vt:lpstr>
      <vt:lpstr>Times New Roman</vt:lpstr>
      <vt:lpstr>Wingdings 2</vt:lpstr>
      <vt:lpstr>Frame</vt:lpstr>
      <vt:lpstr>Demand Forecasting For Food Supply Chain Using LSTM Neural Networks </vt:lpstr>
      <vt:lpstr>Introduction to the problem</vt:lpstr>
      <vt:lpstr>OUR SOLUTION</vt:lpstr>
      <vt:lpstr>LONG SHORT TERM MEMORY</vt:lpstr>
      <vt:lpstr>FRONT END USING FLASK</vt:lpstr>
      <vt:lpstr>PowerPoint Presentation</vt:lpstr>
      <vt:lpstr>DATASET</vt:lpstr>
      <vt:lpstr>DATA PREPROCESSING</vt:lpstr>
      <vt:lpstr>RESULTS AND CONCLUSION</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Raman</dc:creator>
  <cp:lastModifiedBy>Abhishek Raman</cp:lastModifiedBy>
  <cp:revision>18</cp:revision>
  <dcterms:created xsi:type="dcterms:W3CDTF">2020-07-02T11:22:35Z</dcterms:created>
  <dcterms:modified xsi:type="dcterms:W3CDTF">2020-07-15T17:49:10Z</dcterms:modified>
</cp:coreProperties>
</file>