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56" r:id="rId5"/>
    <p:sldId id="259" r:id="rId6"/>
    <p:sldId id="258" r:id="rId7"/>
    <p:sldId id="260" r:id="rId8"/>
    <p:sldId id="261" r:id="rId9"/>
    <p:sldId id="265" r:id="rId10"/>
    <p:sldId id="262" r:id="rId11"/>
    <p:sldId id="266" r:id="rId12"/>
    <p:sldId id="297" r:id="rId13"/>
    <p:sldId id="264" r:id="rId14"/>
    <p:sldId id="267" r:id="rId15"/>
    <p:sldId id="268" r:id="rId16"/>
    <p:sldId id="269" r:id="rId17"/>
    <p:sldId id="270" r:id="rId18"/>
    <p:sldId id="293" r:id="rId19"/>
    <p:sldId id="294" r:id="rId20"/>
    <p:sldId id="295" r:id="rId21"/>
    <p:sldId id="296" r:id="rId2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40" autoAdjust="0"/>
    <p:restoredTop sz="94706" autoAdjust="0"/>
  </p:normalViewPr>
  <p:slideViewPr>
    <p:cSldViewPr showGuides="1">
      <p:cViewPr varScale="1">
        <p:scale>
          <a:sx n="91" d="100"/>
          <a:sy n="91" d="100"/>
        </p:scale>
        <p:origin x="158" y="77"/>
      </p:cViewPr>
      <p:guideLst>
        <p:guide orient="horz" pos="2160"/>
        <p:guide pos="3839"/>
      </p:guideLst>
    </p:cSldViewPr>
  </p:slideViewPr>
  <p:notesTextViewPr>
    <p:cViewPr>
      <p:scale>
        <a:sx n="1" d="1"/>
        <a:sy n="1" d="1"/>
      </p:scale>
      <p:origin x="0" y="0"/>
    </p:cViewPr>
  </p:notesTextViewPr>
  <p:notesViewPr>
    <p:cSldViewPr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3/18/2021</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3/18/2021</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3/18/2021</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3/18/2021</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3/18/2021</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3/18/2021</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3/18/2021</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3E0FA9E5-6744-4841-888F-9E7CC0C2B7EC}" type="datetimeFigureOut">
              <a:rPr lang="en-US"/>
              <a:t>3/18/2021</a:t>
            </a:fld>
            <a:endParaRPr dirty="0"/>
          </a:p>
        </p:txBody>
      </p:sp>
      <p:sp>
        <p:nvSpPr>
          <p:cNvPr id="7" name="Slide Number Placeholder 6"/>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3E0FA9E5-6744-4841-888F-9E7CC0C2B7EC}" type="datetimeFigureOut">
              <a:rPr lang="en-US"/>
              <a:t>3/18/2021</a:t>
            </a:fld>
            <a:endParaRPr dirty="0"/>
          </a:p>
        </p:txBody>
      </p:sp>
      <p:sp>
        <p:nvSpPr>
          <p:cNvPr id="9" name="Slide Number Placeholder 8"/>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3E0FA9E5-6744-4841-888F-9E7CC0C2B7EC}" type="datetimeFigureOut">
              <a:rPr lang="en-US"/>
              <a:t>3/18/2021</a:t>
            </a:fld>
            <a:endParaRPr dirty="0"/>
          </a:p>
        </p:txBody>
      </p:sp>
      <p:sp>
        <p:nvSpPr>
          <p:cNvPr id="5" name="Slide Number Placeholder 4"/>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3E0FA9E5-6744-4841-888F-9E7CC0C2B7EC}" type="datetimeFigureOut">
              <a:rPr lang="en-US"/>
              <a:t>3/18/2021</a:t>
            </a:fld>
            <a:endParaRPr dirty="0"/>
          </a:p>
        </p:txBody>
      </p:sp>
      <p:sp>
        <p:nvSpPr>
          <p:cNvPr id="4" name="Slide Number Placeholder 3"/>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3E0FA9E5-6744-4841-888F-9E7CC0C2B7EC}" type="datetimeFigureOut">
              <a:rPr lang="en-US"/>
              <a:t>3/18/2021</a:t>
            </a:fld>
            <a:endParaRPr dirty="0"/>
          </a:p>
        </p:txBody>
      </p:sp>
      <p:sp>
        <p:nvSpPr>
          <p:cNvPr id="7" name="Slide Number Placeholder 6"/>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E0FA9E5-6744-4841-888F-9E7CC0C2B7EC}" type="datetimeFigureOut">
              <a:rPr lang="en-US" smtClean="0"/>
              <a:pPr/>
              <a:t>3/18/2021</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wikipedia.org/" TargetMode="External"/><Relationship Id="rId7" Type="http://schemas.openxmlformats.org/officeDocument/2006/relationships/hyperlink" Target="http://www.smartcities.gov.in/" TargetMode="External"/><Relationship Id="rId2" Type="http://schemas.openxmlformats.org/officeDocument/2006/relationships/hyperlink" Target="http://www.google.co.in/" TargetMode="External"/><Relationship Id="rId1" Type="http://schemas.openxmlformats.org/officeDocument/2006/relationships/slideLayout" Target="../slideLayouts/slideLayout2.xml"/><Relationship Id="rId6" Type="http://schemas.openxmlformats.org/officeDocument/2006/relationships/hyperlink" Target="http://www.sih.gov.in/" TargetMode="External"/><Relationship Id="rId5" Type="http://schemas.openxmlformats.org/officeDocument/2006/relationships/hyperlink" Target="http://www.behance.com/" TargetMode="External"/><Relationship Id="rId4" Type="http://schemas.openxmlformats.org/officeDocument/2006/relationships/hyperlink" Target="http://www.dribbl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8F587-FA89-4851-9071-D4AAF5FC798E}"/>
              </a:ext>
            </a:extLst>
          </p:cNvPr>
          <p:cNvSpPr>
            <a:spLocks noGrp="1"/>
          </p:cNvSpPr>
          <p:nvPr>
            <p:ph type="ctrTitle"/>
          </p:nvPr>
        </p:nvSpPr>
        <p:spPr/>
        <p:txBody>
          <a:bodyPr/>
          <a:lstStyle/>
          <a:p>
            <a:r>
              <a:rPr lang="en-US" dirty="0"/>
              <a:t>My India</a:t>
            </a:r>
            <a:endParaRPr lang="en-IN" dirty="0"/>
          </a:p>
        </p:txBody>
      </p:sp>
      <p:sp>
        <p:nvSpPr>
          <p:cNvPr id="3" name="Subtitle 2">
            <a:extLst>
              <a:ext uri="{FF2B5EF4-FFF2-40B4-BE49-F238E27FC236}">
                <a16:creationId xmlns:a16="http://schemas.microsoft.com/office/drawing/2014/main" id="{CF9E27C2-8D19-4C65-A6E2-295BEA4AA5BD}"/>
              </a:ext>
            </a:extLst>
          </p:cNvPr>
          <p:cNvSpPr>
            <a:spLocks noGrp="1"/>
          </p:cNvSpPr>
          <p:nvPr>
            <p:ph type="subTitle" idx="1"/>
          </p:nvPr>
        </p:nvSpPr>
        <p:spPr/>
        <p:txBody>
          <a:bodyPr/>
          <a:lstStyle/>
          <a:p>
            <a:r>
              <a:rPr lang="en-IN" dirty="0"/>
              <a:t>Smart Municipal Corporation Complaint Application</a:t>
            </a:r>
          </a:p>
        </p:txBody>
      </p:sp>
    </p:spTree>
    <p:extLst>
      <p:ext uri="{BB962C8B-B14F-4D97-AF65-F5344CB8AC3E}">
        <p14:creationId xmlns:p14="http://schemas.microsoft.com/office/powerpoint/2010/main" val="1705637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4811-0D0C-48E6-8E51-556DE6FFDE37}"/>
              </a:ext>
            </a:extLst>
          </p:cNvPr>
          <p:cNvSpPr>
            <a:spLocks noGrp="1"/>
          </p:cNvSpPr>
          <p:nvPr>
            <p:ph type="title"/>
          </p:nvPr>
        </p:nvSpPr>
        <p:spPr>
          <a:xfrm>
            <a:off x="1065212" y="533400"/>
            <a:ext cx="9277672" cy="1066800"/>
          </a:xfrm>
        </p:spPr>
        <p:txBody>
          <a:bodyPr/>
          <a:lstStyle/>
          <a:p>
            <a:r>
              <a:rPr lang="en-IN" dirty="0"/>
              <a:t>USER DATA INPUTS AND ADMIN DATA INPUTS</a:t>
            </a:r>
          </a:p>
        </p:txBody>
      </p:sp>
      <p:sp>
        <p:nvSpPr>
          <p:cNvPr id="3" name="Content Placeholder 2">
            <a:extLst>
              <a:ext uri="{FF2B5EF4-FFF2-40B4-BE49-F238E27FC236}">
                <a16:creationId xmlns:a16="http://schemas.microsoft.com/office/drawing/2014/main" id="{29E9BB19-DF33-4929-8EB2-3776809F5064}"/>
              </a:ext>
            </a:extLst>
          </p:cNvPr>
          <p:cNvSpPr>
            <a:spLocks noGrp="1"/>
          </p:cNvSpPr>
          <p:nvPr>
            <p:ph idx="1"/>
          </p:nvPr>
        </p:nvSpPr>
        <p:spPr/>
        <p:txBody>
          <a:bodyPr/>
          <a:lstStyle/>
          <a:p>
            <a:r>
              <a:rPr lang="en-IN" dirty="0"/>
              <a:t>Before SYSTEM DATA FLOW we have some USER DATA INPUTS and ADMIN DATA INPUTS.</a:t>
            </a:r>
          </a:p>
          <a:p>
            <a:r>
              <a:rPr lang="en-IN" b="1" dirty="0"/>
              <a:t>USER DATA INPUTS:</a:t>
            </a:r>
          </a:p>
          <a:p>
            <a:pPr marL="45720" indent="0">
              <a:buNone/>
            </a:pPr>
            <a:r>
              <a:rPr lang="en-IN" b="1" dirty="0"/>
              <a:t>1. </a:t>
            </a:r>
            <a:r>
              <a:rPr lang="en-IN" dirty="0"/>
              <a:t>REGISTRATION INPUTS:</a:t>
            </a:r>
          </a:p>
        </p:txBody>
      </p:sp>
      <p:graphicFrame>
        <p:nvGraphicFramePr>
          <p:cNvPr id="4" name="Table 4">
            <a:extLst>
              <a:ext uri="{FF2B5EF4-FFF2-40B4-BE49-F238E27FC236}">
                <a16:creationId xmlns:a16="http://schemas.microsoft.com/office/drawing/2014/main" id="{50419AED-639E-4F21-AE91-A99551BB28F8}"/>
              </a:ext>
            </a:extLst>
          </p:cNvPr>
          <p:cNvGraphicFramePr>
            <a:graphicFrameLocks noGrp="1"/>
          </p:cNvGraphicFramePr>
          <p:nvPr>
            <p:extLst>
              <p:ext uri="{D42A27DB-BD31-4B8C-83A1-F6EECF244321}">
                <p14:modId xmlns:p14="http://schemas.microsoft.com/office/powerpoint/2010/main" val="3366934335"/>
              </p:ext>
            </p:extLst>
          </p:nvPr>
        </p:nvGraphicFramePr>
        <p:xfrm>
          <a:off x="1629916" y="3715545"/>
          <a:ext cx="3168352" cy="1382553"/>
        </p:xfrm>
        <a:graphic>
          <a:graphicData uri="http://schemas.openxmlformats.org/drawingml/2006/table">
            <a:tbl>
              <a:tblPr firstRow="1" bandRow="1">
                <a:tableStyleId>{3B4B98B0-60AC-42C2-AFA5-B58CD77FA1E5}</a:tableStyleId>
              </a:tblPr>
              <a:tblGrid>
                <a:gridCol w="3168352">
                  <a:extLst>
                    <a:ext uri="{9D8B030D-6E8A-4147-A177-3AD203B41FA5}">
                      <a16:colId xmlns:a16="http://schemas.microsoft.com/office/drawing/2014/main" val="2649371699"/>
                    </a:ext>
                  </a:extLst>
                </a:gridCol>
              </a:tblGrid>
              <a:tr h="460851">
                <a:tc>
                  <a:txBody>
                    <a:bodyPr/>
                    <a:lstStyle/>
                    <a:p>
                      <a:pPr marL="342900" indent="-342900">
                        <a:buAutoNum type="arabicPeriod"/>
                      </a:pPr>
                      <a:r>
                        <a:rPr lang="en-US" b="0" dirty="0"/>
                        <a:t>Email ID</a:t>
                      </a:r>
                    </a:p>
                  </a:txBody>
                  <a:tcPr/>
                </a:tc>
                <a:extLst>
                  <a:ext uri="{0D108BD9-81ED-4DB2-BD59-A6C34878D82A}">
                    <a16:rowId xmlns:a16="http://schemas.microsoft.com/office/drawing/2014/main" val="3131300631"/>
                  </a:ext>
                </a:extLst>
              </a:tr>
              <a:tr h="460851">
                <a:tc>
                  <a:txBody>
                    <a:bodyPr/>
                    <a:lstStyle/>
                    <a:p>
                      <a:r>
                        <a:rPr lang="en-US" dirty="0"/>
                        <a:t>2. Name</a:t>
                      </a:r>
                      <a:endParaRPr lang="en-IN" dirty="0"/>
                    </a:p>
                  </a:txBody>
                  <a:tcPr/>
                </a:tc>
                <a:extLst>
                  <a:ext uri="{0D108BD9-81ED-4DB2-BD59-A6C34878D82A}">
                    <a16:rowId xmlns:a16="http://schemas.microsoft.com/office/drawing/2014/main" val="4057600816"/>
                  </a:ext>
                </a:extLst>
              </a:tr>
              <a:tr h="460851">
                <a:tc>
                  <a:txBody>
                    <a:bodyPr/>
                    <a:lstStyle/>
                    <a:p>
                      <a:r>
                        <a:rPr lang="en-US" dirty="0"/>
                        <a:t>3. Password</a:t>
                      </a:r>
                      <a:endParaRPr lang="en-IN" dirty="0"/>
                    </a:p>
                  </a:txBody>
                  <a:tcPr/>
                </a:tc>
                <a:extLst>
                  <a:ext uri="{0D108BD9-81ED-4DB2-BD59-A6C34878D82A}">
                    <a16:rowId xmlns:a16="http://schemas.microsoft.com/office/drawing/2014/main" val="3573306766"/>
                  </a:ext>
                </a:extLst>
              </a:tr>
            </a:tbl>
          </a:graphicData>
        </a:graphic>
      </p:graphicFrame>
    </p:spTree>
    <p:extLst>
      <p:ext uri="{BB962C8B-B14F-4D97-AF65-F5344CB8AC3E}">
        <p14:creationId xmlns:p14="http://schemas.microsoft.com/office/powerpoint/2010/main" val="2916176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FF04D-25FA-4085-859E-24D5E7EAEAB6}"/>
              </a:ext>
            </a:extLst>
          </p:cNvPr>
          <p:cNvSpPr>
            <a:spLocks noGrp="1"/>
          </p:cNvSpPr>
          <p:nvPr>
            <p:ph type="title"/>
          </p:nvPr>
        </p:nvSpPr>
        <p:spPr>
          <a:xfrm>
            <a:off x="1065212" y="533400"/>
            <a:ext cx="9133656" cy="1066800"/>
          </a:xfrm>
        </p:spPr>
        <p:txBody>
          <a:bodyPr/>
          <a:lstStyle/>
          <a:p>
            <a:r>
              <a:rPr lang="en-IN" dirty="0"/>
              <a:t>USER DATA INPUTS AND ADMIN DATA INPUTS</a:t>
            </a:r>
          </a:p>
        </p:txBody>
      </p:sp>
      <p:sp>
        <p:nvSpPr>
          <p:cNvPr id="3" name="Content Placeholder 2">
            <a:extLst>
              <a:ext uri="{FF2B5EF4-FFF2-40B4-BE49-F238E27FC236}">
                <a16:creationId xmlns:a16="http://schemas.microsoft.com/office/drawing/2014/main" id="{9FC532FD-3500-47B8-A2E3-61250F7F944C}"/>
              </a:ext>
            </a:extLst>
          </p:cNvPr>
          <p:cNvSpPr>
            <a:spLocks noGrp="1"/>
          </p:cNvSpPr>
          <p:nvPr>
            <p:ph idx="1"/>
          </p:nvPr>
        </p:nvSpPr>
        <p:spPr/>
        <p:txBody>
          <a:bodyPr/>
          <a:lstStyle/>
          <a:p>
            <a:pPr marL="45720" indent="0">
              <a:buNone/>
            </a:pPr>
            <a:r>
              <a:rPr lang="en-IN" dirty="0"/>
              <a:t>2. LOGIN INPUTS</a:t>
            </a:r>
          </a:p>
          <a:p>
            <a:pPr marL="45720" indent="0">
              <a:buNone/>
            </a:pPr>
            <a:endParaRPr lang="en-IN" dirty="0"/>
          </a:p>
          <a:p>
            <a:pPr marL="45720" indent="0">
              <a:buNone/>
            </a:pPr>
            <a:endParaRPr lang="en-IN" dirty="0"/>
          </a:p>
          <a:p>
            <a:pPr marL="45720" indent="0">
              <a:buNone/>
            </a:pPr>
            <a:r>
              <a:rPr lang="en-IN" dirty="0"/>
              <a:t>3. Complaints</a:t>
            </a:r>
          </a:p>
        </p:txBody>
      </p:sp>
      <p:graphicFrame>
        <p:nvGraphicFramePr>
          <p:cNvPr id="4" name="Table 4">
            <a:extLst>
              <a:ext uri="{FF2B5EF4-FFF2-40B4-BE49-F238E27FC236}">
                <a16:creationId xmlns:a16="http://schemas.microsoft.com/office/drawing/2014/main" id="{0FC9ED5A-028D-4BC5-B924-DB5A208FFEE5}"/>
              </a:ext>
            </a:extLst>
          </p:cNvPr>
          <p:cNvGraphicFramePr>
            <a:graphicFrameLocks noGrp="1"/>
          </p:cNvGraphicFramePr>
          <p:nvPr>
            <p:extLst>
              <p:ext uri="{D42A27DB-BD31-4B8C-83A1-F6EECF244321}">
                <p14:modId xmlns:p14="http://schemas.microsoft.com/office/powerpoint/2010/main" val="3469333588"/>
              </p:ext>
            </p:extLst>
          </p:nvPr>
        </p:nvGraphicFramePr>
        <p:xfrm>
          <a:off x="1205841" y="3941812"/>
          <a:ext cx="7346540" cy="2194560"/>
        </p:xfrm>
        <a:graphic>
          <a:graphicData uri="http://schemas.openxmlformats.org/drawingml/2006/table">
            <a:tbl>
              <a:tblPr firstRow="1" bandRow="1">
                <a:tableStyleId>{3B4B98B0-60AC-42C2-AFA5-B58CD77FA1E5}</a:tableStyleId>
              </a:tblPr>
              <a:tblGrid>
                <a:gridCol w="3673270">
                  <a:extLst>
                    <a:ext uri="{9D8B030D-6E8A-4147-A177-3AD203B41FA5}">
                      <a16:colId xmlns:a16="http://schemas.microsoft.com/office/drawing/2014/main" val="3605184104"/>
                    </a:ext>
                  </a:extLst>
                </a:gridCol>
                <a:gridCol w="3673270">
                  <a:extLst>
                    <a:ext uri="{9D8B030D-6E8A-4147-A177-3AD203B41FA5}">
                      <a16:colId xmlns:a16="http://schemas.microsoft.com/office/drawing/2014/main" val="2245950374"/>
                    </a:ext>
                  </a:extLst>
                </a:gridCol>
              </a:tblGrid>
              <a:tr h="344415">
                <a:tc>
                  <a:txBody>
                    <a:bodyPr/>
                    <a:lstStyle/>
                    <a:p>
                      <a:pPr marL="0" indent="0">
                        <a:buNone/>
                      </a:pPr>
                      <a:r>
                        <a:rPr lang="en-IN" b="1" dirty="0"/>
                        <a:t>SUBMIT FORM</a:t>
                      </a:r>
                    </a:p>
                  </a:txBody>
                  <a:tcPr/>
                </a:tc>
                <a:tc>
                  <a:txBody>
                    <a:bodyPr/>
                    <a:lstStyle/>
                    <a:p>
                      <a:pPr marL="0" indent="0">
                        <a:buNone/>
                      </a:pPr>
                      <a:r>
                        <a:rPr lang="en-IN" b="0" dirty="0"/>
                        <a:t>6. Email </a:t>
                      </a:r>
                    </a:p>
                  </a:txBody>
                  <a:tcPr/>
                </a:tc>
                <a:extLst>
                  <a:ext uri="{0D108BD9-81ED-4DB2-BD59-A6C34878D82A}">
                    <a16:rowId xmlns:a16="http://schemas.microsoft.com/office/drawing/2014/main" val="3000898276"/>
                  </a:ext>
                </a:extLst>
              </a:tr>
              <a:tr h="344415">
                <a:tc>
                  <a:txBody>
                    <a:bodyPr/>
                    <a:lstStyle/>
                    <a:p>
                      <a:pPr marL="0" indent="0">
                        <a:buNone/>
                      </a:pPr>
                      <a:r>
                        <a:rPr lang="en-IN" b="0" dirty="0"/>
                        <a:t>1. Address, Landmark</a:t>
                      </a:r>
                    </a:p>
                  </a:txBody>
                  <a:tcPr/>
                </a:tc>
                <a:tc>
                  <a:txBody>
                    <a:bodyPr/>
                    <a:lstStyle/>
                    <a:p>
                      <a:r>
                        <a:rPr lang="en-US" dirty="0"/>
                        <a:t>7</a:t>
                      </a:r>
                      <a:r>
                        <a:rPr lang="en-IN" dirty="0"/>
                        <a:t>. Username</a:t>
                      </a:r>
                    </a:p>
                  </a:txBody>
                  <a:tcPr/>
                </a:tc>
                <a:extLst>
                  <a:ext uri="{0D108BD9-81ED-4DB2-BD59-A6C34878D82A}">
                    <a16:rowId xmlns:a16="http://schemas.microsoft.com/office/drawing/2014/main" val="191146825"/>
                  </a:ext>
                </a:extLst>
              </a:tr>
              <a:tr h="344415">
                <a:tc>
                  <a:txBody>
                    <a:bodyPr/>
                    <a:lstStyle/>
                    <a:p>
                      <a:r>
                        <a:rPr lang="en-IN" dirty="0"/>
                        <a:t>2. Department</a:t>
                      </a:r>
                    </a:p>
                  </a:txBody>
                  <a:tcPr/>
                </a:tc>
                <a:tc>
                  <a:txBody>
                    <a:bodyPr/>
                    <a:lstStyle/>
                    <a:p>
                      <a:r>
                        <a:rPr lang="en-US" dirty="0"/>
                        <a:t>8</a:t>
                      </a:r>
                      <a:r>
                        <a:rPr lang="en-IN" dirty="0"/>
                        <a:t>. Phone Number</a:t>
                      </a:r>
                    </a:p>
                  </a:txBody>
                  <a:tcPr/>
                </a:tc>
                <a:extLst>
                  <a:ext uri="{0D108BD9-81ED-4DB2-BD59-A6C34878D82A}">
                    <a16:rowId xmlns:a16="http://schemas.microsoft.com/office/drawing/2014/main" val="3032202121"/>
                  </a:ext>
                </a:extLst>
              </a:tr>
              <a:tr h="344415">
                <a:tc>
                  <a:txBody>
                    <a:bodyPr/>
                    <a:lstStyle/>
                    <a:p>
                      <a:r>
                        <a:rPr lang="en-IN" dirty="0"/>
                        <a:t>3. Complaint Type</a:t>
                      </a:r>
                    </a:p>
                  </a:txBody>
                  <a:tcPr/>
                </a:tc>
                <a:tc>
                  <a:txBody>
                    <a:bodyPr/>
                    <a:lstStyle/>
                    <a:p>
                      <a:endParaRPr lang="en-IN" dirty="0"/>
                    </a:p>
                  </a:txBody>
                  <a:tcPr/>
                </a:tc>
                <a:extLst>
                  <a:ext uri="{0D108BD9-81ED-4DB2-BD59-A6C34878D82A}">
                    <a16:rowId xmlns:a16="http://schemas.microsoft.com/office/drawing/2014/main" val="3112287407"/>
                  </a:ext>
                </a:extLst>
              </a:tr>
              <a:tr h="344415">
                <a:tc>
                  <a:txBody>
                    <a:bodyPr/>
                    <a:lstStyle/>
                    <a:p>
                      <a:r>
                        <a:rPr lang="en-IN" dirty="0"/>
                        <a:t>4. Description(Comment)</a:t>
                      </a:r>
                    </a:p>
                  </a:txBody>
                  <a:tcPr/>
                </a:tc>
                <a:tc>
                  <a:txBody>
                    <a:bodyPr/>
                    <a:lstStyle/>
                    <a:p>
                      <a:endParaRPr lang="en-IN" dirty="0"/>
                    </a:p>
                  </a:txBody>
                  <a:tcPr/>
                </a:tc>
                <a:extLst>
                  <a:ext uri="{0D108BD9-81ED-4DB2-BD59-A6C34878D82A}">
                    <a16:rowId xmlns:a16="http://schemas.microsoft.com/office/drawing/2014/main" val="4133268176"/>
                  </a:ext>
                </a:extLst>
              </a:tr>
              <a:tr h="344415">
                <a:tc>
                  <a:txBody>
                    <a:bodyPr/>
                    <a:lstStyle/>
                    <a:p>
                      <a:r>
                        <a:rPr lang="en-IN" dirty="0"/>
                        <a:t>5. Image</a:t>
                      </a:r>
                    </a:p>
                  </a:txBody>
                  <a:tcPr/>
                </a:tc>
                <a:tc>
                  <a:txBody>
                    <a:bodyPr/>
                    <a:lstStyle/>
                    <a:p>
                      <a:endParaRPr lang="en-IN" dirty="0"/>
                    </a:p>
                  </a:txBody>
                  <a:tcPr/>
                </a:tc>
                <a:extLst>
                  <a:ext uri="{0D108BD9-81ED-4DB2-BD59-A6C34878D82A}">
                    <a16:rowId xmlns:a16="http://schemas.microsoft.com/office/drawing/2014/main" val="1495239355"/>
                  </a:ext>
                </a:extLst>
              </a:tr>
            </a:tbl>
          </a:graphicData>
        </a:graphic>
      </p:graphicFrame>
      <p:graphicFrame>
        <p:nvGraphicFramePr>
          <p:cNvPr id="5" name="Table 5">
            <a:extLst>
              <a:ext uri="{FF2B5EF4-FFF2-40B4-BE49-F238E27FC236}">
                <a16:creationId xmlns:a16="http://schemas.microsoft.com/office/drawing/2014/main" id="{03295AA1-FF91-46B0-9E2C-195E86DBAFB5}"/>
              </a:ext>
            </a:extLst>
          </p:cNvPr>
          <p:cNvGraphicFramePr>
            <a:graphicFrameLocks noGrp="1"/>
          </p:cNvGraphicFramePr>
          <p:nvPr>
            <p:extLst>
              <p:ext uri="{D42A27DB-BD31-4B8C-83A1-F6EECF244321}">
                <p14:modId xmlns:p14="http://schemas.microsoft.com/office/powerpoint/2010/main" val="365909281"/>
              </p:ext>
            </p:extLst>
          </p:nvPr>
        </p:nvGraphicFramePr>
        <p:xfrm>
          <a:off x="1197869" y="2420888"/>
          <a:ext cx="5688632" cy="741680"/>
        </p:xfrm>
        <a:graphic>
          <a:graphicData uri="http://schemas.openxmlformats.org/drawingml/2006/table">
            <a:tbl>
              <a:tblPr firstRow="1" bandRow="1">
                <a:tableStyleId>{3B4B98B0-60AC-42C2-AFA5-B58CD77FA1E5}</a:tableStyleId>
              </a:tblPr>
              <a:tblGrid>
                <a:gridCol w="5688632">
                  <a:extLst>
                    <a:ext uri="{9D8B030D-6E8A-4147-A177-3AD203B41FA5}">
                      <a16:colId xmlns:a16="http://schemas.microsoft.com/office/drawing/2014/main" val="1769758601"/>
                    </a:ext>
                  </a:extLst>
                </a:gridCol>
              </a:tblGrid>
              <a:tr h="370840">
                <a:tc>
                  <a:txBody>
                    <a:bodyPr/>
                    <a:lstStyle/>
                    <a:p>
                      <a:pPr marL="0" indent="0">
                        <a:buNone/>
                      </a:pPr>
                      <a:r>
                        <a:rPr lang="en-IN" b="0" dirty="0"/>
                        <a:t>1. Email ID</a:t>
                      </a:r>
                    </a:p>
                  </a:txBody>
                  <a:tcPr/>
                </a:tc>
                <a:extLst>
                  <a:ext uri="{0D108BD9-81ED-4DB2-BD59-A6C34878D82A}">
                    <a16:rowId xmlns:a16="http://schemas.microsoft.com/office/drawing/2014/main" val="1969665649"/>
                  </a:ext>
                </a:extLst>
              </a:tr>
              <a:tr h="370840">
                <a:tc>
                  <a:txBody>
                    <a:bodyPr/>
                    <a:lstStyle/>
                    <a:p>
                      <a:r>
                        <a:rPr lang="en-IN" dirty="0"/>
                        <a:t>2. Password</a:t>
                      </a:r>
                    </a:p>
                  </a:txBody>
                  <a:tcPr/>
                </a:tc>
                <a:extLst>
                  <a:ext uri="{0D108BD9-81ED-4DB2-BD59-A6C34878D82A}">
                    <a16:rowId xmlns:a16="http://schemas.microsoft.com/office/drawing/2014/main" val="200221551"/>
                  </a:ext>
                </a:extLst>
              </a:tr>
            </a:tbl>
          </a:graphicData>
        </a:graphic>
      </p:graphicFrame>
    </p:spTree>
    <p:extLst>
      <p:ext uri="{BB962C8B-B14F-4D97-AF65-F5344CB8AC3E}">
        <p14:creationId xmlns:p14="http://schemas.microsoft.com/office/powerpoint/2010/main" val="3142746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E0BD6-B6C7-4154-9C68-BED625D9D9F5}"/>
              </a:ext>
            </a:extLst>
          </p:cNvPr>
          <p:cNvSpPr>
            <a:spLocks noGrp="1"/>
          </p:cNvSpPr>
          <p:nvPr>
            <p:ph type="title"/>
          </p:nvPr>
        </p:nvSpPr>
        <p:spPr>
          <a:xfrm>
            <a:off x="1065212" y="533400"/>
            <a:ext cx="9493696" cy="1066800"/>
          </a:xfrm>
        </p:spPr>
        <p:txBody>
          <a:bodyPr/>
          <a:lstStyle/>
          <a:p>
            <a:r>
              <a:rPr lang="en-IN" dirty="0"/>
              <a:t>USER DATA INPUTS AND ADMIN DATA INPUTS</a:t>
            </a:r>
          </a:p>
        </p:txBody>
      </p:sp>
      <p:sp>
        <p:nvSpPr>
          <p:cNvPr id="3" name="Content Placeholder 2">
            <a:extLst>
              <a:ext uri="{FF2B5EF4-FFF2-40B4-BE49-F238E27FC236}">
                <a16:creationId xmlns:a16="http://schemas.microsoft.com/office/drawing/2014/main" id="{E662AE24-8743-4FF1-B1B7-A0A36E3CCFFF}"/>
              </a:ext>
            </a:extLst>
          </p:cNvPr>
          <p:cNvSpPr>
            <a:spLocks noGrp="1"/>
          </p:cNvSpPr>
          <p:nvPr>
            <p:ph idx="1"/>
          </p:nvPr>
        </p:nvSpPr>
        <p:spPr/>
        <p:txBody>
          <a:bodyPr/>
          <a:lstStyle/>
          <a:p>
            <a:r>
              <a:rPr lang="en-IN" b="1" dirty="0"/>
              <a:t>ADMIN DATA INPUTS</a:t>
            </a:r>
          </a:p>
          <a:p>
            <a:pPr marL="45720" indent="0">
              <a:buNone/>
            </a:pPr>
            <a:endParaRPr lang="en-IN" dirty="0"/>
          </a:p>
          <a:p>
            <a:pPr marL="45720" indent="0">
              <a:buNone/>
            </a:pPr>
            <a:endParaRPr lang="en-IN" dirty="0"/>
          </a:p>
          <a:p>
            <a:pPr marL="45720" indent="0">
              <a:buNone/>
            </a:pPr>
            <a:r>
              <a:rPr lang="en-IN" dirty="0"/>
              <a:t>*NOTE: Mahanagar Palika ID is created by Government it self. Here Mahanagar Palika have to enter that ID and Password. In Admin panel there is not option to create or generate ID and Password.</a:t>
            </a:r>
          </a:p>
          <a:p>
            <a:endParaRPr lang="en-IN" b="1" dirty="0"/>
          </a:p>
        </p:txBody>
      </p:sp>
      <p:graphicFrame>
        <p:nvGraphicFramePr>
          <p:cNvPr id="5" name="Table 5">
            <a:extLst>
              <a:ext uri="{FF2B5EF4-FFF2-40B4-BE49-F238E27FC236}">
                <a16:creationId xmlns:a16="http://schemas.microsoft.com/office/drawing/2014/main" id="{414AF15C-B2B7-4284-8BDD-67DFA5AB6DB0}"/>
              </a:ext>
            </a:extLst>
          </p:cNvPr>
          <p:cNvGraphicFramePr>
            <a:graphicFrameLocks noGrp="1"/>
          </p:cNvGraphicFramePr>
          <p:nvPr>
            <p:extLst>
              <p:ext uri="{D42A27DB-BD31-4B8C-83A1-F6EECF244321}">
                <p14:modId xmlns:p14="http://schemas.microsoft.com/office/powerpoint/2010/main" val="3038322580"/>
              </p:ext>
            </p:extLst>
          </p:nvPr>
        </p:nvGraphicFramePr>
        <p:xfrm>
          <a:off x="1197869" y="2420888"/>
          <a:ext cx="5688632" cy="741680"/>
        </p:xfrm>
        <a:graphic>
          <a:graphicData uri="http://schemas.openxmlformats.org/drawingml/2006/table">
            <a:tbl>
              <a:tblPr firstRow="1" bandRow="1">
                <a:tableStyleId>{3B4B98B0-60AC-42C2-AFA5-B58CD77FA1E5}</a:tableStyleId>
              </a:tblPr>
              <a:tblGrid>
                <a:gridCol w="5688632">
                  <a:extLst>
                    <a:ext uri="{9D8B030D-6E8A-4147-A177-3AD203B41FA5}">
                      <a16:colId xmlns:a16="http://schemas.microsoft.com/office/drawing/2014/main" val="1769758601"/>
                    </a:ext>
                  </a:extLst>
                </a:gridCol>
              </a:tblGrid>
              <a:tr h="370840">
                <a:tc>
                  <a:txBody>
                    <a:bodyPr/>
                    <a:lstStyle/>
                    <a:p>
                      <a:pPr marL="0" indent="0">
                        <a:buNone/>
                      </a:pPr>
                      <a:r>
                        <a:rPr lang="en-IN" b="0" dirty="0"/>
                        <a:t>1. Mahanagar Palika ID</a:t>
                      </a:r>
                    </a:p>
                  </a:txBody>
                  <a:tcPr/>
                </a:tc>
                <a:extLst>
                  <a:ext uri="{0D108BD9-81ED-4DB2-BD59-A6C34878D82A}">
                    <a16:rowId xmlns:a16="http://schemas.microsoft.com/office/drawing/2014/main" val="1969665649"/>
                  </a:ext>
                </a:extLst>
              </a:tr>
              <a:tr h="370840">
                <a:tc>
                  <a:txBody>
                    <a:bodyPr/>
                    <a:lstStyle/>
                    <a:p>
                      <a:r>
                        <a:rPr lang="en-IN" dirty="0"/>
                        <a:t>2. Password</a:t>
                      </a:r>
                    </a:p>
                  </a:txBody>
                  <a:tcPr/>
                </a:tc>
                <a:extLst>
                  <a:ext uri="{0D108BD9-81ED-4DB2-BD59-A6C34878D82A}">
                    <a16:rowId xmlns:a16="http://schemas.microsoft.com/office/drawing/2014/main" val="200221551"/>
                  </a:ext>
                </a:extLst>
              </a:tr>
            </a:tbl>
          </a:graphicData>
        </a:graphic>
      </p:graphicFrame>
    </p:spTree>
    <p:extLst>
      <p:ext uri="{BB962C8B-B14F-4D97-AF65-F5344CB8AC3E}">
        <p14:creationId xmlns:p14="http://schemas.microsoft.com/office/powerpoint/2010/main" val="321155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6E94C-607F-4870-A790-9284E4C3EB5E}"/>
              </a:ext>
            </a:extLst>
          </p:cNvPr>
          <p:cNvSpPr>
            <a:spLocks noGrp="1"/>
          </p:cNvSpPr>
          <p:nvPr>
            <p:ph type="title"/>
          </p:nvPr>
        </p:nvSpPr>
        <p:spPr/>
        <p:txBody>
          <a:bodyPr/>
          <a:lstStyle/>
          <a:p>
            <a:pPr marL="347472" indent="-347472" rtl="0" eaLnBrk="1" fontAlgn="t" latinLnBrk="0" hangingPunct="1">
              <a:spcBef>
                <a:spcPts val="0"/>
              </a:spcBef>
              <a:spcAft>
                <a:spcPts val="0"/>
              </a:spcAft>
            </a:pPr>
            <a:r>
              <a:rPr lang="en-IN" dirty="0"/>
              <a:t>SYSTEM FLOW DIAGRAM</a:t>
            </a:r>
          </a:p>
        </p:txBody>
      </p:sp>
      <p:sp>
        <p:nvSpPr>
          <p:cNvPr id="3" name="Content Placeholder 2">
            <a:extLst>
              <a:ext uri="{FF2B5EF4-FFF2-40B4-BE49-F238E27FC236}">
                <a16:creationId xmlns:a16="http://schemas.microsoft.com/office/drawing/2014/main" id="{DA42F523-9F44-43E0-9CDF-1E4E67A773C6}"/>
              </a:ext>
            </a:extLst>
          </p:cNvPr>
          <p:cNvSpPr>
            <a:spLocks noGrp="1"/>
          </p:cNvSpPr>
          <p:nvPr>
            <p:ph idx="1"/>
          </p:nvPr>
        </p:nvSpPr>
        <p:spPr/>
        <p:txBody>
          <a:bodyPr/>
          <a:lstStyle/>
          <a:p>
            <a:r>
              <a:rPr lang="en-IN" dirty="0"/>
              <a:t>User System Data Flow</a:t>
            </a:r>
          </a:p>
        </p:txBody>
      </p:sp>
      <p:pic>
        <p:nvPicPr>
          <p:cNvPr id="5" name="Picture 4">
            <a:extLst>
              <a:ext uri="{FF2B5EF4-FFF2-40B4-BE49-F238E27FC236}">
                <a16:creationId xmlns:a16="http://schemas.microsoft.com/office/drawing/2014/main" id="{68CF3F53-EB1E-4324-B854-21FB79AA1767}"/>
              </a:ext>
            </a:extLst>
          </p:cNvPr>
          <p:cNvPicPr>
            <a:picLocks noChangeAspect="1"/>
          </p:cNvPicPr>
          <p:nvPr/>
        </p:nvPicPr>
        <p:blipFill>
          <a:blip r:embed="rId2"/>
          <a:stretch>
            <a:fillRect/>
          </a:stretch>
        </p:blipFill>
        <p:spPr>
          <a:xfrm>
            <a:off x="469899" y="2586037"/>
            <a:ext cx="11249025" cy="2676525"/>
          </a:xfrm>
          <a:prstGeom prst="rect">
            <a:avLst/>
          </a:prstGeom>
        </p:spPr>
      </p:pic>
    </p:spTree>
    <p:extLst>
      <p:ext uri="{BB962C8B-B14F-4D97-AF65-F5344CB8AC3E}">
        <p14:creationId xmlns:p14="http://schemas.microsoft.com/office/powerpoint/2010/main" val="3299072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87BE8-3C29-46F2-A20A-660227895223}"/>
              </a:ext>
            </a:extLst>
          </p:cNvPr>
          <p:cNvSpPr>
            <a:spLocks noGrp="1"/>
          </p:cNvSpPr>
          <p:nvPr>
            <p:ph type="title"/>
          </p:nvPr>
        </p:nvSpPr>
        <p:spPr/>
        <p:txBody>
          <a:bodyPr/>
          <a:lstStyle/>
          <a:p>
            <a:r>
              <a:rPr lang="en-IN" dirty="0"/>
              <a:t>SYSTEM FLOW DIAGRAM</a:t>
            </a:r>
          </a:p>
        </p:txBody>
      </p:sp>
      <p:sp>
        <p:nvSpPr>
          <p:cNvPr id="3" name="Content Placeholder 2">
            <a:extLst>
              <a:ext uri="{FF2B5EF4-FFF2-40B4-BE49-F238E27FC236}">
                <a16:creationId xmlns:a16="http://schemas.microsoft.com/office/drawing/2014/main" id="{0D476028-8EC3-4326-A92F-F2A3D2D836D7}"/>
              </a:ext>
            </a:extLst>
          </p:cNvPr>
          <p:cNvSpPr>
            <a:spLocks noGrp="1"/>
          </p:cNvSpPr>
          <p:nvPr>
            <p:ph idx="1"/>
          </p:nvPr>
        </p:nvSpPr>
        <p:spPr/>
        <p:txBody>
          <a:bodyPr/>
          <a:lstStyle/>
          <a:p>
            <a:r>
              <a:rPr lang="en-IN" dirty="0"/>
              <a:t>Admin System Data Flow</a:t>
            </a:r>
          </a:p>
        </p:txBody>
      </p:sp>
      <p:pic>
        <p:nvPicPr>
          <p:cNvPr id="6" name="Picture 5">
            <a:extLst>
              <a:ext uri="{FF2B5EF4-FFF2-40B4-BE49-F238E27FC236}">
                <a16:creationId xmlns:a16="http://schemas.microsoft.com/office/drawing/2014/main" id="{FE183387-F8AA-4FA9-987C-41763FCCCE3A}"/>
              </a:ext>
            </a:extLst>
          </p:cNvPr>
          <p:cNvPicPr>
            <a:picLocks noChangeAspect="1"/>
          </p:cNvPicPr>
          <p:nvPr/>
        </p:nvPicPr>
        <p:blipFill>
          <a:blip r:embed="rId2"/>
          <a:stretch>
            <a:fillRect/>
          </a:stretch>
        </p:blipFill>
        <p:spPr>
          <a:xfrm>
            <a:off x="2851149" y="3429000"/>
            <a:ext cx="6486525" cy="619125"/>
          </a:xfrm>
          <a:prstGeom prst="rect">
            <a:avLst/>
          </a:prstGeom>
        </p:spPr>
      </p:pic>
    </p:spTree>
    <p:extLst>
      <p:ext uri="{BB962C8B-B14F-4D97-AF65-F5344CB8AC3E}">
        <p14:creationId xmlns:p14="http://schemas.microsoft.com/office/powerpoint/2010/main" val="11214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A0152-88FD-4395-B8C1-3BA9B627B773}"/>
              </a:ext>
            </a:extLst>
          </p:cNvPr>
          <p:cNvSpPr>
            <a:spLocks noGrp="1"/>
          </p:cNvSpPr>
          <p:nvPr>
            <p:ph type="title"/>
          </p:nvPr>
        </p:nvSpPr>
        <p:spPr/>
        <p:txBody>
          <a:bodyPr/>
          <a:lstStyle/>
          <a:p>
            <a:r>
              <a:rPr lang="en-US" dirty="0"/>
              <a:t>PROJECT LIMITATIONS</a:t>
            </a:r>
            <a:endParaRPr lang="en-IN" dirty="0"/>
          </a:p>
        </p:txBody>
      </p:sp>
      <p:sp>
        <p:nvSpPr>
          <p:cNvPr id="3" name="Content Placeholder 2">
            <a:extLst>
              <a:ext uri="{FF2B5EF4-FFF2-40B4-BE49-F238E27FC236}">
                <a16:creationId xmlns:a16="http://schemas.microsoft.com/office/drawing/2014/main" id="{3D223A9F-5D55-41D3-9616-92310BA9A2BF}"/>
              </a:ext>
            </a:extLst>
          </p:cNvPr>
          <p:cNvSpPr>
            <a:spLocks noGrp="1"/>
          </p:cNvSpPr>
          <p:nvPr>
            <p:ph idx="1"/>
          </p:nvPr>
        </p:nvSpPr>
        <p:spPr/>
        <p:txBody>
          <a:bodyPr>
            <a:normAutofit/>
          </a:bodyPr>
          <a:lstStyle/>
          <a:p>
            <a:r>
              <a:rPr lang="en-IN" dirty="0"/>
              <a:t>And biggest Limitation of My India application is there is no services for Rural Developments.</a:t>
            </a:r>
          </a:p>
          <a:p>
            <a:r>
              <a:rPr lang="en-IN" dirty="0"/>
              <a:t>Also another biggest Limitation of My India application is it will not support IOS Devices.</a:t>
            </a:r>
          </a:p>
        </p:txBody>
      </p:sp>
    </p:spTree>
    <p:extLst>
      <p:ext uri="{BB962C8B-B14F-4D97-AF65-F5344CB8AC3E}">
        <p14:creationId xmlns:p14="http://schemas.microsoft.com/office/powerpoint/2010/main" val="367091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FF9A9-4C1A-47E6-A7C8-464BC8F6B0C5}"/>
              </a:ext>
            </a:extLst>
          </p:cNvPr>
          <p:cNvSpPr>
            <a:spLocks noGrp="1"/>
          </p:cNvSpPr>
          <p:nvPr>
            <p:ph type="title"/>
          </p:nvPr>
        </p:nvSpPr>
        <p:spPr/>
        <p:txBody>
          <a:bodyPr/>
          <a:lstStyle/>
          <a:p>
            <a:r>
              <a:rPr lang="en-US" dirty="0"/>
              <a:t>FURTURE SCOPE</a:t>
            </a:r>
            <a:endParaRPr lang="en-IN" dirty="0"/>
          </a:p>
        </p:txBody>
      </p:sp>
      <p:sp>
        <p:nvSpPr>
          <p:cNvPr id="3" name="Content Placeholder 2">
            <a:extLst>
              <a:ext uri="{FF2B5EF4-FFF2-40B4-BE49-F238E27FC236}">
                <a16:creationId xmlns:a16="http://schemas.microsoft.com/office/drawing/2014/main" id="{EA7F49B1-FF91-493A-A572-79DA9DE4985B}"/>
              </a:ext>
            </a:extLst>
          </p:cNvPr>
          <p:cNvSpPr>
            <a:spLocks noGrp="1"/>
          </p:cNvSpPr>
          <p:nvPr>
            <p:ph idx="1"/>
          </p:nvPr>
        </p:nvSpPr>
        <p:spPr/>
        <p:txBody>
          <a:bodyPr/>
          <a:lstStyle/>
          <a:p>
            <a:r>
              <a:rPr lang="en-US" dirty="0"/>
              <a:t>The Biggest and Most Important future scope of My India is Rural Development.</a:t>
            </a:r>
          </a:p>
          <a:p>
            <a:r>
              <a:rPr lang="en-US" dirty="0"/>
              <a:t>Another Biggest future scope of </a:t>
            </a:r>
            <a:r>
              <a:rPr lang="en-IN" dirty="0"/>
              <a:t>My India application is support of IOS Devices. </a:t>
            </a:r>
            <a:endParaRPr lang="en-US" dirty="0"/>
          </a:p>
        </p:txBody>
      </p:sp>
    </p:spTree>
    <p:extLst>
      <p:ext uri="{BB962C8B-B14F-4D97-AF65-F5344CB8AC3E}">
        <p14:creationId xmlns:p14="http://schemas.microsoft.com/office/powerpoint/2010/main" val="245197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2D134-1001-45E0-9CFA-322BAD45CBED}"/>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ADCBCCD-92F6-4AEE-8D96-6629E4EC8B40}"/>
              </a:ext>
            </a:extLst>
          </p:cNvPr>
          <p:cNvSpPr>
            <a:spLocks noGrp="1"/>
          </p:cNvSpPr>
          <p:nvPr>
            <p:ph idx="1"/>
          </p:nvPr>
        </p:nvSpPr>
        <p:spPr/>
        <p:txBody>
          <a:bodyPr/>
          <a:lstStyle/>
          <a:p>
            <a:pPr marL="457200">
              <a:lnSpc>
                <a:spcPct val="150000"/>
              </a:lnSpc>
            </a:pPr>
            <a:r>
              <a:rPr lang="en-IN" dirty="0">
                <a:effectLst/>
                <a:ea typeface="Times New Roman" panose="02020603050405020304" pitchFamily="18" charset="0"/>
              </a:rPr>
              <a:t>This Application is for all citizens of a City where they can Register Complaint regarding day to day infrastructure problems which are occurs and Citizens have to deal with that problem. Citizens can easily Register the Infrastructure problems. Hence the Infrastructure of India will improve. The Roads will Improve for good Communication, Street lights will improve for good visibility, Drainage system will also improve.</a:t>
            </a:r>
            <a:r>
              <a:rPr lang="en-IN" dirty="0">
                <a:ea typeface="Times New Roman" panose="02020603050405020304" pitchFamily="18" charset="0"/>
              </a:rPr>
              <a:t> </a:t>
            </a:r>
            <a:r>
              <a:rPr lang="en-IN" dirty="0">
                <a:effectLst/>
                <a:ea typeface="Times New Roman" panose="02020603050405020304" pitchFamily="18" charset="0"/>
              </a:rPr>
              <a:t>And also the numbers of problems will reduce and it will helps to make good infrastructure of India, also helps to make Smart India. </a:t>
            </a:r>
          </a:p>
        </p:txBody>
      </p:sp>
    </p:spTree>
    <p:extLst>
      <p:ext uri="{BB962C8B-B14F-4D97-AF65-F5344CB8AC3E}">
        <p14:creationId xmlns:p14="http://schemas.microsoft.com/office/powerpoint/2010/main" val="853548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F7B53-EA9D-4B30-80D5-BFA1E3072A1E}"/>
              </a:ext>
            </a:extLst>
          </p:cNvPr>
          <p:cNvSpPr>
            <a:spLocks noGrp="1"/>
          </p:cNvSpPr>
          <p:nvPr>
            <p:ph type="title"/>
          </p:nvPr>
        </p:nvSpPr>
        <p:spPr/>
        <p:txBody>
          <a:bodyPr/>
          <a:lstStyle/>
          <a:p>
            <a:r>
              <a:rPr lang="en-US" dirty="0"/>
              <a:t>REFERANCE</a:t>
            </a:r>
            <a:endParaRPr lang="en-IN" dirty="0"/>
          </a:p>
        </p:txBody>
      </p:sp>
      <p:sp>
        <p:nvSpPr>
          <p:cNvPr id="3" name="Content Placeholder 2">
            <a:extLst>
              <a:ext uri="{FF2B5EF4-FFF2-40B4-BE49-F238E27FC236}">
                <a16:creationId xmlns:a16="http://schemas.microsoft.com/office/drawing/2014/main" id="{0F6160C9-3195-44DC-8536-0953FA3A9634}"/>
              </a:ext>
            </a:extLst>
          </p:cNvPr>
          <p:cNvSpPr>
            <a:spLocks noGrp="1"/>
          </p:cNvSpPr>
          <p:nvPr>
            <p:ph idx="1"/>
          </p:nvPr>
        </p:nvSpPr>
        <p:spPr/>
        <p:txBody>
          <a:bodyPr/>
          <a:lstStyle/>
          <a:p>
            <a:r>
              <a:rPr lang="en-US" dirty="0"/>
              <a:t>My Vadodara Application (Google Play </a:t>
            </a:r>
            <a:r>
              <a:rPr lang="en-US"/>
              <a:t>Store).</a:t>
            </a:r>
            <a:endParaRPr lang="en-US" dirty="0"/>
          </a:p>
          <a:p>
            <a:r>
              <a:rPr lang="en-US" dirty="0">
                <a:hlinkClick r:id="rId2"/>
              </a:rPr>
              <a:t>www.google.co.in</a:t>
            </a:r>
            <a:endParaRPr lang="en-US" dirty="0"/>
          </a:p>
          <a:p>
            <a:r>
              <a:rPr lang="en-US" dirty="0">
                <a:hlinkClick r:id="rId3"/>
              </a:rPr>
              <a:t>www.Wikipedia.org</a:t>
            </a:r>
            <a:endParaRPr lang="en-US" dirty="0"/>
          </a:p>
          <a:p>
            <a:r>
              <a:rPr lang="en-US" dirty="0">
                <a:hlinkClick r:id="rId4"/>
              </a:rPr>
              <a:t>www.dribble.com</a:t>
            </a:r>
            <a:endParaRPr lang="en-US" dirty="0"/>
          </a:p>
          <a:p>
            <a:r>
              <a:rPr lang="en-US" dirty="0">
                <a:hlinkClick r:id="rId5"/>
              </a:rPr>
              <a:t>www.behance.com</a:t>
            </a:r>
            <a:endParaRPr lang="en-US" dirty="0"/>
          </a:p>
          <a:p>
            <a:r>
              <a:rPr lang="en-US" dirty="0">
                <a:hlinkClick r:id="rId6"/>
              </a:rPr>
              <a:t>www.sih.gov.in</a:t>
            </a:r>
            <a:endParaRPr lang="en-US" dirty="0"/>
          </a:p>
          <a:p>
            <a:r>
              <a:rPr lang="en-US" dirty="0">
                <a:hlinkClick r:id="rId7"/>
              </a:rPr>
              <a:t>www.smartcities.gov.in</a:t>
            </a:r>
            <a:endParaRPr lang="en-US" dirty="0"/>
          </a:p>
        </p:txBody>
      </p:sp>
    </p:spTree>
    <p:extLst>
      <p:ext uri="{BB962C8B-B14F-4D97-AF65-F5344CB8AC3E}">
        <p14:creationId xmlns:p14="http://schemas.microsoft.com/office/powerpoint/2010/main" val="106463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3045-6314-4691-80D8-685FF5A42C15}"/>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55B850F7-350E-4DE8-8A40-04538BCF1ABE}"/>
              </a:ext>
            </a:extLst>
          </p:cNvPr>
          <p:cNvSpPr>
            <a:spLocks noGrp="1"/>
          </p:cNvSpPr>
          <p:nvPr>
            <p:ph idx="1"/>
          </p:nvPr>
        </p:nvSpPr>
        <p:spPr/>
        <p:txBody>
          <a:bodyPr>
            <a:noAutofit/>
          </a:bodyPr>
          <a:lstStyle/>
          <a:p>
            <a:pPr marL="45720" indent="0">
              <a:lnSpc>
                <a:spcPct val="100000"/>
              </a:lnSpc>
              <a:buNone/>
            </a:pPr>
            <a:r>
              <a:rPr lang="en-IN" sz="1800" dirty="0"/>
              <a:t>1. Introduction				10. Future Scope		</a:t>
            </a:r>
          </a:p>
          <a:p>
            <a:pPr marL="45720" indent="0">
              <a:buNone/>
            </a:pPr>
            <a:r>
              <a:rPr lang="en-IN" sz="1800" dirty="0"/>
              <a:t>2. Objective And Application		11. Conclusion</a:t>
            </a:r>
          </a:p>
          <a:p>
            <a:pPr marL="45720" indent="0">
              <a:buNone/>
            </a:pPr>
            <a:r>
              <a:rPr lang="en-IN" sz="1800" dirty="0"/>
              <a:t>3. Features				12. Reference</a:t>
            </a:r>
          </a:p>
          <a:p>
            <a:pPr marL="45720" indent="0">
              <a:buNone/>
            </a:pPr>
            <a:r>
              <a:rPr lang="en-IN" sz="1800" dirty="0"/>
              <a:t>4. Existing System</a:t>
            </a:r>
          </a:p>
          <a:p>
            <a:pPr marL="45720" indent="0">
              <a:buNone/>
            </a:pPr>
            <a:r>
              <a:rPr lang="en-IN" sz="1800" dirty="0"/>
              <a:t>5. Existing System Limitations</a:t>
            </a:r>
          </a:p>
          <a:p>
            <a:pPr marL="45720" indent="0">
              <a:buNone/>
            </a:pPr>
            <a:r>
              <a:rPr lang="en-IN" sz="1800" dirty="0"/>
              <a:t>6. Modules</a:t>
            </a:r>
          </a:p>
          <a:p>
            <a:pPr marL="45720" indent="0">
              <a:buNone/>
            </a:pPr>
            <a:r>
              <a:rPr lang="en-IN" sz="1800" dirty="0"/>
              <a:t>7. System Data Flow</a:t>
            </a:r>
          </a:p>
          <a:p>
            <a:pPr marL="45720" indent="0">
              <a:buNone/>
            </a:pPr>
            <a:r>
              <a:rPr lang="en-IN" sz="1800" dirty="0"/>
              <a:t>8. UI/UX Design</a:t>
            </a:r>
          </a:p>
          <a:p>
            <a:pPr marL="45720" indent="0">
              <a:buNone/>
            </a:pPr>
            <a:r>
              <a:rPr lang="en-IN" sz="1800" dirty="0"/>
              <a:t>9. Project Limitation </a:t>
            </a:r>
          </a:p>
          <a:p>
            <a:pPr>
              <a:lnSpc>
                <a:spcPct val="100000"/>
              </a:lnSpc>
            </a:pPr>
            <a:endParaRPr lang="en-IN" sz="1800" dirty="0"/>
          </a:p>
          <a:p>
            <a:pPr>
              <a:lnSpc>
                <a:spcPct val="100000"/>
              </a:lnSpc>
            </a:pPr>
            <a:endParaRPr lang="en-IN" sz="1800" dirty="0"/>
          </a:p>
          <a:p>
            <a:endParaRPr lang="en-IN" sz="1800" dirty="0"/>
          </a:p>
          <a:p>
            <a:endParaRPr lang="en-IN" sz="1800" dirty="0"/>
          </a:p>
        </p:txBody>
      </p:sp>
    </p:spTree>
    <p:extLst>
      <p:ext uri="{BB962C8B-B14F-4D97-AF65-F5344CB8AC3E}">
        <p14:creationId xmlns:p14="http://schemas.microsoft.com/office/powerpoint/2010/main" val="2160718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D3EF5-D4E7-418A-8BF6-C6172E62A645}"/>
              </a:ext>
            </a:extLst>
          </p:cNvPr>
          <p:cNvSpPr>
            <a:spLocks noGrp="1"/>
          </p:cNvSpPr>
          <p:nvPr>
            <p:ph type="title"/>
          </p:nvPr>
        </p:nvSpPr>
        <p:spPr/>
        <p:txBody>
          <a:bodyPr/>
          <a:lstStyle/>
          <a:p>
            <a:r>
              <a:rPr lang="en-IN" dirty="0"/>
              <a:t>INTRODUCATION</a:t>
            </a:r>
          </a:p>
        </p:txBody>
      </p:sp>
      <p:sp>
        <p:nvSpPr>
          <p:cNvPr id="3" name="Content Placeholder 2">
            <a:extLst>
              <a:ext uri="{FF2B5EF4-FFF2-40B4-BE49-F238E27FC236}">
                <a16:creationId xmlns:a16="http://schemas.microsoft.com/office/drawing/2014/main" id="{89F23662-1AEB-4F28-848F-9FD0496BC064}"/>
              </a:ext>
            </a:extLst>
          </p:cNvPr>
          <p:cNvSpPr>
            <a:spLocks noGrp="1"/>
          </p:cNvSpPr>
          <p:nvPr>
            <p:ph idx="1"/>
          </p:nvPr>
        </p:nvSpPr>
        <p:spPr/>
        <p:txBody>
          <a:bodyPr/>
          <a:lstStyle/>
          <a:p>
            <a:r>
              <a:rPr lang="en-IN" dirty="0"/>
              <a:t>Now a days, India is digital and smart, all things are digital. </a:t>
            </a:r>
            <a:r>
              <a:rPr lang="en-US" dirty="0"/>
              <a:t>The Government of India launched the Smart Cities Mission in June 2015. </a:t>
            </a:r>
          </a:p>
          <a:p>
            <a:r>
              <a:rPr lang="en-US" dirty="0"/>
              <a:t>Its objective is to promote sustainable and inclusive cities that provide core infrastructure and give a decent quality of life to its citizens, a clean and sustainable environment and application of ‘Smart’ Solutions.</a:t>
            </a:r>
          </a:p>
          <a:p>
            <a:r>
              <a:rPr lang="en-US" dirty="0"/>
              <a:t>The Smart Cities Mission is meant to set examples that can be replicated both within and outside the Smart City, catalyzing the creation of similar Smart Cities in various regions and parts of the country.</a:t>
            </a:r>
            <a:endParaRPr lang="en-IN" dirty="0"/>
          </a:p>
        </p:txBody>
      </p:sp>
    </p:spTree>
    <p:extLst>
      <p:ext uri="{BB962C8B-B14F-4D97-AF65-F5344CB8AC3E}">
        <p14:creationId xmlns:p14="http://schemas.microsoft.com/office/powerpoint/2010/main" val="194556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DBC03-7E23-49F0-9C69-0328E5ABE79B}"/>
              </a:ext>
            </a:extLst>
          </p:cNvPr>
          <p:cNvSpPr>
            <a:spLocks noGrp="1"/>
          </p:cNvSpPr>
          <p:nvPr>
            <p:ph type="title"/>
          </p:nvPr>
        </p:nvSpPr>
        <p:spPr/>
        <p:txBody>
          <a:bodyPr/>
          <a:lstStyle/>
          <a:p>
            <a:r>
              <a:rPr lang="en-IN" dirty="0"/>
              <a:t>INTRODUCATION</a:t>
            </a:r>
          </a:p>
        </p:txBody>
      </p:sp>
      <p:sp>
        <p:nvSpPr>
          <p:cNvPr id="3" name="Content Placeholder 2">
            <a:extLst>
              <a:ext uri="{FF2B5EF4-FFF2-40B4-BE49-F238E27FC236}">
                <a16:creationId xmlns:a16="http://schemas.microsoft.com/office/drawing/2014/main" id="{B524B94F-A788-4FB2-A559-27503F3768C2}"/>
              </a:ext>
            </a:extLst>
          </p:cNvPr>
          <p:cNvSpPr>
            <a:spLocks noGrp="1"/>
          </p:cNvSpPr>
          <p:nvPr>
            <p:ph idx="1"/>
          </p:nvPr>
        </p:nvSpPr>
        <p:spPr/>
        <p:txBody>
          <a:bodyPr/>
          <a:lstStyle/>
          <a:p>
            <a:r>
              <a:rPr lang="en-US" dirty="0"/>
              <a:t>In smart and digital India, My India is a unique mobile app that includes all basic complains features of a citizen-centric app.</a:t>
            </a:r>
          </a:p>
          <a:p>
            <a:r>
              <a:rPr lang="en-US" dirty="0"/>
              <a:t>Citizens can post complaints in My India app using GPS technology.</a:t>
            </a:r>
          </a:p>
          <a:p>
            <a:r>
              <a:rPr lang="en-US" dirty="0"/>
              <a:t>They can click a photograph of the concerned issue and post a complaint without providing any more specific details.</a:t>
            </a:r>
          </a:p>
          <a:p>
            <a:r>
              <a:rPr lang="en-US" dirty="0"/>
              <a:t>The concerned officer of Mahanagar Palika(Municipal Corporation) receives the complaint with a red tag which converts into a green tag only after the issue has been resolved.</a:t>
            </a:r>
            <a:endParaRPr lang="en-IN" dirty="0"/>
          </a:p>
        </p:txBody>
      </p:sp>
    </p:spTree>
    <p:extLst>
      <p:ext uri="{BB962C8B-B14F-4D97-AF65-F5344CB8AC3E}">
        <p14:creationId xmlns:p14="http://schemas.microsoft.com/office/powerpoint/2010/main" val="90258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A42F5-9560-4449-969E-A1D1DE6CF251}"/>
              </a:ext>
            </a:extLst>
          </p:cNvPr>
          <p:cNvSpPr>
            <a:spLocks noGrp="1"/>
          </p:cNvSpPr>
          <p:nvPr>
            <p:ph type="title"/>
          </p:nvPr>
        </p:nvSpPr>
        <p:spPr/>
        <p:txBody>
          <a:bodyPr/>
          <a:lstStyle/>
          <a:p>
            <a:r>
              <a:rPr lang="en-IN" dirty="0"/>
              <a:t>OBJECTIVE &amp; APPLICATION</a:t>
            </a:r>
          </a:p>
        </p:txBody>
      </p:sp>
      <p:sp>
        <p:nvSpPr>
          <p:cNvPr id="3" name="Content Placeholder 2">
            <a:extLst>
              <a:ext uri="{FF2B5EF4-FFF2-40B4-BE49-F238E27FC236}">
                <a16:creationId xmlns:a16="http://schemas.microsoft.com/office/drawing/2014/main" id="{9287AF4F-DB7B-411D-B09D-F236E05C95FD}"/>
              </a:ext>
            </a:extLst>
          </p:cNvPr>
          <p:cNvSpPr>
            <a:spLocks noGrp="1"/>
          </p:cNvSpPr>
          <p:nvPr>
            <p:ph idx="1"/>
          </p:nvPr>
        </p:nvSpPr>
        <p:spPr/>
        <p:txBody>
          <a:bodyPr/>
          <a:lstStyle/>
          <a:p>
            <a:r>
              <a:rPr lang="en-IN" dirty="0"/>
              <a:t>My India, main objective is to improve infrastructure of Indian cities.</a:t>
            </a:r>
          </a:p>
          <a:p>
            <a:r>
              <a:rPr lang="en-IN" dirty="0"/>
              <a:t>Provide easy and better way to</a:t>
            </a:r>
            <a:r>
              <a:rPr lang="en-US" dirty="0"/>
              <a:t> post a complaint of concerned issue without providing any more specific details.</a:t>
            </a:r>
          </a:p>
          <a:p>
            <a:r>
              <a:rPr lang="en-US" dirty="0"/>
              <a:t>One more forward step towards make smart India and Digital India.</a:t>
            </a:r>
          </a:p>
          <a:p>
            <a:r>
              <a:rPr lang="en-US" dirty="0"/>
              <a:t>Provide easy way to detect infrastructure related issues and improve infrastructure of Indian cities.</a:t>
            </a:r>
          </a:p>
          <a:p>
            <a:r>
              <a:rPr lang="en-US" dirty="0"/>
              <a:t>And also reduce accidents cases, which are held due to improper infrastructure of cities.</a:t>
            </a:r>
          </a:p>
          <a:p>
            <a:r>
              <a:rPr lang="en-US" dirty="0"/>
              <a:t>Also reduce problems/issues regarding Mahanagar Palika.</a:t>
            </a:r>
            <a:endParaRPr lang="en-IN" dirty="0"/>
          </a:p>
        </p:txBody>
      </p:sp>
    </p:spTree>
    <p:extLst>
      <p:ext uri="{BB962C8B-B14F-4D97-AF65-F5344CB8AC3E}">
        <p14:creationId xmlns:p14="http://schemas.microsoft.com/office/powerpoint/2010/main" val="31447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5EAB-39A3-406C-BA00-6624383742AB}"/>
              </a:ext>
            </a:extLst>
          </p:cNvPr>
          <p:cNvSpPr>
            <a:spLocks noGrp="1"/>
          </p:cNvSpPr>
          <p:nvPr>
            <p:ph type="title"/>
          </p:nvPr>
        </p:nvSpPr>
        <p:spPr/>
        <p:txBody>
          <a:bodyPr/>
          <a:lstStyle/>
          <a:p>
            <a:r>
              <a:rPr lang="en-IN" dirty="0"/>
              <a:t>FEATURES</a:t>
            </a:r>
          </a:p>
        </p:txBody>
      </p:sp>
      <p:sp>
        <p:nvSpPr>
          <p:cNvPr id="3" name="Content Placeholder 2">
            <a:extLst>
              <a:ext uri="{FF2B5EF4-FFF2-40B4-BE49-F238E27FC236}">
                <a16:creationId xmlns:a16="http://schemas.microsoft.com/office/drawing/2014/main" id="{2E428DA3-F5A2-4F80-9E67-AA97D8BC49CC}"/>
              </a:ext>
            </a:extLst>
          </p:cNvPr>
          <p:cNvSpPr>
            <a:spLocks noGrp="1"/>
          </p:cNvSpPr>
          <p:nvPr>
            <p:ph idx="1"/>
          </p:nvPr>
        </p:nvSpPr>
        <p:spPr>
          <a:xfrm>
            <a:off x="1065212" y="1828800"/>
            <a:ext cx="8686801" cy="4840560"/>
          </a:xfrm>
        </p:spPr>
        <p:txBody>
          <a:bodyPr/>
          <a:lstStyle/>
          <a:p>
            <a:r>
              <a:rPr lang="en-IN" dirty="0"/>
              <a:t>Online complaint registration.</a:t>
            </a:r>
          </a:p>
          <a:p>
            <a:r>
              <a:rPr lang="en-IN" dirty="0"/>
              <a:t>Number of basic/general complaint list.</a:t>
            </a:r>
          </a:p>
          <a:p>
            <a:r>
              <a:rPr lang="en-IN" dirty="0"/>
              <a:t>Get status of complaint work.</a:t>
            </a:r>
          </a:p>
          <a:p>
            <a:r>
              <a:rPr lang="en-IN" dirty="0"/>
              <a:t>Submit complaint via FORM or GEO-LOCATION.</a:t>
            </a:r>
          </a:p>
          <a:p>
            <a:r>
              <a:rPr lang="en-IN" dirty="0"/>
              <a:t>Citizen can complaint PUBLIC issues as well as PERSONAL issues.</a:t>
            </a:r>
          </a:p>
          <a:p>
            <a:r>
              <a:rPr lang="en-IN" dirty="0"/>
              <a:t>Citizen can click photo of </a:t>
            </a:r>
            <a:r>
              <a:rPr lang="en-US" dirty="0"/>
              <a:t>concerned issue as well as write description of concerned issue.</a:t>
            </a:r>
          </a:p>
          <a:p>
            <a:r>
              <a:rPr lang="en-US" dirty="0"/>
              <a:t>If concerned issue is solved by Mahanagar Palika then issuer get the completion notification.</a:t>
            </a:r>
          </a:p>
          <a:p>
            <a:r>
              <a:rPr lang="en-US" dirty="0"/>
              <a:t>Issuer also indicated by two status, work is completed and work is not completed. </a:t>
            </a:r>
            <a:endParaRPr lang="en-IN" dirty="0"/>
          </a:p>
          <a:p>
            <a:endParaRPr lang="en-IN" dirty="0"/>
          </a:p>
        </p:txBody>
      </p:sp>
    </p:spTree>
    <p:extLst>
      <p:ext uri="{BB962C8B-B14F-4D97-AF65-F5344CB8AC3E}">
        <p14:creationId xmlns:p14="http://schemas.microsoft.com/office/powerpoint/2010/main" val="1344945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F581-4E96-49F0-8080-65AC0504503B}"/>
              </a:ext>
            </a:extLst>
          </p:cNvPr>
          <p:cNvSpPr>
            <a:spLocks noGrp="1"/>
          </p:cNvSpPr>
          <p:nvPr>
            <p:ph type="title"/>
          </p:nvPr>
        </p:nvSpPr>
        <p:spPr/>
        <p:txBody>
          <a:bodyPr/>
          <a:lstStyle/>
          <a:p>
            <a:r>
              <a:rPr lang="en-IN" dirty="0"/>
              <a:t>EXISTING SYSTEM &amp; LIMITATIONS</a:t>
            </a:r>
          </a:p>
        </p:txBody>
      </p:sp>
      <p:sp>
        <p:nvSpPr>
          <p:cNvPr id="3" name="Content Placeholder 2">
            <a:extLst>
              <a:ext uri="{FF2B5EF4-FFF2-40B4-BE49-F238E27FC236}">
                <a16:creationId xmlns:a16="http://schemas.microsoft.com/office/drawing/2014/main" id="{32C426E0-0E47-4E46-8954-1874800DCB7E}"/>
              </a:ext>
            </a:extLst>
          </p:cNvPr>
          <p:cNvSpPr>
            <a:spLocks noGrp="1"/>
          </p:cNvSpPr>
          <p:nvPr>
            <p:ph idx="1"/>
          </p:nvPr>
        </p:nvSpPr>
        <p:spPr>
          <a:xfrm>
            <a:off x="1065212" y="1828800"/>
            <a:ext cx="8686801" cy="4495800"/>
          </a:xfrm>
        </p:spPr>
        <p:txBody>
          <a:bodyPr>
            <a:normAutofit/>
          </a:bodyPr>
          <a:lstStyle/>
          <a:p>
            <a:r>
              <a:rPr lang="en-IN" dirty="0"/>
              <a:t>In many cities of India there is no system to complain issues regarding infrastructure or Mahanagar Palika(Municipal Corporation).</a:t>
            </a:r>
          </a:p>
          <a:p>
            <a:r>
              <a:rPr lang="en-IN" dirty="0"/>
              <a:t>In some cities of India there is an existing system. Following are the Limitation of Existing System:</a:t>
            </a:r>
          </a:p>
          <a:p>
            <a:r>
              <a:rPr lang="en-IN" dirty="0"/>
              <a:t>Glitching Problems: Sometimes user doing complain he/she unable to click photos and submit the problem due to glitch. When he/she open camera it automatically pop back to previous screen.</a:t>
            </a:r>
          </a:p>
          <a:p>
            <a:r>
              <a:rPr lang="en-IN" dirty="0"/>
              <a:t>Crashing Problems: Sometimes user experiencing crashing problems, he/she unable to click buttons and after sometime it close.</a:t>
            </a:r>
          </a:p>
          <a:p>
            <a:r>
              <a:rPr lang="en-IN" dirty="0"/>
              <a:t>Server Problems: Many users get server time out error.</a:t>
            </a:r>
          </a:p>
          <a:p>
            <a:r>
              <a:rPr lang="en-IN" dirty="0"/>
              <a:t>This types of System is not present in every cities of India.</a:t>
            </a:r>
          </a:p>
          <a:p>
            <a:endParaRPr lang="en-IN" dirty="0"/>
          </a:p>
        </p:txBody>
      </p:sp>
    </p:spTree>
    <p:extLst>
      <p:ext uri="{BB962C8B-B14F-4D97-AF65-F5344CB8AC3E}">
        <p14:creationId xmlns:p14="http://schemas.microsoft.com/office/powerpoint/2010/main" val="1775858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92825-EDC0-414D-A0F6-E2DA55AA765E}"/>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1EDF17B4-F3E5-4AD9-A3ED-A6E6B875BC45}"/>
              </a:ext>
            </a:extLst>
          </p:cNvPr>
          <p:cNvSpPr>
            <a:spLocks noGrp="1"/>
          </p:cNvSpPr>
          <p:nvPr>
            <p:ph idx="1"/>
          </p:nvPr>
        </p:nvSpPr>
        <p:spPr/>
        <p:txBody>
          <a:bodyPr/>
          <a:lstStyle/>
          <a:p>
            <a:r>
              <a:rPr lang="en-IN" dirty="0"/>
              <a:t>Mainly there are only two modules:</a:t>
            </a:r>
          </a:p>
        </p:txBody>
      </p:sp>
      <p:pic>
        <p:nvPicPr>
          <p:cNvPr id="5" name="Picture 4">
            <a:extLst>
              <a:ext uri="{FF2B5EF4-FFF2-40B4-BE49-F238E27FC236}">
                <a16:creationId xmlns:a16="http://schemas.microsoft.com/office/drawing/2014/main" id="{22A09440-F7A2-4961-A86C-D13208BC4D9F}"/>
              </a:ext>
            </a:extLst>
          </p:cNvPr>
          <p:cNvPicPr>
            <a:picLocks noChangeAspect="1"/>
          </p:cNvPicPr>
          <p:nvPr/>
        </p:nvPicPr>
        <p:blipFill>
          <a:blip r:embed="rId2"/>
          <a:stretch>
            <a:fillRect/>
          </a:stretch>
        </p:blipFill>
        <p:spPr>
          <a:xfrm>
            <a:off x="1485900" y="2348880"/>
            <a:ext cx="3888432" cy="2937213"/>
          </a:xfrm>
          <a:prstGeom prst="rect">
            <a:avLst/>
          </a:prstGeom>
        </p:spPr>
      </p:pic>
      <p:pic>
        <p:nvPicPr>
          <p:cNvPr id="7" name="Picture 6">
            <a:extLst>
              <a:ext uri="{FF2B5EF4-FFF2-40B4-BE49-F238E27FC236}">
                <a16:creationId xmlns:a16="http://schemas.microsoft.com/office/drawing/2014/main" id="{7CB6E40E-F796-47A5-8912-D6555B6EA43D}"/>
              </a:ext>
            </a:extLst>
          </p:cNvPr>
          <p:cNvPicPr>
            <a:picLocks noChangeAspect="1"/>
          </p:cNvPicPr>
          <p:nvPr/>
        </p:nvPicPr>
        <p:blipFill>
          <a:blip r:embed="rId3"/>
          <a:stretch>
            <a:fillRect/>
          </a:stretch>
        </p:blipFill>
        <p:spPr>
          <a:xfrm>
            <a:off x="6022404" y="2348880"/>
            <a:ext cx="4500699" cy="3068960"/>
          </a:xfrm>
          <a:prstGeom prst="rect">
            <a:avLst/>
          </a:prstGeom>
        </p:spPr>
      </p:pic>
      <p:sp>
        <p:nvSpPr>
          <p:cNvPr id="8" name="Rectangle 7">
            <a:extLst>
              <a:ext uri="{FF2B5EF4-FFF2-40B4-BE49-F238E27FC236}">
                <a16:creationId xmlns:a16="http://schemas.microsoft.com/office/drawing/2014/main" id="{858F7E7F-4C43-4052-98C4-956B7404798F}"/>
              </a:ext>
            </a:extLst>
          </p:cNvPr>
          <p:cNvSpPr/>
          <p:nvPr/>
        </p:nvSpPr>
        <p:spPr>
          <a:xfrm>
            <a:off x="2349996" y="5417840"/>
            <a:ext cx="2447777" cy="52322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400" b="1" cap="all" dirty="0">
                <a:solidFill>
                  <a:schemeClr val="tx2"/>
                </a:solidFill>
              </a:rPr>
              <a:t>USER MODULES</a:t>
            </a:r>
          </a:p>
        </p:txBody>
      </p:sp>
      <p:sp>
        <p:nvSpPr>
          <p:cNvPr id="10" name="Rectangle 9">
            <a:extLst>
              <a:ext uri="{FF2B5EF4-FFF2-40B4-BE49-F238E27FC236}">
                <a16:creationId xmlns:a16="http://schemas.microsoft.com/office/drawing/2014/main" id="{5D901AB4-1046-4A21-8C65-8FEE0F00D0A5}"/>
              </a:ext>
            </a:extLst>
          </p:cNvPr>
          <p:cNvSpPr/>
          <p:nvPr/>
        </p:nvSpPr>
        <p:spPr>
          <a:xfrm>
            <a:off x="7102524" y="5426060"/>
            <a:ext cx="2447777" cy="52322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400" b="1" cap="all" dirty="0">
                <a:solidFill>
                  <a:schemeClr val="tx2"/>
                </a:solidFill>
              </a:rPr>
              <a:t>ADMIN MODULES</a:t>
            </a:r>
          </a:p>
        </p:txBody>
      </p:sp>
    </p:spTree>
    <p:extLst>
      <p:ext uri="{BB962C8B-B14F-4D97-AF65-F5344CB8AC3E}">
        <p14:creationId xmlns:p14="http://schemas.microsoft.com/office/powerpoint/2010/main" val="113404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D8A2E-77AD-4150-8384-2FB88296FAA3}"/>
              </a:ext>
            </a:extLst>
          </p:cNvPr>
          <p:cNvSpPr>
            <a:spLocks noGrp="1"/>
          </p:cNvSpPr>
          <p:nvPr>
            <p:ph type="title"/>
          </p:nvPr>
        </p:nvSpPr>
        <p:spPr>
          <a:xfrm>
            <a:off x="1065212" y="533400"/>
            <a:ext cx="9277672" cy="1066800"/>
          </a:xfrm>
        </p:spPr>
        <p:txBody>
          <a:bodyPr/>
          <a:lstStyle/>
          <a:p>
            <a:r>
              <a:rPr lang="en-US" dirty="0"/>
              <a:t>HARDWARE AND SOFTWARE REQUIREMENTS</a:t>
            </a:r>
            <a:endParaRPr lang="en-IN" dirty="0"/>
          </a:p>
        </p:txBody>
      </p:sp>
      <p:sp>
        <p:nvSpPr>
          <p:cNvPr id="3" name="Content Placeholder 2">
            <a:extLst>
              <a:ext uri="{FF2B5EF4-FFF2-40B4-BE49-F238E27FC236}">
                <a16:creationId xmlns:a16="http://schemas.microsoft.com/office/drawing/2014/main" id="{0AD28221-227A-452A-B7A7-0634D2307DF4}"/>
              </a:ext>
            </a:extLst>
          </p:cNvPr>
          <p:cNvSpPr>
            <a:spLocks noGrp="1"/>
          </p:cNvSpPr>
          <p:nvPr>
            <p:ph idx="1"/>
          </p:nvPr>
        </p:nvSpPr>
        <p:spPr/>
        <p:txBody>
          <a:bodyPr/>
          <a:lstStyle/>
          <a:p>
            <a:r>
              <a:rPr lang="en-US" dirty="0"/>
              <a:t>Application is Develop on FLUTTER FRAMEWORK.</a:t>
            </a:r>
          </a:p>
          <a:p>
            <a:r>
              <a:rPr lang="en-US" dirty="0"/>
              <a:t>DATABASE IS FIREBASE. </a:t>
            </a:r>
          </a:p>
          <a:p>
            <a:r>
              <a:rPr lang="en-US" dirty="0"/>
              <a:t>Minimum Android Version requirement is marshmallow (Version6.0).</a:t>
            </a:r>
          </a:p>
          <a:p>
            <a:r>
              <a:rPr lang="en-US" dirty="0"/>
              <a:t>Minimum Ram Requirement is 3 Gb.</a:t>
            </a:r>
          </a:p>
          <a:p>
            <a:r>
              <a:rPr lang="en-US" dirty="0"/>
              <a:t>Minimum Internal Storage requirement is 8 Gb.</a:t>
            </a:r>
          </a:p>
        </p:txBody>
      </p:sp>
    </p:spTree>
    <p:extLst>
      <p:ext uri="{BB962C8B-B14F-4D97-AF65-F5344CB8AC3E}">
        <p14:creationId xmlns:p14="http://schemas.microsoft.com/office/powerpoint/2010/main" val="3193508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E3B9166-2E01-44C0-B213-4E36B4FF9306}" vid="{9FB243D3-233B-4EB4-BE37-C505132985D4}"/>
    </a:ext>
  </a:ext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4CEB76F-5C52-4F69-A3C1-2DBEA8CF74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E7567CE-A543-444C-8597-EB2278491126}">
  <ds:schemaRefs>
    <ds:schemaRef ds:uri="http://schemas.microsoft.com/sharepoint/v3/contenttype/forms"/>
  </ds:schemaRefs>
</ds:datastoreItem>
</file>

<file path=customXml/itemProps3.xml><?xml version="1.0" encoding="utf-8"?>
<ds:datastoreItem xmlns:ds="http://schemas.openxmlformats.org/officeDocument/2006/customXml" ds:itemID="{8A32D51B-405E-4F81-B5A9-F253CD7FC48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Business contrast presentation (widescreen)</Template>
  <TotalTime>5779</TotalTime>
  <Words>977</Words>
  <Application>Microsoft Office PowerPoint</Application>
  <PresentationFormat>Custom</PresentationFormat>
  <Paragraphs>106</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Franklin Gothic Medium</vt:lpstr>
      <vt:lpstr>Business Contrast 16x9</vt:lpstr>
      <vt:lpstr>My India</vt:lpstr>
      <vt:lpstr>CONTENT</vt:lpstr>
      <vt:lpstr>INTRODUCATION</vt:lpstr>
      <vt:lpstr>INTRODUCATION</vt:lpstr>
      <vt:lpstr>OBJECTIVE &amp; APPLICATION</vt:lpstr>
      <vt:lpstr>FEATURES</vt:lpstr>
      <vt:lpstr>EXISTING SYSTEM &amp; LIMITATIONS</vt:lpstr>
      <vt:lpstr>MODULES</vt:lpstr>
      <vt:lpstr>HARDWARE AND SOFTWARE REQUIREMENTS</vt:lpstr>
      <vt:lpstr>USER DATA INPUTS AND ADMIN DATA INPUTS</vt:lpstr>
      <vt:lpstr>USER DATA INPUTS AND ADMIN DATA INPUTS</vt:lpstr>
      <vt:lpstr>USER DATA INPUTS AND ADMIN DATA INPUTS</vt:lpstr>
      <vt:lpstr>SYSTEM FLOW DIAGRAM</vt:lpstr>
      <vt:lpstr>SYSTEM FLOW DIAGRAM</vt:lpstr>
      <vt:lpstr>PROJECT LIMITATIONS</vt:lpstr>
      <vt:lpstr>FURTURE SCOPE</vt:lpstr>
      <vt:lpstr>CONCLUSION</vt:lpstr>
      <vt:lpstr>REFERANCE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India</dc:title>
  <dc:creator>Kaushik Tillu</dc:creator>
  <cp:lastModifiedBy>Kàüẞhík ♥️</cp:lastModifiedBy>
  <cp:revision>107</cp:revision>
  <dcterms:created xsi:type="dcterms:W3CDTF">2020-09-05T07:35:08Z</dcterms:created>
  <dcterms:modified xsi:type="dcterms:W3CDTF">2021-03-18T15:03:04Z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