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70" r:id="rId5"/>
    <p:sldId id="259" r:id="rId6"/>
    <p:sldId id="260" r:id="rId7"/>
    <p:sldId id="271" r:id="rId8"/>
    <p:sldId id="272" r:id="rId9"/>
    <p:sldId id="273" r:id="rId10"/>
    <p:sldId id="261" r:id="rId11"/>
    <p:sldId id="262" r:id="rId12"/>
    <p:sldId id="276" r:id="rId13"/>
    <p:sldId id="263" r:id="rId14"/>
    <p:sldId id="274" r:id="rId15"/>
    <p:sldId id="275" r:id="rId16"/>
    <p:sldId id="264" r:id="rId17"/>
    <p:sldId id="265" r:id="rId18"/>
    <p:sldId id="266" r:id="rId19"/>
  </p:sldIdLst>
  <p:sldSz cx="9144000" cy="5143500" type="screen16x9"/>
  <p:notesSz cx="6858000" cy="9144000"/>
  <p:embeddedFontLst>
    <p:embeddedFont>
      <p:font typeface="Nunito" charset="0"/>
      <p:regular r:id="rId21"/>
      <p:bold r:id="rId22"/>
      <p:italic r:id="rId23"/>
      <p:boldItalic r:id="rId24"/>
    </p:embeddedFont>
    <p:embeddedFont>
      <p:font typeface="Calibri"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8" d="100"/>
          <a:sy n="98" d="100"/>
        </p:scale>
        <p:origin x="-57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93f5b6777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93f5b6777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93f5b6777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93f5b6777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93f5b6777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93f5b6777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we include some examples here?</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93f5b6777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93f5b6777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93f5b6777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93f5b6777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93f5b6777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93f5b6777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93f5b6777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93f5b6777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93f5b6777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93f5b6777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93f5b6777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93f5b6777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93f5b6777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93f5b6777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idx="4294967295"/>
          </p:nvPr>
        </p:nvSpPr>
        <p:spPr>
          <a:xfrm>
            <a:off x="1215956" y="1073803"/>
            <a:ext cx="7179013" cy="3362009"/>
          </a:xfrm>
          <a:prstGeom prst="rect">
            <a:avLst/>
          </a:prstGeom>
        </p:spPr>
        <p:txBody>
          <a:bodyPr spcFirstLastPara="1" wrap="square" lIns="91425" tIns="91425" rIns="91425" bIns="91425" anchor="t" anchorCtr="0">
            <a:noAutofit/>
          </a:bodyPr>
          <a:lstStyle/>
          <a:p>
            <a:pPr lvl="0"/>
            <a:r>
              <a:rPr lang="en" dirty="0" smtClean="0"/>
              <a:t>	</a:t>
            </a:r>
            <a:r>
              <a:rPr lang="en" dirty="0" smtClean="0"/>
              <a:t>Travel  Insurance Hackathon </a:t>
            </a:r>
            <a:br>
              <a:rPr lang="en" dirty="0" smtClean="0"/>
            </a:br>
            <a:r>
              <a:rPr lang="en" dirty="0" smtClean="0"/>
              <a:t>	</a:t>
            </a:r>
            <a:r>
              <a:rPr lang="en" dirty="0" smtClean="0"/>
              <a:t>	</a:t>
            </a:r>
            <a:r>
              <a:rPr lang="en" dirty="0" smtClean="0"/>
              <a:t>		</a:t>
            </a:r>
            <a:br>
              <a:rPr lang="en" dirty="0" smtClean="0"/>
            </a:br>
            <a:r>
              <a:rPr lang="en" dirty="0" smtClean="0"/>
              <a:t>	</a:t>
            </a:r>
            <a:r>
              <a:rPr lang="en" dirty="0" smtClean="0"/>
              <a:t>				</a:t>
            </a:r>
            <a:br>
              <a:rPr lang="en" dirty="0" smtClean="0"/>
            </a:br>
            <a:r>
              <a:rPr lang="en" dirty="0" smtClean="0"/>
              <a:t/>
            </a:r>
            <a:br>
              <a:rPr lang="en" dirty="0" smtClean="0"/>
            </a:br>
            <a:r>
              <a:rPr lang="en" dirty="0" smtClean="0"/>
              <a:t>					</a:t>
            </a:r>
            <a:br>
              <a:rPr lang="en" dirty="0" smtClean="0"/>
            </a:br>
            <a:r>
              <a:rPr lang="en" dirty="0" smtClean="0"/>
              <a:t/>
            </a:r>
            <a:br>
              <a:rPr lang="en" dirty="0" smtClean="0"/>
            </a:br>
            <a:r>
              <a:rPr lang="en" dirty="0" smtClean="0"/>
              <a:t>					</a:t>
            </a:r>
            <a:r>
              <a:rPr lang="en" sz="1400" dirty="0" smtClean="0"/>
              <a:t>Team Name – TryHackMe</a:t>
            </a:r>
            <a:r>
              <a:rPr lang="en" sz="1600" dirty="0" smtClean="0"/>
              <a:t/>
            </a:r>
            <a:br>
              <a:rPr lang="en" sz="1600" dirty="0" smtClean="0"/>
            </a:br>
            <a:r>
              <a:rPr lang="en" sz="1600" dirty="0" smtClean="0"/>
              <a:t>					</a:t>
            </a:r>
            <a:r>
              <a:rPr lang="en" sz="1400" dirty="0" smtClean="0"/>
              <a:t>Submitted </a:t>
            </a:r>
            <a:r>
              <a:rPr lang="en" sz="1400" dirty="0" smtClean="0"/>
              <a:t>By – Ajay Kaushik </a:t>
            </a:r>
            <a:r>
              <a:rPr lang="en" sz="1600" dirty="0" smtClean="0"/>
              <a:t/>
            </a:r>
            <a:br>
              <a:rPr lang="en" sz="1600" dirty="0" smtClean="0"/>
            </a:br>
            <a:r>
              <a:rPr lang="en" sz="1600" dirty="0" smtClean="0"/>
              <a:t>	</a:t>
            </a:r>
            <a:r>
              <a:rPr lang="en" sz="1600" dirty="0" smtClean="0"/>
              <a:t>	</a:t>
            </a:r>
            <a:br>
              <a:rPr lang="en" sz="1600" dirty="0" smtClean="0"/>
            </a:br>
            <a:r>
              <a:rPr lang="en" sz="1600" dirty="0" smtClean="0"/>
              <a:t/>
            </a:r>
            <a:br>
              <a:rPr lang="en" sz="1600" dirty="0" smtClean="0"/>
            </a:br>
            <a:r>
              <a:rPr lang="en" sz="1800" dirty="0" smtClean="0"/>
              <a:t>	</a:t>
            </a:r>
            <a:r>
              <a:rPr lang="en" sz="1800" dirty="0" smtClean="0"/>
              <a:t>		</a:t>
            </a:r>
            <a:endParaRPr/>
          </a:p>
        </p:txBody>
      </p:sp>
      <p:pic>
        <p:nvPicPr>
          <p:cNvPr id="1026" name="Picture 2" descr="C:\Users\Dell\Desktop\lost-luggage-waiting-1400x500.jpg"/>
          <p:cNvPicPr>
            <a:picLocks noChangeAspect="1" noChangeArrowheads="1"/>
          </p:cNvPicPr>
          <p:nvPr/>
        </p:nvPicPr>
        <p:blipFill>
          <a:blip r:embed="rId3"/>
          <a:srcRect/>
          <a:stretch>
            <a:fillRect/>
          </a:stretch>
        </p:blipFill>
        <p:spPr bwMode="auto">
          <a:xfrm>
            <a:off x="1447482" y="2088638"/>
            <a:ext cx="6277222" cy="123469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Pipeline</a:t>
            </a:r>
            <a:endParaRPr/>
          </a:p>
        </p:txBody>
      </p:sp>
      <p:sp>
        <p:nvSpPr>
          <p:cNvPr id="159" name="Google Shape;159;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242" name="Picture 2"/>
          <p:cNvPicPr>
            <a:picLocks noChangeAspect="1" noChangeArrowheads="1"/>
          </p:cNvPicPr>
          <p:nvPr/>
        </p:nvPicPr>
        <p:blipFill>
          <a:blip r:embed="rId3"/>
          <a:srcRect/>
          <a:stretch>
            <a:fillRect/>
          </a:stretch>
        </p:blipFill>
        <p:spPr bwMode="auto">
          <a:xfrm>
            <a:off x="807903" y="1995995"/>
            <a:ext cx="5076825" cy="25717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799694" y="437038"/>
            <a:ext cx="7505700" cy="5746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Models and Approaches</a:t>
            </a:r>
            <a:endParaRPr/>
          </a:p>
        </p:txBody>
      </p:sp>
      <p:sp>
        <p:nvSpPr>
          <p:cNvPr id="165" name="Google Shape;165;p19"/>
          <p:cNvSpPr txBox="1">
            <a:spLocks noGrp="1"/>
          </p:cNvSpPr>
          <p:nvPr>
            <p:ph type="body" idx="1"/>
          </p:nvPr>
        </p:nvSpPr>
        <p:spPr>
          <a:xfrm>
            <a:off x="819150" y="1079770"/>
            <a:ext cx="7505700" cy="36575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I tried following models to fit on training data set using cross validation technique –</a:t>
            </a:r>
          </a:p>
          <a:p>
            <a:pPr marL="0" lvl="0" indent="0">
              <a:buFont typeface="Courier New" pitchFamily="49" charset="0"/>
              <a:buChar char="o"/>
            </a:pPr>
            <a:r>
              <a:rPr lang="en-IN" dirty="0" smtClean="0"/>
              <a:t> Logistic Regression</a:t>
            </a:r>
          </a:p>
          <a:p>
            <a:pPr marL="0" lvl="0" indent="0">
              <a:buFont typeface="Courier New" pitchFamily="49" charset="0"/>
              <a:buChar char="o"/>
            </a:pPr>
            <a:r>
              <a:rPr lang="en-US" dirty="0" smtClean="0"/>
              <a:t> Decision Tree</a:t>
            </a:r>
          </a:p>
          <a:p>
            <a:pPr marL="0" lvl="0" indent="0">
              <a:buFont typeface="Courier New" pitchFamily="49" charset="0"/>
              <a:buChar char="o"/>
            </a:pPr>
            <a:r>
              <a:rPr lang="en-US" dirty="0" smtClean="0"/>
              <a:t> KNN</a:t>
            </a:r>
          </a:p>
          <a:p>
            <a:pPr marL="0" lvl="0" indent="0">
              <a:buFont typeface="Courier New" pitchFamily="49" charset="0"/>
              <a:buChar char="o"/>
            </a:pPr>
            <a:r>
              <a:rPr lang="en-US" dirty="0" smtClean="0"/>
              <a:t> Gradient Descent Boosting</a:t>
            </a:r>
          </a:p>
          <a:p>
            <a:pPr marL="0" lvl="0" indent="0">
              <a:buFont typeface="Courier New" pitchFamily="49" charset="0"/>
              <a:buChar char="o"/>
            </a:pPr>
            <a:r>
              <a:rPr lang="en-US" dirty="0" smtClean="0"/>
              <a:t>Support Vector Classifier</a:t>
            </a:r>
          </a:p>
          <a:p>
            <a:pPr marL="0" lvl="0" indent="0">
              <a:buFont typeface="Courier New" pitchFamily="49" charset="0"/>
              <a:buChar char="o"/>
            </a:pPr>
            <a:r>
              <a:rPr lang="en-US" dirty="0" smtClean="0"/>
              <a:t>Random Forest Classifier</a:t>
            </a:r>
          </a:p>
          <a:p>
            <a:pPr marL="0" lvl="0" indent="0">
              <a:buFont typeface="Courier New" pitchFamily="49" charset="0"/>
              <a:buChar char="o"/>
            </a:pPr>
            <a:endParaRPr lang="en-US" dirty="0" smtClean="0"/>
          </a:p>
          <a:p>
            <a:pPr marL="0" lvl="0" indent="0">
              <a:buNone/>
            </a:pPr>
            <a:r>
              <a:rPr lang="en-US" dirty="0" smtClean="0"/>
              <a:t>I found that RFC gave high score on it so I chose it due to following reasons –</a:t>
            </a:r>
          </a:p>
          <a:p>
            <a:pPr marL="0" lvl="0" indent="0">
              <a:buNone/>
            </a:pPr>
            <a:endParaRPr lang="en-US" dirty="0" smtClean="0"/>
          </a:p>
          <a:p>
            <a:pPr marL="0" lvl="0" indent="0">
              <a:buFont typeface="Wingdings" pitchFamily="2" charset="2"/>
              <a:buChar char="§"/>
            </a:pPr>
            <a:r>
              <a:rPr lang="en-US" dirty="0" smtClean="0"/>
              <a:t> </a:t>
            </a:r>
            <a:r>
              <a:rPr lang="en-US" dirty="0" smtClean="0"/>
              <a:t>Robust model -Does not have impact due to outlier then don’t need to remove extreme values from data</a:t>
            </a:r>
          </a:p>
          <a:p>
            <a:pPr marL="0" lvl="0" indent="0">
              <a:buFont typeface="Wingdings" pitchFamily="2" charset="2"/>
              <a:buChar char="§"/>
            </a:pPr>
            <a:r>
              <a:rPr lang="en-US" dirty="0" smtClean="0"/>
              <a:t>Handle over fitting  (High variance)</a:t>
            </a:r>
          </a:p>
          <a:p>
            <a:pPr marL="0" lvl="0" indent="0">
              <a:buFont typeface="Wingdings" pitchFamily="2" charset="2"/>
              <a:buChar char="§"/>
            </a:pPr>
            <a:r>
              <a:rPr lang="en-US" dirty="0" smtClean="0"/>
              <a:t>Feature importance </a:t>
            </a:r>
            <a:endParaRPr lang="en-US" dirty="0" smtClean="0"/>
          </a:p>
          <a:p>
            <a:pPr marL="0" lvl="0" indent="0">
              <a:buFont typeface="Wingdings" pitchFamily="2" charset="2"/>
              <a:buChar char="§"/>
            </a:pPr>
            <a:r>
              <a:rPr lang="en-IN" b="1" dirty="0" smtClean="0"/>
              <a:t>Random forests</a:t>
            </a:r>
            <a:r>
              <a:rPr lang="en-IN" dirty="0" smtClean="0"/>
              <a:t> are built on </a:t>
            </a:r>
            <a:r>
              <a:rPr lang="en-IN" b="1" dirty="0" smtClean="0"/>
              <a:t>decision</a:t>
            </a:r>
            <a:r>
              <a:rPr lang="en-IN" dirty="0" smtClean="0"/>
              <a:t> trees, and </a:t>
            </a:r>
            <a:r>
              <a:rPr lang="en-IN" b="1" dirty="0" smtClean="0"/>
              <a:t>decision</a:t>
            </a:r>
            <a:r>
              <a:rPr lang="en-IN" dirty="0" smtClean="0"/>
              <a:t> trees are sensitive to class </a:t>
            </a:r>
            <a:r>
              <a:rPr lang="en-IN" b="1" dirty="0" smtClean="0"/>
              <a:t>imbalance</a:t>
            </a:r>
            <a:r>
              <a:rPr lang="en-IN" dirty="0" smtClean="0"/>
              <a:t>. Each tree is built on a bag, and each bag is a uniform </a:t>
            </a:r>
            <a:r>
              <a:rPr lang="en-IN" b="1" dirty="0" smtClean="0"/>
              <a:t>random</a:t>
            </a:r>
            <a:r>
              <a:rPr lang="en-IN" dirty="0" smtClean="0"/>
              <a:t> sample from the </a:t>
            </a:r>
            <a:r>
              <a:rPr lang="en-IN" b="1" dirty="0" smtClean="0"/>
              <a:t>data</a:t>
            </a:r>
            <a:r>
              <a:rPr lang="en-IN" dirty="0" smtClean="0"/>
              <a:t> (with replacement). Therefore each tree will be biased in the same direction and magnitude (on average) by class </a:t>
            </a:r>
            <a:r>
              <a:rPr lang="en-IN" b="1" dirty="0" smtClean="0"/>
              <a:t>imbalance</a:t>
            </a:r>
            <a:r>
              <a:rPr lang="en-IN" dirty="0" smtClean="0"/>
              <a:t>.</a:t>
            </a:r>
            <a:endParaRPr lang="en-US" dirty="0" smtClean="0"/>
          </a:p>
          <a:p>
            <a:pPr marL="0" lvl="0" indent="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Chi2 Test Independence</a:t>
            </a:r>
            <a:endParaRPr lang="en-IN" dirty="0"/>
          </a:p>
        </p:txBody>
      </p:sp>
      <p:sp>
        <p:nvSpPr>
          <p:cNvPr id="3" name="Text Placeholder 2"/>
          <p:cNvSpPr>
            <a:spLocks noGrp="1"/>
          </p:cNvSpPr>
          <p:nvPr>
            <p:ph type="body" idx="1"/>
          </p:nvPr>
        </p:nvSpPr>
        <p:spPr>
          <a:xfrm>
            <a:off x="651753" y="1449420"/>
            <a:ext cx="7478544" cy="839491"/>
          </a:xfrm>
        </p:spPr>
        <p:txBody>
          <a:bodyPr/>
          <a:lstStyle/>
          <a:p>
            <a:pPr>
              <a:buNone/>
            </a:pPr>
            <a:r>
              <a:rPr lang="en-US" dirty="0" smtClean="0"/>
              <a:t>NULL hypothesis is that there are independent features available in given dataset.</a:t>
            </a:r>
          </a:p>
          <a:p>
            <a:pPr>
              <a:buNone/>
            </a:pPr>
            <a:r>
              <a:rPr lang="en-US" dirty="0" smtClean="0"/>
              <a:t>I found that all categorical variables are dependent so we reject H0.</a:t>
            </a:r>
            <a:endParaRPr lang="en-IN" dirty="0"/>
          </a:p>
        </p:txBody>
      </p:sp>
      <p:pic>
        <p:nvPicPr>
          <p:cNvPr id="11266" name="Picture 2"/>
          <p:cNvPicPr>
            <a:picLocks noChangeAspect="1" noChangeArrowheads="1"/>
          </p:cNvPicPr>
          <p:nvPr/>
        </p:nvPicPr>
        <p:blipFill>
          <a:blip r:embed="rId2"/>
          <a:srcRect/>
          <a:stretch>
            <a:fillRect/>
          </a:stretch>
        </p:blipFill>
        <p:spPr bwMode="auto">
          <a:xfrm>
            <a:off x="1760707" y="2189898"/>
            <a:ext cx="5298839" cy="273099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819150" y="845600"/>
            <a:ext cx="7505700" cy="5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Tuning</a:t>
            </a:r>
            <a:endParaRPr/>
          </a:p>
        </p:txBody>
      </p:sp>
      <p:sp>
        <p:nvSpPr>
          <p:cNvPr id="171" name="Google Shape;171;p20"/>
          <p:cNvSpPr txBox="1">
            <a:spLocks noGrp="1"/>
          </p:cNvSpPr>
          <p:nvPr>
            <p:ph type="body" idx="1"/>
          </p:nvPr>
        </p:nvSpPr>
        <p:spPr>
          <a:xfrm>
            <a:off x="780239" y="1494615"/>
            <a:ext cx="7505700" cy="24480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 dirty="0" smtClean="0"/>
              <a:t>Feature Engineering –  As we have two type of data – Categorical &amp; Continous so I used f-classify ANOVA test to get importance features –</a:t>
            </a:r>
          </a:p>
          <a:p>
            <a:pPr marL="0" lvl="0" indent="0" algn="l" rtl="0">
              <a:spcBef>
                <a:spcPts val="1600"/>
              </a:spcBef>
              <a:spcAft>
                <a:spcPts val="1600"/>
              </a:spcAft>
              <a:buNone/>
            </a:pPr>
            <a:endParaRPr lang="en" dirty="0" smtClean="0"/>
          </a:p>
          <a:p>
            <a:pPr marL="0" lvl="0" indent="0" algn="l" rtl="0">
              <a:spcBef>
                <a:spcPts val="1600"/>
              </a:spcBef>
              <a:spcAft>
                <a:spcPts val="1600"/>
              </a:spcAft>
              <a:buNone/>
            </a:pPr>
            <a:r>
              <a:rPr lang="en" dirty="0" smtClean="0"/>
              <a:t>Random Search Estimator –  This algorithm is used to extract best combination of featuures based on ranking score which could be precision,recall or AUC.</a:t>
            </a:r>
          </a:p>
          <a:p>
            <a:pPr marL="0" lvl="0" indent="0" algn="l" rtl="0">
              <a:spcBef>
                <a:spcPts val="1600"/>
              </a:spcBef>
              <a:spcAft>
                <a:spcPts val="1600"/>
              </a:spcAft>
              <a:buNone/>
            </a:pPr>
            <a:endParaRPr lang="en" dirty="0" smtClean="0"/>
          </a:p>
        </p:txBody>
      </p:sp>
      <p:pic>
        <p:nvPicPr>
          <p:cNvPr id="6146" name="Picture 2"/>
          <p:cNvPicPr>
            <a:picLocks noChangeAspect="1" noChangeArrowheads="1"/>
          </p:cNvPicPr>
          <p:nvPr/>
        </p:nvPicPr>
        <p:blipFill>
          <a:blip r:embed="rId3"/>
          <a:srcRect/>
          <a:stretch>
            <a:fillRect/>
          </a:stretch>
        </p:blipFill>
        <p:spPr bwMode="auto">
          <a:xfrm>
            <a:off x="617808" y="2481567"/>
            <a:ext cx="8239125" cy="6667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RFE </a:t>
            </a:r>
            <a:endParaRPr lang="en-IN" dirty="0"/>
          </a:p>
        </p:txBody>
      </p:sp>
      <p:pic>
        <p:nvPicPr>
          <p:cNvPr id="8194" name="Picture 2"/>
          <p:cNvPicPr>
            <a:picLocks noChangeAspect="1" noChangeArrowheads="1"/>
          </p:cNvPicPr>
          <p:nvPr/>
        </p:nvPicPr>
        <p:blipFill>
          <a:blip r:embed="rId2"/>
          <a:srcRect/>
          <a:stretch>
            <a:fillRect/>
          </a:stretch>
        </p:blipFill>
        <p:spPr bwMode="auto">
          <a:xfrm>
            <a:off x="220696" y="1453473"/>
            <a:ext cx="8543925" cy="2388951"/>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740" y="817122"/>
            <a:ext cx="7556365" cy="1138137"/>
          </a:xfrm>
        </p:spPr>
        <p:txBody>
          <a:bodyPr/>
          <a:lstStyle/>
          <a:p>
            <a:r>
              <a:rPr lang="en-US" sz="1400" dirty="0" smtClean="0"/>
              <a:t>Hyper Tuning using </a:t>
            </a:r>
            <a:r>
              <a:rPr lang="en-US" sz="1400" dirty="0" err="1" smtClean="0"/>
              <a:t>RandomForestClassifier</a:t>
            </a:r>
            <a:r>
              <a:rPr lang="en-US" sz="1400" dirty="0" smtClean="0"/>
              <a:t> –</a:t>
            </a:r>
            <a:br>
              <a:rPr lang="en-US" sz="1400" dirty="0" smtClean="0"/>
            </a:br>
            <a:r>
              <a:rPr lang="en-US" sz="1400" dirty="0" smtClean="0"/>
              <a:t/>
            </a:r>
            <a:br>
              <a:rPr lang="en-US" sz="1400" dirty="0" smtClean="0"/>
            </a:br>
            <a:r>
              <a:rPr lang="en-US" sz="1400" dirty="0" smtClean="0"/>
              <a:t>I </a:t>
            </a:r>
            <a:r>
              <a:rPr lang="en-US" sz="1400" dirty="0" smtClean="0"/>
              <a:t> </a:t>
            </a:r>
            <a:r>
              <a:rPr lang="en-US" sz="1400" dirty="0" smtClean="0"/>
              <a:t>used hyper parameter like log2 transformation on </a:t>
            </a:r>
            <a:r>
              <a:rPr lang="en-US" sz="1400" dirty="0" err="1" smtClean="0"/>
              <a:t>max_features</a:t>
            </a:r>
            <a:r>
              <a:rPr lang="en-US" sz="1400" dirty="0" smtClean="0"/>
              <a:t> as shown below to penalized the algorithm after finding the best parameters using </a:t>
            </a:r>
            <a:r>
              <a:rPr lang="en-US" sz="1400" dirty="0" err="1" smtClean="0"/>
              <a:t>RandomForestClassifier</a:t>
            </a:r>
            <a:r>
              <a:rPr lang="en-US" sz="1400" dirty="0" smtClean="0"/>
              <a:t/>
            </a:r>
            <a:br>
              <a:rPr lang="en-US" sz="1400" dirty="0" smtClean="0"/>
            </a:br>
            <a:endParaRPr lang="en-IN" sz="1400" dirty="0"/>
          </a:p>
        </p:txBody>
      </p:sp>
      <p:pic>
        <p:nvPicPr>
          <p:cNvPr id="9218" name="Picture 2"/>
          <p:cNvPicPr>
            <a:picLocks noChangeAspect="1" noChangeArrowheads="1"/>
          </p:cNvPicPr>
          <p:nvPr/>
        </p:nvPicPr>
        <p:blipFill>
          <a:blip r:embed="rId2"/>
          <a:srcRect/>
          <a:stretch>
            <a:fillRect/>
          </a:stretch>
        </p:blipFill>
        <p:spPr bwMode="auto">
          <a:xfrm>
            <a:off x="262138" y="2224594"/>
            <a:ext cx="8639175" cy="12001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721873" y="368945"/>
            <a:ext cx="7176987" cy="4189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Precision and Recall</a:t>
            </a:r>
            <a:endParaRPr/>
          </a:p>
        </p:txBody>
      </p:sp>
      <p:sp>
        <p:nvSpPr>
          <p:cNvPr id="177" name="Google Shape;177;p21"/>
          <p:cNvSpPr txBox="1">
            <a:spLocks noGrp="1"/>
          </p:cNvSpPr>
          <p:nvPr>
            <p:ph type="body" idx="1"/>
          </p:nvPr>
        </p:nvSpPr>
        <p:spPr>
          <a:xfrm>
            <a:off x="819150" y="1196502"/>
            <a:ext cx="3295650" cy="349223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smtClean="0"/>
              <a:t>Our focus is to maximize the True Negative Rate called specificity.</a:t>
            </a:r>
          </a:p>
          <a:p>
            <a:pPr marL="0" lvl="0" indent="0">
              <a:spcBef>
                <a:spcPts val="1600"/>
              </a:spcBef>
              <a:spcAft>
                <a:spcPts val="1600"/>
              </a:spcAft>
              <a:buNone/>
            </a:pPr>
            <a:r>
              <a:rPr lang="en-US" dirty="0" smtClean="0"/>
              <a:t>TNR=  it means that our model is able to </a:t>
            </a:r>
            <a:r>
              <a:rPr lang="en-US" dirty="0" smtClean="0"/>
              <a:t>correctly</a:t>
            </a:r>
            <a:r>
              <a:rPr lang="en-US" dirty="0" smtClean="0"/>
              <a:t> identify the claims (like loss of begs, flight delayed etc.) with negative means no claim.</a:t>
            </a:r>
          </a:p>
          <a:p>
            <a:pPr marL="0" lvl="0" indent="0">
              <a:spcBef>
                <a:spcPts val="1600"/>
              </a:spcBef>
              <a:spcAft>
                <a:spcPts val="1600"/>
              </a:spcAft>
              <a:buNone/>
            </a:pPr>
            <a:r>
              <a:rPr lang="en-US" dirty="0" smtClean="0"/>
              <a:t>TPR – Sensitivity is the ability to correctly identify those with claim (TRUE POSTIVE RATE).</a:t>
            </a:r>
            <a:endParaRPr/>
          </a:p>
        </p:txBody>
      </p:sp>
      <p:pic>
        <p:nvPicPr>
          <p:cNvPr id="12290" name="Picture 2"/>
          <p:cNvPicPr>
            <a:picLocks noChangeAspect="1" noChangeArrowheads="1"/>
          </p:cNvPicPr>
          <p:nvPr/>
        </p:nvPicPr>
        <p:blipFill>
          <a:blip r:embed="rId3"/>
          <a:srcRect/>
          <a:stretch>
            <a:fillRect/>
          </a:stretch>
        </p:blipFill>
        <p:spPr bwMode="auto">
          <a:xfrm>
            <a:off x="4134256" y="1234096"/>
            <a:ext cx="4843463" cy="36480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 Results</a:t>
            </a:r>
            <a:endParaRPr/>
          </a:p>
        </p:txBody>
      </p:sp>
      <p:sp>
        <p:nvSpPr>
          <p:cNvPr id="183" name="Google Shape;183;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Model  score is 85% after submission the predictions.</a:t>
            </a:r>
          </a:p>
          <a:p>
            <a:pPr marL="0" lvl="0" indent="0" algn="l" rtl="0">
              <a:spcBef>
                <a:spcPts val="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Insights &amp; Decisions</a:t>
            </a:r>
            <a:endParaRPr/>
          </a:p>
        </p:txBody>
      </p:sp>
      <p:sp>
        <p:nvSpPr>
          <p:cNvPr id="189" name="Google Shape;189;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Focus on Online distribution only</a:t>
            </a:r>
          </a:p>
          <a:p>
            <a:pPr marL="0" lvl="0" indent="0" algn="l" rtl="0">
              <a:spcBef>
                <a:spcPts val="0"/>
              </a:spcBef>
              <a:spcAft>
                <a:spcPts val="0"/>
              </a:spcAft>
              <a:buNone/>
            </a:pPr>
            <a:r>
              <a:rPr lang="en-US" dirty="0" smtClean="0"/>
              <a:t>Need to work on product planning strategy </a:t>
            </a:r>
          </a:p>
          <a:p>
            <a:pPr marL="0" lvl="0" indent="0" algn="l" rtl="0">
              <a:spcBef>
                <a:spcPts val="0"/>
              </a:spcBef>
              <a:spcAft>
                <a:spcPts val="0"/>
              </a:spcAft>
              <a:buNone/>
            </a:pPr>
            <a:r>
              <a:rPr lang="en-US" dirty="0" smtClean="0"/>
              <a:t>Need to work on why Singapore has come in first , still have assumptions ?</a:t>
            </a:r>
          </a:p>
          <a:p>
            <a:pPr marL="0" lvl="0" indent="0" algn="l" rtl="0">
              <a:spcBef>
                <a:spcPts val="0"/>
              </a:spcBef>
              <a:spcAft>
                <a:spcPts val="0"/>
              </a:spcAft>
              <a:buNone/>
            </a:pPr>
            <a:r>
              <a:rPr lang="en-US" dirty="0" smtClean="0"/>
              <a:t>Need to work on Travel agency from which we are not getting </a:t>
            </a:r>
            <a:r>
              <a:rPr lang="en-US" dirty="0" err="1" smtClean="0"/>
              <a:t>comission</a:t>
            </a:r>
            <a:r>
              <a:rPr lang="en-US" dirty="0" smtClean="0"/>
              <a:t> why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r>
              <a:rPr lang="en-IN" dirty="0" smtClean="0"/>
              <a:t>Insurance companies take risks over customers. Risk management is a very important aspect of the insurance industry. Insurers consider every quantifiable factor to develop profiles of high and low insurance risks. Insurers collect vast amounts of information about policyholders and analyze the data.</a:t>
            </a:r>
          </a:p>
          <a:p>
            <a:r>
              <a:rPr lang="en-IN" dirty="0" smtClean="0"/>
              <a:t>As a Data scientist in an insurance company, </a:t>
            </a:r>
            <a:r>
              <a:rPr lang="en-IN" dirty="0" smtClean="0"/>
              <a:t>need </a:t>
            </a:r>
            <a:r>
              <a:rPr lang="en-IN" dirty="0" smtClean="0"/>
              <a:t>to analyze the available data and predict whether to sanction the insurance or not</a:t>
            </a:r>
            <a:r>
              <a:rPr lang="en-IN" dirty="0" smtClean="0"/>
              <a:t>.</a:t>
            </a:r>
          </a:p>
          <a:p>
            <a:pPr lvl="0">
              <a:buChar char="-"/>
            </a:pPr>
            <a:r>
              <a:rPr lang="en-IN" dirty="0" smtClean="0"/>
              <a:t>Wrongly </a:t>
            </a:r>
            <a:r>
              <a:rPr lang="en-IN" dirty="0" smtClean="0"/>
              <a:t>denying a genuine claim could lead to lawsuits against the company and approving the wrong claim would lead to a loss.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solve this problem?</a:t>
            </a:r>
            <a:endParaRPr/>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lvl="0">
              <a:buChar char="-"/>
            </a:pPr>
            <a:r>
              <a:rPr lang="en-IN" b="1" dirty="0" smtClean="0"/>
              <a:t>Risk management</a:t>
            </a:r>
            <a:r>
              <a:rPr lang="en-IN" dirty="0" smtClean="0"/>
              <a:t> is becoming increasingly important to protect both </a:t>
            </a:r>
            <a:r>
              <a:rPr lang="en-IN" dirty="0" smtClean="0"/>
              <a:t>customers </a:t>
            </a:r>
            <a:r>
              <a:rPr lang="en-IN" dirty="0" smtClean="0"/>
              <a:t>and </a:t>
            </a:r>
            <a:r>
              <a:rPr lang="en-IN" dirty="0" smtClean="0"/>
              <a:t>business in travel industry. We </a:t>
            </a:r>
            <a:r>
              <a:rPr lang="en-IN" dirty="0" smtClean="0"/>
              <a:t>should be prepared to deal with potential crises. Identify possible </a:t>
            </a:r>
            <a:r>
              <a:rPr lang="en-IN" b="1" dirty="0" smtClean="0"/>
              <a:t>risks</a:t>
            </a:r>
            <a:r>
              <a:rPr lang="en-IN" dirty="0" smtClean="0"/>
              <a:t> for your destination, and determine your </a:t>
            </a:r>
            <a:r>
              <a:rPr lang="en-IN" b="1" dirty="0" smtClean="0"/>
              <a:t>risk management</a:t>
            </a:r>
            <a:r>
              <a:rPr lang="en-IN" dirty="0" smtClean="0"/>
              <a:t> strategy to set up a plan. Train your staff and team up with stakeholders </a:t>
            </a:r>
            <a:endParaRPr lang="en-IN" dirty="0" smtClean="0"/>
          </a:p>
          <a:p>
            <a:pPr lvl="0">
              <a:buChar char="-"/>
            </a:pPr>
            <a:endParaRPr lang="en-IN" dirty="0" smtClean="0"/>
          </a:p>
          <a:p>
            <a:pPr lvl="0">
              <a:buChar char="-"/>
            </a:pPr>
            <a:r>
              <a:rPr lang="en" dirty="0" smtClean="0"/>
              <a:t>Stakeholders - </a:t>
            </a:r>
            <a:r>
              <a:rPr lang="en" dirty="0"/>
              <a:t>CEO, CFO, Marketing, </a:t>
            </a:r>
            <a:r>
              <a:rPr lang="en" dirty="0" smtClean="0"/>
              <a:t>Sales of </a:t>
            </a:r>
            <a:r>
              <a:rPr lang="en-IN" dirty="0" err="1" smtClean="0"/>
              <a:t>SafeTravel</a:t>
            </a:r>
            <a:r>
              <a:rPr lang="en-IN" dirty="0" smtClean="0"/>
              <a:t> </a:t>
            </a:r>
            <a:r>
              <a:rPr lang="en-IN" dirty="0" smtClean="0"/>
              <a:t>Inc.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845600"/>
            <a:ext cx="7505700" cy="759464"/>
          </a:xfrm>
        </p:spPr>
        <p:txBody>
          <a:bodyPr/>
          <a:lstStyle/>
          <a:p>
            <a:r>
              <a:rPr lang="en-US" dirty="0" smtClean="0"/>
              <a:t>Data Science in Insurance</a:t>
            </a:r>
            <a:endParaRPr lang="en-IN" dirty="0"/>
          </a:p>
        </p:txBody>
      </p:sp>
      <p:sp>
        <p:nvSpPr>
          <p:cNvPr id="3" name="Text Placeholder 2"/>
          <p:cNvSpPr>
            <a:spLocks noGrp="1"/>
          </p:cNvSpPr>
          <p:nvPr>
            <p:ph type="body" idx="1"/>
          </p:nvPr>
        </p:nvSpPr>
        <p:spPr>
          <a:xfrm>
            <a:off x="799695" y="1611346"/>
            <a:ext cx="7505700" cy="2448000"/>
          </a:xfrm>
        </p:spPr>
        <p:txBody>
          <a:bodyPr/>
          <a:lstStyle/>
          <a:p>
            <a:r>
              <a:rPr lang="en-IN" dirty="0" smtClean="0"/>
              <a:t>Data science has brought new </a:t>
            </a:r>
            <a:r>
              <a:rPr lang="en-IN" dirty="0" smtClean="0"/>
              <a:t>marvellous </a:t>
            </a:r>
            <a:r>
              <a:rPr lang="en-IN" dirty="0" smtClean="0"/>
              <a:t>opportunities to many industries. Along with these possibilities it has also brought constant changes and challenges. Travel and tourism industry is no exception here.</a:t>
            </a:r>
          </a:p>
          <a:p>
            <a:r>
              <a:rPr lang="en-IN" dirty="0" smtClean="0"/>
              <a:t>Travel is on its rise nowadays. This may be explained by the fact that it has become affordable to a broader audience. Thus, the target market has changed dramatically by getting more extensive than ever before. It is no more a privilege of the rich and noble. Moreover, travel and tourism have become a worldwide trend.</a:t>
            </a:r>
          </a:p>
          <a:p>
            <a:r>
              <a:rPr lang="en-IN" dirty="0" smtClean="0"/>
              <a:t>To satisfy all the needs of the growing number of consumers and process enormous data chunks the data science algorithms are vital. Big data becomes a critical tool as far as airlines, hotels, reservation and booking websites and many others are striving to improve their services every day. Let’s consider several of widespread and efficient data science use cases in the travel industry.</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644053" y="417583"/>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Available Data</a:t>
            </a:r>
            <a:endParaRPr/>
          </a:p>
        </p:txBody>
      </p:sp>
      <p:sp>
        <p:nvSpPr>
          <p:cNvPr id="147" name="Google Shape;147;p16"/>
          <p:cNvSpPr txBox="1">
            <a:spLocks noGrp="1"/>
          </p:cNvSpPr>
          <p:nvPr>
            <p:ph type="body" idx="1"/>
          </p:nvPr>
        </p:nvSpPr>
        <p:spPr>
          <a:xfrm>
            <a:off x="575958" y="1079770"/>
            <a:ext cx="3898765" cy="39397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Courier New" pitchFamily="49" charset="0"/>
              <a:buChar char="o"/>
            </a:pPr>
            <a:r>
              <a:rPr lang="en-US" dirty="0" smtClean="0"/>
              <a:t>Typically Data is related to travel agency or consultancy which are playing a role to sanction the claim or not for the consumers.</a:t>
            </a:r>
          </a:p>
          <a:p>
            <a:pPr marL="0" lvl="0" indent="0" algn="l" rtl="0">
              <a:spcBef>
                <a:spcPts val="0"/>
              </a:spcBef>
              <a:spcAft>
                <a:spcPts val="0"/>
              </a:spcAft>
              <a:buFont typeface="Courier New" pitchFamily="49" charset="0"/>
              <a:buChar char="o"/>
            </a:pPr>
            <a:endParaRPr lang="en-US" dirty="0" smtClean="0"/>
          </a:p>
          <a:p>
            <a:pPr marL="0" lvl="0" indent="0" algn="l" rtl="0">
              <a:spcBef>
                <a:spcPts val="0"/>
              </a:spcBef>
              <a:spcAft>
                <a:spcPts val="0"/>
              </a:spcAft>
              <a:buFont typeface="Courier New" pitchFamily="49" charset="0"/>
              <a:buChar char="o"/>
            </a:pPr>
            <a:r>
              <a:rPr lang="en-US" dirty="0" smtClean="0"/>
              <a:t>To increase the consumers, business should invest on Online distribution rather than Offline.</a:t>
            </a:r>
          </a:p>
          <a:p>
            <a:pPr marL="0" lvl="0" indent="0" algn="l" rtl="0">
              <a:spcBef>
                <a:spcPts val="0"/>
              </a:spcBef>
              <a:spcAft>
                <a:spcPts val="0"/>
              </a:spcAft>
              <a:buFont typeface="Courier New" pitchFamily="49" charset="0"/>
              <a:buChar char="o"/>
            </a:pPr>
            <a:endParaRPr lang="en-US" dirty="0" smtClean="0"/>
          </a:p>
          <a:p>
            <a:pPr marL="0" lvl="0" indent="0" algn="l" rtl="0">
              <a:spcBef>
                <a:spcPts val="0"/>
              </a:spcBef>
              <a:spcAft>
                <a:spcPts val="0"/>
              </a:spcAft>
              <a:buFont typeface="Courier New" pitchFamily="49" charset="0"/>
              <a:buChar char="o"/>
            </a:pPr>
            <a:r>
              <a:rPr lang="en-US" dirty="0" smtClean="0"/>
              <a:t>Need to identify least valuable products so that travel industry will have more insight on such products and change the strategy to get more attraction from customer perspective.</a:t>
            </a:r>
          </a:p>
          <a:p>
            <a:pPr marL="0" lvl="0" indent="0" algn="l" rtl="0">
              <a:spcBef>
                <a:spcPts val="0"/>
              </a:spcBef>
              <a:spcAft>
                <a:spcPts val="0"/>
              </a:spcAft>
              <a:buFont typeface="Courier New" pitchFamily="49" charset="0"/>
              <a:buChar char="o"/>
            </a:pPr>
            <a:endParaRPr lang="en-US" dirty="0" smtClean="0"/>
          </a:p>
          <a:p>
            <a:pPr marL="0" lvl="0" indent="0" algn="l" rtl="0">
              <a:spcBef>
                <a:spcPts val="0"/>
              </a:spcBef>
              <a:spcAft>
                <a:spcPts val="0"/>
              </a:spcAft>
              <a:buFont typeface="Courier New" pitchFamily="49" charset="0"/>
              <a:buChar char="o"/>
            </a:pPr>
            <a:r>
              <a:rPr lang="en-US" dirty="0" smtClean="0"/>
              <a:t>Need to add additional columns like loss due to their product’s duration/ destination  to get more insights about the current business so that our company can grow in future,</a:t>
            </a:r>
            <a:endParaRPr lang="en-US" dirty="0" smtClean="0"/>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050" name="Picture 2"/>
          <p:cNvPicPr>
            <a:picLocks noChangeAspect="1" noChangeArrowheads="1"/>
          </p:cNvPicPr>
          <p:nvPr/>
        </p:nvPicPr>
        <p:blipFill>
          <a:blip r:embed="rId3"/>
          <a:srcRect/>
          <a:stretch>
            <a:fillRect/>
          </a:stretch>
        </p:blipFill>
        <p:spPr bwMode="auto">
          <a:xfrm>
            <a:off x="4494179" y="272981"/>
            <a:ext cx="4255446" cy="322913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48333" y="874783"/>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a:t>
            </a:r>
            <a:endParaRPr/>
          </a:p>
        </p:txBody>
      </p:sp>
      <p:sp>
        <p:nvSpPr>
          <p:cNvPr id="153" name="Google Shape;153;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Try to find out insight on available data from travel insurance company –</a:t>
            </a:r>
          </a:p>
          <a:p>
            <a:pPr marL="0" lvl="0" indent="0" algn="l" rtl="0">
              <a:spcBef>
                <a:spcPts val="0"/>
              </a:spcBef>
              <a:spcAft>
                <a:spcPts val="0"/>
              </a:spcAft>
              <a:buNone/>
            </a:pPr>
            <a:endParaRPr lang="en-US" dirty="0" smtClean="0"/>
          </a:p>
          <a:p>
            <a:pPr marL="0" lvl="0" indent="0" algn="l" rtl="0">
              <a:spcBef>
                <a:spcPts val="0"/>
              </a:spcBef>
              <a:spcAft>
                <a:spcPts val="0"/>
              </a:spcAft>
              <a:buFont typeface="Wingdings" pitchFamily="2" charset="2"/>
              <a:buChar char="v"/>
            </a:pPr>
            <a:r>
              <a:rPr lang="en-US" dirty="0" smtClean="0"/>
              <a:t> </a:t>
            </a:r>
            <a:r>
              <a:rPr lang="en-US" dirty="0" smtClean="0"/>
              <a:t>Categorical and Continuous variable ?</a:t>
            </a:r>
          </a:p>
          <a:p>
            <a:pPr marL="0" lvl="0" indent="0" algn="l" rtl="0">
              <a:spcBef>
                <a:spcPts val="0"/>
              </a:spcBef>
              <a:spcAft>
                <a:spcPts val="0"/>
              </a:spcAft>
              <a:buFont typeface="Wingdings" pitchFamily="2" charset="2"/>
              <a:buChar char="v"/>
            </a:pPr>
            <a:r>
              <a:rPr lang="en-US" dirty="0" smtClean="0"/>
              <a:t>Does distribution channel/age play an important role ?</a:t>
            </a:r>
          </a:p>
          <a:p>
            <a:pPr marL="0" lvl="0" indent="0" algn="l" rtl="0">
              <a:spcBef>
                <a:spcPts val="0"/>
              </a:spcBef>
              <a:spcAft>
                <a:spcPts val="0"/>
              </a:spcAft>
              <a:buFont typeface="Wingdings" pitchFamily="2" charset="2"/>
              <a:buChar char="v"/>
            </a:pPr>
            <a:r>
              <a:rPr lang="en-US" dirty="0" smtClean="0"/>
              <a:t>Which products are valuable for business value ?</a:t>
            </a:r>
          </a:p>
          <a:p>
            <a:pPr marL="0" lvl="0" indent="0" algn="l" rtl="0">
              <a:spcBef>
                <a:spcPts val="0"/>
              </a:spcBef>
              <a:spcAft>
                <a:spcPts val="0"/>
              </a:spcAft>
              <a:buFont typeface="Wingdings" pitchFamily="2" charset="2"/>
              <a:buChar char="v"/>
            </a:pPr>
            <a:r>
              <a:rPr lang="en-US" dirty="0" smtClean="0"/>
              <a:t>What are the destinations  on which business should focus to get profit ?</a:t>
            </a:r>
          </a:p>
          <a:p>
            <a:pPr marL="0" lvl="0" indent="0" algn="l" rtl="0">
              <a:spcBef>
                <a:spcPts val="0"/>
              </a:spcBef>
              <a:spcAft>
                <a:spcPts val="0"/>
              </a:spcAft>
              <a:buFont typeface="Wingdings" pitchFamily="2" charset="2"/>
              <a:buChar char="v"/>
            </a:pPr>
            <a:r>
              <a:rPr lang="en-US" dirty="0" smtClean="0"/>
              <a:t> </a:t>
            </a:r>
            <a:r>
              <a:rPr lang="en-US" dirty="0" smtClean="0"/>
              <a:t>What are important features in given dataset ?</a:t>
            </a:r>
          </a:p>
          <a:p>
            <a:pPr marL="0" lvl="0" indent="0" algn="l" rtl="0">
              <a:spcBef>
                <a:spcPts val="0"/>
              </a:spcBef>
              <a:spcAft>
                <a:spcPts val="0"/>
              </a:spcAft>
              <a:buFont typeface="Wingdings" pitchFamily="2" charset="2"/>
              <a:buChar char="v"/>
            </a:pPr>
            <a:r>
              <a:rPr lang="en-US" dirty="0" smtClean="0"/>
              <a:t> Is there any external impact on data (outlier) ?</a:t>
            </a:r>
          </a:p>
          <a:p>
            <a:pPr marL="0" lvl="0" indent="0" algn="l" rtl="0">
              <a:spcBef>
                <a:spcPts val="0"/>
              </a:spcBef>
              <a:spcAft>
                <a:spcPts val="0"/>
              </a:spcAft>
              <a:buFont typeface="Wingdings" pitchFamily="2" charset="2"/>
              <a:buChar char="v"/>
            </a:pPr>
            <a:r>
              <a:rPr lang="en-US" dirty="0" smtClean="0"/>
              <a:t>Relationship between features (Dependent or Independent)</a:t>
            </a:r>
          </a:p>
          <a:p>
            <a:pPr marL="0" lvl="0" indent="0" algn="l" rtl="0">
              <a:spcBef>
                <a:spcPts val="0"/>
              </a:spcBef>
              <a:spcAft>
                <a:spcPts val="0"/>
              </a:spcAft>
              <a:buFont typeface="Wingdings" pitchFamily="2" charset="2"/>
              <a:buChar char="v"/>
            </a:pPr>
            <a:r>
              <a:rPr lang="en-US" dirty="0" smtClean="0"/>
              <a:t>is available data imbalanced ?</a:t>
            </a:r>
            <a:endParaRPr/>
          </a:p>
        </p:txBody>
      </p:sp>
      <p:pic>
        <p:nvPicPr>
          <p:cNvPr id="7170" name="Picture 2"/>
          <p:cNvPicPr>
            <a:picLocks noChangeAspect="1" noChangeArrowheads="1"/>
          </p:cNvPicPr>
          <p:nvPr/>
        </p:nvPicPr>
        <p:blipFill>
          <a:blip r:embed="rId3"/>
          <a:srcRect/>
          <a:stretch>
            <a:fillRect/>
          </a:stretch>
        </p:blipFill>
        <p:spPr bwMode="auto">
          <a:xfrm>
            <a:off x="5953328" y="340468"/>
            <a:ext cx="2772383" cy="1935803"/>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699685"/>
            <a:ext cx="7505700" cy="954600"/>
          </a:xfrm>
        </p:spPr>
        <p:txBody>
          <a:bodyPr/>
          <a:lstStyle/>
          <a:p>
            <a:r>
              <a:rPr lang="en-US" dirty="0" smtClean="0"/>
              <a:t>Favorite Destination</a:t>
            </a:r>
            <a:endParaRPr lang="en-IN" dirty="0"/>
          </a:p>
        </p:txBody>
      </p:sp>
      <p:sp>
        <p:nvSpPr>
          <p:cNvPr id="3" name="Text Placeholder 2"/>
          <p:cNvSpPr>
            <a:spLocks noGrp="1"/>
          </p:cNvSpPr>
          <p:nvPr>
            <p:ph type="body" idx="1"/>
          </p:nvPr>
        </p:nvSpPr>
        <p:spPr>
          <a:xfrm>
            <a:off x="819150" y="1274323"/>
            <a:ext cx="7505700" cy="3472775"/>
          </a:xfrm>
        </p:spPr>
        <p:txBody>
          <a:bodyPr/>
          <a:lstStyle/>
          <a:p>
            <a:r>
              <a:rPr lang="en-US" dirty="0" smtClean="0"/>
              <a:t>Singapore is most favorite place for consumers</a:t>
            </a:r>
          </a:p>
          <a:p>
            <a:r>
              <a:rPr lang="en-US" dirty="0" smtClean="0"/>
              <a:t>It might be happened that consumers have their</a:t>
            </a:r>
          </a:p>
          <a:p>
            <a:pPr>
              <a:buNone/>
            </a:pPr>
            <a:r>
              <a:rPr lang="en-US" dirty="0" smtClean="0"/>
              <a:t>Connecting flight.</a:t>
            </a:r>
          </a:p>
          <a:p>
            <a:pPr>
              <a:buNone/>
            </a:pPr>
            <a:endParaRPr lang="en-IN" dirty="0"/>
          </a:p>
        </p:txBody>
      </p:sp>
      <p:pic>
        <p:nvPicPr>
          <p:cNvPr id="3074" name="Picture 2"/>
          <p:cNvPicPr>
            <a:picLocks noChangeAspect="1" noChangeArrowheads="1"/>
          </p:cNvPicPr>
          <p:nvPr/>
        </p:nvPicPr>
        <p:blipFill>
          <a:blip r:embed="rId2"/>
          <a:srcRect/>
          <a:stretch>
            <a:fillRect/>
          </a:stretch>
        </p:blipFill>
        <p:spPr bwMode="auto">
          <a:xfrm>
            <a:off x="1039644" y="2204759"/>
            <a:ext cx="3318347" cy="2693927"/>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523363" y="2315182"/>
            <a:ext cx="4425664" cy="212063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9226" y="330740"/>
            <a:ext cx="7505700" cy="3358955"/>
          </a:xfrm>
        </p:spPr>
        <p:txBody>
          <a:bodyPr/>
          <a:lstStyle/>
          <a:p>
            <a:r>
              <a:rPr lang="en-US" dirty="0" smtClean="0"/>
              <a:t>Online mode is preferable channel for travel insurance so business keep their plans on internet or portal and try to train their staff to help the consumers on calls.</a:t>
            </a:r>
            <a:endParaRPr lang="en-IN" dirty="0"/>
          </a:p>
        </p:txBody>
      </p:sp>
      <p:pic>
        <p:nvPicPr>
          <p:cNvPr id="4098" name="Picture 2"/>
          <p:cNvPicPr>
            <a:picLocks noChangeAspect="1" noChangeArrowheads="1"/>
          </p:cNvPicPr>
          <p:nvPr/>
        </p:nvPicPr>
        <p:blipFill>
          <a:blip r:embed="rId2"/>
          <a:srcRect/>
          <a:stretch>
            <a:fillRect/>
          </a:stretch>
        </p:blipFill>
        <p:spPr bwMode="auto">
          <a:xfrm>
            <a:off x="1462604" y="953311"/>
            <a:ext cx="5106505" cy="331915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4477" y="398834"/>
            <a:ext cx="8249055" cy="4192621"/>
          </a:xfrm>
        </p:spPr>
        <p:txBody>
          <a:bodyPr/>
          <a:lstStyle/>
          <a:p>
            <a:r>
              <a:rPr lang="en-US" dirty="0" smtClean="0"/>
              <a:t>Top agencies</a:t>
            </a:r>
          </a:p>
          <a:p>
            <a:pPr>
              <a:buNone/>
            </a:pPr>
            <a:endParaRPr lang="en-US" dirty="0" smtClean="0"/>
          </a:p>
          <a:p>
            <a:r>
              <a:rPr lang="en-US" dirty="0" smtClean="0"/>
              <a:t>Outlier detection</a:t>
            </a:r>
            <a:endParaRPr lang="en-IN" dirty="0"/>
          </a:p>
        </p:txBody>
      </p:sp>
      <p:pic>
        <p:nvPicPr>
          <p:cNvPr id="5122" name="Picture 2"/>
          <p:cNvPicPr>
            <a:picLocks noChangeAspect="1" noChangeArrowheads="1"/>
          </p:cNvPicPr>
          <p:nvPr/>
        </p:nvPicPr>
        <p:blipFill>
          <a:blip r:embed="rId2"/>
          <a:srcRect/>
          <a:stretch>
            <a:fillRect/>
          </a:stretch>
        </p:blipFill>
        <p:spPr bwMode="auto">
          <a:xfrm>
            <a:off x="651145" y="1449421"/>
            <a:ext cx="3693704" cy="2791839"/>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339588" y="1147864"/>
            <a:ext cx="4665287" cy="326930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758</Words>
  <PresentationFormat>On-screen Show (16:9)</PresentationFormat>
  <Paragraphs>77</Paragraphs>
  <Slides>18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Nunito</vt:lpstr>
      <vt:lpstr>Calibri</vt:lpstr>
      <vt:lpstr>Courier New</vt:lpstr>
      <vt:lpstr>Wingdings</vt:lpstr>
      <vt:lpstr>Shift</vt:lpstr>
      <vt:lpstr> Travel  Insurance Hackathon                          Team Name – TryHackMe      Submitted By – Ajay Kaushik         </vt:lpstr>
      <vt:lpstr>Problem Statement</vt:lpstr>
      <vt:lpstr>Why solve this problem?</vt:lpstr>
      <vt:lpstr>Data Science in Insurance</vt:lpstr>
      <vt:lpstr>Available Data</vt:lpstr>
      <vt:lpstr>Exploratory Data Analysis</vt:lpstr>
      <vt:lpstr>Favorite Destination</vt:lpstr>
      <vt:lpstr>Slide 8</vt:lpstr>
      <vt:lpstr>Slide 9</vt:lpstr>
      <vt:lpstr>Pipeline</vt:lpstr>
      <vt:lpstr>Models and Approaches</vt:lpstr>
      <vt:lpstr>Chi2 Test Independence</vt:lpstr>
      <vt:lpstr>Model Tuning</vt:lpstr>
      <vt:lpstr>RFE </vt:lpstr>
      <vt:lpstr>Hyper Tuning using RandomForestClassifier –  I  used hyper parameter like log2 transformation on max_features as shown below to penalized the algorithm after finding the best parameters using RandomForestClassifier </vt:lpstr>
      <vt:lpstr>Precision and Recall</vt:lpstr>
      <vt:lpstr>Final Results</vt:lpstr>
      <vt:lpstr>Insights &amp; Decisions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Travel  Insurance Hackathon             Team Name – TryHackMe    </dc:title>
  <cp:lastModifiedBy>Dell</cp:lastModifiedBy>
  <cp:revision>28</cp:revision>
  <dcterms:modified xsi:type="dcterms:W3CDTF">2020-01-19T01:00:01Z</dcterms:modified>
</cp:coreProperties>
</file>