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65" r:id="rId4"/>
    <p:sldId id="266" r:id="rId5"/>
    <p:sldId id="264" r:id="rId6"/>
    <p:sldId id="258" r:id="rId7"/>
    <p:sldId id="276" r:id="rId8"/>
    <p:sldId id="277" r:id="rId9"/>
    <p:sldId id="278" r:id="rId10"/>
    <p:sldId id="279" r:id="rId11"/>
    <p:sldId id="281" r:id="rId12"/>
    <p:sldId id="280" r:id="rId13"/>
    <p:sldId id="259" r:id="rId14"/>
    <p:sldId id="260" r:id="rId15"/>
    <p:sldId id="267" r:id="rId16"/>
    <p:sldId id="268" r:id="rId17"/>
    <p:sldId id="269" r:id="rId18"/>
    <p:sldId id="270" r:id="rId19"/>
    <p:sldId id="271" r:id="rId20"/>
    <p:sldId id="272" r:id="rId21"/>
    <p:sldId id="273" r:id="rId22"/>
    <p:sldId id="274" r:id="rId23"/>
    <p:sldId id="282" r:id="rId24"/>
    <p:sldId id="284" r:id="rId25"/>
    <p:sldId id="275" r:id="rId26"/>
    <p:sldId id="286" r:id="rId27"/>
    <p:sldId id="285" r:id="rId28"/>
    <p:sldId id="287" r:id="rId29"/>
    <p:sldId id="261" r:id="rId30"/>
    <p:sldId id="262" r:id="rId31"/>
    <p:sldId id="263" r:id="rId32"/>
  </p:sldIdLst>
  <p:sldSz cx="9144000" cy="5143500" type="screen16x9"/>
  <p:notesSz cx="6858000" cy="9144000"/>
  <p:embeddedFontLst>
    <p:embeddedFont>
      <p:font typeface="Oswald" charset="0"/>
      <p:regular r:id="rId34"/>
      <p:bold r:id="rId35"/>
    </p:embeddedFont>
    <p:embeddedFont>
      <p:font typeface="Average"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912" autoAdjust="0"/>
    <p:restoredTop sz="94660"/>
  </p:normalViewPr>
  <p:slideViewPr>
    <p:cSldViewPr snapToGrid="0">
      <p:cViewPr>
        <p:scale>
          <a:sx n="100" d="100"/>
          <a:sy n="100" d="100"/>
        </p:scale>
        <p:origin x="-462" y="-6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8790ec82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8790ec82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8790ec82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8790ec82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8790ec82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8790ec82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8790ec82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8790ec82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8790ec82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8790ec82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8790ec82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8790ec82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8790ec82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8790ec82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8790ec82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8790ec82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8790ec82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8790ec82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8790ec82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8790ec82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8790ec82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8790ec82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8790ec82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8790ec82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8790ec823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8790ec82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8790ec82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8790ec82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8790ec82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8790ec82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8790ec82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8790ec82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8790ec82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8790ec82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8790ec82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8790ec82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8790ec82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8790ec8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8790ec82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8790ec82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prod-apnortheast-a.online.tableau.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Customer Life Time Value</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MFCS</a:t>
            </a:r>
            <a:endParaRPr/>
          </a:p>
          <a:p>
            <a:pPr marL="0" lvl="0" indent="0" algn="ctr" rtl="0">
              <a:spcBef>
                <a:spcPts val="0"/>
              </a:spcBef>
              <a:spcAft>
                <a:spcPts val="0"/>
              </a:spcAft>
              <a:buNone/>
            </a:pPr>
            <a:r>
              <a:rPr lang="en" dirty="0" smtClean="0"/>
              <a:t> Ajay Kaushik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Insurance Company Vs Make</a:t>
            </a:r>
            <a:endParaRPr lang="en-IN" dirty="0"/>
          </a:p>
        </p:txBody>
      </p:sp>
      <p:sp>
        <p:nvSpPr>
          <p:cNvPr id="3" name="Text Placeholder 2"/>
          <p:cNvSpPr>
            <a:spLocks noGrp="1"/>
          </p:cNvSpPr>
          <p:nvPr>
            <p:ph type="body" idx="1"/>
          </p:nvPr>
        </p:nvSpPr>
        <p:spPr/>
        <p:txBody>
          <a:bodyPr/>
          <a:lstStyle/>
          <a:p>
            <a:endParaRPr lang="en-IN" dirty="0"/>
          </a:p>
        </p:txBody>
      </p:sp>
      <p:pic>
        <p:nvPicPr>
          <p:cNvPr id="11266" name="Picture 2"/>
          <p:cNvPicPr>
            <a:picLocks noChangeAspect="1" noChangeArrowheads="1"/>
          </p:cNvPicPr>
          <p:nvPr/>
        </p:nvPicPr>
        <p:blipFill>
          <a:blip r:embed="rId2"/>
          <a:srcRect/>
          <a:stretch>
            <a:fillRect/>
          </a:stretch>
        </p:blipFill>
        <p:spPr bwMode="auto">
          <a:xfrm>
            <a:off x="286408" y="1104900"/>
            <a:ext cx="8638517" cy="36004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Revenue Trend by Service Type for insured car make</a:t>
            </a:r>
            <a:endParaRPr lang="en-IN" dirty="0"/>
          </a:p>
        </p:txBody>
      </p:sp>
      <p:sp>
        <p:nvSpPr>
          <p:cNvPr id="3" name="Text Placeholder 2"/>
          <p:cNvSpPr>
            <a:spLocks noGrp="1"/>
          </p:cNvSpPr>
          <p:nvPr>
            <p:ph type="body" idx="1"/>
          </p:nvPr>
        </p:nvSpPr>
        <p:spPr/>
        <p:txBody>
          <a:bodyPr/>
          <a:lstStyle/>
          <a:p>
            <a:endParaRPr lang="en-IN" dirty="0"/>
          </a:p>
        </p:txBody>
      </p:sp>
      <p:pic>
        <p:nvPicPr>
          <p:cNvPr id="13314" name="Picture 2"/>
          <p:cNvPicPr>
            <a:picLocks noChangeAspect="1" noChangeArrowheads="1"/>
          </p:cNvPicPr>
          <p:nvPr/>
        </p:nvPicPr>
        <p:blipFill>
          <a:blip r:embed="rId2"/>
          <a:srcRect/>
          <a:stretch>
            <a:fillRect/>
          </a:stretch>
        </p:blipFill>
        <p:spPr bwMode="auto">
          <a:xfrm>
            <a:off x="276225" y="1005870"/>
            <a:ext cx="8601075" cy="387569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Revenue Trend by insured Car Make</a:t>
            </a:r>
            <a:endParaRPr lang="en-IN" dirty="0"/>
          </a:p>
        </p:txBody>
      </p:sp>
      <p:sp>
        <p:nvSpPr>
          <p:cNvPr id="3" name="Text Placeholder 2"/>
          <p:cNvSpPr>
            <a:spLocks noGrp="1"/>
          </p:cNvSpPr>
          <p:nvPr>
            <p:ph type="body" idx="1"/>
          </p:nvPr>
        </p:nvSpPr>
        <p:spPr/>
        <p:txBody>
          <a:bodyPr/>
          <a:lstStyle/>
          <a:p>
            <a:endParaRPr lang="en-IN" dirty="0"/>
          </a:p>
        </p:txBody>
      </p:sp>
      <p:pic>
        <p:nvPicPr>
          <p:cNvPr id="12290" name="Picture 2"/>
          <p:cNvPicPr>
            <a:picLocks noChangeAspect="1" noChangeArrowheads="1"/>
          </p:cNvPicPr>
          <p:nvPr/>
        </p:nvPicPr>
        <p:blipFill>
          <a:blip r:embed="rId2"/>
          <a:srcRect/>
          <a:stretch>
            <a:fillRect/>
          </a:stretch>
        </p:blipFill>
        <p:spPr bwMode="auto">
          <a:xfrm>
            <a:off x="295275" y="1019175"/>
            <a:ext cx="8572500" cy="39528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High level </a:t>
            </a:r>
            <a:r>
              <a:rPr lang="en" dirty="0" smtClean="0"/>
              <a:t>approach  - RFM Model</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AutoNum type="arabicPeriod"/>
            </a:pPr>
            <a:r>
              <a:rPr lang="en-US" dirty="0" smtClean="0"/>
              <a:t>Know the metric as per business domain.</a:t>
            </a:r>
          </a:p>
          <a:p>
            <a:pPr marL="342900" lvl="0" algn="l" rtl="0">
              <a:spcBef>
                <a:spcPts val="0"/>
              </a:spcBef>
              <a:spcAft>
                <a:spcPts val="1600"/>
              </a:spcAft>
              <a:buAutoNum type="arabicPeriod"/>
            </a:pPr>
            <a:endParaRPr lang="en-US" dirty="0" smtClean="0"/>
          </a:p>
          <a:p>
            <a:pPr marL="342900" lvl="0" algn="l" rtl="0">
              <a:spcBef>
                <a:spcPts val="0"/>
              </a:spcBef>
              <a:spcAft>
                <a:spcPts val="1600"/>
              </a:spcAft>
              <a:buAutoNum type="arabicPeriod"/>
            </a:pPr>
            <a:r>
              <a:rPr lang="en-US" dirty="0" smtClean="0"/>
              <a:t>Customer Segmentation</a:t>
            </a:r>
          </a:p>
          <a:p>
            <a:pPr marL="342900" lvl="0" algn="l" rtl="0">
              <a:spcBef>
                <a:spcPts val="0"/>
              </a:spcBef>
              <a:spcAft>
                <a:spcPts val="1600"/>
              </a:spcAft>
              <a:buAutoNum type="arabicPeriod"/>
            </a:pPr>
            <a:r>
              <a:rPr lang="en-US" dirty="0" smtClean="0"/>
              <a:t>Build a model to predict CLV.</a:t>
            </a:r>
          </a:p>
          <a:p>
            <a:pPr marL="342900" lvl="0" algn="l" rtl="0">
              <a:spcBef>
                <a:spcPts val="0"/>
              </a:spcBef>
              <a:spcAft>
                <a:spcPts val="1600"/>
              </a:spcAft>
              <a:buAutoNum type="arabicPeriod"/>
            </a:pPr>
            <a:endParaRPr/>
          </a:p>
        </p:txBody>
      </p:sp>
      <p:pic>
        <p:nvPicPr>
          <p:cNvPr id="14338" name="Picture 2"/>
          <p:cNvPicPr>
            <a:picLocks noChangeAspect="1" noChangeArrowheads="1"/>
          </p:cNvPicPr>
          <p:nvPr/>
        </p:nvPicPr>
        <p:blipFill>
          <a:blip r:embed="rId3"/>
          <a:srcRect/>
          <a:stretch>
            <a:fillRect/>
          </a:stretch>
        </p:blipFill>
        <p:spPr bwMode="auto">
          <a:xfrm>
            <a:off x="4991100" y="1662113"/>
            <a:ext cx="3905250" cy="32670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 involved in solving the problem</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spcBef>
                <a:spcPts val="1600"/>
              </a:spcBef>
            </a:pPr>
            <a:r>
              <a:rPr lang="en-IN" b="1" dirty="0" smtClean="0"/>
              <a:t>North Star Metric -  It is single metric that best captures the core value that your product delivers to customers.</a:t>
            </a:r>
          </a:p>
          <a:p>
            <a:pPr lvl="0">
              <a:spcBef>
                <a:spcPts val="1600"/>
              </a:spcBef>
              <a:buNone/>
            </a:pPr>
            <a:r>
              <a:rPr lang="en-US" b="1" dirty="0" smtClean="0"/>
              <a:t>For example – For </a:t>
            </a:r>
            <a:r>
              <a:rPr lang="en-US" b="1" dirty="0" err="1" smtClean="0"/>
              <a:t>Facebook</a:t>
            </a:r>
            <a:r>
              <a:rPr lang="en-US" b="1" dirty="0" smtClean="0"/>
              <a:t>, it is daily active users.</a:t>
            </a:r>
            <a:endParaRPr lang="en-US" dirty="0" smtClean="0"/>
          </a:p>
          <a:p>
            <a:pPr marL="457200" lvl="0" indent="-342900" algn="l" rtl="0">
              <a:spcBef>
                <a:spcPts val="1600"/>
              </a:spcBef>
              <a:spcAft>
                <a:spcPts val="0"/>
              </a:spcAft>
              <a:buSzPts val="1800"/>
              <a:buNone/>
            </a:pPr>
            <a:r>
              <a:rPr lang="en-US" dirty="0" smtClean="0"/>
              <a:t>In our example, we are using 2-3 yrs customer invoice dataset. For an invoice dataset, we can consider total revenue per month in workshop so our North Star metric is Monthly Revenue.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Monthly Revenue Trend</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spcBef>
                <a:spcPts val="1600"/>
              </a:spcBef>
              <a:buNone/>
            </a:pPr>
            <a:r>
              <a:rPr lang="en-IN" sz="1400" dirty="0" smtClean="0"/>
              <a:t>This clearly shows our revenue is growing </a:t>
            </a:r>
          </a:p>
          <a:p>
            <a:pPr lvl="0">
              <a:spcBef>
                <a:spcPts val="1600"/>
              </a:spcBef>
              <a:buNone/>
            </a:pPr>
            <a:r>
              <a:rPr lang="en-IN" sz="1400" dirty="0" smtClean="0"/>
              <a:t>especially Feb ‘15 onwards </a:t>
            </a:r>
          </a:p>
          <a:p>
            <a:pPr lvl="0">
              <a:spcBef>
                <a:spcPts val="1600"/>
              </a:spcBef>
              <a:buNone/>
            </a:pPr>
            <a:r>
              <a:rPr lang="en-IN" sz="1400" dirty="0" smtClean="0"/>
              <a:t>(and our data in December is incomplete).</a:t>
            </a:r>
            <a:endParaRPr lang="en-IN" sz="1400" b="1" i="1" dirty="0" smtClean="0"/>
          </a:p>
          <a:p>
            <a:pPr lvl="0">
              <a:spcBef>
                <a:spcPts val="1600"/>
              </a:spcBef>
              <a:buNone/>
            </a:pPr>
            <a:r>
              <a:rPr lang="en-IN" sz="1100" b="1" i="1" dirty="0" smtClean="0"/>
              <a:t>Revenue</a:t>
            </a:r>
            <a:r>
              <a:rPr lang="en-IN" sz="1100" i="1" dirty="0" smtClean="0"/>
              <a:t> = </a:t>
            </a:r>
          </a:p>
          <a:p>
            <a:pPr lvl="0">
              <a:spcBef>
                <a:spcPts val="1600"/>
              </a:spcBef>
              <a:buNone/>
            </a:pPr>
            <a:r>
              <a:rPr lang="en-IN" sz="1100" i="1" dirty="0" smtClean="0"/>
              <a:t>Total Customer Count * </a:t>
            </a:r>
          </a:p>
          <a:p>
            <a:pPr lvl="0">
              <a:spcBef>
                <a:spcPts val="1600"/>
              </a:spcBef>
              <a:buNone/>
            </a:pPr>
            <a:r>
              <a:rPr lang="en-IN" sz="1100" i="1" dirty="0" smtClean="0"/>
              <a:t>Order Count * </a:t>
            </a:r>
          </a:p>
          <a:p>
            <a:pPr lvl="0">
              <a:spcBef>
                <a:spcPts val="1600"/>
              </a:spcBef>
              <a:buNone/>
            </a:pPr>
            <a:r>
              <a:rPr lang="en-IN" sz="1100" i="1" dirty="0" smtClean="0"/>
              <a:t>Average Revenue per Order</a:t>
            </a:r>
            <a:endParaRPr lang="en-US" sz="1100" dirty="0" smtClean="0"/>
          </a:p>
          <a:p>
            <a:pPr marL="457200" lvl="0" indent="-342900" algn="l" rtl="0">
              <a:spcBef>
                <a:spcPts val="1600"/>
              </a:spcBef>
              <a:spcAft>
                <a:spcPts val="0"/>
              </a:spcAft>
              <a:buSzPts val="1800"/>
              <a:buNone/>
            </a:pPr>
            <a:endParaRPr/>
          </a:p>
        </p:txBody>
      </p:sp>
      <p:pic>
        <p:nvPicPr>
          <p:cNvPr id="1026" name="Picture 2"/>
          <p:cNvPicPr>
            <a:picLocks noChangeAspect="1" noChangeArrowheads="1"/>
          </p:cNvPicPr>
          <p:nvPr/>
        </p:nvPicPr>
        <p:blipFill>
          <a:blip r:embed="rId3"/>
          <a:srcRect/>
          <a:stretch>
            <a:fillRect/>
          </a:stretch>
        </p:blipFill>
        <p:spPr bwMode="auto">
          <a:xfrm>
            <a:off x="3693065" y="1452585"/>
            <a:ext cx="5450935" cy="369091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Monthly Revenue Growth Rate</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spcBef>
                <a:spcPts val="1600"/>
              </a:spcBef>
              <a:buNone/>
            </a:pPr>
            <a:r>
              <a:rPr lang="en-US" sz="1400" dirty="0" smtClean="0"/>
              <a:t>Initially we had good growth, but why it went down after April,12, we need to look at that point.</a:t>
            </a:r>
            <a:endParaRPr lang="en-US" sz="1100" dirty="0" smtClean="0"/>
          </a:p>
          <a:p>
            <a:pPr marL="457200" lvl="0" indent="-342900" algn="l" rtl="0">
              <a:spcBef>
                <a:spcPts val="1600"/>
              </a:spcBef>
              <a:spcAft>
                <a:spcPts val="0"/>
              </a:spcAft>
              <a:buSzPts val="1800"/>
              <a:buNone/>
            </a:pPr>
            <a:r>
              <a:rPr lang="en-US" dirty="0" smtClean="0"/>
              <a:t>Was there less active </a:t>
            </a:r>
          </a:p>
          <a:p>
            <a:pPr marL="457200" lvl="0" indent="-342900" algn="l" rtl="0">
              <a:spcBef>
                <a:spcPts val="1600"/>
              </a:spcBef>
              <a:spcAft>
                <a:spcPts val="0"/>
              </a:spcAft>
              <a:buSzPts val="1800"/>
              <a:buNone/>
            </a:pPr>
            <a:r>
              <a:rPr lang="en-US" dirty="0" smtClean="0"/>
              <a:t>Customers or we got less </a:t>
            </a:r>
          </a:p>
          <a:p>
            <a:pPr marL="457200" lvl="0" indent="-342900" algn="l" rtl="0">
              <a:spcBef>
                <a:spcPts val="1600"/>
              </a:spcBef>
              <a:spcAft>
                <a:spcPts val="0"/>
              </a:spcAft>
              <a:buSzPts val="1800"/>
              <a:buNone/>
            </a:pPr>
            <a:r>
              <a:rPr lang="en-US" dirty="0" smtClean="0"/>
              <a:t>Order ?</a:t>
            </a:r>
          </a:p>
          <a:p>
            <a:pPr marL="457200" lvl="0" indent="-342900" algn="l" rtl="0">
              <a:spcBef>
                <a:spcPts val="1600"/>
              </a:spcBef>
              <a:spcAft>
                <a:spcPts val="0"/>
              </a:spcAft>
              <a:buSzPts val="1800"/>
              <a:buNone/>
            </a:pPr>
            <a:r>
              <a:rPr lang="en-US" dirty="0" smtClean="0"/>
              <a:t>May be we started our</a:t>
            </a:r>
          </a:p>
          <a:p>
            <a:pPr marL="457200" lvl="0" indent="-342900" algn="l" rtl="0">
              <a:spcBef>
                <a:spcPts val="1600"/>
              </a:spcBef>
              <a:spcAft>
                <a:spcPts val="0"/>
              </a:spcAft>
              <a:buSzPts val="1800"/>
              <a:buNone/>
            </a:pPr>
            <a:r>
              <a:rPr lang="en-US" dirty="0" smtClean="0"/>
              <a:t>Business ? </a:t>
            </a:r>
          </a:p>
          <a:p>
            <a:pPr marL="457200" lvl="0" indent="-342900" algn="l" rtl="0">
              <a:spcBef>
                <a:spcPts val="1600"/>
              </a:spcBef>
              <a:spcAft>
                <a:spcPts val="0"/>
              </a:spcAft>
              <a:buSzPts val="1800"/>
              <a:buNone/>
            </a:pPr>
            <a:r>
              <a:rPr lang="en-US" dirty="0" smtClean="0"/>
              <a:t>Need Deep Analysis </a:t>
            </a:r>
            <a:endParaRPr/>
          </a:p>
        </p:txBody>
      </p:sp>
      <p:pic>
        <p:nvPicPr>
          <p:cNvPr id="2051" name="Picture 3"/>
          <p:cNvPicPr>
            <a:picLocks noChangeAspect="1" noChangeArrowheads="1"/>
          </p:cNvPicPr>
          <p:nvPr/>
        </p:nvPicPr>
        <p:blipFill>
          <a:blip r:embed="rId3"/>
          <a:srcRect/>
          <a:stretch>
            <a:fillRect/>
          </a:stretch>
        </p:blipFill>
        <p:spPr bwMode="auto">
          <a:xfrm>
            <a:off x="3138350" y="1760709"/>
            <a:ext cx="5915272" cy="322289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Monthly Active Customers</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spcBef>
                <a:spcPts val="1600"/>
              </a:spcBef>
              <a:buNone/>
            </a:pPr>
            <a:r>
              <a:rPr lang="en-US" sz="1400" dirty="0" smtClean="0"/>
              <a:t>So initially we started our business and we had less active customer till April, 12.</a:t>
            </a:r>
          </a:p>
          <a:p>
            <a:pPr lvl="0">
              <a:spcBef>
                <a:spcPts val="1600"/>
              </a:spcBef>
              <a:buNone/>
            </a:pPr>
            <a:r>
              <a:rPr lang="en-US" sz="1400" dirty="0" smtClean="0"/>
              <a:t>It looks positive trend.</a:t>
            </a:r>
          </a:p>
        </p:txBody>
      </p:sp>
      <p:pic>
        <p:nvPicPr>
          <p:cNvPr id="3074" name="Picture 2"/>
          <p:cNvPicPr>
            <a:picLocks noChangeAspect="1" noChangeArrowheads="1"/>
          </p:cNvPicPr>
          <p:nvPr/>
        </p:nvPicPr>
        <p:blipFill>
          <a:blip r:embed="rId3"/>
          <a:srcRect/>
          <a:stretch>
            <a:fillRect/>
          </a:stretch>
        </p:blipFill>
        <p:spPr bwMode="auto">
          <a:xfrm>
            <a:off x="3161502" y="1781083"/>
            <a:ext cx="5946944" cy="3294837"/>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Monthly Total # of Order</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spcBef>
                <a:spcPts val="1600"/>
              </a:spcBef>
              <a:buNone/>
            </a:pPr>
            <a:r>
              <a:rPr lang="en-US" sz="1400" dirty="0" smtClean="0"/>
              <a:t>So it is same trend as we have seen before.</a:t>
            </a:r>
          </a:p>
          <a:p>
            <a:pPr lvl="0">
              <a:spcBef>
                <a:spcPts val="1600"/>
              </a:spcBef>
              <a:buNone/>
            </a:pPr>
            <a:r>
              <a:rPr lang="en-IN" sz="1400" dirty="0" smtClean="0"/>
              <a:t>Active Customer Count directly </a:t>
            </a:r>
          </a:p>
          <a:p>
            <a:pPr lvl="0">
              <a:spcBef>
                <a:spcPts val="1600"/>
              </a:spcBef>
              <a:buNone/>
            </a:pPr>
            <a:r>
              <a:rPr lang="en-IN" sz="1400" dirty="0" smtClean="0"/>
              <a:t>affected Order Count decrease</a:t>
            </a:r>
            <a:endParaRPr lang="en-US" sz="1400" dirty="0" smtClean="0"/>
          </a:p>
        </p:txBody>
      </p:sp>
      <p:pic>
        <p:nvPicPr>
          <p:cNvPr id="4099" name="Picture 3"/>
          <p:cNvPicPr>
            <a:picLocks noChangeAspect="1" noChangeArrowheads="1"/>
          </p:cNvPicPr>
          <p:nvPr/>
        </p:nvPicPr>
        <p:blipFill>
          <a:blip r:embed="rId3"/>
          <a:srcRect/>
          <a:stretch>
            <a:fillRect/>
          </a:stretch>
        </p:blipFill>
        <p:spPr bwMode="auto">
          <a:xfrm>
            <a:off x="3404681" y="1857984"/>
            <a:ext cx="5434519" cy="311406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Monthly Average Order</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spcBef>
                <a:spcPts val="1600"/>
              </a:spcBef>
              <a:buNone/>
            </a:pPr>
            <a:r>
              <a:rPr lang="en-US" sz="1400" dirty="0" smtClean="0"/>
              <a:t>Initially monthly order average also dropped before April,12.</a:t>
            </a:r>
          </a:p>
        </p:txBody>
      </p:sp>
      <p:pic>
        <p:nvPicPr>
          <p:cNvPr id="5122" name="Picture 2"/>
          <p:cNvPicPr>
            <a:picLocks noChangeAspect="1" noChangeArrowheads="1"/>
          </p:cNvPicPr>
          <p:nvPr/>
        </p:nvPicPr>
        <p:blipFill>
          <a:blip r:embed="rId3"/>
          <a:srcRect/>
          <a:stretch>
            <a:fillRect/>
          </a:stretch>
        </p:blipFill>
        <p:spPr bwMode="auto">
          <a:xfrm>
            <a:off x="3176186" y="1828805"/>
            <a:ext cx="5915535" cy="322725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Introduction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IN" dirty="0" smtClean="0"/>
              <a:t>Mahindra First Choice Services (MFCS) is a company of Mahindra Group and is India’s leading chain of multi-brand car workshops with over 335+ workshops present in 267+ towns &amp; 24 states. It has serviced over 10,50,000 cars. The company aims to establish countrywide network of over 400 workshops.</a:t>
            </a:r>
          </a:p>
          <a:p>
            <a:r>
              <a:rPr lang="en-IN" dirty="0" smtClean="0"/>
              <a:t>Mahindra would now like to leverage the data that they have and address the key issues they have. Read along to know how you can help them improve their business.</a:t>
            </a:r>
          </a:p>
          <a:p>
            <a:pPr marL="0" lvl="0" indent="0" algn="l"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Customer </a:t>
            </a:r>
            <a:r>
              <a:rPr lang="en" dirty="0" smtClean="0"/>
              <a:t>Ratio Metric</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spcBef>
                <a:spcPts val="1600"/>
              </a:spcBef>
              <a:buNone/>
            </a:pPr>
            <a:r>
              <a:rPr lang="en-US" sz="1400" dirty="0" smtClean="0"/>
              <a:t>New  and Existing Customer are showing positive trend -</a:t>
            </a:r>
          </a:p>
        </p:txBody>
      </p:sp>
      <p:pic>
        <p:nvPicPr>
          <p:cNvPr id="6146" name="Picture 2"/>
          <p:cNvPicPr>
            <a:picLocks noChangeAspect="1" noChangeArrowheads="1"/>
          </p:cNvPicPr>
          <p:nvPr/>
        </p:nvPicPr>
        <p:blipFill>
          <a:blip r:embed="rId3"/>
          <a:srcRect/>
          <a:stretch>
            <a:fillRect/>
          </a:stretch>
        </p:blipFill>
        <p:spPr bwMode="auto">
          <a:xfrm>
            <a:off x="1172081" y="2071991"/>
            <a:ext cx="7971919" cy="3071509"/>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New </a:t>
            </a:r>
            <a:r>
              <a:rPr lang="en" dirty="0" smtClean="0"/>
              <a:t>Customer Ratio</a:t>
            </a:r>
            <a:endParaRPr/>
          </a:p>
        </p:txBody>
      </p:sp>
      <p:sp>
        <p:nvSpPr>
          <p:cNvPr id="84" name="Google Shape;84;p17"/>
          <p:cNvSpPr txBox="1">
            <a:spLocks noGrp="1"/>
          </p:cNvSpPr>
          <p:nvPr>
            <p:ph type="body" idx="1"/>
          </p:nvPr>
        </p:nvSpPr>
        <p:spPr>
          <a:xfrm>
            <a:off x="216450" y="990550"/>
            <a:ext cx="8520600" cy="3416400"/>
          </a:xfrm>
          <a:prstGeom prst="rect">
            <a:avLst/>
          </a:prstGeom>
        </p:spPr>
        <p:txBody>
          <a:bodyPr spcFirstLastPara="1" wrap="square" lIns="91425" tIns="91425" rIns="91425" bIns="91425" anchor="t" anchorCtr="0">
            <a:noAutofit/>
          </a:bodyPr>
          <a:lstStyle/>
          <a:p>
            <a:pPr lvl="0">
              <a:spcBef>
                <a:spcPts val="1600"/>
              </a:spcBef>
              <a:buNone/>
            </a:pPr>
            <a:r>
              <a:rPr lang="en-IN" sz="1400" dirty="0" smtClean="0"/>
              <a:t>A </a:t>
            </a:r>
            <a:r>
              <a:rPr lang="en-IN" sz="1400" dirty="0" smtClean="0"/>
              <a:t>good indicator of if we </a:t>
            </a:r>
            <a:endParaRPr lang="en-IN" sz="1400" dirty="0" smtClean="0"/>
          </a:p>
          <a:p>
            <a:pPr lvl="0">
              <a:spcBef>
                <a:spcPts val="1600"/>
              </a:spcBef>
              <a:buNone/>
            </a:pPr>
            <a:r>
              <a:rPr lang="en-IN" sz="1400" dirty="0" smtClean="0"/>
              <a:t>are </a:t>
            </a:r>
            <a:r>
              <a:rPr lang="en-IN" sz="1400" dirty="0" smtClean="0"/>
              <a:t>losing our existing </a:t>
            </a:r>
            <a:endParaRPr lang="en-IN" sz="1400" dirty="0" smtClean="0"/>
          </a:p>
          <a:p>
            <a:pPr lvl="0">
              <a:spcBef>
                <a:spcPts val="1600"/>
              </a:spcBef>
              <a:buNone/>
            </a:pPr>
            <a:r>
              <a:rPr lang="en-IN" sz="1400" dirty="0" smtClean="0"/>
              <a:t>customers </a:t>
            </a:r>
            <a:r>
              <a:rPr lang="en-IN" sz="1400" dirty="0" smtClean="0"/>
              <a:t>or unable to </a:t>
            </a:r>
            <a:endParaRPr lang="en-IN" sz="1400" dirty="0" smtClean="0"/>
          </a:p>
          <a:p>
            <a:pPr lvl="0">
              <a:spcBef>
                <a:spcPts val="1600"/>
              </a:spcBef>
              <a:buNone/>
            </a:pPr>
            <a:r>
              <a:rPr lang="en-IN" sz="1400" dirty="0" smtClean="0"/>
              <a:t>attract </a:t>
            </a:r>
            <a:r>
              <a:rPr lang="en-IN" sz="1400" dirty="0" smtClean="0"/>
              <a:t>new </a:t>
            </a:r>
            <a:r>
              <a:rPr lang="en-IN" sz="1400" dirty="0" smtClean="0"/>
              <a:t>ones.</a:t>
            </a:r>
          </a:p>
          <a:p>
            <a:pPr lvl="0">
              <a:spcBef>
                <a:spcPts val="1600"/>
              </a:spcBef>
              <a:buNone/>
            </a:pPr>
            <a:r>
              <a:rPr lang="en-IN" sz="1400" dirty="0" smtClean="0"/>
              <a:t>New Customer Ratio </a:t>
            </a:r>
            <a:endParaRPr lang="en-IN" sz="1400" dirty="0" smtClean="0"/>
          </a:p>
          <a:p>
            <a:pPr lvl="0">
              <a:spcBef>
                <a:spcPts val="1600"/>
              </a:spcBef>
              <a:buNone/>
            </a:pPr>
            <a:r>
              <a:rPr lang="en-IN" sz="1400" dirty="0" smtClean="0"/>
              <a:t>has </a:t>
            </a:r>
            <a:r>
              <a:rPr lang="en-IN" sz="1400" dirty="0" smtClean="0"/>
              <a:t>declined as expected </a:t>
            </a:r>
            <a:endParaRPr lang="en-IN" sz="1400" dirty="0" smtClean="0"/>
          </a:p>
          <a:p>
            <a:pPr lvl="0">
              <a:spcBef>
                <a:spcPts val="1600"/>
              </a:spcBef>
              <a:buNone/>
            </a:pPr>
            <a:r>
              <a:rPr lang="en-IN" sz="1400" dirty="0" smtClean="0"/>
              <a:t>(</a:t>
            </a:r>
            <a:r>
              <a:rPr lang="en-IN" sz="1400" dirty="0" smtClean="0"/>
              <a:t>we assumed on </a:t>
            </a:r>
            <a:r>
              <a:rPr lang="en-IN" sz="1400" dirty="0" smtClean="0"/>
              <a:t>April,2012, </a:t>
            </a:r>
          </a:p>
          <a:p>
            <a:pPr lvl="0">
              <a:spcBef>
                <a:spcPts val="1600"/>
              </a:spcBef>
              <a:buNone/>
            </a:pPr>
            <a:r>
              <a:rPr lang="en-IN" sz="1400" dirty="0" smtClean="0"/>
              <a:t>all </a:t>
            </a:r>
            <a:r>
              <a:rPr lang="en-IN" sz="1400" dirty="0" smtClean="0"/>
              <a:t>customers were New</a:t>
            </a:r>
            <a:r>
              <a:rPr lang="en-IN" sz="1400" dirty="0" smtClean="0"/>
              <a:t>)</a:t>
            </a:r>
          </a:p>
          <a:p>
            <a:pPr lvl="0">
              <a:spcBef>
                <a:spcPts val="1600"/>
              </a:spcBef>
              <a:buNone/>
            </a:pPr>
            <a:r>
              <a:rPr lang="en-IN" sz="1400" dirty="0" smtClean="0"/>
              <a:t> </a:t>
            </a:r>
            <a:r>
              <a:rPr lang="en-IN" sz="1400" dirty="0" smtClean="0"/>
              <a:t>and running around 20%.</a:t>
            </a:r>
            <a:endParaRPr lang="en-US" sz="1400" dirty="0" smtClean="0"/>
          </a:p>
        </p:txBody>
      </p:sp>
      <p:pic>
        <p:nvPicPr>
          <p:cNvPr id="7170" name="Picture 2"/>
          <p:cNvPicPr>
            <a:picLocks noChangeAspect="1" noChangeArrowheads="1"/>
          </p:cNvPicPr>
          <p:nvPr/>
        </p:nvPicPr>
        <p:blipFill>
          <a:blip r:embed="rId3"/>
          <a:srcRect/>
          <a:stretch>
            <a:fillRect/>
          </a:stretch>
        </p:blipFill>
        <p:spPr bwMode="auto">
          <a:xfrm>
            <a:off x="2562226" y="1360179"/>
            <a:ext cx="6581774" cy="3669021"/>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Monthly Retention Rate</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spcBef>
                <a:spcPts val="1600"/>
              </a:spcBef>
              <a:buNone/>
            </a:pPr>
            <a:r>
              <a:rPr lang="en-IN" sz="1400" dirty="0" smtClean="0"/>
              <a:t>King of the metrics. </a:t>
            </a:r>
            <a:endParaRPr lang="en-IN" sz="1400" dirty="0" smtClean="0"/>
          </a:p>
          <a:p>
            <a:pPr lvl="0">
              <a:spcBef>
                <a:spcPts val="1600"/>
              </a:spcBef>
              <a:buNone/>
            </a:pPr>
            <a:r>
              <a:rPr lang="en-IN" sz="1400" dirty="0" smtClean="0"/>
              <a:t>Indicates </a:t>
            </a:r>
            <a:r>
              <a:rPr lang="en-IN" sz="1400" dirty="0" smtClean="0"/>
              <a:t>how many customers </a:t>
            </a:r>
            <a:endParaRPr lang="en-IN" sz="1400" dirty="0" smtClean="0"/>
          </a:p>
          <a:p>
            <a:pPr lvl="0">
              <a:spcBef>
                <a:spcPts val="1600"/>
              </a:spcBef>
              <a:buNone/>
            </a:pPr>
            <a:r>
              <a:rPr lang="en-IN" sz="1400" dirty="0" smtClean="0"/>
              <a:t>we </a:t>
            </a:r>
            <a:r>
              <a:rPr lang="en-IN" sz="1400" dirty="0" smtClean="0"/>
              <a:t>retain over specific time </a:t>
            </a:r>
            <a:endParaRPr lang="en-IN" sz="1400" dirty="0" smtClean="0"/>
          </a:p>
          <a:p>
            <a:pPr lvl="0">
              <a:spcBef>
                <a:spcPts val="1600"/>
              </a:spcBef>
              <a:buNone/>
            </a:pPr>
            <a:r>
              <a:rPr lang="en-IN" sz="1400" dirty="0" smtClean="0"/>
              <a:t>Window, it shows positive trend</a:t>
            </a:r>
            <a:r>
              <a:rPr lang="en-US" sz="1400" dirty="0" smtClean="0"/>
              <a:t>.</a:t>
            </a:r>
          </a:p>
          <a:p>
            <a:pPr lvl="0">
              <a:spcBef>
                <a:spcPts val="1600"/>
              </a:spcBef>
              <a:buNone/>
            </a:pPr>
            <a:r>
              <a:rPr lang="en-US" sz="1400" dirty="0" smtClean="0"/>
              <a:t>So how well your product fits the</a:t>
            </a:r>
          </a:p>
          <a:p>
            <a:pPr lvl="0">
              <a:spcBef>
                <a:spcPts val="1600"/>
              </a:spcBef>
              <a:buNone/>
            </a:pPr>
            <a:r>
              <a:rPr lang="en-US" sz="1400" dirty="0" smtClean="0"/>
              <a:t>Market .</a:t>
            </a:r>
            <a:endParaRPr lang="en-IN" sz="1400" dirty="0" smtClean="0"/>
          </a:p>
        </p:txBody>
      </p:sp>
      <p:pic>
        <p:nvPicPr>
          <p:cNvPr id="8194" name="Picture 2"/>
          <p:cNvPicPr>
            <a:picLocks noChangeAspect="1" noChangeArrowheads="1"/>
          </p:cNvPicPr>
          <p:nvPr/>
        </p:nvPicPr>
        <p:blipFill>
          <a:blip r:embed="rId3"/>
          <a:srcRect/>
          <a:stretch>
            <a:fillRect/>
          </a:stretch>
        </p:blipFill>
        <p:spPr bwMode="auto">
          <a:xfrm>
            <a:off x="3130658" y="1466850"/>
            <a:ext cx="5498991" cy="303371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RFM Analysis</a:t>
            </a:r>
            <a:endParaRPr lang="en-IN" dirty="0"/>
          </a:p>
        </p:txBody>
      </p:sp>
      <p:sp>
        <p:nvSpPr>
          <p:cNvPr id="3" name="Text Placeholder 2"/>
          <p:cNvSpPr>
            <a:spLocks noGrp="1"/>
          </p:cNvSpPr>
          <p:nvPr>
            <p:ph type="body" idx="1"/>
          </p:nvPr>
        </p:nvSpPr>
        <p:spPr/>
        <p:txBody>
          <a:bodyPr/>
          <a:lstStyle/>
          <a:p>
            <a:r>
              <a:rPr lang="en-IN" b="1" dirty="0" smtClean="0"/>
              <a:t>RFM</a:t>
            </a:r>
            <a:r>
              <a:rPr lang="en-IN" dirty="0" smtClean="0"/>
              <a:t> (</a:t>
            </a:r>
            <a:r>
              <a:rPr lang="en-IN" dirty="0" err="1" smtClean="0"/>
              <a:t>recency</a:t>
            </a:r>
            <a:r>
              <a:rPr lang="en-IN" dirty="0" smtClean="0"/>
              <a:t>, frequency, monetary) </a:t>
            </a:r>
            <a:r>
              <a:rPr lang="en-IN" b="1" dirty="0" smtClean="0"/>
              <a:t>analysis</a:t>
            </a:r>
            <a:r>
              <a:rPr lang="en-IN" dirty="0" smtClean="0"/>
              <a:t> is a marketing technique used to determine quantitatively which customers are the best ones by examining how recently a customer has purchased (</a:t>
            </a:r>
            <a:r>
              <a:rPr lang="en-IN" dirty="0" err="1" smtClean="0"/>
              <a:t>recency</a:t>
            </a:r>
            <a:r>
              <a:rPr lang="en-IN" dirty="0" smtClean="0"/>
              <a:t>), how often they purchase (frequency), and how much the customer spends (monetary).</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pPr>
              <a:buNone/>
            </a:pPr>
            <a:endParaRPr lang="en-IN" dirty="0"/>
          </a:p>
        </p:txBody>
      </p:sp>
      <p:pic>
        <p:nvPicPr>
          <p:cNvPr id="1026" name="Picture 2"/>
          <p:cNvPicPr>
            <a:picLocks noChangeAspect="1" noChangeArrowheads="1"/>
          </p:cNvPicPr>
          <p:nvPr/>
        </p:nvPicPr>
        <p:blipFill>
          <a:blip r:embed="rId2"/>
          <a:srcRect/>
          <a:stretch>
            <a:fillRect/>
          </a:stretch>
        </p:blipFill>
        <p:spPr bwMode="auto">
          <a:xfrm>
            <a:off x="380999" y="200025"/>
            <a:ext cx="7896225" cy="494347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CLV</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IN" sz="1400" b="1" dirty="0" smtClean="0"/>
              <a:t>Why Is Customer Lifetime Value Important?</a:t>
            </a:r>
          </a:p>
          <a:p>
            <a:r>
              <a:rPr lang="en-IN" sz="1400" b="1" dirty="0" smtClean="0"/>
              <a:t>Customer Lifetime Value is simply the amount of money you make from a single paying user on your store during their lifetime of business with you</a:t>
            </a:r>
          </a:p>
          <a:p>
            <a:r>
              <a:rPr lang="en-IN" sz="1400" b="1" dirty="0" smtClean="0"/>
              <a:t>What goes into calculating Customer Lifetime Value?</a:t>
            </a:r>
          </a:p>
          <a:p>
            <a:pPr>
              <a:buNone/>
            </a:pPr>
            <a:r>
              <a:rPr lang="en-IN" sz="1400" b="1" dirty="0" smtClean="0"/>
              <a:t>	</a:t>
            </a:r>
          </a:p>
          <a:p>
            <a:pPr>
              <a:buNone/>
            </a:pPr>
            <a:r>
              <a:rPr lang="en-IN" sz="1400" b="1" dirty="0" smtClean="0"/>
              <a:t>	</a:t>
            </a:r>
            <a:r>
              <a:rPr lang="en-IN" sz="1000" dirty="0" smtClean="0"/>
              <a:t>There are 3 key metrics that Recapture uses for CLV.  You can find them individually in your store’s data, but we track them for you.  They are:</a:t>
            </a:r>
          </a:p>
          <a:p>
            <a:pPr lvl="1" fontAlgn="ctr"/>
            <a:r>
              <a:rPr lang="en-IN" sz="1000" dirty="0" smtClean="0"/>
              <a:t>Average Order Value</a:t>
            </a:r>
          </a:p>
          <a:p>
            <a:pPr lvl="1" fontAlgn="ctr"/>
            <a:r>
              <a:rPr lang="en-IN" sz="1000" dirty="0" smtClean="0"/>
              <a:t>Purchase Frequency</a:t>
            </a:r>
          </a:p>
          <a:p>
            <a:pPr lvl="1" fontAlgn="ctr"/>
            <a:r>
              <a:rPr lang="en-IN" sz="1000" dirty="0" smtClean="0"/>
              <a:t>Customer Value</a:t>
            </a:r>
          </a:p>
          <a:p>
            <a:pPr lvl="0">
              <a:spcBef>
                <a:spcPts val="1600"/>
              </a:spcBef>
              <a:buNone/>
            </a:pPr>
            <a:endParaRPr lang="en-US" sz="1400" b="1"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LTV Clusters</a:t>
            </a:r>
            <a:endParaRPr lang="en-IN" dirty="0"/>
          </a:p>
        </p:txBody>
      </p:sp>
      <p:sp>
        <p:nvSpPr>
          <p:cNvPr id="3" name="Text Placeholder 2"/>
          <p:cNvSpPr>
            <a:spLocks noGrp="1"/>
          </p:cNvSpPr>
          <p:nvPr>
            <p:ph type="body" idx="1"/>
          </p:nvPr>
        </p:nvSpPr>
        <p:spPr/>
        <p:txBody>
          <a:bodyPr/>
          <a:lstStyle/>
          <a:p>
            <a:r>
              <a:rPr lang="en-IN" dirty="0" smtClean="0"/>
              <a:t>Define an appropriate time </a:t>
            </a:r>
            <a:r>
              <a:rPr lang="en-IN" dirty="0" smtClean="0"/>
              <a:t>frame 6 months </a:t>
            </a:r>
            <a:r>
              <a:rPr lang="en-IN" dirty="0" smtClean="0"/>
              <a:t>for Customer Lifetime Value calculation</a:t>
            </a:r>
          </a:p>
          <a:p>
            <a:r>
              <a:rPr lang="en-IN" dirty="0" smtClean="0"/>
              <a:t>Calculate lifetime value (LTV) for training the machine learning model</a:t>
            </a:r>
          </a:p>
          <a:p>
            <a:r>
              <a:rPr lang="en-US" dirty="0" smtClean="0"/>
              <a:t>Using K-means algorithm, calculate 6 month revenue based on RFM of 3 months data </a:t>
            </a:r>
          </a:p>
          <a:p>
            <a:r>
              <a:rPr lang="en-US" dirty="0" smtClean="0"/>
              <a:t>LTV cluster 2 is best with average 24.8k LTV whereas 0 is the worst with 307.</a:t>
            </a:r>
            <a:endParaRPr lang="en-IN" dirty="0"/>
          </a:p>
        </p:txBody>
      </p:sp>
      <p:pic>
        <p:nvPicPr>
          <p:cNvPr id="3074" name="Picture 2"/>
          <p:cNvPicPr>
            <a:picLocks noChangeAspect="1" noChangeArrowheads="1"/>
          </p:cNvPicPr>
          <p:nvPr/>
        </p:nvPicPr>
        <p:blipFill>
          <a:blip r:embed="rId2"/>
          <a:srcRect/>
          <a:stretch>
            <a:fillRect/>
          </a:stretch>
        </p:blipFill>
        <p:spPr bwMode="auto">
          <a:xfrm>
            <a:off x="1304925" y="3286125"/>
            <a:ext cx="6286500" cy="13906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RFM Score</a:t>
            </a:r>
            <a:endParaRPr lang="en-IN" dirty="0"/>
          </a:p>
        </p:txBody>
      </p:sp>
      <p:sp>
        <p:nvSpPr>
          <p:cNvPr id="3" name="Text Placeholder 2"/>
          <p:cNvSpPr>
            <a:spLocks noGrp="1"/>
          </p:cNvSpPr>
          <p:nvPr>
            <p:ph type="body" idx="1"/>
          </p:nvPr>
        </p:nvSpPr>
        <p:spPr/>
        <p:txBody>
          <a:bodyPr/>
          <a:lstStyle/>
          <a:p>
            <a:pPr>
              <a:buNone/>
            </a:pPr>
            <a:r>
              <a:rPr lang="en-US" dirty="0" smtClean="0"/>
              <a:t>Positive correlation is visible here, High RFM score means high LTV.</a:t>
            </a:r>
            <a:endParaRPr lang="en-IN" dirty="0"/>
          </a:p>
        </p:txBody>
      </p:sp>
      <p:pic>
        <p:nvPicPr>
          <p:cNvPr id="2050" name="Picture 2"/>
          <p:cNvPicPr>
            <a:picLocks noChangeAspect="1" noChangeArrowheads="1"/>
          </p:cNvPicPr>
          <p:nvPr/>
        </p:nvPicPr>
        <p:blipFill>
          <a:blip r:embed="rId2"/>
          <a:srcRect/>
          <a:stretch>
            <a:fillRect/>
          </a:stretch>
        </p:blipFill>
        <p:spPr bwMode="auto">
          <a:xfrm>
            <a:off x="2006992" y="1643062"/>
            <a:ext cx="7022708" cy="350043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Multi Class Classifier – XGB and SVM.</a:t>
            </a:r>
            <a:endParaRPr lang="en-IN" dirty="0"/>
          </a:p>
        </p:txBody>
      </p:sp>
      <p:sp>
        <p:nvSpPr>
          <p:cNvPr id="3" name="Text Placeholder 2"/>
          <p:cNvSpPr>
            <a:spLocks noGrp="1"/>
          </p:cNvSpPr>
          <p:nvPr>
            <p:ph type="body" idx="1"/>
          </p:nvPr>
        </p:nvSpPr>
        <p:spPr/>
        <p:txBody>
          <a:bodyPr/>
          <a:lstStyle/>
          <a:p>
            <a:r>
              <a:rPr lang="en-IN" b="1" dirty="0" smtClean="0"/>
              <a:t>we have discovered tracking essential metrics, customer segmentation, and predicting the lifetime value programmatically</a:t>
            </a:r>
          </a:p>
          <a:p>
            <a:r>
              <a:rPr lang="en-IN" b="1" dirty="0" smtClean="0"/>
              <a:t>SVM classifier is able to predict small classes as well. We can see micro average score - 40% and macro average score - 39% for this model.</a:t>
            </a:r>
          </a:p>
          <a:p>
            <a:r>
              <a:rPr lang="en-IN" b="1" dirty="0" smtClean="0"/>
              <a:t>As per evaluating and problem, XGB </a:t>
            </a:r>
            <a:r>
              <a:rPr lang="en-IN" b="1" dirty="0" smtClean="0"/>
              <a:t>Classifier </a:t>
            </a:r>
            <a:r>
              <a:rPr lang="en-IN" b="1" dirty="0" smtClean="0"/>
              <a:t>is the our best model to predict each class - LTV cluster 0,1 and 2.</a:t>
            </a:r>
          </a:p>
          <a:p>
            <a:r>
              <a:rPr lang="en-IN" b="1" dirty="0" smtClean="0"/>
              <a:t>Average micro score for f1 - 0.6192849134172169</a:t>
            </a:r>
          </a:p>
          <a:p>
            <a:r>
              <a:rPr lang="en-IN" b="1" dirty="0" smtClean="0"/>
              <a:t>Average macro score for f1 - 0.34212866400473313</a:t>
            </a:r>
          </a:p>
          <a:p>
            <a:r>
              <a:rPr lang="en-IN" b="1" dirty="0" smtClean="0"/>
              <a:t>Average weighted score for f1 - 0.7046729549064478</a:t>
            </a:r>
          </a:p>
          <a:p>
            <a:r>
              <a:rPr lang="en-IN" dirty="0" smtClean="0"/>
              <a:t>XGB Classifier is a good model to predict each class equally in imbalance </a:t>
            </a:r>
            <a:r>
              <a:rPr lang="en-IN" dirty="0" smtClean="0"/>
              <a:t>dataset.</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 Outcome</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IN" dirty="0" smtClean="0"/>
              <a:t>We </a:t>
            </a:r>
            <a:r>
              <a:rPr lang="en-IN" dirty="0" smtClean="0"/>
              <a:t>are able to segment the customers -</a:t>
            </a:r>
          </a:p>
          <a:p>
            <a:pPr marL="0" lvl="0" indent="0">
              <a:spcAft>
                <a:spcPts val="1600"/>
              </a:spcAft>
              <a:buNone/>
            </a:pPr>
            <a:r>
              <a:rPr lang="en-IN" dirty="0" smtClean="0"/>
              <a:t>    Low </a:t>
            </a:r>
            <a:r>
              <a:rPr lang="en-IN" dirty="0" smtClean="0"/>
              <a:t>Value , Mid Value, </a:t>
            </a:r>
            <a:r>
              <a:rPr lang="en-IN" dirty="0" smtClean="0"/>
              <a:t>High </a:t>
            </a:r>
            <a:r>
              <a:rPr lang="en-IN" dirty="0" smtClean="0"/>
              <a:t>Value</a:t>
            </a:r>
          </a:p>
          <a:p>
            <a:pPr marL="0" lvl="0" indent="0">
              <a:spcAft>
                <a:spcPts val="1600"/>
              </a:spcAft>
              <a:buNone/>
            </a:pPr>
            <a:r>
              <a:rPr lang="en-US" dirty="0" smtClean="0"/>
              <a:t>Predict LTV Model average f1-score – 70%</a:t>
            </a:r>
            <a:endParaRPr lang="en-IN" dirty="0" smtClean="0"/>
          </a:p>
          <a:p>
            <a:pPr marL="0" lvl="0" indent="0">
              <a:spcAft>
                <a:spcPts val="1600"/>
              </a:spcAft>
              <a:buNone/>
            </a:pPr>
            <a:r>
              <a:rPr lang="en-IN" dirty="0" smtClean="0"/>
              <a:t>We can start taking actions with this segmentation. The main strategies are quite clear:</a:t>
            </a:r>
          </a:p>
          <a:p>
            <a:pPr marL="0" lvl="0" indent="0">
              <a:spcAft>
                <a:spcPts val="1600"/>
              </a:spcAft>
              <a:buNone/>
            </a:pPr>
            <a:r>
              <a:rPr lang="en-IN" dirty="0" smtClean="0"/>
              <a:t>High Value: Improve Retention</a:t>
            </a:r>
          </a:p>
          <a:p>
            <a:pPr marL="0" lvl="0" indent="0">
              <a:spcAft>
                <a:spcPts val="1600"/>
              </a:spcAft>
              <a:buNone/>
            </a:pPr>
            <a:r>
              <a:rPr lang="en-IN" dirty="0" smtClean="0"/>
              <a:t>Mid Value: Improve Retention + Increase Frequency</a:t>
            </a:r>
          </a:p>
          <a:p>
            <a:pPr marL="0" lvl="0" indent="0">
              <a:spcAft>
                <a:spcPts val="1600"/>
              </a:spcAft>
              <a:buNone/>
            </a:pPr>
            <a:r>
              <a:rPr lang="en-IN" dirty="0" smtClean="0"/>
              <a:t>Low Value: Increase Frequency</a:t>
            </a:r>
          </a:p>
          <a:p>
            <a:pPr marL="0" lvl="0" indent="0">
              <a:spcAft>
                <a:spcPts val="1600"/>
              </a:spcAft>
              <a:buNone/>
            </a:pPr>
            <a:endParaRPr lang="en-I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Dataset</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r>
              <a:rPr lang="en-IN" b="1" dirty="0" smtClean="0"/>
              <a:t>Customer data</a:t>
            </a:r>
            <a:r>
              <a:rPr lang="en-IN" dirty="0" smtClean="0"/>
              <a:t>: where the details of the customer like the car owned, state and place of residence, order type, etc are present. Data dimension is of 534000 Customer entries</a:t>
            </a:r>
          </a:p>
          <a:p>
            <a:pPr lvl="0"/>
            <a:r>
              <a:rPr lang="en-IN" b="1" dirty="0" smtClean="0"/>
              <a:t>Invoice data</a:t>
            </a:r>
            <a:r>
              <a:rPr lang="en-IN" dirty="0" smtClean="0"/>
              <a:t>: where information related to customer visits and transactions are recorded, whether a customer as insurance claims, bifurcation of the amount paid, for what type of service did the customer came for, etc…</a:t>
            </a:r>
          </a:p>
          <a:p>
            <a:r>
              <a:rPr lang="en-IN" b="1" dirty="0" smtClean="0"/>
              <a:t>Material Inventory</a:t>
            </a:r>
            <a:r>
              <a:rPr lang="en-IN" dirty="0" smtClean="0"/>
              <a:t>: where information related to what kind of service did the customer took and what kind of material was used to service, </a:t>
            </a:r>
            <a:r>
              <a:rPr lang="en-IN" dirty="0" err="1" smtClean="0"/>
              <a:t>Labor</a:t>
            </a:r>
            <a:r>
              <a:rPr lang="en-IN" dirty="0" smtClean="0"/>
              <a:t> information and the cost for the service, Plant and plant name where the customer took the service.</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Value delivered to business</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Geo-location based analysis</a:t>
            </a:r>
          </a:p>
          <a:p>
            <a:pPr marL="0" lvl="0" indent="0" algn="l" rtl="0">
              <a:spcBef>
                <a:spcPts val="0"/>
              </a:spcBef>
              <a:spcAft>
                <a:spcPts val="1600"/>
              </a:spcAft>
              <a:buNone/>
            </a:pPr>
            <a:r>
              <a:rPr lang="en-US" dirty="0" smtClean="0"/>
              <a:t>Customer Segmentation</a:t>
            </a:r>
          </a:p>
          <a:p>
            <a:pPr marL="0" lvl="0" indent="0" algn="l" rtl="0">
              <a:spcBef>
                <a:spcPts val="0"/>
              </a:spcBef>
              <a:spcAft>
                <a:spcPts val="1600"/>
              </a:spcAft>
              <a:buNone/>
            </a:pPr>
            <a:r>
              <a:rPr lang="en-US" dirty="0" smtClean="0"/>
              <a:t>Predict LTV Model </a:t>
            </a:r>
            <a:endParaRPr lang="en-US" dirty="0" smtClean="0"/>
          </a:p>
          <a:p>
            <a:pPr marL="0" indent="0">
              <a:spcAft>
                <a:spcPts val="1600"/>
              </a:spcAft>
              <a:buNone/>
            </a:pPr>
            <a:r>
              <a:rPr lang="en-US" dirty="0" smtClean="0"/>
              <a:t>Marketing </a:t>
            </a:r>
            <a:r>
              <a:rPr lang="en-US" dirty="0" smtClean="0"/>
              <a:t>strategies</a:t>
            </a:r>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Additional things that can be added (optional)</a:t>
            </a:r>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b="1" dirty="0" smtClean="0"/>
              <a:t>Recommendations -</a:t>
            </a:r>
          </a:p>
          <a:p>
            <a:pPr marL="342900">
              <a:spcAft>
                <a:spcPts val="1600"/>
              </a:spcAft>
              <a:buFont typeface="+mj-lt"/>
              <a:buAutoNum type="arabicPeriod"/>
            </a:pPr>
            <a:r>
              <a:rPr lang="en-US" dirty="0" smtClean="0"/>
              <a:t>	Inventory management </a:t>
            </a:r>
          </a:p>
          <a:p>
            <a:pPr marL="342900">
              <a:spcAft>
                <a:spcPts val="1600"/>
              </a:spcAft>
              <a:buFont typeface="+mj-lt"/>
              <a:buAutoNum type="arabicPeriod"/>
            </a:pPr>
            <a:r>
              <a:rPr lang="en-US" dirty="0" smtClean="0"/>
              <a:t>	Predicting Sales</a:t>
            </a:r>
          </a:p>
          <a:p>
            <a:pPr marL="342900">
              <a:spcAft>
                <a:spcPts val="1600"/>
              </a:spcAft>
              <a:buFont typeface="+mj-lt"/>
              <a:buAutoNum type="arabicPeriod"/>
            </a:pPr>
            <a:r>
              <a:rPr lang="en-US" dirty="0" smtClean="0"/>
              <a:t>           Customer Churn Data</a:t>
            </a:r>
            <a:endParaRPr lang="en-US" dirty="0" smtClean="0"/>
          </a:p>
          <a:p>
            <a:pPr marL="457200" lvl="0" indent="-342900" algn="l" rtl="0">
              <a:spcBef>
                <a:spcPts val="0"/>
              </a:spcBef>
              <a:spcAft>
                <a:spcPts val="0"/>
              </a:spcAft>
              <a:buSzPts val="1800"/>
              <a:buNone/>
            </a:pPr>
            <a:r>
              <a:rPr lang="en-US" dirty="0" smtClean="0"/>
              <a:t>Software Tool -</a:t>
            </a:r>
          </a:p>
          <a:p>
            <a:pPr marL="457200" lvl="0" indent="-342900" algn="l" rtl="0">
              <a:spcBef>
                <a:spcPts val="0"/>
              </a:spcBef>
              <a:spcAft>
                <a:spcPts val="0"/>
              </a:spcAft>
              <a:buSzPts val="1800"/>
              <a:buChar char="●"/>
            </a:pPr>
            <a:r>
              <a:rPr lang="en-US" dirty="0" smtClean="0"/>
              <a:t>Tableau Software used.</a:t>
            </a:r>
            <a:endParaRPr lang="en-US" dirty="0" smtClean="0"/>
          </a:p>
          <a:p>
            <a:pPr marL="457200" lvl="0" indent="-342900" algn="l" rtl="0">
              <a:spcBef>
                <a:spcPts val="0"/>
              </a:spcBef>
              <a:spcAft>
                <a:spcPts val="0"/>
              </a:spcAft>
              <a:buSzPts val="1800"/>
              <a:buChar char="●"/>
            </a:pPr>
            <a:r>
              <a:rPr lang="en-US" dirty="0" smtClean="0"/>
              <a:t>Jupyter </a:t>
            </a:r>
            <a:r>
              <a:rPr lang="en-US" dirty="0" smtClean="0"/>
              <a:t>notebook and Python libraries used.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Mission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US" dirty="0" smtClean="0"/>
              <a:t>Identify Customers throughout country</a:t>
            </a:r>
          </a:p>
          <a:p>
            <a:pPr>
              <a:buNone/>
            </a:pPr>
            <a:r>
              <a:rPr lang="en-US" dirty="0" smtClean="0"/>
              <a:t>	</a:t>
            </a:r>
            <a:r>
              <a:rPr lang="en-IN" dirty="0" smtClean="0"/>
              <a:t>Mahindra First Choice Services will be benefited in multiple ways. Knowing the ownership pattern targeted marketing campaigns could be carried out. Knowing the spending patterns services could be suited to the particular spending pattern.</a:t>
            </a:r>
          </a:p>
          <a:p>
            <a:pPr>
              <a:buNone/>
            </a:pPr>
            <a:endParaRPr lang="en-US" dirty="0" smtClean="0"/>
          </a:p>
          <a:p>
            <a:r>
              <a:rPr lang="en-US" dirty="0" smtClean="0"/>
              <a:t>Identify Order type when/which each state receives presently	</a:t>
            </a:r>
          </a:p>
          <a:p>
            <a:pPr>
              <a:buNone/>
            </a:pPr>
            <a:r>
              <a:rPr lang="en-US" dirty="0" smtClean="0"/>
              <a:t>      </a:t>
            </a:r>
            <a:r>
              <a:rPr lang="en-IN" dirty="0" smtClean="0"/>
              <a:t>Knowing order types, Mahindra can prepare their workshops and train their staff accordingly.  </a:t>
            </a:r>
          </a:p>
          <a:p>
            <a:pPr>
              <a:buNone/>
            </a:pPr>
            <a:endParaRPr lang="en-US" dirty="0" smtClean="0"/>
          </a:p>
          <a:p>
            <a:r>
              <a:rPr lang="en-US" dirty="0" smtClean="0"/>
              <a:t>Identify Market size – Mahindra will know the various customer segments and target them for sales promotion or marketing activities.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Problem Definition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US" dirty="0" smtClean="0"/>
              <a:t>Geo-location Customer analysis like Car Make in States, are being serviced.</a:t>
            </a:r>
          </a:p>
          <a:p>
            <a:r>
              <a:rPr lang="en-US" dirty="0" smtClean="0"/>
              <a:t>Find out patterns in data like ownership, spending behavior</a:t>
            </a:r>
          </a:p>
          <a:p>
            <a:r>
              <a:rPr lang="en-US" dirty="0" smtClean="0"/>
              <a:t>Market Segmentation - dividing customers in homogenous groups based on different characteristics captured in data like their buying behavior in certain period of time, their value for business or how loyal they are toward business ?</a:t>
            </a:r>
          </a:p>
          <a:p>
            <a:endParaRPr lang="en-IN" dirty="0" smtClean="0"/>
          </a:p>
          <a:p>
            <a:r>
              <a:rPr lang="en-IN" b="1" dirty="0" smtClean="0"/>
              <a:t>Predict Customer Lifetime value </a:t>
            </a:r>
            <a:r>
              <a:rPr lang="en-IN" dirty="0" smtClean="0"/>
              <a:t>–Based on Customer segments, predict the revenue that can be extracted from each segment over a life of the car -Regression/Time Series.</a:t>
            </a:r>
          </a:p>
          <a:p>
            <a:pPr lvl="1"/>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 Overview</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Font typeface="+mj-lt"/>
              <a:buAutoNum type="arabicPeriod"/>
            </a:pPr>
            <a:r>
              <a:rPr lang="en-US" dirty="0" smtClean="0"/>
              <a:t>Data Cleaning</a:t>
            </a:r>
          </a:p>
          <a:p>
            <a:pPr marL="342900" lvl="0" algn="l" rtl="0">
              <a:spcBef>
                <a:spcPts val="0"/>
              </a:spcBef>
              <a:spcAft>
                <a:spcPts val="1600"/>
              </a:spcAft>
              <a:buFont typeface="+mj-lt"/>
              <a:buAutoNum type="arabicPeriod"/>
            </a:pPr>
            <a:r>
              <a:rPr lang="en-US" dirty="0" smtClean="0"/>
              <a:t>Explore Data Visualization</a:t>
            </a:r>
          </a:p>
          <a:p>
            <a:pPr marL="342900" lvl="0" algn="l" rtl="0">
              <a:spcBef>
                <a:spcPts val="0"/>
              </a:spcBef>
              <a:spcAft>
                <a:spcPts val="1600"/>
              </a:spcAft>
              <a:buFont typeface="+mj-lt"/>
              <a:buAutoNum type="arabicPeriod"/>
            </a:pPr>
            <a:r>
              <a:rPr lang="en-US" dirty="0" smtClean="0"/>
              <a:t>Feature engineering</a:t>
            </a:r>
          </a:p>
          <a:p>
            <a:pPr marL="342900" lvl="0" algn="l" rtl="0">
              <a:spcBef>
                <a:spcPts val="0"/>
              </a:spcBef>
              <a:spcAft>
                <a:spcPts val="1600"/>
              </a:spcAft>
              <a:buFont typeface="+mj-lt"/>
              <a:buAutoNum type="arabicPeriod"/>
            </a:pPr>
            <a:r>
              <a:rPr lang="en-US" dirty="0" smtClean="0"/>
              <a:t>Customer Segmentation Metric</a:t>
            </a:r>
          </a:p>
          <a:p>
            <a:pPr marL="342900" lvl="0" algn="l" rtl="0">
              <a:spcBef>
                <a:spcPts val="0"/>
              </a:spcBef>
              <a:spcAft>
                <a:spcPts val="1600"/>
              </a:spcAft>
              <a:buFont typeface="+mj-lt"/>
              <a:buAutoNum type="arabicPeriod"/>
            </a:pPr>
            <a:r>
              <a:rPr lang="en-US" dirty="0" smtClean="0"/>
              <a:t>Build a model to predict Customer Life Time Value</a:t>
            </a:r>
          </a:p>
          <a:p>
            <a:pPr marL="342900" lvl="0" algn="l" rtl="0">
              <a:spcBef>
                <a:spcPts val="0"/>
              </a:spcBef>
              <a:spcAft>
                <a:spcPts val="1600"/>
              </a:spcAft>
              <a:buFont typeface="+mj-lt"/>
              <a:buAutoNum type="arabicPeriod"/>
            </a:pPr>
            <a:r>
              <a:rPr lang="en-US" dirty="0" smtClean="0"/>
              <a:t>Customer Retention Prediction</a:t>
            </a:r>
          </a:p>
          <a:p>
            <a:pPr marL="342900" lvl="0" algn="l" rtl="0">
              <a:spcBef>
                <a:spcPts val="0"/>
              </a:spcBef>
              <a:spcAft>
                <a:spcPts val="1600"/>
              </a:spcAft>
              <a:buFont typeface="+mj-lt"/>
              <a:buAutoNum type="arabicPeriod"/>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Visualization</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Font typeface="+mj-lt"/>
              <a:buAutoNum type="arabicPeriod"/>
            </a:pPr>
            <a:r>
              <a:rPr lang="en-US" dirty="0" smtClean="0"/>
              <a:t>Interactive Dashboard </a:t>
            </a:r>
            <a:r>
              <a:rPr lang="en-US" dirty="0" smtClean="0"/>
              <a:t>–  Developed in Tableau trial version online software.</a:t>
            </a:r>
          </a:p>
          <a:p>
            <a:pPr marL="342900" lvl="0" algn="l" rtl="0">
              <a:spcBef>
                <a:spcPts val="0"/>
              </a:spcBef>
              <a:spcAft>
                <a:spcPts val="1600"/>
              </a:spcAft>
              <a:buNone/>
            </a:pPr>
            <a:r>
              <a:rPr lang="en-US" dirty="0" smtClean="0"/>
              <a:t>Below lin</a:t>
            </a:r>
            <a:r>
              <a:rPr lang="en-US" dirty="0" smtClean="0"/>
              <a:t>k is now suspended due to unlicensed software used.</a:t>
            </a:r>
            <a:endParaRPr lang="en-US" dirty="0" smtClean="0"/>
          </a:p>
          <a:p>
            <a:pPr marL="342900" lvl="0">
              <a:spcAft>
                <a:spcPts val="1600"/>
              </a:spcAft>
              <a:buNone/>
            </a:pPr>
            <a:r>
              <a:rPr lang="en-IN" dirty="0" smtClean="0">
                <a:hlinkClick r:id="rId3"/>
              </a:rPr>
              <a:t>https://prod-apnortheast-a.online.tableau.com/#/site/visualgraphcom/views/MFCS/MFCS_1?:</a:t>
            </a:r>
            <a:r>
              <a:rPr lang="en-IN" dirty="0" smtClean="0">
                <a:hlinkClick r:id="rId3"/>
              </a:rPr>
              <a:t>iid=1</a:t>
            </a:r>
            <a:endParaRPr lang="en-IN" dirty="0" smtClean="0"/>
          </a:p>
          <a:p>
            <a:pPr marL="342900" lvl="0">
              <a:spcAft>
                <a:spcPts val="1600"/>
              </a:spcAft>
              <a:buNone/>
            </a:pPr>
            <a:r>
              <a:rPr lang="en-US" dirty="0" smtClean="0"/>
              <a:t>Please see attached PDF offline data visualization report.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Consumers Car Make Wise</a:t>
            </a:r>
            <a:endParaRPr lang="en-IN" dirty="0"/>
          </a:p>
        </p:txBody>
      </p:sp>
      <p:sp>
        <p:nvSpPr>
          <p:cNvPr id="3" name="Text Placeholder 2"/>
          <p:cNvSpPr>
            <a:spLocks noGrp="1"/>
          </p:cNvSpPr>
          <p:nvPr>
            <p:ph type="body" idx="1"/>
          </p:nvPr>
        </p:nvSpPr>
        <p:spPr/>
        <p:txBody>
          <a:bodyPr/>
          <a:lstStyle/>
          <a:p>
            <a:endParaRPr lang="en-IN" dirty="0"/>
          </a:p>
        </p:txBody>
      </p:sp>
      <p:pic>
        <p:nvPicPr>
          <p:cNvPr id="9218" name="Picture 2"/>
          <p:cNvPicPr>
            <a:picLocks noChangeAspect="1" noChangeArrowheads="1"/>
          </p:cNvPicPr>
          <p:nvPr/>
        </p:nvPicPr>
        <p:blipFill>
          <a:blip r:embed="rId2"/>
          <a:srcRect/>
          <a:stretch>
            <a:fillRect/>
          </a:stretch>
        </p:blipFill>
        <p:spPr bwMode="auto">
          <a:xfrm>
            <a:off x="123824" y="1083186"/>
            <a:ext cx="8791576" cy="352691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Insured Car Make Wise</a:t>
            </a:r>
            <a:endParaRPr lang="en-IN" dirty="0"/>
          </a:p>
        </p:txBody>
      </p:sp>
      <p:sp>
        <p:nvSpPr>
          <p:cNvPr id="3" name="Text Placeholder 2"/>
          <p:cNvSpPr>
            <a:spLocks noGrp="1"/>
          </p:cNvSpPr>
          <p:nvPr>
            <p:ph type="body" idx="1"/>
          </p:nvPr>
        </p:nvSpPr>
        <p:spPr/>
        <p:txBody>
          <a:bodyPr/>
          <a:lstStyle/>
          <a:p>
            <a:endParaRPr lang="en-IN" dirty="0"/>
          </a:p>
        </p:txBody>
      </p:sp>
      <p:pic>
        <p:nvPicPr>
          <p:cNvPr id="10242" name="Picture 2"/>
          <p:cNvPicPr>
            <a:picLocks noChangeAspect="1" noChangeArrowheads="1"/>
          </p:cNvPicPr>
          <p:nvPr/>
        </p:nvPicPr>
        <p:blipFill>
          <a:blip r:embed="rId2"/>
          <a:srcRect/>
          <a:stretch>
            <a:fillRect/>
          </a:stretch>
        </p:blipFill>
        <p:spPr bwMode="auto">
          <a:xfrm>
            <a:off x="188750" y="1000124"/>
            <a:ext cx="8659975" cy="38195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1151</TotalTime>
  <Words>1045</Words>
  <PresentationFormat>On-screen Show (16:9)</PresentationFormat>
  <Paragraphs>141</Paragraphs>
  <Slides>31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Oswald</vt:lpstr>
      <vt:lpstr>Average</vt:lpstr>
      <vt:lpstr>Slate</vt:lpstr>
      <vt:lpstr>Customer Life Time Value</vt:lpstr>
      <vt:lpstr>Introduction</vt:lpstr>
      <vt:lpstr>Dataset</vt:lpstr>
      <vt:lpstr>Mission</vt:lpstr>
      <vt:lpstr>Problem Definition</vt:lpstr>
      <vt:lpstr>Solution Overview</vt:lpstr>
      <vt:lpstr>Data Visualization</vt:lpstr>
      <vt:lpstr>Consumers Car Make Wise</vt:lpstr>
      <vt:lpstr>Insured Car Make Wise</vt:lpstr>
      <vt:lpstr>Insurance Company Vs Make</vt:lpstr>
      <vt:lpstr>Revenue Trend by Service Type for insured car make</vt:lpstr>
      <vt:lpstr>Revenue Trend by insured Car Make</vt:lpstr>
      <vt:lpstr>High level approach  - RFM Model</vt:lpstr>
      <vt:lpstr>Steps involved in solving the problem</vt:lpstr>
      <vt:lpstr>Monthly Revenue Trend</vt:lpstr>
      <vt:lpstr>Monthly Revenue Growth Rate</vt:lpstr>
      <vt:lpstr>Monthly Active Customers</vt:lpstr>
      <vt:lpstr>Monthly Total # of Order</vt:lpstr>
      <vt:lpstr>Monthly Average Order</vt:lpstr>
      <vt:lpstr>Customer Ratio Metric</vt:lpstr>
      <vt:lpstr>New Customer Ratio</vt:lpstr>
      <vt:lpstr>Monthly Retention Rate</vt:lpstr>
      <vt:lpstr>RFM Analysis</vt:lpstr>
      <vt:lpstr>Slide 24</vt:lpstr>
      <vt:lpstr>CLV</vt:lpstr>
      <vt:lpstr>LTV Clusters</vt:lpstr>
      <vt:lpstr>RFM Score</vt:lpstr>
      <vt:lpstr>Build Multi Class Classifier – XGB and SVM.</vt:lpstr>
      <vt:lpstr>Final Outcome</vt:lpstr>
      <vt:lpstr>Value delivered to business</vt:lpstr>
      <vt:lpstr>Additional things that can be added (optional)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Presentation</dc:title>
  <cp:lastModifiedBy>Dell</cp:lastModifiedBy>
  <cp:revision>78</cp:revision>
  <dcterms:modified xsi:type="dcterms:W3CDTF">2020-04-19T18:23:35Z</dcterms:modified>
</cp:coreProperties>
</file>