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4/19/2024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4/19/2024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4/19/2024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4/19/2024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4/19/2024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Gender economy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871067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Kaushik</a:t>
            </a:r>
            <a:r>
              <a:rPr lang="en-US" sz="2000" b="1" dirty="0" smtClean="0">
                <a:solidFill>
                  <a:schemeClr val="accent1">
                    <a:lumMod val="75000"/>
                  </a:schemeClr>
                </a:solidFill>
                <a:latin typeface="Arial"/>
                <a:cs typeface="Arial"/>
              </a:rPr>
              <a:t> G</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353961" y="1460090"/>
            <a:ext cx="11636478" cy="2031325"/>
          </a:xfrm>
          <a:prstGeom prst="rect">
            <a:avLst/>
          </a:prstGeom>
          <a:noFill/>
        </p:spPr>
        <p:txBody>
          <a:bodyPr wrap="square" rtlCol="0">
            <a:spAutoFit/>
          </a:bodyPr>
          <a:lstStyle/>
          <a:p>
            <a:r>
              <a:rPr lang="en-US" dirty="0" smtClean="0"/>
              <a:t>                                                                      In </a:t>
            </a:r>
            <a:r>
              <a:rPr lang="en-US" dirty="0" smtClean="0"/>
              <a:t>conclusion, addressing gender disparities in the economy requires a multifaceted approach that encompasses policy interventions, societal changes, and systemic transformations. It's imperative to recognize that achieving gender equality is not just a moral imperative but also an economic imperative, as it unlocks the full potential of individuals and contributes to sustainable economic growth and development. Here are key points to consider:</a:t>
            </a:r>
          </a:p>
          <a:p>
            <a:pPr algn="just"/>
            <a:r>
              <a:rPr lang="en-US" dirty="0" smtClean="0"/>
              <a:t/>
            </a:r>
            <a:br>
              <a:rPr lang="en-US" dirty="0" smtClean="0"/>
            </a:br>
            <a:endParaRPr lang="en-US" dirty="0"/>
          </a:p>
        </p:txBody>
      </p:sp>
      <p:sp>
        <p:nvSpPr>
          <p:cNvPr id="6" name="TextBox 5"/>
          <p:cNvSpPr txBox="1"/>
          <p:nvPr/>
        </p:nvSpPr>
        <p:spPr>
          <a:xfrm>
            <a:off x="3406877" y="3318387"/>
            <a:ext cx="6164826" cy="3000821"/>
          </a:xfrm>
          <a:prstGeom prst="rect">
            <a:avLst/>
          </a:prstGeom>
          <a:noFill/>
        </p:spPr>
        <p:txBody>
          <a:bodyPr wrap="square" rtlCol="0">
            <a:spAutoFit/>
          </a:bodyPr>
          <a:lstStyle/>
          <a:p>
            <a:pPr>
              <a:lnSpc>
                <a:spcPct val="150000"/>
              </a:lnSpc>
              <a:buFont typeface="Wingdings" pitchFamily="2" charset="2"/>
              <a:buChar char="v"/>
            </a:pPr>
            <a:r>
              <a:rPr lang="en-US" dirty="0" smtClean="0"/>
              <a:t>Economic Benefits of Gender Equality</a:t>
            </a:r>
          </a:p>
          <a:p>
            <a:pPr>
              <a:lnSpc>
                <a:spcPct val="150000"/>
              </a:lnSpc>
              <a:buFont typeface="Wingdings" pitchFamily="2" charset="2"/>
              <a:buChar char="v"/>
            </a:pPr>
            <a:r>
              <a:rPr lang="en-US" dirty="0" smtClean="0"/>
              <a:t>Policy Frameworks for Gender Equality</a:t>
            </a:r>
          </a:p>
          <a:p>
            <a:pPr>
              <a:lnSpc>
                <a:spcPct val="150000"/>
              </a:lnSpc>
              <a:buFont typeface="Wingdings" pitchFamily="2" charset="2"/>
              <a:buChar char="v"/>
            </a:pPr>
            <a:r>
              <a:rPr lang="en-US" dirty="0" smtClean="0"/>
              <a:t>Cultural and Social Norms</a:t>
            </a:r>
          </a:p>
          <a:p>
            <a:pPr>
              <a:lnSpc>
                <a:spcPct val="150000"/>
              </a:lnSpc>
              <a:buFont typeface="Wingdings" pitchFamily="2" charset="2"/>
              <a:buChar char="v"/>
            </a:pPr>
            <a:r>
              <a:rPr lang="en-US" dirty="0" smtClean="0"/>
              <a:t>Inter </a:t>
            </a:r>
            <a:r>
              <a:rPr lang="en-US" dirty="0" err="1" smtClean="0"/>
              <a:t>sectionality</a:t>
            </a:r>
            <a:endParaRPr lang="en-US" dirty="0" smtClean="0"/>
          </a:p>
          <a:p>
            <a:pPr>
              <a:lnSpc>
                <a:spcPct val="150000"/>
              </a:lnSpc>
              <a:buFont typeface="Wingdings" pitchFamily="2" charset="2"/>
              <a:buChar char="v"/>
            </a:pPr>
            <a:r>
              <a:rPr lang="en-US" dirty="0" smtClean="0"/>
              <a:t>Data-Driven Decision Making</a:t>
            </a:r>
          </a:p>
          <a:p>
            <a:pPr>
              <a:lnSpc>
                <a:spcPct val="150000"/>
              </a:lnSpc>
              <a:buFont typeface="Wingdings" pitchFamily="2" charset="2"/>
              <a:buChar char="v"/>
            </a:pPr>
            <a:r>
              <a:rPr lang="en-US" dirty="0" smtClean="0"/>
              <a:t>Collaborative Efforts:</a:t>
            </a:r>
          </a:p>
          <a:p>
            <a:pPr>
              <a:lnSpc>
                <a:spcPct val="150000"/>
              </a:lnSpc>
              <a:buFont typeface="Wingdings" pitchFamily="2" charset="2"/>
              <a:buChar char="v"/>
            </a:pPr>
            <a:r>
              <a:rPr lang="en-US" dirty="0" smtClean="0"/>
              <a:t>Long-Term Commitment</a:t>
            </a:r>
            <a:endParaRPr lang="en-US" dirty="0"/>
          </a:p>
        </p:txBody>
      </p:sp>
    </p:spTree>
    <p:extLst>
      <p:ext uri="{BB962C8B-B14F-4D97-AF65-F5344CB8AC3E}">
        <p14:creationId xmlns:p14="http://schemas.microsoft.com/office/powerpoint/2010/main" xmlns=""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p:cNvSpPr txBox="1"/>
          <p:nvPr/>
        </p:nvSpPr>
        <p:spPr>
          <a:xfrm>
            <a:off x="648929" y="1548580"/>
            <a:ext cx="11120284" cy="1200329"/>
          </a:xfrm>
          <a:prstGeom prst="rect">
            <a:avLst/>
          </a:prstGeom>
          <a:noFill/>
        </p:spPr>
        <p:txBody>
          <a:bodyPr wrap="square" rtlCol="0">
            <a:spAutoFit/>
          </a:bodyPr>
          <a:lstStyle/>
          <a:p>
            <a:pPr algn="just"/>
            <a:r>
              <a:rPr lang="en-US" dirty="0" smtClean="0"/>
              <a:t>                                                                 The </a:t>
            </a:r>
            <a:r>
              <a:rPr lang="en-US" dirty="0" smtClean="0"/>
              <a:t>future scope of gender economics is wide-ranging and holds significant potential for transformative change in various domains. Here are some key areas of focus and potential developments:</a:t>
            </a:r>
          </a:p>
          <a:p>
            <a:pPr algn="just"/>
            <a:endParaRPr lang="en-US" dirty="0"/>
          </a:p>
        </p:txBody>
      </p:sp>
      <p:sp>
        <p:nvSpPr>
          <p:cNvPr id="7" name="TextBox 6"/>
          <p:cNvSpPr txBox="1"/>
          <p:nvPr/>
        </p:nvSpPr>
        <p:spPr>
          <a:xfrm>
            <a:off x="3141407" y="2684206"/>
            <a:ext cx="6813754" cy="3729226"/>
          </a:xfrm>
          <a:prstGeom prst="rect">
            <a:avLst/>
          </a:prstGeom>
          <a:noFill/>
        </p:spPr>
        <p:txBody>
          <a:bodyPr wrap="square" rtlCol="0">
            <a:spAutoFit/>
          </a:bodyPr>
          <a:lstStyle/>
          <a:p>
            <a:pPr>
              <a:lnSpc>
                <a:spcPct val="150000"/>
              </a:lnSpc>
              <a:buFont typeface="Wingdings" pitchFamily="2" charset="2"/>
              <a:buChar char="v"/>
            </a:pPr>
            <a:r>
              <a:rPr lang="en-US" sz="2000" dirty="0" smtClean="0"/>
              <a:t>Technology and Innovation</a:t>
            </a:r>
          </a:p>
          <a:p>
            <a:pPr>
              <a:lnSpc>
                <a:spcPct val="150000"/>
              </a:lnSpc>
              <a:buFont typeface="Wingdings" pitchFamily="2" charset="2"/>
              <a:buChar char="v"/>
            </a:pPr>
            <a:r>
              <a:rPr lang="en-US" sz="2000" dirty="0" smtClean="0"/>
              <a:t>Future of Work</a:t>
            </a:r>
          </a:p>
          <a:p>
            <a:pPr>
              <a:lnSpc>
                <a:spcPct val="150000"/>
              </a:lnSpc>
              <a:buFont typeface="Wingdings" pitchFamily="2" charset="2"/>
              <a:buChar char="v"/>
            </a:pPr>
            <a:r>
              <a:rPr lang="en-US" sz="2000" dirty="0" smtClean="0"/>
              <a:t>Green Economy and Sustainability</a:t>
            </a:r>
          </a:p>
          <a:p>
            <a:pPr>
              <a:lnSpc>
                <a:spcPct val="150000"/>
              </a:lnSpc>
              <a:buFont typeface="Wingdings" pitchFamily="2" charset="2"/>
              <a:buChar char="v"/>
            </a:pPr>
            <a:r>
              <a:rPr lang="en-US" sz="2000" dirty="0" smtClean="0"/>
              <a:t>Financial Inclusion and Economic Empowerment</a:t>
            </a:r>
          </a:p>
          <a:p>
            <a:pPr>
              <a:lnSpc>
                <a:spcPct val="150000"/>
              </a:lnSpc>
              <a:buFont typeface="Wingdings" pitchFamily="2" charset="2"/>
              <a:buChar char="v"/>
            </a:pPr>
            <a:r>
              <a:rPr lang="en-US" sz="2000" dirty="0" smtClean="0"/>
              <a:t>Health and Well-being</a:t>
            </a:r>
          </a:p>
          <a:p>
            <a:pPr>
              <a:lnSpc>
                <a:spcPct val="150000"/>
              </a:lnSpc>
              <a:buFont typeface="Wingdings" pitchFamily="2" charset="2"/>
              <a:buChar char="v"/>
            </a:pPr>
            <a:r>
              <a:rPr lang="en-US" sz="2000" dirty="0" smtClean="0"/>
              <a:t>Policy Innovation</a:t>
            </a:r>
          </a:p>
          <a:p>
            <a:pPr>
              <a:lnSpc>
                <a:spcPct val="150000"/>
              </a:lnSpc>
              <a:buFont typeface="Wingdings" pitchFamily="2" charset="2"/>
              <a:buChar char="v"/>
            </a:pPr>
            <a:r>
              <a:rPr lang="en-US" sz="2000" dirty="0" smtClean="0"/>
              <a:t>Global Collaboration</a:t>
            </a:r>
          </a:p>
          <a:p>
            <a:pPr>
              <a:lnSpc>
                <a:spcPct val="150000"/>
              </a:lnSpc>
              <a:buFont typeface="Wingdings" pitchFamily="2" charset="2"/>
              <a:buChar char="v"/>
            </a:pPr>
            <a:r>
              <a:rPr lang="en-US" sz="2000" dirty="0" smtClean="0"/>
              <a:t>Research and </a:t>
            </a:r>
            <a:r>
              <a:rPr lang="en-US" sz="2000" dirty="0" smtClean="0"/>
              <a:t>Education</a:t>
            </a:r>
            <a:endParaRPr lang="en-US" sz="2000" dirty="0" smtClean="0"/>
          </a:p>
        </p:txBody>
      </p:sp>
    </p:spTree>
    <p:extLst>
      <p:ext uri="{BB962C8B-B14F-4D97-AF65-F5344CB8AC3E}">
        <p14:creationId xmlns:p14="http://schemas.microsoft.com/office/powerpoint/2010/main" xmlns=""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634181" y="1209368"/>
            <a:ext cx="11135032" cy="5632311"/>
          </a:xfrm>
          <a:prstGeom prst="rect">
            <a:avLst/>
          </a:prstGeom>
          <a:noFill/>
        </p:spPr>
        <p:txBody>
          <a:bodyPr wrap="square" rtlCol="0">
            <a:spAutoFit/>
          </a:bodyPr>
          <a:lstStyle/>
          <a:p>
            <a:pPr>
              <a:buFont typeface="Wingdings" pitchFamily="2" charset="2"/>
              <a:buChar char="ü"/>
            </a:pPr>
            <a:r>
              <a:rPr lang="en-US" b="1" dirty="0" smtClean="0"/>
              <a:t>Academic </a:t>
            </a:r>
            <a:r>
              <a:rPr lang="en-US" b="1" dirty="0" smtClean="0"/>
              <a:t>Journals:</a:t>
            </a:r>
            <a:endParaRPr lang="en-US" dirty="0" smtClean="0"/>
          </a:p>
          <a:p>
            <a:pPr lvl="1">
              <a:buFont typeface="Wingdings" pitchFamily="2" charset="2"/>
              <a:buChar char="ü"/>
            </a:pPr>
            <a:r>
              <a:rPr lang="en-US" dirty="0" smtClean="0"/>
              <a:t>"Feminist Economics" (journal published by the International Association for Feminist Economics)</a:t>
            </a:r>
          </a:p>
          <a:p>
            <a:pPr lvl="1">
              <a:buFont typeface="Wingdings" pitchFamily="2" charset="2"/>
              <a:buChar char="ü"/>
            </a:pPr>
            <a:r>
              <a:rPr lang="en-US" dirty="0" smtClean="0"/>
              <a:t>"Journal of Gender and Economics" (published by the Japanese Association for Gender and Economics)</a:t>
            </a:r>
          </a:p>
          <a:p>
            <a:pPr lvl="1">
              <a:buFont typeface="Wingdings" pitchFamily="2" charset="2"/>
              <a:buChar char="ü"/>
            </a:pPr>
            <a:r>
              <a:rPr lang="en-US" dirty="0" smtClean="0"/>
              <a:t>"Review of Economics of the Household" (covers topics related to family, gender, and household economics)</a:t>
            </a:r>
          </a:p>
          <a:p>
            <a:pPr lvl="1">
              <a:buFont typeface="Wingdings" pitchFamily="2" charset="2"/>
              <a:buChar char="ü"/>
            </a:pPr>
            <a:r>
              <a:rPr lang="en-US" dirty="0" smtClean="0"/>
              <a:t>"World Development" (includes research on gender, development, and economics)</a:t>
            </a:r>
          </a:p>
          <a:p>
            <a:pPr>
              <a:buFont typeface="Wingdings" pitchFamily="2" charset="2"/>
              <a:buChar char="ü"/>
            </a:pPr>
            <a:r>
              <a:rPr lang="en-US" b="1" dirty="0" smtClean="0"/>
              <a:t>Websites and Organizations:</a:t>
            </a:r>
            <a:endParaRPr lang="en-US" dirty="0" smtClean="0"/>
          </a:p>
          <a:p>
            <a:pPr lvl="1">
              <a:buFont typeface="Wingdings" pitchFamily="2" charset="2"/>
              <a:buChar char="ü"/>
            </a:pPr>
            <a:r>
              <a:rPr lang="en-US" dirty="0" smtClean="0"/>
              <a:t>United Nations Women (unwomen.org) - Provides data, reports, and resources on gender equality and women's empowerment in the economy.</a:t>
            </a:r>
          </a:p>
          <a:p>
            <a:pPr lvl="1">
              <a:buFont typeface="Wingdings" pitchFamily="2" charset="2"/>
              <a:buChar char="ü"/>
            </a:pPr>
            <a:r>
              <a:rPr lang="en-US" dirty="0" smtClean="0"/>
              <a:t>International </a:t>
            </a:r>
            <a:r>
              <a:rPr lang="en-US" dirty="0" err="1" smtClean="0"/>
              <a:t>Labour</a:t>
            </a:r>
            <a:r>
              <a:rPr lang="en-US" dirty="0" smtClean="0"/>
              <a:t> Organization (ilo.org) - Publishes reports and resources on gender equality in the labor market and workplace.</a:t>
            </a:r>
          </a:p>
          <a:p>
            <a:pPr lvl="1">
              <a:buFont typeface="Wingdings" pitchFamily="2" charset="2"/>
              <a:buChar char="ü"/>
            </a:pPr>
            <a:r>
              <a:rPr lang="en-US" dirty="0" smtClean="0"/>
              <a:t>Catalyst </a:t>
            </a:r>
            <a:r>
              <a:rPr lang="en-US" dirty="0" smtClean="0"/>
              <a:t>(catalyst.org) - Focuses on promoting gender diversity and inclusion in corporate leadership and workplaces.</a:t>
            </a:r>
          </a:p>
          <a:p>
            <a:pPr>
              <a:buFont typeface="Wingdings" pitchFamily="2" charset="2"/>
              <a:buChar char="ü"/>
            </a:pPr>
            <a:r>
              <a:rPr lang="en-US" b="1" dirty="0" smtClean="0"/>
              <a:t>Policy Reports and Studies:</a:t>
            </a:r>
            <a:endParaRPr lang="en-US" dirty="0" smtClean="0"/>
          </a:p>
          <a:p>
            <a:pPr lvl="1">
              <a:buFont typeface="Wingdings" pitchFamily="2" charset="2"/>
              <a:buChar char="ü"/>
            </a:pPr>
            <a:r>
              <a:rPr lang="en-US" dirty="0" smtClean="0"/>
              <a:t>McKinsey Global Institute - "The Power of Parity: Advancing Women's Equality in the United States" (mckinsey.com/</a:t>
            </a:r>
            <a:r>
              <a:rPr lang="en-US" dirty="0" err="1" smtClean="0"/>
              <a:t>mgi</a:t>
            </a:r>
            <a:r>
              <a:rPr lang="en-US" dirty="0" smtClean="0"/>
              <a:t>) - Offers insights and recommendations for closing gender gaps in the economy.</a:t>
            </a:r>
          </a:p>
          <a:p>
            <a:pPr lvl="1">
              <a:buFont typeface="Wingdings" pitchFamily="2" charset="2"/>
              <a:buChar char="ü"/>
            </a:pPr>
            <a:r>
              <a:rPr lang="en-US" dirty="0" smtClean="0"/>
              <a:t>OECD - "Gender Equality in Education, Employment, and Entrepreneurship" (oecd.org/gender) - Provides policy analysis and recommendations for advancing gender equality across multiple sectors.</a:t>
            </a:r>
          </a:p>
          <a:p>
            <a:pPr lvl="1">
              <a:buFont typeface="Wingdings" pitchFamily="2" charset="2"/>
              <a:buChar char="ü"/>
            </a:pPr>
            <a:r>
              <a:rPr lang="en-US" dirty="0" smtClean="0"/>
              <a:t>International Monetary Fund (IMF) - "Women, Work, and the Economy: Macroeconomic Gains from Gender Equity" (imf.org) - Examines the economic benefits of gender equality and policy interventions</a:t>
            </a:r>
            <a:r>
              <a:rPr lang="en-US" dirty="0" smtClean="0"/>
              <a:t>.</a:t>
            </a:r>
            <a:endParaRPr lang="en-US" dirty="0" smtClean="0"/>
          </a:p>
        </p:txBody>
      </p:sp>
    </p:spTree>
    <p:extLst>
      <p:ext uri="{BB962C8B-B14F-4D97-AF65-F5344CB8AC3E}">
        <p14:creationId xmlns:p14="http://schemas.microsoft.com/office/powerpoint/2010/main" xmlns=""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678426" y="1710813"/>
            <a:ext cx="11120284" cy="3785652"/>
          </a:xfrm>
          <a:prstGeom prst="rect">
            <a:avLst/>
          </a:prstGeom>
          <a:noFill/>
        </p:spPr>
        <p:txBody>
          <a:bodyPr wrap="square" rtlCol="0">
            <a:spAutoFit/>
          </a:bodyPr>
          <a:lstStyle/>
          <a:p>
            <a:pPr algn="just"/>
            <a:r>
              <a:rPr lang="en-US" sz="2400" dirty="0" smtClean="0"/>
              <a:t>                                                                                                  In </a:t>
            </a:r>
            <a:r>
              <a:rPr lang="en-US" sz="2400" dirty="0" smtClean="0"/>
              <a:t>modern economies, gender disparities persist across various sectors, ranging from employment opportunities and income levels to access to education and leadership roles. Despite progress in some areas, significant challenges remain in achieving gender equality and promoting economic empowerment for all genders. This calls for a deeper understanding of the structural, cultural, and policy-related factors that contribute to these disparities and the development of targeted strategies to address them effectively. The goal is to create inclusive and equitable economies where everyone, regardless of gender, has equal opportunities to thrive and contribute to sustainable economic growth.</a:t>
            </a:r>
            <a:endParaRPr lang="en-US"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737419" y="1224116"/>
            <a:ext cx="11120284" cy="5632311"/>
          </a:xfrm>
          <a:prstGeom prst="rect">
            <a:avLst/>
          </a:prstGeom>
          <a:noFill/>
        </p:spPr>
        <p:txBody>
          <a:bodyPr wrap="square" rtlCol="0">
            <a:spAutoFit/>
          </a:bodyPr>
          <a:lstStyle/>
          <a:p>
            <a:pPr algn="just"/>
            <a:r>
              <a:rPr lang="en-US" dirty="0" smtClean="0"/>
              <a:t>                                                                               One </a:t>
            </a:r>
            <a:r>
              <a:rPr lang="en-US" dirty="0" smtClean="0"/>
              <a:t>proposed solution to address gender disparities in the economy involves implementing a combination of policies and initiatives at various levels:</a:t>
            </a:r>
          </a:p>
          <a:p>
            <a:endParaRPr lang="en-US" b="1" dirty="0" smtClean="0"/>
          </a:p>
          <a:p>
            <a:pPr marL="342900" indent="-342900">
              <a:buFont typeface="Wingdings" pitchFamily="2" charset="2"/>
              <a:buChar char="q"/>
            </a:pPr>
            <a:r>
              <a:rPr lang="en-US" b="1" dirty="0" smtClean="0"/>
              <a:t>Equal </a:t>
            </a:r>
            <a:r>
              <a:rPr lang="en-US" b="1" dirty="0" smtClean="0"/>
              <a:t>Pay Policies:</a:t>
            </a:r>
            <a:r>
              <a:rPr lang="en-US" dirty="0" smtClean="0"/>
              <a:t> Enforce and strengthen laws and regulations that mandate equal pay for equal work, ensuring that women and men receive the same compensation for similar roles.</a:t>
            </a:r>
          </a:p>
          <a:p>
            <a:pPr marL="342900" indent="-342900">
              <a:buFont typeface="Wingdings" pitchFamily="2" charset="2"/>
              <a:buChar char="q"/>
            </a:pPr>
            <a:r>
              <a:rPr lang="en-US" b="1" dirty="0" smtClean="0"/>
              <a:t>Promoting Women's Entrepreneurship:</a:t>
            </a:r>
            <a:r>
              <a:rPr lang="en-US" dirty="0" smtClean="0"/>
              <a:t> Provide support and resources for women entrepreneurs, including access to financing, mentorship programs, and networking opportunities. Encourage the development of women-led businesses to boost economic participation and innovation.</a:t>
            </a:r>
          </a:p>
          <a:p>
            <a:pPr marL="342900" indent="-342900">
              <a:buFont typeface="Wingdings" pitchFamily="2" charset="2"/>
              <a:buChar char="q"/>
            </a:pPr>
            <a:r>
              <a:rPr lang="en-US" b="1" dirty="0" smtClean="0"/>
              <a:t>Flexible Work Arrangements:</a:t>
            </a:r>
            <a:r>
              <a:rPr lang="en-US" dirty="0" smtClean="0"/>
              <a:t> Promote flexible work policies such as telecommuting, flexible hours, and parental leave to accommodate diverse family responsibilities and promote work-life balance for all genders.</a:t>
            </a:r>
          </a:p>
          <a:p>
            <a:pPr marL="342900" indent="-342900">
              <a:buFont typeface="Wingdings" pitchFamily="2" charset="2"/>
              <a:buChar char="q"/>
            </a:pPr>
            <a:r>
              <a:rPr lang="en-US" b="1" dirty="0" smtClean="0"/>
              <a:t>Investing in Education:</a:t>
            </a:r>
            <a:r>
              <a:rPr lang="en-US" dirty="0" smtClean="0"/>
              <a:t> Ensure equal access to quality education and training programs for girls and women, especially in fields traditionally dominated by men. Encourage STEM (Science, Technology, Engineering, and Mathematics) education for girls to bridge the gender gap in these high-demand sectors.</a:t>
            </a:r>
          </a:p>
          <a:p>
            <a:pPr marL="342900" indent="-342900">
              <a:buFont typeface="Wingdings" pitchFamily="2" charset="2"/>
              <a:buChar char="q"/>
            </a:pPr>
            <a:r>
              <a:rPr lang="en-US" b="1" dirty="0" smtClean="0"/>
              <a:t>Addressing Unconscious Bias:</a:t>
            </a:r>
            <a:r>
              <a:rPr lang="en-US" dirty="0" smtClean="0"/>
              <a:t> Implement training programs and awareness campaigns to address unconscious bias in recruitment, promotion, and performance evaluations. Encourage organizations to adopt fair and transparent hiring and promotion practices.</a:t>
            </a:r>
          </a:p>
          <a:p>
            <a:pPr marL="342900" indent="-342900">
              <a:buFont typeface="Wingdings" pitchFamily="2" charset="2"/>
              <a:buChar char="q"/>
            </a:pPr>
            <a:r>
              <a:rPr lang="en-US" b="1" dirty="0" smtClean="0"/>
              <a:t>Supporting Caregivers:</a:t>
            </a:r>
            <a:r>
              <a:rPr lang="en-US" dirty="0" smtClean="0"/>
              <a:t> Provide affordable and accessible childcare services, eldercare support, and paid family leave policies to reduce the burden of </a:t>
            </a:r>
            <a:r>
              <a:rPr lang="en-US" dirty="0" err="1" smtClean="0"/>
              <a:t>caregiving</a:t>
            </a:r>
            <a:r>
              <a:rPr lang="en-US" dirty="0" smtClean="0"/>
              <a:t> responsibilities, particularly on women, and enable greater workforce participation.</a:t>
            </a:r>
          </a:p>
          <a:p>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529840"/>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368710" y="914411"/>
            <a:ext cx="11823290" cy="5909310"/>
          </a:xfrm>
          <a:prstGeom prst="rect">
            <a:avLst/>
          </a:prstGeom>
          <a:noFill/>
        </p:spPr>
        <p:txBody>
          <a:bodyPr wrap="square" rtlCol="0">
            <a:spAutoFit/>
          </a:bodyPr>
          <a:lstStyle/>
          <a:p>
            <a:pPr algn="just"/>
            <a:r>
              <a:rPr lang="en-US" dirty="0" smtClean="0"/>
              <a:t>                                                                   A </a:t>
            </a:r>
            <a:r>
              <a:rPr lang="en-US" dirty="0" smtClean="0"/>
              <a:t>systemic approach to addressing gender disparities in the economy involves considering the interconnectedness of various factors and designing holistic strategies that target root causes. Here's how such an approach could be structured:</a:t>
            </a:r>
          </a:p>
          <a:p>
            <a:pPr>
              <a:buFont typeface="Wingdings" pitchFamily="2" charset="2"/>
              <a:buChar char="q"/>
            </a:pPr>
            <a:r>
              <a:rPr lang="en-US" b="1" dirty="0" smtClean="0"/>
              <a:t>Understanding System Dynamics:</a:t>
            </a:r>
            <a:endParaRPr lang="en-US" dirty="0" smtClean="0"/>
          </a:p>
          <a:p>
            <a:pPr lvl="1">
              <a:buFont typeface="Wingdings" pitchFamily="2" charset="2"/>
              <a:buChar char="q"/>
            </a:pPr>
            <a:r>
              <a:rPr lang="en-US" dirty="0" smtClean="0"/>
              <a:t>Identify and analyze the complex interrelationships between economic systems, social norms, cultural attitudes, and policy frameworks that contribute to gender inequalities.</a:t>
            </a:r>
          </a:p>
          <a:p>
            <a:pPr lvl="1">
              <a:buFont typeface="Wingdings" pitchFamily="2" charset="2"/>
              <a:buChar char="q"/>
            </a:pPr>
            <a:r>
              <a:rPr lang="en-US" dirty="0" smtClean="0"/>
              <a:t>Use systems thinking tools such as causal loop diagrams and feedback loops to map out how different factors influence each other and perpetuate gender disparities.</a:t>
            </a:r>
          </a:p>
          <a:p>
            <a:pPr>
              <a:buFont typeface="Wingdings" pitchFamily="2" charset="2"/>
              <a:buChar char="q"/>
            </a:pPr>
            <a:r>
              <a:rPr lang="en-US" b="1" dirty="0" smtClean="0"/>
              <a:t>Policy Coherence:</a:t>
            </a:r>
            <a:endParaRPr lang="en-US" dirty="0" smtClean="0"/>
          </a:p>
          <a:p>
            <a:pPr lvl="1">
              <a:buFont typeface="Wingdings" pitchFamily="2" charset="2"/>
              <a:buChar char="q"/>
            </a:pPr>
            <a:r>
              <a:rPr lang="en-US" dirty="0" smtClean="0"/>
              <a:t>Ensure coherence and alignment across policies related to education, labor market participation, healthcare, social protection, and entrepreneurship to address gender inequalities comprehensively.</a:t>
            </a:r>
          </a:p>
          <a:p>
            <a:pPr lvl="1">
              <a:buFont typeface="Wingdings" pitchFamily="2" charset="2"/>
              <a:buChar char="q"/>
            </a:pPr>
            <a:r>
              <a:rPr lang="en-US" dirty="0" smtClean="0"/>
              <a:t>Integrate gender perspectives into policy design, implementation, and evaluation processes to promote synergies and avoid unintended consequences.</a:t>
            </a:r>
          </a:p>
          <a:p>
            <a:pPr>
              <a:buFont typeface="Wingdings" pitchFamily="2" charset="2"/>
              <a:buChar char="q"/>
            </a:pPr>
            <a:r>
              <a:rPr lang="en-US" b="1" dirty="0" smtClean="0"/>
              <a:t>Multi-Stakeholder Collaboration:</a:t>
            </a:r>
            <a:endParaRPr lang="en-US" dirty="0" smtClean="0"/>
          </a:p>
          <a:p>
            <a:pPr lvl="1">
              <a:buFont typeface="Wingdings" pitchFamily="2" charset="2"/>
              <a:buChar char="q"/>
            </a:pPr>
            <a:r>
              <a:rPr lang="en-US" dirty="0" smtClean="0"/>
              <a:t>Foster collaboration among governments, businesses, academia, civil society organizations, and international institutions to leverage diverse expertise, resources, and networks.</a:t>
            </a:r>
          </a:p>
          <a:p>
            <a:pPr lvl="1">
              <a:buFont typeface="Wingdings" pitchFamily="2" charset="2"/>
              <a:buChar char="q"/>
            </a:pPr>
            <a:r>
              <a:rPr lang="en-US" dirty="0" smtClean="0"/>
              <a:t>Establish platforms for dialogue, knowledge sharing, and joint action to develop shared goals and coordinated strategies for advancing gender equality in the economy.</a:t>
            </a:r>
          </a:p>
          <a:p>
            <a:pPr>
              <a:buFont typeface="Wingdings" pitchFamily="2" charset="2"/>
              <a:buChar char="q"/>
            </a:pPr>
            <a:r>
              <a:rPr lang="en-US" b="1" dirty="0" smtClean="0"/>
              <a:t>Data-Driven Decision Making:</a:t>
            </a:r>
            <a:endParaRPr lang="en-US" dirty="0" smtClean="0"/>
          </a:p>
          <a:p>
            <a:pPr lvl="1">
              <a:buFont typeface="Wingdings" pitchFamily="2" charset="2"/>
              <a:buChar char="q"/>
            </a:pPr>
            <a:r>
              <a:rPr lang="en-US" dirty="0" smtClean="0"/>
              <a:t>Improve data collection, disaggregation, and analysis to generate evidence-based insights into gender gaps, trends, and disparities across economic sectors and demographics</a:t>
            </a:r>
            <a:r>
              <a:rPr lang="en-US" dirty="0" smtClean="0"/>
              <a:t>.</a:t>
            </a:r>
            <a:endParaRPr lang="en-US" dirty="0" smtClean="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p:cNvSpPr txBox="1"/>
          <p:nvPr/>
        </p:nvSpPr>
        <p:spPr>
          <a:xfrm>
            <a:off x="442452" y="1076632"/>
            <a:ext cx="11356258" cy="5632311"/>
          </a:xfrm>
          <a:prstGeom prst="rect">
            <a:avLst/>
          </a:prstGeom>
          <a:noFill/>
        </p:spPr>
        <p:txBody>
          <a:bodyPr wrap="square" rtlCol="0">
            <a:spAutoFit/>
          </a:bodyPr>
          <a:lstStyle/>
          <a:p>
            <a:r>
              <a:rPr lang="en-US" dirty="0" smtClean="0"/>
              <a:t>                                                                                 Designing </a:t>
            </a:r>
            <a:r>
              <a:rPr lang="en-US" dirty="0" smtClean="0"/>
              <a:t>an algorithm for addressing gender disparities in the economy involves several steps, including data collection, analysis, modeling, and deployment. Here's a high-level overview of how such an algorithm could be developed and deployed:</a:t>
            </a:r>
          </a:p>
          <a:p>
            <a:pPr>
              <a:buFont typeface="Wingdings" pitchFamily="2" charset="2"/>
              <a:buChar char="v"/>
            </a:pPr>
            <a:r>
              <a:rPr lang="en-US" b="1" dirty="0" smtClean="0"/>
              <a:t>Data Collection and Preprocessing:</a:t>
            </a:r>
            <a:endParaRPr lang="en-US" dirty="0" smtClean="0"/>
          </a:p>
          <a:p>
            <a:pPr lvl="1">
              <a:buFont typeface="Wingdings" pitchFamily="2" charset="2"/>
              <a:buChar char="v"/>
            </a:pPr>
            <a:r>
              <a:rPr lang="en-US" dirty="0" smtClean="0"/>
              <a:t>Gather relevant data from various sources, including demographic data, labor market statistics, educational attainment, income levels, employment rates, and gender-specific indicators.</a:t>
            </a:r>
          </a:p>
          <a:p>
            <a:pPr lvl="1">
              <a:buFont typeface="Wingdings" pitchFamily="2" charset="2"/>
              <a:buChar char="v"/>
            </a:pPr>
            <a:r>
              <a:rPr lang="en-US" dirty="0" smtClean="0"/>
              <a:t>Clean and preprocess the data to handle missing values, outliers, and inconsistencies. Ensure data privacy and ethical considerations are adhered to throughout the process.</a:t>
            </a:r>
          </a:p>
          <a:p>
            <a:pPr>
              <a:buFont typeface="Wingdings" pitchFamily="2" charset="2"/>
              <a:buChar char="v"/>
            </a:pPr>
            <a:r>
              <a:rPr lang="en-US" b="1" dirty="0" smtClean="0"/>
              <a:t>Algorithm </a:t>
            </a:r>
            <a:r>
              <a:rPr lang="en-US" b="1" dirty="0" smtClean="0"/>
              <a:t>Selection and Training:</a:t>
            </a:r>
            <a:endParaRPr lang="en-US" dirty="0" smtClean="0"/>
          </a:p>
          <a:p>
            <a:pPr lvl="1">
              <a:buFont typeface="Wingdings" pitchFamily="2" charset="2"/>
              <a:buChar char="v"/>
            </a:pPr>
            <a:r>
              <a:rPr lang="en-US" dirty="0" smtClean="0"/>
              <a:t>Choose appropriate machine learning algorithms or statistical models based on the nature of the problem and the available data. Common algorithms for gender economics analysis may include regression models, classification algorithms, clustering techniques, and causal inference methods.</a:t>
            </a:r>
          </a:p>
          <a:p>
            <a:pPr lvl="1">
              <a:buFont typeface="Wingdings" pitchFamily="2" charset="2"/>
              <a:buChar char="v"/>
            </a:pPr>
            <a:r>
              <a:rPr lang="en-US" dirty="0" smtClean="0"/>
              <a:t>Split the data into training and testing sets for model training and evaluation. Fine-tune </a:t>
            </a:r>
            <a:r>
              <a:rPr lang="en-US" dirty="0" err="1" smtClean="0"/>
              <a:t>hyperparameters</a:t>
            </a:r>
            <a:r>
              <a:rPr lang="en-US" dirty="0" smtClean="0"/>
              <a:t> and optimize the model's performance using techniques like cross-validation and grid search.</a:t>
            </a:r>
          </a:p>
          <a:p>
            <a:pPr>
              <a:buFont typeface="Wingdings" pitchFamily="2" charset="2"/>
              <a:buChar char="v"/>
            </a:pPr>
            <a:r>
              <a:rPr lang="en-US" b="1" dirty="0" smtClean="0"/>
              <a:t>Deployment </a:t>
            </a:r>
            <a:r>
              <a:rPr lang="en-US" b="1" dirty="0" smtClean="0"/>
              <a:t>and Integration:</a:t>
            </a:r>
            <a:endParaRPr lang="en-US" dirty="0" smtClean="0"/>
          </a:p>
          <a:p>
            <a:pPr lvl="1">
              <a:buFont typeface="Wingdings" pitchFamily="2" charset="2"/>
              <a:buChar char="v"/>
            </a:pPr>
            <a:r>
              <a:rPr lang="en-US" dirty="0" smtClean="0"/>
              <a:t>Deploy the trained algorithm into a production environment, such as a web application, API service, or decision support system, where it can be accessed and utilized by policymakers, researchers, and stakeholders.</a:t>
            </a:r>
          </a:p>
          <a:p>
            <a:pPr lvl="1">
              <a:buFont typeface="Wingdings" pitchFamily="2" charset="2"/>
              <a:buChar char="v"/>
            </a:pPr>
            <a:r>
              <a:rPr lang="en-US" dirty="0" smtClean="0"/>
              <a:t>Integrate the algorithm with existing data systems, dashboards, and policy frameworks to facilitate real-time monitoring, policy simulations, and decision-making based on gender economics insights</a:t>
            </a:r>
            <a:r>
              <a:rPr lang="en-US" dirty="0" smtClean="0"/>
              <a:t>.</a:t>
            </a:r>
            <a:endParaRPr lang="en-US" dirty="0" smtClean="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Screenshot (302).png"/>
          <p:cNvPicPr>
            <a:picLocks noChangeAspect="1"/>
          </p:cNvPicPr>
          <p:nvPr/>
        </p:nvPicPr>
        <p:blipFill>
          <a:blip r:embed="rId2"/>
          <a:stretch>
            <a:fillRect/>
          </a:stretch>
        </p:blipFill>
        <p:spPr>
          <a:xfrm>
            <a:off x="336696" y="1940675"/>
            <a:ext cx="5778968" cy="3249083"/>
          </a:xfrm>
          <a:prstGeom prst="rect">
            <a:avLst/>
          </a:prstGeom>
        </p:spPr>
      </p:pic>
      <p:pic>
        <p:nvPicPr>
          <p:cNvPr id="6" name="Picture 5" descr="Screenshot (303).png"/>
          <p:cNvPicPr>
            <a:picLocks noChangeAspect="1"/>
          </p:cNvPicPr>
          <p:nvPr/>
        </p:nvPicPr>
        <p:blipFill>
          <a:blip r:embed="rId3"/>
          <a:stretch>
            <a:fillRect/>
          </a:stretch>
        </p:blipFill>
        <p:spPr>
          <a:xfrm>
            <a:off x="6164825" y="1957940"/>
            <a:ext cx="5778968" cy="3249083"/>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04).png"/>
          <p:cNvPicPr>
            <a:picLocks noChangeAspect="1"/>
          </p:cNvPicPr>
          <p:nvPr/>
        </p:nvPicPr>
        <p:blipFill>
          <a:blip r:embed="rId2"/>
          <a:stretch>
            <a:fillRect/>
          </a:stretch>
        </p:blipFill>
        <p:spPr>
          <a:xfrm>
            <a:off x="1136084" y="1010090"/>
            <a:ext cx="4522380" cy="2542597"/>
          </a:xfrm>
          <a:prstGeom prst="rect">
            <a:avLst/>
          </a:prstGeom>
        </p:spPr>
      </p:pic>
      <p:pic>
        <p:nvPicPr>
          <p:cNvPr id="3" name="Picture 2" descr="Screenshot (305).png"/>
          <p:cNvPicPr>
            <a:picLocks noChangeAspect="1"/>
          </p:cNvPicPr>
          <p:nvPr/>
        </p:nvPicPr>
        <p:blipFill>
          <a:blip r:embed="rId3"/>
          <a:stretch>
            <a:fillRect/>
          </a:stretch>
        </p:blipFill>
        <p:spPr>
          <a:xfrm>
            <a:off x="6919967" y="1012605"/>
            <a:ext cx="4522380" cy="2542597"/>
          </a:xfrm>
          <a:prstGeom prst="rect">
            <a:avLst/>
          </a:prstGeom>
        </p:spPr>
      </p:pic>
      <p:pic>
        <p:nvPicPr>
          <p:cNvPr id="4" name="Picture 3" descr="Screenshot (306).png"/>
          <p:cNvPicPr>
            <a:picLocks noChangeAspect="1"/>
          </p:cNvPicPr>
          <p:nvPr/>
        </p:nvPicPr>
        <p:blipFill>
          <a:blip r:embed="rId4"/>
          <a:stretch>
            <a:fillRect/>
          </a:stretch>
        </p:blipFill>
        <p:spPr>
          <a:xfrm>
            <a:off x="1170614" y="3728826"/>
            <a:ext cx="4522380" cy="2542597"/>
          </a:xfrm>
          <a:prstGeom prst="rect">
            <a:avLst/>
          </a:prstGeom>
        </p:spPr>
      </p:pic>
      <p:pic>
        <p:nvPicPr>
          <p:cNvPr id="5" name="Picture 4" descr="Screenshot (307).png"/>
          <p:cNvPicPr>
            <a:picLocks noChangeAspect="1"/>
          </p:cNvPicPr>
          <p:nvPr/>
        </p:nvPicPr>
        <p:blipFill>
          <a:blip r:embed="rId5"/>
          <a:stretch>
            <a:fillRect/>
          </a:stretch>
        </p:blipFill>
        <p:spPr>
          <a:xfrm>
            <a:off x="6925001" y="3760838"/>
            <a:ext cx="4522380" cy="25425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08).png"/>
          <p:cNvPicPr>
            <a:picLocks noChangeAspect="1"/>
          </p:cNvPicPr>
          <p:nvPr/>
        </p:nvPicPr>
        <p:blipFill>
          <a:blip r:embed="rId2"/>
          <a:stretch>
            <a:fillRect/>
          </a:stretch>
        </p:blipFill>
        <p:spPr>
          <a:xfrm>
            <a:off x="1084600" y="688143"/>
            <a:ext cx="5016315" cy="2820300"/>
          </a:xfrm>
          <a:prstGeom prst="rect">
            <a:avLst/>
          </a:prstGeom>
        </p:spPr>
      </p:pic>
      <p:pic>
        <p:nvPicPr>
          <p:cNvPr id="3" name="Picture 2" descr="Screenshot (309).png"/>
          <p:cNvPicPr>
            <a:picLocks noChangeAspect="1"/>
          </p:cNvPicPr>
          <p:nvPr/>
        </p:nvPicPr>
        <p:blipFill>
          <a:blip r:embed="rId3"/>
          <a:stretch>
            <a:fillRect/>
          </a:stretch>
        </p:blipFill>
        <p:spPr>
          <a:xfrm>
            <a:off x="6721000" y="690659"/>
            <a:ext cx="5016315" cy="2820300"/>
          </a:xfrm>
          <a:prstGeom prst="rect">
            <a:avLst/>
          </a:prstGeom>
        </p:spPr>
      </p:pic>
      <p:pic>
        <p:nvPicPr>
          <p:cNvPr id="4" name="Picture 3" descr="Screenshot (310).png"/>
          <p:cNvPicPr>
            <a:picLocks noChangeAspect="1"/>
          </p:cNvPicPr>
          <p:nvPr/>
        </p:nvPicPr>
        <p:blipFill>
          <a:blip r:embed="rId4"/>
          <a:stretch>
            <a:fillRect/>
          </a:stretch>
        </p:blipFill>
        <p:spPr>
          <a:xfrm>
            <a:off x="1163375" y="3613355"/>
            <a:ext cx="5016315" cy="2820300"/>
          </a:xfrm>
          <a:prstGeom prst="rect">
            <a:avLst/>
          </a:prstGeom>
        </p:spPr>
      </p:pic>
      <p:pic>
        <p:nvPicPr>
          <p:cNvPr id="5" name="Picture 4" descr="Screenshot (311).png"/>
          <p:cNvPicPr>
            <a:picLocks noChangeAspect="1"/>
          </p:cNvPicPr>
          <p:nvPr/>
        </p:nvPicPr>
        <p:blipFill>
          <a:blip r:embed="rId5"/>
          <a:stretch>
            <a:fillRect/>
          </a:stretch>
        </p:blipFill>
        <p:spPr>
          <a:xfrm>
            <a:off x="6740781" y="3586374"/>
            <a:ext cx="5016315" cy="28203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1259</Words>
  <Application>Microsoft Office PowerPoint</Application>
  <PresentationFormat>Custom</PresentationFormat>
  <Paragraphs>87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Gender economy</vt:lpstr>
      <vt:lpstr>OUTLINE</vt:lpstr>
      <vt:lpstr>Problem Statement</vt:lpstr>
      <vt:lpstr>Proposed Solution</vt:lpstr>
      <vt:lpstr>System  Approach</vt:lpstr>
      <vt:lpstr>Algorithm &amp; Deployment</vt:lpstr>
      <vt:lpstr>Result</vt:lpstr>
      <vt:lpstr>Slide 8</vt:lpstr>
      <vt:lpstr>Slide 9</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25</cp:revision>
  <dcterms:created xsi:type="dcterms:W3CDTF">2021-05-26T16:50:10Z</dcterms:created>
  <dcterms:modified xsi:type="dcterms:W3CDTF">2024-04-19T14:49:12Z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