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69" r:id="rId5"/>
    <p:sldId id="268" r:id="rId6"/>
    <p:sldId id="273" r:id="rId7"/>
    <p:sldId id="276" r:id="rId8"/>
    <p:sldId id="259" r:id="rId9"/>
    <p:sldId id="267" r:id="rId10"/>
    <p:sldId id="257" r:id="rId11"/>
    <p:sldId id="275" r:id="rId12"/>
    <p:sldId id="258" r:id="rId13"/>
    <p:sldId id="263" r:id="rId14"/>
    <p:sldId id="264" r:id="rId15"/>
    <p:sldId id="266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89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3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91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3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7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412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87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36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85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6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1F57-B4F1-4F77-A401-0CE8154B97D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E4E6-A1EB-474E-A86B-7DC7A4ADA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14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Location tracking technique for </a:t>
            </a:r>
            <a:r>
              <a:rPr lang="en-US" b="1" dirty="0" err="1" smtClean="0">
                <a:solidFill>
                  <a:srgbClr val="FF0000"/>
                </a:solidFill>
              </a:rPr>
              <a:t>smartphone</a:t>
            </a:r>
            <a:r>
              <a:rPr lang="en-US" b="1" dirty="0" smtClean="0">
                <a:solidFill>
                  <a:srgbClr val="FF0000"/>
                </a:solidFill>
              </a:rPr>
              <a:t> when switched 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 THE GUIDANCE OF</a:t>
            </a:r>
          </a:p>
          <a:p>
            <a:r>
              <a:rPr lang="en-US" sz="3200" dirty="0" smtClean="0"/>
              <a:t>                                                                                        PROF.R.ASHWINI MAM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71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Key components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</a:t>
            </a:r>
            <a:r>
              <a:rPr lang="en-US" dirty="0" smtClean="0"/>
              <a:t>phone</a:t>
            </a:r>
            <a:endParaRPr lang="en-US" dirty="0" smtClean="0"/>
          </a:p>
          <a:p>
            <a:r>
              <a:rPr lang="en-US" dirty="0" smtClean="0"/>
              <a:t>OTG(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To 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GPS(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Positioning System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battery</a:t>
            </a:r>
          </a:p>
          <a:p>
            <a:r>
              <a:rPr lang="en-US" dirty="0" smtClean="0"/>
              <a:t>ESP8266</a:t>
            </a:r>
          </a:p>
          <a:p>
            <a:r>
              <a:rPr lang="en-US" dirty="0" smtClean="0"/>
              <a:t>Arduino IDE(software)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91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Block diagram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355761" cy="1072121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 smtClean="0"/>
              <a:t>Smart phone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1552844" y="2897746"/>
            <a:ext cx="951805" cy="571504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OTG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005087" y="3469250"/>
            <a:ext cx="2021983" cy="1072121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Bluetooth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479701" y="1655019"/>
            <a:ext cx="1836313" cy="1138583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Bluetooth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16014" y="1782797"/>
            <a:ext cx="1607178" cy="85523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Arduino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6596932" y="3783449"/>
            <a:ext cx="1607178" cy="85523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GPS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6879911" y="2962556"/>
            <a:ext cx="979941" cy="496373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-Right Arrow 16"/>
          <p:cNvSpPr/>
          <p:nvPr/>
        </p:nvSpPr>
        <p:spPr>
          <a:xfrm>
            <a:off x="8049458" y="1923354"/>
            <a:ext cx="979941" cy="496373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9153573" y="1746947"/>
            <a:ext cx="2038876" cy="855740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ESP</a:t>
            </a:r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 rot="13660995">
            <a:off x="3579142" y="2693115"/>
            <a:ext cx="460919" cy="833860"/>
          </a:xfrm>
          <a:prstGeom prst="downArrow">
            <a:avLst>
              <a:gd name="adj1" fmla="val 50000"/>
              <a:gd name="adj2" fmla="val 54999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5201100" y="2968489"/>
            <a:ext cx="460919" cy="659324"/>
          </a:xfrm>
          <a:prstGeom prst="downArrow">
            <a:avLst>
              <a:gd name="adj1" fmla="val 50000"/>
              <a:gd name="adj2" fmla="val 54999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/>
          <p:cNvSpPr/>
          <p:nvPr/>
        </p:nvSpPr>
        <p:spPr>
          <a:xfrm>
            <a:off x="4640043" y="3747422"/>
            <a:ext cx="1607178" cy="85523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Battery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21994" y="1300766"/>
            <a:ext cx="7817476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513713" y="1339403"/>
            <a:ext cx="25757" cy="370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715667" y="1313645"/>
            <a:ext cx="25757" cy="370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5667" y="5048518"/>
            <a:ext cx="780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0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Working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Charan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876" y="5470274"/>
            <a:ext cx="928694" cy="1000132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>
            <a:off x="2214546" y="4680922"/>
            <a:ext cx="571504" cy="660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893876" y="3234636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ESP 8266/</a:t>
            </a:r>
          </a:p>
          <a:p>
            <a:pPr algn="ctr"/>
            <a:r>
              <a:rPr lang="en-IN" b="1" dirty="0" smtClean="0"/>
              <a:t>ESP-01</a:t>
            </a:r>
            <a:endParaRPr lang="en-IN" b="1" dirty="0"/>
          </a:p>
        </p:txBody>
      </p:sp>
      <p:sp>
        <p:nvSpPr>
          <p:cNvPr id="7" name="Cloud 6"/>
          <p:cNvSpPr/>
          <p:nvPr/>
        </p:nvSpPr>
        <p:spPr>
          <a:xfrm>
            <a:off x="3964776" y="1310669"/>
            <a:ext cx="3357586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INTERNET</a:t>
            </a:r>
            <a:endParaRPr lang="en-IN" sz="2400" b="1" dirty="0"/>
          </a:p>
        </p:txBody>
      </p:sp>
      <p:sp>
        <p:nvSpPr>
          <p:cNvPr id="8" name="Left-Right Arrow 7"/>
          <p:cNvSpPr/>
          <p:nvPr/>
        </p:nvSpPr>
        <p:spPr>
          <a:xfrm rot="19412327">
            <a:off x="3059643" y="2524237"/>
            <a:ext cx="871639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-Right Arrow 8"/>
          <p:cNvSpPr/>
          <p:nvPr/>
        </p:nvSpPr>
        <p:spPr>
          <a:xfrm rot="3611252">
            <a:off x="7212409" y="2838646"/>
            <a:ext cx="1202576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C:\Users\Charan\Desktop\email__mail__message__location__gps__pin__marriag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975" y="3429000"/>
            <a:ext cx="785818" cy="7858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44661" y="3708681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GPS information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579167" y="426972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</a:t>
            </a:r>
            <a:r>
              <a:rPr lang="en-IN" sz="2000" dirty="0" smtClean="0"/>
              <a:t>using IP address</a:t>
            </a:r>
            <a:r>
              <a:rPr lang="en-IN" dirty="0" smtClean="0"/>
              <a:t>)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22362" y="4339974"/>
            <a:ext cx="3632200" cy="2260600"/>
            <a:chOff x="5143504" y="4357694"/>
            <a:chExt cx="3632200" cy="2260600"/>
          </a:xfrm>
        </p:grpSpPr>
        <p:pic>
          <p:nvPicPr>
            <p:cNvPr id="14" name="Picture 5" descr="C:\Users\Charan\Desktop\remove-gps-Image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43504" y="4357694"/>
              <a:ext cx="3632200" cy="2260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  <p:sp>
          <p:nvSpPr>
            <p:cNvPr id="15" name="TextBox 14"/>
            <p:cNvSpPr txBox="1"/>
            <p:nvPr/>
          </p:nvSpPr>
          <p:spPr>
            <a:xfrm>
              <a:off x="5715008" y="5857892"/>
              <a:ext cx="242889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b="1" u="sng" dirty="0" smtClean="0">
                  <a:solidFill>
                    <a:srgbClr val="0070C0"/>
                  </a:solidFill>
                </a:rPr>
                <a:t>link</a:t>
              </a:r>
              <a:endParaRPr lang="en-IN" b="1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047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Role of ESP-8266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 Internet</a:t>
            </a:r>
          </a:p>
          <a:p>
            <a:endParaRPr lang="en-IN" dirty="0"/>
          </a:p>
          <a:p>
            <a:r>
              <a:rPr lang="en-IN" dirty="0"/>
              <a:t>Connects to </a:t>
            </a:r>
            <a:r>
              <a:rPr lang="en-IN" dirty="0" smtClean="0"/>
              <a:t>Wi-Fi </a:t>
            </a:r>
            <a:r>
              <a:rPr lang="en-IN" dirty="0"/>
              <a:t>network</a:t>
            </a:r>
          </a:p>
          <a:p>
            <a:endParaRPr lang="en-US" dirty="0"/>
          </a:p>
        </p:txBody>
      </p:sp>
      <p:pic>
        <p:nvPicPr>
          <p:cNvPr id="4" name="Picture 2" descr="C:\Users\Charan\Desktop\ESP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833" y="819597"/>
            <a:ext cx="4071934" cy="4071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52707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Track Location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17550" y="2393939"/>
            <a:ext cx="7859931" cy="3214710"/>
            <a:chOff x="785786" y="2071678"/>
            <a:chExt cx="7859931" cy="3214710"/>
          </a:xfrm>
        </p:grpSpPr>
        <p:pic>
          <p:nvPicPr>
            <p:cNvPr id="5" name="Picture 2" descr="C:\Users\Charan\Pictures\Screenshots\Screenshot (43)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2071678"/>
              <a:ext cx="7859931" cy="3214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3" descr="C:\Users\Charan\Pictures\Screenshots\Screenshot (46)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14744" y="2928934"/>
              <a:ext cx="4929222" cy="235745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4" descr="C:\Users\Charan\Pictures\Screenshots\Screenshot (45)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7224" y="3000372"/>
              <a:ext cx="2857520" cy="97630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35572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introduced a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technique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promotes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sensing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phones.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Due to rise in usage of mobile phones among this generation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widely, so we have to protect it.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Our proposed system would eliminate the loss of mobile phones.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not only provide us with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monitoring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guarantees location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89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4" y="156804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GATA: GPS-Arduino based Tracking and Alarm system for protection of wildlife </a:t>
            </a:r>
            <a:r>
              <a:rPr lang="en-US" sz="2400" dirty="0" smtClean="0"/>
              <a:t>animals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M </a:t>
            </a:r>
            <a:r>
              <a:rPr lang="en-US" sz="2400" dirty="0" err="1" smtClean="0"/>
              <a:t>Gor</a:t>
            </a:r>
            <a:r>
              <a:rPr lang="en-US" sz="2400" dirty="0" smtClean="0"/>
              <a:t> ,</a:t>
            </a:r>
            <a:r>
              <a:rPr lang="en-US" sz="2400" dirty="0"/>
              <a:t> </a:t>
            </a:r>
            <a:r>
              <a:rPr lang="en-US" sz="2400" dirty="0" smtClean="0"/>
              <a:t>J </a:t>
            </a:r>
            <a:r>
              <a:rPr lang="en-US" sz="2400" dirty="0" err="1"/>
              <a:t>V</a:t>
            </a:r>
            <a:r>
              <a:rPr lang="en-US" sz="2400" dirty="0" err="1" smtClean="0"/>
              <a:t>ora</a:t>
            </a:r>
            <a:r>
              <a:rPr lang="en-US" sz="2400" dirty="0" smtClean="0"/>
              <a:t> , S </a:t>
            </a:r>
            <a:r>
              <a:rPr lang="en-US" sz="2400" dirty="0" err="1" smtClean="0"/>
              <a:t>Tanwar</a:t>
            </a:r>
            <a:r>
              <a:rPr lang="en-US" sz="2400" dirty="0" smtClean="0"/>
              <a:t> , </a:t>
            </a:r>
            <a:r>
              <a:rPr lang="en-US" sz="2400" dirty="0"/>
              <a:t>S </a:t>
            </a:r>
            <a:r>
              <a:rPr lang="en-US" sz="2400" dirty="0" err="1" smtClean="0"/>
              <a:t>Tyagi</a:t>
            </a:r>
            <a:r>
              <a:rPr lang="en-US" sz="2400" dirty="0" smtClean="0"/>
              <a:t> 2017.</a:t>
            </a:r>
          </a:p>
          <a:p>
            <a:r>
              <a:rPr lang="en-US" sz="2400" dirty="0" smtClean="0"/>
              <a:t>GPS,GSM,RFID are used to track location wildlife animals accurately – “described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by </a:t>
            </a:r>
            <a:r>
              <a:rPr lang="en-US" sz="2400" dirty="0" err="1" smtClean="0"/>
              <a:t>Ajinkya</a:t>
            </a:r>
            <a:r>
              <a:rPr lang="en-US" sz="2400" dirty="0" smtClean="0"/>
              <a:t> C </a:t>
            </a:r>
            <a:r>
              <a:rPr lang="en-US" sz="2400" dirty="0" err="1" smtClean="0"/>
              <a:t>Bapat</a:t>
            </a:r>
            <a:r>
              <a:rPr lang="en-US" sz="2400" dirty="0" smtClean="0"/>
              <a:t> , </a:t>
            </a:r>
            <a:r>
              <a:rPr lang="en-US" sz="2400" dirty="0" err="1" smtClean="0"/>
              <a:t>Sonali</a:t>
            </a:r>
            <a:r>
              <a:rPr lang="en-US" sz="2400" dirty="0" smtClean="0"/>
              <a:t> U </a:t>
            </a:r>
            <a:r>
              <a:rPr lang="en-US" sz="2400" dirty="0" err="1" smtClean="0"/>
              <a:t>Nimbhorkar</a:t>
            </a:r>
            <a:r>
              <a:rPr lang="en-US" sz="2400" dirty="0" smtClean="0"/>
              <a:t>. </a:t>
            </a:r>
          </a:p>
          <a:p>
            <a:r>
              <a:rPr lang="en-US" sz="2400" dirty="0" err="1"/>
              <a:t>Khatal</a:t>
            </a:r>
            <a:r>
              <a:rPr lang="en-US" sz="2400" dirty="0"/>
              <a:t> </a:t>
            </a:r>
            <a:r>
              <a:rPr lang="en-US" sz="2400" dirty="0" err="1"/>
              <a:t>Sachin</a:t>
            </a:r>
            <a:r>
              <a:rPr lang="en-US" sz="2400" dirty="0"/>
              <a:t> </a:t>
            </a:r>
            <a:r>
              <a:rPr lang="en-US" sz="2400" dirty="0" err="1"/>
              <a:t>Sahebrao</a:t>
            </a:r>
            <a:r>
              <a:rPr lang="en-US" sz="2400" dirty="0"/>
              <a:t>, GPS/GSM based animal tracking and health monitoring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system</a:t>
            </a:r>
            <a:r>
              <a:rPr lang="en-US" sz="2400" dirty="0"/>
              <a:t>, International Journal Of Engineering, Education And Technology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(</a:t>
            </a:r>
            <a:r>
              <a:rPr lang="en-US" sz="2400" dirty="0"/>
              <a:t>ARDIJEET</a:t>
            </a:r>
            <a:r>
              <a:rPr lang="en-US" sz="2400" dirty="0" smtClean="0"/>
              <a:t>),pp 1-10, 2015.</a:t>
            </a:r>
          </a:p>
          <a:p>
            <a:r>
              <a:rPr lang="en-US" sz="2400" dirty="0" err="1"/>
              <a:t>Ajinkya</a:t>
            </a:r>
            <a:r>
              <a:rPr lang="en-US" sz="2400" dirty="0"/>
              <a:t> C </a:t>
            </a:r>
            <a:r>
              <a:rPr lang="en-US" sz="2400" dirty="0" err="1"/>
              <a:t>Bapat</a:t>
            </a:r>
            <a:r>
              <a:rPr lang="en-US" sz="2400" dirty="0"/>
              <a:t>, </a:t>
            </a:r>
            <a:r>
              <a:rPr lang="en-US" sz="2400" dirty="0" err="1"/>
              <a:t>Sonali</a:t>
            </a:r>
            <a:r>
              <a:rPr lang="en-US" sz="2400" dirty="0"/>
              <a:t> U </a:t>
            </a:r>
            <a:r>
              <a:rPr lang="en-US" sz="2400" dirty="0" err="1"/>
              <a:t>Nimbhorkar</a:t>
            </a:r>
            <a:r>
              <a:rPr lang="en-US" sz="2400" dirty="0"/>
              <a:t>, Designing RFID Based Object Tracking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System </a:t>
            </a:r>
            <a:r>
              <a:rPr lang="en-US" sz="2400" dirty="0"/>
              <a:t>by Applying Multilevel Security, In International Conference on Wireless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Communications</a:t>
            </a:r>
            <a:r>
              <a:rPr lang="en-US" sz="2400" dirty="0"/>
              <a:t>, Signal Processing and Networking (</a:t>
            </a:r>
            <a:r>
              <a:rPr lang="en-US" sz="2400" dirty="0" err="1"/>
              <a:t>WiSPNET</a:t>
            </a:r>
            <a:r>
              <a:rPr lang="en-US" sz="2400" dirty="0"/>
              <a:t>), pp. 22-26, 2016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Jung, J.Y. , Lee, J.W. (2008). ‘ZigBee/</a:t>
            </a:r>
            <a:r>
              <a:rPr lang="en-US" sz="2400" dirty="0" err="1"/>
              <a:t>bluetooth</a:t>
            </a:r>
            <a:r>
              <a:rPr lang="en-US" sz="2400" dirty="0"/>
              <a:t> device access control and reliable data </a:t>
            </a:r>
          </a:p>
          <a:p>
            <a:pPr marL="0" indent="0">
              <a:buNone/>
            </a:pPr>
            <a:r>
              <a:rPr lang="en-US" sz="2400" dirty="0"/>
              <a:t>    transmission in ZigBee based health monitoring system’.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936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An early application of pervasive computing was the active badge location </a:t>
            </a:r>
          </a:p>
          <a:p>
            <a:pPr marL="0" indent="0">
              <a:buNone/>
            </a:pPr>
            <a:r>
              <a:rPr lang="en-US" dirty="0"/>
              <a:t>   system, ”described by Want et al”, in which users and objects were tagged </a:t>
            </a:r>
          </a:p>
          <a:p>
            <a:pPr marL="0" indent="0">
              <a:buNone/>
            </a:pPr>
            <a:r>
              <a:rPr lang="en-US" dirty="0"/>
              <a:t>   with an "active" badge which could locate and identify them.</a:t>
            </a:r>
          </a:p>
          <a:p>
            <a:r>
              <a:rPr lang="en-US" dirty="0"/>
              <a:t>Designing RFID  Based Object Tracking System by Applying Multilevel     </a:t>
            </a:r>
          </a:p>
          <a:p>
            <a:pPr marL="0" indent="0">
              <a:buNone/>
            </a:pPr>
            <a:r>
              <a:rPr lang="en-US" dirty="0"/>
              <a:t>   Security[13].</a:t>
            </a:r>
          </a:p>
          <a:p>
            <a:r>
              <a:rPr lang="en-US" dirty="0"/>
              <a:t>GPS/GSM based animal tracking and health monitoring system </a:t>
            </a:r>
          </a:p>
          <a:p>
            <a:pPr marL="0" indent="0">
              <a:buNone/>
            </a:pPr>
            <a:r>
              <a:rPr lang="en-US" dirty="0"/>
              <a:t>  “described </a:t>
            </a:r>
            <a:r>
              <a:rPr lang="en-US" dirty="0" err="1"/>
              <a:t>Khatal</a:t>
            </a:r>
            <a:r>
              <a:rPr lang="en-US" dirty="0"/>
              <a:t> </a:t>
            </a: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Sahebrao</a:t>
            </a:r>
            <a:r>
              <a:rPr lang="en-US" dirty="0"/>
              <a:t>”.</a:t>
            </a:r>
          </a:p>
          <a:p>
            <a:r>
              <a:rPr lang="en-US" dirty="0"/>
              <a:t>“A. R. Krishna, G. S. </a:t>
            </a:r>
            <a:r>
              <a:rPr lang="en-US" dirty="0" err="1"/>
              <a:t>Bala</a:t>
            </a:r>
            <a:r>
              <a:rPr lang="en-US" dirty="0"/>
              <a:t>, A. </a:t>
            </a:r>
            <a:r>
              <a:rPr lang="en-US" dirty="0" err="1"/>
              <a:t>Sastry</a:t>
            </a:r>
            <a:r>
              <a:rPr lang="en-US" dirty="0"/>
              <a:t>, B. B. </a:t>
            </a:r>
            <a:r>
              <a:rPr lang="en-US" dirty="0" err="1"/>
              <a:t>Sarma</a:t>
            </a:r>
            <a:r>
              <a:rPr lang="en-US" dirty="0"/>
              <a:t> and G. S. </a:t>
            </a:r>
            <a:r>
              <a:rPr lang="en-US" dirty="0" err="1"/>
              <a:t>Alia”,"Design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And Implementation of a object tracking Based On Arduino </a:t>
            </a:r>
          </a:p>
          <a:p>
            <a:pPr marL="0" indent="0">
              <a:buNone/>
            </a:pPr>
            <a:r>
              <a:rPr lang="en-US" dirty="0"/>
              <a:t>  Technology”.</a:t>
            </a:r>
          </a:p>
          <a:p>
            <a:r>
              <a:rPr lang="en-US" dirty="0"/>
              <a:t>“J. </a:t>
            </a:r>
            <a:r>
              <a:rPr lang="en-US" dirty="0" err="1"/>
              <a:t>Hou</a:t>
            </a:r>
            <a:r>
              <a:rPr lang="en-US" dirty="0"/>
              <a:t>, C. Wu, Z. Yuan, J. Tan, Q. Wang and Y. Zhou”, "Research of </a:t>
            </a:r>
          </a:p>
          <a:p>
            <a:pPr marL="0" indent="0">
              <a:buNone/>
            </a:pPr>
            <a:r>
              <a:rPr lang="en-US" dirty="0"/>
              <a:t>   Intelligent Home Security Surveillance System Based on ESP“. </a:t>
            </a:r>
            <a:endParaRPr lang="en-US" dirty="0" smtClean="0"/>
          </a:p>
          <a:p>
            <a:r>
              <a:rPr lang="en-US" dirty="0"/>
              <a:t>This tracking system suffered from security issues due to presence of air interface</a:t>
            </a:r>
          </a:p>
          <a:p>
            <a:pPr marL="0" indent="0">
              <a:buNone/>
            </a:pPr>
            <a:r>
              <a:rPr lang="en-US" dirty="0"/>
              <a:t>.  between GSM and RFID.</a:t>
            </a:r>
          </a:p>
          <a:p>
            <a:pPr marL="0" indent="0">
              <a:buNone/>
            </a:pPr>
            <a:r>
              <a:rPr lang="en-US" dirty="0"/>
              <a:t>GPS location for mobile phones using the internet</a:t>
            </a: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2761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 plays an important role in many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main aim of our project is to track a mobile phone’s location even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phone is switched off.</a:t>
            </a:r>
          </a:p>
          <a:p>
            <a:r>
              <a:rPr lang="en-US" dirty="0"/>
              <a:t>Our project will enhance the facility for tracking our device in any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case(Switched </a:t>
            </a:r>
            <a:r>
              <a:rPr lang="en-US" dirty="0"/>
              <a:t>off).</a:t>
            </a:r>
          </a:p>
        </p:txBody>
      </p:sp>
    </p:spTree>
    <p:extLst>
      <p:ext uri="{BB962C8B-B14F-4D97-AF65-F5344CB8AC3E}">
        <p14:creationId xmlns="" xmlns:p14="http://schemas.microsoft.com/office/powerpoint/2010/main" val="17747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Reasons to track our mobile phone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Precious  </a:t>
            </a:r>
          </a:p>
          <a:p>
            <a:endParaRPr lang="en-IN" sz="36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Personal </a:t>
            </a:r>
          </a:p>
          <a:p>
            <a:endParaRPr lang="en-US" dirty="0"/>
          </a:p>
        </p:txBody>
      </p:sp>
      <p:pic>
        <p:nvPicPr>
          <p:cNvPr id="4" name="Picture 2" descr="C:\Users\Charan\Desktop\android-phones-samsung-galaxy-note-5-6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9357" y="1956977"/>
            <a:ext cx="4500594" cy="3000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16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review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Smart searching of wireless devices using device location information- </a:t>
            </a:r>
            <a:r>
              <a:rPr lang="en-US" dirty="0" err="1" smtClean="0"/>
              <a:t>intel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corporation(2016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RFID-based </a:t>
            </a:r>
            <a:r>
              <a:rPr lang="en-US" dirty="0"/>
              <a:t>tracking system was used </a:t>
            </a:r>
            <a:r>
              <a:rPr lang="en-US" dirty="0" smtClean="0"/>
              <a:t>to tracking location. RFID </a:t>
            </a:r>
            <a:r>
              <a:rPr lang="en-US" dirty="0"/>
              <a:t>reader turns 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the module </a:t>
            </a:r>
            <a:r>
              <a:rPr lang="en-US" dirty="0" smtClean="0"/>
              <a:t>kit </a:t>
            </a:r>
            <a:r>
              <a:rPr lang="en-US" dirty="0"/>
              <a:t>via RF communication which is </a:t>
            </a:r>
            <a:r>
              <a:rPr lang="en-US" dirty="0" smtClean="0"/>
              <a:t>GPS </a:t>
            </a:r>
            <a:r>
              <a:rPr lang="en-US" dirty="0"/>
              <a:t>and </a:t>
            </a:r>
            <a:r>
              <a:rPr lang="en-US" dirty="0" smtClean="0"/>
              <a:t>GSM – “</a:t>
            </a:r>
            <a:r>
              <a:rPr lang="en-US" dirty="0"/>
              <a:t>described by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N.Sriskanthan</a:t>
            </a:r>
            <a:r>
              <a:rPr lang="en-US" dirty="0" smtClean="0"/>
              <a:t> and </a:t>
            </a:r>
            <a:r>
              <a:rPr lang="en-US" dirty="0"/>
              <a:t>Tan </a:t>
            </a:r>
            <a:r>
              <a:rPr lang="en-US" dirty="0" err="1" smtClean="0"/>
              <a:t>Karand</a:t>
            </a:r>
            <a:r>
              <a:rPr lang="en-US" dirty="0" smtClean="0"/>
              <a:t>”.“</a:t>
            </a:r>
            <a:r>
              <a:rPr lang="en-US" dirty="0"/>
              <a:t>Bluetooth Based Home Automation </a:t>
            </a:r>
            <a:r>
              <a:rPr lang="en-US" dirty="0" smtClean="0"/>
              <a:t>System</a:t>
            </a:r>
            <a:r>
              <a:rPr lang="en-US" dirty="0" smtClean="0"/>
              <a:t>”[2].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based on inertial </a:t>
            </a:r>
            <a:r>
              <a:rPr lang="en-US" dirty="0" smtClean="0"/>
              <a:t>sensors for behavioral </a:t>
            </a:r>
            <a:r>
              <a:rPr lang="en-US" dirty="0"/>
              <a:t>monitoring of </a:t>
            </a:r>
            <a:r>
              <a:rPr lang="en-US" dirty="0" smtClean="0"/>
              <a:t>wildlife[12</a:t>
            </a:r>
            <a:r>
              <a:rPr lang="en-US" dirty="0"/>
              <a:t>]-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“</a:t>
            </a:r>
            <a:r>
              <a:rPr lang="en-US" dirty="0"/>
              <a:t>described by </a:t>
            </a:r>
            <a:r>
              <a:rPr lang="en-US" dirty="0" err="1" smtClean="0"/>
              <a:t>R.Tapiador</a:t>
            </a:r>
            <a:r>
              <a:rPr lang="en-US" dirty="0" smtClean="0"/>
              <a:t> </a:t>
            </a:r>
            <a:r>
              <a:rPr lang="en-US" dirty="0"/>
              <a:t>-Morales et al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Tracking Information-Stealing Smartphone Applications IMEI Number-Beresford,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A.R.,Rice</a:t>
            </a:r>
            <a:r>
              <a:rPr lang="en-US" dirty="0" smtClean="0"/>
              <a:t>, A., </a:t>
            </a:r>
            <a:r>
              <a:rPr lang="en-US" dirty="0" err="1" smtClean="0"/>
              <a:t>Skehin</a:t>
            </a:r>
            <a:r>
              <a:rPr lang="en-US" dirty="0" smtClean="0"/>
              <a:t>, N., </a:t>
            </a:r>
            <a:r>
              <a:rPr lang="en-US" dirty="0" err="1" smtClean="0"/>
              <a:t>Sohan</a:t>
            </a:r>
            <a:r>
              <a:rPr lang="en-US" dirty="0" smtClean="0"/>
              <a:t>, R.: </a:t>
            </a:r>
            <a:r>
              <a:rPr lang="en-US" dirty="0" err="1" smtClean="0"/>
              <a:t>MockDroid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087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518"/>
            <a:ext cx="10546724" cy="570044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GPS,GSM,RFID are used to track location wildlife animals accurately – “described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by </a:t>
            </a:r>
            <a:r>
              <a:rPr lang="en-US" sz="2400" dirty="0" err="1" smtClean="0"/>
              <a:t>Ajinkya</a:t>
            </a:r>
            <a:r>
              <a:rPr lang="en-US" sz="2400" dirty="0" smtClean="0"/>
              <a:t> </a:t>
            </a:r>
            <a:r>
              <a:rPr lang="en-US" sz="2400" dirty="0" smtClean="0"/>
              <a:t>C </a:t>
            </a:r>
            <a:r>
              <a:rPr lang="en-US" sz="2400" dirty="0" err="1" smtClean="0"/>
              <a:t>Bapat,Sonali</a:t>
            </a:r>
            <a:r>
              <a:rPr lang="en-US" sz="2400" dirty="0" smtClean="0"/>
              <a:t> U </a:t>
            </a:r>
            <a:r>
              <a:rPr lang="en-US" sz="2400" dirty="0" err="1" smtClean="0"/>
              <a:t>Nimbhorkar”,object</a:t>
            </a:r>
            <a:r>
              <a:rPr lang="en-US" sz="2400" dirty="0" smtClean="0"/>
              <a:t> have been tracked by auto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generative location </a:t>
            </a:r>
            <a:r>
              <a:rPr lang="en-US" sz="2400" dirty="0" smtClean="0"/>
              <a:t>tracking and movement patterns implemented using GPS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with </a:t>
            </a:r>
            <a:r>
              <a:rPr lang="en-US" sz="2400" dirty="0" smtClean="0"/>
              <a:t>the </a:t>
            </a:r>
            <a:r>
              <a:rPr lang="en-US" sz="2400" dirty="0" smtClean="0"/>
              <a:t>accelerometer </a:t>
            </a:r>
            <a:r>
              <a:rPr lang="en-US" sz="2400" dirty="0" smtClean="0"/>
              <a:t>and the </a:t>
            </a:r>
            <a:r>
              <a:rPr lang="en-US" sz="2400" dirty="0" err="1" smtClean="0"/>
              <a:t>WiFi</a:t>
            </a:r>
            <a:r>
              <a:rPr lang="en-US" sz="2400" dirty="0" smtClean="0"/>
              <a:t> shield. GPS, GSM and RFID were combined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onto </a:t>
            </a:r>
            <a:r>
              <a:rPr lang="en-US" sz="2400" dirty="0" smtClean="0"/>
              <a:t>a single </a:t>
            </a:r>
            <a:r>
              <a:rPr lang="en-US" sz="2400" dirty="0" smtClean="0"/>
              <a:t>platform </a:t>
            </a:r>
            <a:r>
              <a:rPr lang="en-US" sz="2400" dirty="0" smtClean="0"/>
              <a:t>to make the monitoring system[13</a:t>
            </a:r>
            <a:r>
              <a:rPr lang="en-US" sz="2400" dirty="0" smtClean="0"/>
              <a:t>].</a:t>
            </a:r>
            <a:endParaRPr lang="en-US" sz="2400" dirty="0" smtClean="0"/>
          </a:p>
          <a:p>
            <a:r>
              <a:rPr lang="en-US" sz="2400" dirty="0" smtClean="0"/>
              <a:t>Mobile </a:t>
            </a:r>
            <a:r>
              <a:rPr lang="en-US" sz="2400" dirty="0"/>
              <a:t>and web based </a:t>
            </a:r>
            <a:r>
              <a:rPr lang="en-US" sz="2400" dirty="0" smtClean="0"/>
              <a:t>monitoring </a:t>
            </a:r>
            <a:r>
              <a:rPr lang="en-US" sz="2400" dirty="0"/>
              <a:t>of patient’s </a:t>
            </a:r>
            <a:r>
              <a:rPr lang="en-US" sz="2400" dirty="0" smtClean="0"/>
              <a:t>physiological parameters –“described by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Agham</a:t>
            </a:r>
            <a:r>
              <a:rPr lang="en-US" sz="2400" dirty="0"/>
              <a:t>, N.D., </a:t>
            </a:r>
            <a:r>
              <a:rPr lang="en-US" sz="2400" dirty="0" err="1"/>
              <a:t>Thool</a:t>
            </a:r>
            <a:r>
              <a:rPr lang="en-US" sz="2400" dirty="0"/>
              <a:t>, V.R., </a:t>
            </a:r>
            <a:r>
              <a:rPr lang="en-US" sz="2400" dirty="0" err="1"/>
              <a:t>Thool</a:t>
            </a:r>
            <a:r>
              <a:rPr lang="en-US" sz="2400" dirty="0"/>
              <a:t>, </a:t>
            </a:r>
            <a:r>
              <a:rPr lang="en-US" sz="2400" dirty="0" err="1" smtClean="0"/>
              <a:t>R.C”.Here</a:t>
            </a:r>
            <a:r>
              <a:rPr lang="en-US" sz="2400" dirty="0" smtClean="0"/>
              <a:t> </a:t>
            </a:r>
            <a:r>
              <a:rPr lang="en-US" sz="2400" dirty="0"/>
              <a:t>data can be </a:t>
            </a:r>
            <a:r>
              <a:rPr lang="en-US" sz="2400" dirty="0" smtClean="0"/>
              <a:t>used </a:t>
            </a:r>
            <a:r>
              <a:rPr lang="en-US" sz="2400" dirty="0"/>
              <a:t>to monitor the health of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patient.The</a:t>
            </a:r>
            <a:r>
              <a:rPr lang="en-US" sz="2400" dirty="0" smtClean="0"/>
              <a:t> acquired </a:t>
            </a:r>
            <a:r>
              <a:rPr lang="en-US" sz="2400" dirty="0"/>
              <a:t>data is </a:t>
            </a:r>
            <a:r>
              <a:rPr lang="en-US" sz="2400" dirty="0" smtClean="0"/>
              <a:t>then </a:t>
            </a:r>
            <a:r>
              <a:rPr lang="en-US" sz="2400" dirty="0"/>
              <a:t>sent to a website server </a:t>
            </a:r>
            <a:r>
              <a:rPr lang="en-US" sz="2400" dirty="0" smtClean="0"/>
              <a:t> by ESP (connected to external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wifi</a:t>
            </a:r>
            <a:r>
              <a:rPr lang="en-US" sz="2400" dirty="0" smtClean="0"/>
              <a:t> )from which </a:t>
            </a:r>
            <a:r>
              <a:rPr lang="en-US" sz="2400" dirty="0"/>
              <a:t>the doctors </a:t>
            </a:r>
            <a:r>
              <a:rPr lang="en-US" sz="2400" dirty="0" smtClean="0"/>
              <a:t>can </a:t>
            </a:r>
            <a:r>
              <a:rPr lang="en-US" sz="2400" dirty="0"/>
              <a:t>check the </a:t>
            </a:r>
            <a:r>
              <a:rPr lang="en-US" sz="2400" dirty="0" smtClean="0"/>
              <a:t>patient’s </a:t>
            </a:r>
            <a:r>
              <a:rPr lang="en-US" sz="2400" dirty="0"/>
              <a:t>vital </a:t>
            </a:r>
            <a:r>
              <a:rPr lang="en-US" sz="2400" dirty="0" smtClean="0"/>
              <a:t>signs.</a:t>
            </a:r>
          </a:p>
          <a:p>
            <a:r>
              <a:rPr lang="en-US" sz="2400" dirty="0"/>
              <a:t>Jung, J.Y. , Lee, J.W. (</a:t>
            </a:r>
            <a:r>
              <a:rPr lang="en-US" sz="2400" dirty="0" smtClean="0"/>
              <a:t>2014).</a:t>
            </a:r>
            <a:r>
              <a:rPr lang="en-US" sz="2400" dirty="0"/>
              <a:t> ‘</a:t>
            </a:r>
            <a:r>
              <a:rPr lang="en-US" sz="2400" dirty="0" smtClean="0"/>
              <a:t>ZigBee/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</a:t>
            </a:r>
            <a:r>
              <a:rPr lang="en-US" sz="2400" dirty="0"/>
              <a:t>device access control </a:t>
            </a:r>
            <a:r>
              <a:rPr lang="en-US" sz="2400" dirty="0" smtClean="0"/>
              <a:t>and </a:t>
            </a:r>
            <a:r>
              <a:rPr lang="en-US" sz="2400" dirty="0"/>
              <a:t>reliable </a:t>
            </a:r>
            <a:r>
              <a:rPr lang="en-US" sz="2400" dirty="0" smtClean="0"/>
              <a:t>data </a:t>
            </a:r>
          </a:p>
          <a:p>
            <a:pPr marL="0" indent="0">
              <a:buNone/>
            </a:pPr>
            <a:r>
              <a:rPr lang="en-US" sz="2400" dirty="0" smtClean="0"/>
              <a:t>    transmission </a:t>
            </a:r>
            <a:r>
              <a:rPr lang="en-US" sz="2400" dirty="0"/>
              <a:t>in ZigBee based health monitoring </a:t>
            </a:r>
            <a:r>
              <a:rPr lang="en-US" sz="2400" dirty="0" smtClean="0"/>
              <a:t>system’.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371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6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Problems on Existing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not trace the location of mobile phones during shut down</a:t>
            </a:r>
          </a:p>
          <a:p>
            <a:r>
              <a:rPr lang="en-US" dirty="0"/>
              <a:t>T</a:t>
            </a:r>
            <a:r>
              <a:rPr lang="en-US" dirty="0" smtClean="0"/>
              <a:t>he existing system had an software oriented approach that </a:t>
            </a:r>
          </a:p>
          <a:p>
            <a:pPr marL="0" indent="0">
              <a:buNone/>
            </a:pPr>
            <a:r>
              <a:rPr lang="en-US" dirty="0" smtClean="0"/>
              <a:t>tracks the mobile phones using IMEI number and GPS but mobile </a:t>
            </a:r>
          </a:p>
          <a:p>
            <a:pPr marL="0" indent="0">
              <a:buNone/>
            </a:pPr>
            <a:r>
              <a:rPr lang="en-US" dirty="0" smtClean="0"/>
              <a:t>phone should be turned 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1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Proposed 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this drawback of the existing system we proposed </a:t>
            </a:r>
          </a:p>
          <a:p>
            <a:pPr marL="0" indent="0">
              <a:buNone/>
            </a:pPr>
            <a:r>
              <a:rPr lang="en-US" dirty="0" smtClean="0"/>
              <a:t>system of integrating a new hardware component and thus tracking the </a:t>
            </a:r>
          </a:p>
          <a:p>
            <a:pPr marL="0" indent="0">
              <a:buNone/>
            </a:pPr>
            <a:r>
              <a:rPr lang="en-US" dirty="0" smtClean="0"/>
              <a:t>mobile phone even when switched off.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 chart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5838061" y="5872195"/>
            <a:ext cx="1500198" cy="71438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  <p:sp>
        <p:nvSpPr>
          <p:cNvPr id="8" name="Flowchart: Decision 7"/>
          <p:cNvSpPr/>
          <p:nvPr/>
        </p:nvSpPr>
        <p:spPr>
          <a:xfrm>
            <a:off x="3200278" y="2921368"/>
            <a:ext cx="1474752" cy="1091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OFF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45805" y="354568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711422" y="3147229"/>
            <a:ext cx="1570149" cy="67468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/>
              <a:t>S</a:t>
            </a:r>
            <a:r>
              <a:rPr lang="en-IN" dirty="0" smtClean="0"/>
              <a:t>tart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2723605" y="1532985"/>
            <a:ext cx="2428097" cy="765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Smart phone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56" idx="3"/>
            <a:endCxn id="8" idx="1"/>
          </p:cNvCxnSpPr>
          <p:nvPr/>
        </p:nvCxnSpPr>
        <p:spPr>
          <a:xfrm flipV="1">
            <a:off x="2281571" y="3466878"/>
            <a:ext cx="918707" cy="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2"/>
            <a:endCxn id="8" idx="0"/>
          </p:cNvCxnSpPr>
          <p:nvPr/>
        </p:nvCxnSpPr>
        <p:spPr>
          <a:xfrm>
            <a:off x="3937654" y="2298518"/>
            <a:ext cx="0" cy="62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57818" y="3105476"/>
            <a:ext cx="2748829" cy="747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External battery power up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4488018" y="3475723"/>
            <a:ext cx="869800" cy="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8937938" y="3105476"/>
            <a:ext cx="2614411" cy="741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Arduino</a:t>
            </a:r>
            <a:r>
              <a:rPr lang="en-US" sz="2000" dirty="0" smtClean="0"/>
              <a:t> Execute</a:t>
            </a:r>
            <a:endParaRPr lang="en-US" sz="2000" dirty="0"/>
          </a:p>
        </p:txBody>
      </p:sp>
      <p:cxnSp>
        <p:nvCxnSpPr>
          <p:cNvPr id="72" name="Straight Arrow Connector 71"/>
          <p:cNvCxnSpPr>
            <a:stCxn id="67" idx="3"/>
            <a:endCxn id="70" idx="1"/>
          </p:cNvCxnSpPr>
          <p:nvPr/>
        </p:nvCxnSpPr>
        <p:spPr>
          <a:xfrm flipV="1">
            <a:off x="8106647" y="3476053"/>
            <a:ext cx="831291" cy="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9105364" y="4500570"/>
            <a:ext cx="2446985" cy="755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Fetch location from GPS</a:t>
            </a:r>
            <a:endParaRPr lang="en-US" sz="2000" dirty="0"/>
          </a:p>
        </p:txBody>
      </p:sp>
      <p:cxnSp>
        <p:nvCxnSpPr>
          <p:cNvPr id="78" name="Straight Arrow Connector 77"/>
          <p:cNvCxnSpPr>
            <a:stCxn id="70" idx="2"/>
          </p:cNvCxnSpPr>
          <p:nvPr/>
        </p:nvCxnSpPr>
        <p:spPr>
          <a:xfrm flipH="1">
            <a:off x="10238704" y="3846629"/>
            <a:ext cx="6440" cy="67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838061" y="4500569"/>
            <a:ext cx="2268586" cy="755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to </a:t>
            </a:r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4" idx="1"/>
            <a:endCxn id="81" idx="3"/>
          </p:cNvCxnSpPr>
          <p:nvPr/>
        </p:nvCxnSpPr>
        <p:spPr>
          <a:xfrm flipH="1" flipV="1">
            <a:off x="8106647" y="4878421"/>
            <a:ext cx="998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776352" y="4509490"/>
            <a:ext cx="2146566" cy="7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update on cloud</a:t>
            </a:r>
            <a:endParaRPr lang="en-US" sz="2000" dirty="0"/>
          </a:p>
        </p:txBody>
      </p:sp>
      <p:cxnSp>
        <p:nvCxnSpPr>
          <p:cNvPr id="86" name="Straight Arrow Connector 85"/>
          <p:cNvCxnSpPr>
            <a:stCxn id="81" idx="1"/>
            <a:endCxn id="84" idx="3"/>
          </p:cNvCxnSpPr>
          <p:nvPr/>
        </p:nvCxnSpPr>
        <p:spPr>
          <a:xfrm flipH="1" flipV="1">
            <a:off x="4922918" y="4878420"/>
            <a:ext cx="915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823662" y="5903424"/>
            <a:ext cx="2099256" cy="651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on site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4" idx="2"/>
            <a:endCxn id="87" idx="0"/>
          </p:cNvCxnSpPr>
          <p:nvPr/>
        </p:nvCxnSpPr>
        <p:spPr>
          <a:xfrm>
            <a:off x="3849635" y="5247350"/>
            <a:ext cx="23655" cy="6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6" idx="1"/>
          </p:cNvCxnSpPr>
          <p:nvPr/>
        </p:nvCxnSpPr>
        <p:spPr>
          <a:xfrm>
            <a:off x="4922918" y="6229385"/>
            <a:ext cx="91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25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15232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Step by Track phone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When smart phone is switched on, Bluetooth sends signal to</a:t>
            </a:r>
          </a:p>
          <a:p>
            <a:pPr marL="0" indent="0">
              <a:buNone/>
            </a:pPr>
            <a:r>
              <a:rPr lang="en-US" sz="3200" dirty="0" smtClean="0"/>
              <a:t>  the other end simultaneously.</a:t>
            </a:r>
          </a:p>
          <a:p>
            <a:r>
              <a:rPr lang="en-US" sz="3200" dirty="0" smtClean="0"/>
              <a:t> If these signal breaks, </a:t>
            </a:r>
            <a:r>
              <a:rPr lang="en-US" sz="3200" dirty="0"/>
              <a:t>E</a:t>
            </a:r>
            <a:r>
              <a:rPr lang="en-US" sz="3200" dirty="0" smtClean="0"/>
              <a:t>xternal components are activated.</a:t>
            </a:r>
          </a:p>
          <a:p>
            <a:r>
              <a:rPr lang="en-US" sz="3200" dirty="0" smtClean="0"/>
              <a:t>The Hardware components run by External power source.</a:t>
            </a:r>
          </a:p>
          <a:p>
            <a:r>
              <a:rPr lang="en-US" sz="3200" dirty="0" smtClean="0"/>
              <a:t>Arduino fetches the current location of the smart phone.</a:t>
            </a:r>
          </a:p>
          <a:p>
            <a:r>
              <a:rPr lang="en-IN" sz="3200" dirty="0" smtClean="0"/>
              <a:t>Connect the Network to ESP.</a:t>
            </a:r>
          </a:p>
          <a:p>
            <a:r>
              <a:rPr lang="en-IN" sz="3200" dirty="0" smtClean="0"/>
              <a:t>By this way Data is updated on cloud by giving </a:t>
            </a:r>
            <a:r>
              <a:rPr lang="en-IN" sz="3200" dirty="0" err="1" smtClean="0"/>
              <a:t>specfic</a:t>
            </a:r>
            <a:r>
              <a:rPr lang="en-IN" sz="3200" dirty="0" smtClean="0"/>
              <a:t>  </a:t>
            </a:r>
          </a:p>
          <a:p>
            <a:pPr marL="0" indent="0">
              <a:buNone/>
            </a:pPr>
            <a:r>
              <a:rPr lang="en-IN" sz="3200" dirty="0" smtClean="0"/>
              <a:t> IP address.</a:t>
            </a:r>
          </a:p>
          <a:p>
            <a:r>
              <a:rPr lang="en-IN" sz="3200" dirty="0" smtClean="0"/>
              <a:t>We can able to see the current location of the smart phone by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using our developed website.</a:t>
            </a:r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14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823</Words>
  <Application>Microsoft Office PowerPoint</Application>
  <PresentationFormat>Custom</PresentationFormat>
  <Paragraphs>136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Real Time Location tracking technique for smartphone when switched off</vt:lpstr>
      <vt:lpstr>Introduction</vt:lpstr>
      <vt:lpstr>Reasons to track our mobile phone </vt:lpstr>
      <vt:lpstr>Literature review</vt:lpstr>
      <vt:lpstr>Slide 5</vt:lpstr>
      <vt:lpstr>Problems on Existing System</vt:lpstr>
      <vt:lpstr>Proposed  System</vt:lpstr>
      <vt:lpstr>Flow chart</vt:lpstr>
      <vt:lpstr>Step by Track phone </vt:lpstr>
      <vt:lpstr>Key components</vt:lpstr>
      <vt:lpstr>Block diagram </vt:lpstr>
      <vt:lpstr>Working principle</vt:lpstr>
      <vt:lpstr>Role of ESP-8266</vt:lpstr>
      <vt:lpstr>Track Location</vt:lpstr>
      <vt:lpstr>Conclusion</vt:lpstr>
      <vt:lpstr>Reference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riyas</cp:lastModifiedBy>
  <cp:revision>140</cp:revision>
  <dcterms:created xsi:type="dcterms:W3CDTF">2017-12-28T04:44:30Z</dcterms:created>
  <dcterms:modified xsi:type="dcterms:W3CDTF">2018-01-03T08:32:50Z</dcterms:modified>
</cp:coreProperties>
</file>