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8" r:id="rId3"/>
    <p:sldId id="297" r:id="rId4"/>
    <p:sldId id="321" r:id="rId5"/>
    <p:sldId id="320" r:id="rId6"/>
    <p:sldId id="322" r:id="rId7"/>
    <p:sldId id="323" r:id="rId8"/>
    <p:sldId id="325" r:id="rId9"/>
    <p:sldId id="326" r:id="rId10"/>
    <p:sldId id="327" r:id="rId11"/>
    <p:sldId id="328" r:id="rId12"/>
    <p:sldId id="272" r:id="rId13"/>
    <p:sldId id="330" r:id="rId14"/>
    <p:sldId id="329" r:id="rId15"/>
    <p:sldId id="331" r:id="rId16"/>
    <p:sldId id="332" r:id="rId17"/>
    <p:sldId id="33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varScale="1">
        <p:scale>
          <a:sx n="87" d="100"/>
          <a:sy n="87" d="100"/>
        </p:scale>
        <p:origin x="1469"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088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40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314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3820059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5851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4551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952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6081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726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476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3952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0068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90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30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45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415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505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4/20/2025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75947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124200"/>
            <a:ext cx="8229600" cy="508000"/>
          </a:xfrm>
        </p:spPr>
        <p:txBody>
          <a:bodyPr>
            <a:noAutofit/>
          </a:bodyPr>
          <a:lstStyle/>
          <a:p>
            <a:pPr algn="ctr"/>
            <a:r>
              <a:rPr lang="en-GB" sz="3000" b="1" dirty="0">
                <a:latin typeface="Times New Roman" pitchFamily="18" charset="0"/>
                <a:cs typeface="Times New Roman" pitchFamily="18" charset="0"/>
              </a:rPr>
              <a:t>Rescue-x</a:t>
            </a:r>
            <a:br>
              <a:rPr lang="en-GB" sz="2500" b="1" dirty="0">
                <a:latin typeface="Times New Roman" pitchFamily="18" charset="0"/>
                <a:cs typeface="Times New Roman" pitchFamily="18" charset="0"/>
              </a:rPr>
            </a:br>
            <a:r>
              <a:rPr lang="en-GB" sz="2300" b="1" dirty="0">
                <a:latin typeface="Times New Roman" pitchFamily="18" charset="0"/>
                <a:cs typeface="Times New Roman" pitchFamily="18" charset="0"/>
              </a:rPr>
              <a:t>iot-based smart ACCIDENT detection and emergency dispatch system</a:t>
            </a:r>
            <a:br>
              <a:rPr lang="en-GB" sz="4400" b="1" dirty="0">
                <a:latin typeface="Times New Roman" pitchFamily="18" charset="0"/>
                <a:cs typeface="Times New Roman" pitchFamily="18" charset="0"/>
              </a:rPr>
            </a:br>
            <a:endParaRPr lang="en-IN" sz="4400" b="1" dirty="0">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C8BE63FF-7816-959C-8A0B-9874B5D42F7E}"/>
              </a:ext>
            </a:extLst>
          </p:cNvPr>
          <p:cNvSpPr/>
          <p:nvPr/>
        </p:nvSpPr>
        <p:spPr>
          <a:xfrm>
            <a:off x="1524000" y="361890"/>
            <a:ext cx="6172200" cy="461665"/>
          </a:xfrm>
          <a:prstGeom prst="rect">
            <a:avLst/>
          </a:prstGeom>
          <a:scene3d>
            <a:camera prst="orthographicFront"/>
            <a:lightRig rig="threePt" dir="t"/>
          </a:scene3d>
          <a:sp3d>
            <a:bevelT/>
          </a:sp3d>
        </p:spPr>
        <p:txBody>
          <a:bodyPr wrap="square">
            <a:spAutoFit/>
          </a:bodyPr>
          <a:lstStyle/>
          <a:p>
            <a:pPr algn="ctr"/>
            <a:r>
              <a:rPr lang="en-US" sz="2400" b="1" dirty="0">
                <a:highlight>
                  <a:srgbClr val="C0C0C0"/>
                </a:highlight>
                <a:latin typeface="Times New Roman" pitchFamily="18" charset="0"/>
                <a:cs typeface="Times New Roman" pitchFamily="18" charset="0"/>
              </a:rPr>
              <a:t>PANIMALAR ENGINEERING COLLEGE</a:t>
            </a:r>
          </a:p>
        </p:txBody>
      </p:sp>
      <p:sp>
        <p:nvSpPr>
          <p:cNvPr id="8" name="Rectangle 7">
            <a:extLst>
              <a:ext uri="{FF2B5EF4-FFF2-40B4-BE49-F238E27FC236}">
                <a16:creationId xmlns:a16="http://schemas.microsoft.com/office/drawing/2014/main" id="{7387E5E5-E98E-F25F-0ADC-A3A36EE8BD93}"/>
              </a:ext>
            </a:extLst>
          </p:cNvPr>
          <p:cNvSpPr/>
          <p:nvPr/>
        </p:nvSpPr>
        <p:spPr>
          <a:xfrm>
            <a:off x="1417320" y="823258"/>
            <a:ext cx="6096000" cy="646331"/>
          </a:xfrm>
          <a:prstGeom prst="rect">
            <a:avLst/>
          </a:prstGeom>
        </p:spPr>
        <p:txBody>
          <a:bodyPr wrap="square">
            <a:spAutoFit/>
          </a:bodyPr>
          <a:lstStyle/>
          <a:p>
            <a:pPr algn="ctr"/>
            <a:r>
              <a:rPr lang="en-US" b="1" dirty="0">
                <a:latin typeface="Times New Roman" pitchFamily="18" charset="0"/>
                <a:cs typeface="Times New Roman" pitchFamily="18" charset="0"/>
              </a:rPr>
              <a:t>Department of  Electronics and Communication Engineering</a:t>
            </a:r>
          </a:p>
        </p:txBody>
      </p:sp>
      <p:grpSp>
        <p:nvGrpSpPr>
          <p:cNvPr id="9" name="Group 8">
            <a:extLst>
              <a:ext uri="{FF2B5EF4-FFF2-40B4-BE49-F238E27FC236}">
                <a16:creationId xmlns:a16="http://schemas.microsoft.com/office/drawing/2014/main" id="{00138DA9-5E54-7C6F-76B0-93C752481EAC}"/>
              </a:ext>
            </a:extLst>
          </p:cNvPr>
          <p:cNvGrpSpPr/>
          <p:nvPr/>
        </p:nvGrpSpPr>
        <p:grpSpPr>
          <a:xfrm>
            <a:off x="182880" y="152698"/>
            <a:ext cx="8778240" cy="1341120"/>
            <a:chOff x="213360" y="182880"/>
            <a:chExt cx="8778240" cy="1341120"/>
          </a:xfrm>
        </p:grpSpPr>
        <p:pic>
          <p:nvPicPr>
            <p:cNvPr id="10" name="Picture 9">
              <a:extLst>
                <a:ext uri="{FF2B5EF4-FFF2-40B4-BE49-F238E27FC236}">
                  <a16:creationId xmlns:a16="http://schemas.microsoft.com/office/drawing/2014/main" id="{F19C3CE8-25FD-DC1A-2AA0-AA793E37712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
              <a:ext cx="1143000" cy="1123950"/>
            </a:xfrm>
            <a:prstGeom prst="rect">
              <a:avLst/>
            </a:prstGeom>
            <a:noFill/>
            <a:ln>
              <a:noFill/>
            </a:ln>
          </p:spPr>
        </p:pic>
        <p:pic>
          <p:nvPicPr>
            <p:cNvPr id="11" name="Picture 2" descr="Related image">
              <a:extLst>
                <a:ext uri="{FF2B5EF4-FFF2-40B4-BE49-F238E27FC236}">
                  <a16:creationId xmlns:a16="http://schemas.microsoft.com/office/drawing/2014/main" id="{89974F8E-A551-5324-BD43-550FDD6D10DD}"/>
                </a:ext>
              </a:extLst>
            </p:cNvPr>
            <p:cNvPicPr>
              <a:picLocks noChangeAspect="1" noChangeArrowheads="1"/>
            </p:cNvPicPr>
            <p:nvPr/>
          </p:nvPicPr>
          <p:blipFill>
            <a:blip r:embed="rId3" cstate="print"/>
            <a:srcRect/>
            <a:stretch>
              <a:fillRect/>
            </a:stretch>
          </p:blipFill>
          <p:spPr bwMode="auto">
            <a:xfrm>
              <a:off x="7772400" y="182880"/>
              <a:ext cx="1188720" cy="1188720"/>
            </a:xfrm>
            <a:prstGeom prst="rect">
              <a:avLst/>
            </a:prstGeom>
            <a:noFill/>
          </p:spPr>
        </p:pic>
        <p:cxnSp>
          <p:nvCxnSpPr>
            <p:cNvPr id="12" name="Straight Connector 11">
              <a:extLst>
                <a:ext uri="{FF2B5EF4-FFF2-40B4-BE49-F238E27FC236}">
                  <a16:creationId xmlns:a16="http://schemas.microsoft.com/office/drawing/2014/main" id="{7134031C-9AC9-0808-461A-A72525332777}"/>
                </a:ext>
              </a:extLst>
            </p:cNvPr>
            <p:cNvCxnSpPr/>
            <p:nvPr/>
          </p:nvCxnSpPr>
          <p:spPr>
            <a:xfrm>
              <a:off x="213360" y="15240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2EC0CC4B-365E-47B3-ABB2-BAF4812F4DAE}"/>
              </a:ext>
            </a:extLst>
          </p:cNvPr>
          <p:cNvSpPr txBox="1"/>
          <p:nvPr/>
        </p:nvSpPr>
        <p:spPr>
          <a:xfrm>
            <a:off x="3838466" y="3244334"/>
            <a:ext cx="1467068" cy="369332"/>
          </a:xfrm>
          <a:prstGeom prst="rect">
            <a:avLst/>
          </a:prstGeom>
          <a:noFill/>
          <a:ln>
            <a:solidFill>
              <a:schemeClr val="tx1">
                <a:alpha val="99000"/>
              </a:schemeClr>
            </a:solidFill>
          </a:ln>
          <a:effectLst>
            <a:outerShdw blurRad="50800" dist="38100" dir="2700000" algn="tl" rotWithShape="0">
              <a:prstClr val="black">
                <a:alpha val="40000"/>
              </a:prstClr>
            </a:outerShdw>
          </a:effectLst>
        </p:spPr>
        <p:txBody>
          <a:bodyPr wrap="none" rtlCol="0">
            <a:spAutoFit/>
          </a:bodyPr>
          <a:lstStyle/>
          <a:p>
            <a:r>
              <a:rPr lang="en-US" dirty="0">
                <a:latin typeface="Times New Roman" pitchFamily="18" charset="0"/>
                <a:cs typeface="Times New Roman" pitchFamily="18" charset="0"/>
              </a:rPr>
              <a:t>Batch No: D8</a:t>
            </a:r>
          </a:p>
        </p:txBody>
      </p:sp>
      <p:sp>
        <p:nvSpPr>
          <p:cNvPr id="14" name="TextBox 13">
            <a:extLst>
              <a:ext uri="{FF2B5EF4-FFF2-40B4-BE49-F238E27FC236}">
                <a16:creationId xmlns:a16="http://schemas.microsoft.com/office/drawing/2014/main" id="{06D816AF-1C4E-F73F-43DB-A866ED26AE51}"/>
              </a:ext>
            </a:extLst>
          </p:cNvPr>
          <p:cNvSpPr txBox="1"/>
          <p:nvPr/>
        </p:nvSpPr>
        <p:spPr>
          <a:xfrm>
            <a:off x="1417320" y="3880338"/>
            <a:ext cx="3512500" cy="1761829"/>
          </a:xfrm>
          <a:prstGeom prst="rect">
            <a:avLst/>
          </a:prstGeom>
          <a:noFill/>
        </p:spPr>
        <p:txBody>
          <a:bodyPr wrap="square" lIns="91440" tIns="45720" rIns="91440" bIns="45720" rtlCol="0" anchor="t">
            <a:spAutoFit/>
          </a:bodyPr>
          <a:lstStyle/>
          <a:p>
            <a:pPr algn="just">
              <a:lnSpc>
                <a:spcPct val="150000"/>
              </a:lnSpc>
            </a:pPr>
            <a:r>
              <a:rPr lang="en-US" b="1" u="sng" dirty="0">
                <a:latin typeface="Times New Roman" pitchFamily="18" charset="0"/>
                <a:cs typeface="Times New Roman" pitchFamily="18" charset="0"/>
              </a:rPr>
              <a:t>Batch Members:</a:t>
            </a:r>
          </a:p>
          <a:p>
            <a:pPr algn="just">
              <a:lnSpc>
                <a:spcPct val="150000"/>
              </a:lnSpc>
            </a:pPr>
            <a:r>
              <a:rPr lang="en-US" sz="1400" dirty="0">
                <a:latin typeface="Times New Roman" pitchFamily="18" charset="0"/>
                <a:cs typeface="Times New Roman" pitchFamily="18" charset="0"/>
              </a:rPr>
              <a:t>KAUSHIK B (211421106130)</a:t>
            </a:r>
          </a:p>
          <a:p>
            <a:pPr algn="just">
              <a:lnSpc>
                <a:spcPct val="150000"/>
              </a:lnSpc>
            </a:pPr>
            <a:r>
              <a:rPr lang="en-US" sz="1400" dirty="0">
                <a:latin typeface="Times New Roman" pitchFamily="18" charset="0"/>
                <a:cs typeface="Times New Roman" pitchFamily="18" charset="0"/>
              </a:rPr>
              <a:t>MAHENDHAR M (211421106163)</a:t>
            </a:r>
          </a:p>
          <a:p>
            <a:pPr>
              <a:lnSpc>
                <a:spcPct val="150000"/>
              </a:lnSpc>
            </a:pPr>
            <a:r>
              <a:rPr lang="en-US" sz="1400" dirty="0">
                <a:latin typeface="Times New Roman"/>
                <a:cs typeface="Times New Roman"/>
              </a:rPr>
              <a:t>JAGANNATH A (211421106105)</a:t>
            </a:r>
          </a:p>
          <a:p>
            <a:pPr>
              <a:lnSpc>
                <a:spcPct val="150000"/>
              </a:lnSpc>
            </a:pPr>
            <a:r>
              <a:rPr lang="en-US" sz="1400" dirty="0">
                <a:latin typeface="Times New Roman"/>
                <a:cs typeface="Times New Roman"/>
              </a:rPr>
              <a:t>PRITHIVIRAJ E (211421106333)</a:t>
            </a:r>
            <a:endParaRPr lang="en-US" sz="1400" dirty="0">
              <a:latin typeface="Times New Roman" pitchFamily="18" charset="0"/>
              <a:cs typeface="Times New Roman" pitchFamily="18" charset="0"/>
            </a:endParaRPr>
          </a:p>
        </p:txBody>
      </p:sp>
      <p:sp>
        <p:nvSpPr>
          <p:cNvPr id="15" name="Rectangle 14">
            <a:extLst>
              <a:ext uri="{FF2B5EF4-FFF2-40B4-BE49-F238E27FC236}">
                <a16:creationId xmlns:a16="http://schemas.microsoft.com/office/drawing/2014/main" id="{CF6DFBF0-3DB2-123B-BFBD-92BD7E26DB9C}"/>
              </a:ext>
            </a:extLst>
          </p:cNvPr>
          <p:cNvSpPr/>
          <p:nvPr/>
        </p:nvSpPr>
        <p:spPr>
          <a:xfrm>
            <a:off x="4724400" y="3866606"/>
            <a:ext cx="3352800" cy="1761829"/>
          </a:xfrm>
          <a:prstGeom prst="rect">
            <a:avLst/>
          </a:prstGeom>
        </p:spPr>
        <p:txBody>
          <a:bodyPr wrap="square">
            <a:spAutoFit/>
          </a:bodyPr>
          <a:lstStyle/>
          <a:p>
            <a:pPr algn="just">
              <a:lnSpc>
                <a:spcPct val="150000"/>
              </a:lnSpc>
            </a:pPr>
            <a:r>
              <a:rPr lang="en-US" b="1" u="sng" dirty="0">
                <a:latin typeface="Times New Roman" pitchFamily="18" charset="0"/>
                <a:cs typeface="Times New Roman" pitchFamily="18" charset="0"/>
              </a:rPr>
              <a:t>Internal Guide: </a:t>
            </a:r>
          </a:p>
          <a:p>
            <a:pPr>
              <a:lnSpc>
                <a:spcPct val="150000"/>
              </a:lnSpc>
            </a:pPr>
            <a:r>
              <a:rPr lang="en-US" sz="1400" b="1" dirty="0">
                <a:latin typeface="Times New Roman" pitchFamily="18" charset="0"/>
                <a:cs typeface="Times New Roman" pitchFamily="18" charset="0"/>
              </a:rPr>
              <a:t>Ms. R. MARY VICTORIA , M.E.,</a:t>
            </a:r>
          </a:p>
          <a:p>
            <a:pPr algn="just">
              <a:lnSpc>
                <a:spcPct val="150000"/>
              </a:lnSpc>
            </a:pPr>
            <a:r>
              <a:rPr lang="en-US" sz="1400" dirty="0">
                <a:latin typeface="Times New Roman" pitchFamily="18" charset="0"/>
                <a:cs typeface="Times New Roman" pitchFamily="18" charset="0"/>
              </a:rPr>
              <a:t>Assistant Professor,</a:t>
            </a:r>
          </a:p>
          <a:p>
            <a:pPr>
              <a:lnSpc>
                <a:spcPct val="150000"/>
              </a:lnSpc>
            </a:pPr>
            <a:r>
              <a:rPr lang="en-US" sz="1400" dirty="0">
                <a:latin typeface="Times New Roman" pitchFamily="18" charset="0"/>
                <a:cs typeface="Times New Roman" pitchFamily="18" charset="0"/>
              </a:rPr>
              <a:t>Department of ECE,</a:t>
            </a:r>
          </a:p>
          <a:p>
            <a:pPr>
              <a:lnSpc>
                <a:spcPct val="150000"/>
              </a:lnSpc>
            </a:pPr>
            <a:r>
              <a:rPr lang="en-US" sz="1400" dirty="0">
                <a:latin typeface="Times New Roman" pitchFamily="18" charset="0"/>
                <a:cs typeface="Times New Roman" pitchFamily="18" charset="0"/>
              </a:rPr>
              <a:t>Panimalar Engineering College.</a:t>
            </a:r>
          </a:p>
        </p:txBody>
      </p:sp>
    </p:spTree>
    <p:extLst>
      <p:ext uri="{BB962C8B-B14F-4D97-AF65-F5344CB8AC3E}">
        <p14:creationId xmlns:p14="http://schemas.microsoft.com/office/powerpoint/2010/main" val="53375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92C42-16D5-91D5-D2CF-9F4E55F638A3}"/>
            </a:ext>
          </a:extLst>
        </p:cNvPr>
        <p:cNvGrpSpPr/>
        <p:nvPr/>
      </p:nvGrpSpPr>
      <p:grpSpPr>
        <a:xfrm>
          <a:off x="0" y="0"/>
          <a:ext cx="0" cy="0"/>
          <a:chOff x="0" y="0"/>
          <a:chExt cx="0" cy="0"/>
        </a:xfrm>
      </p:grpSpPr>
      <p:sp>
        <p:nvSpPr>
          <p:cNvPr id="20" name="Slide Number Placeholder 1">
            <a:extLst>
              <a:ext uri="{FF2B5EF4-FFF2-40B4-BE49-F238E27FC236}">
                <a16:creationId xmlns:a16="http://schemas.microsoft.com/office/drawing/2014/main" id="{BE181D58-3E31-7284-E2AC-F8736938CFB7}"/>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10</a:t>
            </a:fld>
            <a:endParaRPr lang="en-US"/>
          </a:p>
        </p:txBody>
      </p:sp>
      <p:cxnSp>
        <p:nvCxnSpPr>
          <p:cNvPr id="23" name="Straight Connector 22">
            <a:extLst>
              <a:ext uri="{FF2B5EF4-FFF2-40B4-BE49-F238E27FC236}">
                <a16:creationId xmlns:a16="http://schemas.microsoft.com/office/drawing/2014/main" id="{DD8A05C3-D5AC-5CC5-07B2-3B9AB17F54D5}"/>
              </a:ext>
            </a:extLst>
          </p:cNvPr>
          <p:cNvCxnSpPr/>
          <p:nvPr/>
        </p:nvCxnSpPr>
        <p:spPr>
          <a:xfrm>
            <a:off x="182880" y="12954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BD846A7-48AB-8B38-5A4D-9185287B35A6}"/>
              </a:ext>
            </a:extLst>
          </p:cNvPr>
          <p:cNvSpPr txBox="1"/>
          <p:nvPr/>
        </p:nvSpPr>
        <p:spPr>
          <a:xfrm>
            <a:off x="979737" y="502374"/>
            <a:ext cx="7184525" cy="538609"/>
          </a:xfrm>
          <a:prstGeom prst="rect">
            <a:avLst/>
          </a:prstGeom>
          <a:noFill/>
        </p:spPr>
        <p:txBody>
          <a:bodyPr wrap="square" rtlCol="0">
            <a:spAutoFit/>
          </a:bodyPr>
          <a:lstStyle/>
          <a:p>
            <a:pPr algn="ctr"/>
            <a:r>
              <a:rPr lang="en-US" sz="2900" b="1" dirty="0">
                <a:latin typeface="Times New Roman" pitchFamily="18" charset="0"/>
                <a:cs typeface="Times New Roman" pitchFamily="18" charset="0"/>
              </a:rPr>
              <a:t>PROPOSED SYSTEM</a:t>
            </a:r>
          </a:p>
        </p:txBody>
      </p:sp>
      <p:sp>
        <p:nvSpPr>
          <p:cNvPr id="3" name="Content Placeholder 2">
            <a:extLst>
              <a:ext uri="{FF2B5EF4-FFF2-40B4-BE49-F238E27FC236}">
                <a16:creationId xmlns:a16="http://schemas.microsoft.com/office/drawing/2014/main" id="{4516A3BB-558A-A1CD-B564-15874003B95E}"/>
              </a:ext>
            </a:extLst>
          </p:cNvPr>
          <p:cNvSpPr>
            <a:spLocks noGrp="1"/>
          </p:cNvSpPr>
          <p:nvPr>
            <p:ph idx="1"/>
          </p:nvPr>
        </p:nvSpPr>
        <p:spPr>
          <a:xfrm>
            <a:off x="182880" y="1549818"/>
            <a:ext cx="6172200" cy="4603750"/>
          </a:xfrm>
        </p:spPr>
        <p:txBody>
          <a:bodyPr>
            <a:noAutofit/>
          </a:bodyPr>
          <a:lstStyle/>
          <a:p>
            <a:pPr algn="just">
              <a:lnSpc>
                <a:spcPct val="150000"/>
              </a:lnSpc>
            </a:pPr>
            <a:r>
              <a:rPr lang="en-GB" sz="1600" dirty="0">
                <a:latin typeface="Times New Roman" pitchFamily="18" charset="0"/>
                <a:cs typeface="Times New Roman" pitchFamily="18" charset="0"/>
              </a:rPr>
              <a:t>The proposed system aims to address the limitations of existing accident detection and emergency response frameworks by integrating advanced technologies such as ESP32 controllers, MEM sensors, GSM communication, and IoT for real-time accident detection, efficient ambulance dispatch, and dynamic route optimization. </a:t>
            </a:r>
          </a:p>
          <a:p>
            <a:pPr algn="just">
              <a:lnSpc>
                <a:spcPct val="150000"/>
              </a:lnSpc>
            </a:pPr>
            <a:r>
              <a:rPr lang="en-GB" sz="1600" dirty="0">
                <a:latin typeface="Times New Roman" pitchFamily="18" charset="0"/>
                <a:cs typeface="Times New Roman" pitchFamily="18" charset="0"/>
              </a:rPr>
              <a:t>In this system, MEM sensors embedded in vehicles detect sudden changes in velocity or impact, instantly triggering an alert to the nearest available ambulance via GSM.</a:t>
            </a:r>
          </a:p>
          <a:p>
            <a:pPr algn="just">
              <a:lnSpc>
                <a:spcPct val="150000"/>
              </a:lnSpc>
            </a:pPr>
            <a:r>
              <a:rPr lang="en-GB" sz="1600" dirty="0">
                <a:latin typeface="Times New Roman" pitchFamily="18" charset="0"/>
                <a:cs typeface="Times New Roman" pitchFamily="18" charset="0"/>
              </a:rPr>
              <a:t>This ensures that emergency responders are notified without delay, reducing response times significantly. Once the ambulance driver accepts the notification, they can input the nearest hospital name, and the system automatically updates the optimal route using IoT-enabled GPS technology.</a:t>
            </a:r>
            <a:endParaRPr lang="en-US" sz="1600" dirty="0">
              <a:latin typeface="Times New Roman" pitchFamily="18" charset="0"/>
              <a:cs typeface="Times New Roman" pitchFamily="18" charset="0"/>
            </a:endParaRPr>
          </a:p>
          <a:p>
            <a:pPr algn="just">
              <a:lnSpc>
                <a:spcPct val="150000"/>
              </a:lnSpc>
            </a:pPr>
            <a:endParaRPr lang="en-GB" sz="16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2E55C5AD-A4EA-CD1E-862A-0701907B8E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1676400"/>
            <a:ext cx="2344220" cy="1407328"/>
          </a:xfrm>
          <a:prstGeom prst="rect">
            <a:avLst/>
          </a:prstGeom>
        </p:spPr>
      </p:pic>
      <p:pic>
        <p:nvPicPr>
          <p:cNvPr id="6" name="Picture 5">
            <a:extLst>
              <a:ext uri="{FF2B5EF4-FFF2-40B4-BE49-F238E27FC236}">
                <a16:creationId xmlns:a16="http://schemas.microsoft.com/office/drawing/2014/main" id="{6A35F7DF-248D-616B-2E18-41E9E15835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3200" y="3962400"/>
            <a:ext cx="2344221" cy="1948201"/>
          </a:xfrm>
          <a:prstGeom prst="rect">
            <a:avLst/>
          </a:prstGeom>
        </p:spPr>
      </p:pic>
    </p:spTree>
    <p:extLst>
      <p:ext uri="{BB962C8B-B14F-4D97-AF65-F5344CB8AC3E}">
        <p14:creationId xmlns:p14="http://schemas.microsoft.com/office/powerpoint/2010/main" val="790578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B7C95-B49D-22B4-C37A-1D5E56BFE003}"/>
            </a:ext>
          </a:extLst>
        </p:cNvPr>
        <p:cNvGrpSpPr/>
        <p:nvPr/>
      </p:nvGrpSpPr>
      <p:grpSpPr>
        <a:xfrm>
          <a:off x="0" y="0"/>
          <a:ext cx="0" cy="0"/>
          <a:chOff x="0" y="0"/>
          <a:chExt cx="0" cy="0"/>
        </a:xfrm>
      </p:grpSpPr>
      <p:sp>
        <p:nvSpPr>
          <p:cNvPr id="20" name="Slide Number Placeholder 1">
            <a:extLst>
              <a:ext uri="{FF2B5EF4-FFF2-40B4-BE49-F238E27FC236}">
                <a16:creationId xmlns:a16="http://schemas.microsoft.com/office/drawing/2014/main" id="{5FC5CCB3-4057-2B52-DD8D-C2B3EA6412A4}"/>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11</a:t>
            </a:fld>
            <a:endParaRPr lang="en-US"/>
          </a:p>
        </p:txBody>
      </p:sp>
      <p:cxnSp>
        <p:nvCxnSpPr>
          <p:cNvPr id="23" name="Straight Connector 22">
            <a:extLst>
              <a:ext uri="{FF2B5EF4-FFF2-40B4-BE49-F238E27FC236}">
                <a16:creationId xmlns:a16="http://schemas.microsoft.com/office/drawing/2014/main" id="{5C6ED921-11C0-5609-A3D6-4A957ADDCEB1}"/>
              </a:ext>
            </a:extLst>
          </p:cNvPr>
          <p:cNvCxnSpPr/>
          <p:nvPr/>
        </p:nvCxnSpPr>
        <p:spPr>
          <a:xfrm>
            <a:off x="182880" y="12954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12717CE0-1125-DFA1-4A77-E31A5D837720}"/>
              </a:ext>
            </a:extLst>
          </p:cNvPr>
          <p:cNvSpPr txBox="1"/>
          <p:nvPr/>
        </p:nvSpPr>
        <p:spPr>
          <a:xfrm>
            <a:off x="979737" y="502374"/>
            <a:ext cx="7184525" cy="538609"/>
          </a:xfrm>
          <a:prstGeom prst="rect">
            <a:avLst/>
          </a:prstGeom>
          <a:noFill/>
        </p:spPr>
        <p:txBody>
          <a:bodyPr wrap="square" rtlCol="0">
            <a:spAutoFit/>
          </a:bodyPr>
          <a:lstStyle/>
          <a:p>
            <a:pPr algn="ctr"/>
            <a:r>
              <a:rPr lang="en-US" sz="2900" b="1" dirty="0">
                <a:latin typeface="Times New Roman" pitchFamily="18" charset="0"/>
                <a:cs typeface="Times New Roman" pitchFamily="18" charset="0"/>
              </a:rPr>
              <a:t>PROPOSED SYSTEM</a:t>
            </a:r>
          </a:p>
        </p:txBody>
      </p:sp>
      <p:sp>
        <p:nvSpPr>
          <p:cNvPr id="3" name="Content Placeholder 2">
            <a:extLst>
              <a:ext uri="{FF2B5EF4-FFF2-40B4-BE49-F238E27FC236}">
                <a16:creationId xmlns:a16="http://schemas.microsoft.com/office/drawing/2014/main" id="{6132327B-739E-2902-A7C2-705F7681F132}"/>
              </a:ext>
            </a:extLst>
          </p:cNvPr>
          <p:cNvSpPr>
            <a:spLocks noGrp="1"/>
          </p:cNvSpPr>
          <p:nvPr>
            <p:ph idx="1"/>
          </p:nvPr>
        </p:nvSpPr>
        <p:spPr>
          <a:xfrm>
            <a:off x="209257" y="1382339"/>
            <a:ext cx="8778240" cy="1802982"/>
          </a:xfrm>
        </p:spPr>
        <p:txBody>
          <a:bodyPr>
            <a:noAutofit/>
          </a:bodyPr>
          <a:lstStyle/>
          <a:p>
            <a:pPr marL="285750" indent="-285750" algn="just">
              <a:lnSpc>
                <a:spcPct val="150000"/>
              </a:lnSpc>
              <a:buFont typeface="Arial" panose="020B0604020202020204" pitchFamily="34" charset="0"/>
              <a:buChar char="•"/>
            </a:pPr>
            <a:r>
              <a:rPr lang="en-GB" sz="1600" dirty="0">
                <a:latin typeface="Times New Roman" pitchFamily="18" charset="0"/>
                <a:cs typeface="Times New Roman" pitchFamily="18" charset="0"/>
              </a:rPr>
              <a:t>This real-time route optimization takes into account live traffic data, road conditions, and distance, ensuring the is ambulance reaches the hospital in  shortest possible time. </a:t>
            </a:r>
          </a:p>
          <a:p>
            <a:pPr marL="285750" indent="-285750" algn="just">
              <a:lnSpc>
                <a:spcPct val="150000"/>
              </a:lnSpc>
              <a:buFont typeface="Arial" panose="020B0604020202020204" pitchFamily="34" charset="0"/>
              <a:buChar char="•"/>
            </a:pPr>
            <a:r>
              <a:rPr lang="en-GB" sz="1600" dirty="0">
                <a:latin typeface="Times New Roman" pitchFamily="18" charset="0"/>
                <a:cs typeface="Times New Roman" pitchFamily="18" charset="0"/>
              </a:rPr>
              <a:t>The system also includes a web-based interface where ambulance drivers can view accident notifications, monitor their progress, and  </a:t>
            </a:r>
            <a:r>
              <a:rPr lang="en-GB" sz="1200" dirty="0">
                <a:latin typeface="Times New Roman" pitchFamily="18" charset="0"/>
                <a:cs typeface="Times New Roman" pitchFamily="18" charset="0"/>
              </a:rPr>
              <a:t>the  </a:t>
            </a:r>
            <a:r>
              <a:rPr lang="en-GB" sz="1600" dirty="0">
                <a:latin typeface="Times New Roman" pitchFamily="18" charset="0"/>
                <a:cs typeface="Times New Roman" pitchFamily="18" charset="0"/>
              </a:rPr>
              <a:t>Interact with the system in real time</a:t>
            </a:r>
            <a:endParaRPr lang="en-US" sz="1200" dirty="0"/>
          </a:p>
        </p:txBody>
      </p:sp>
      <p:pic>
        <p:nvPicPr>
          <p:cNvPr id="2" name="Picture 1">
            <a:extLst>
              <a:ext uri="{FF2B5EF4-FFF2-40B4-BE49-F238E27FC236}">
                <a16:creationId xmlns:a16="http://schemas.microsoft.com/office/drawing/2014/main" id="{1980D81D-D535-5E58-D789-71B431FD19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577" y="3290650"/>
            <a:ext cx="4341721" cy="2863382"/>
          </a:xfrm>
          <a:prstGeom prst="rect">
            <a:avLst/>
          </a:prstGeom>
        </p:spPr>
      </p:pic>
      <p:pic>
        <p:nvPicPr>
          <p:cNvPr id="7" name="Picture 6">
            <a:extLst>
              <a:ext uri="{FF2B5EF4-FFF2-40B4-BE49-F238E27FC236}">
                <a16:creationId xmlns:a16="http://schemas.microsoft.com/office/drawing/2014/main" id="{85A4D36B-7CAA-028D-28E5-75544356FA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386839" y="2811803"/>
            <a:ext cx="2805348" cy="3763042"/>
          </a:xfrm>
          <a:prstGeom prst="rect">
            <a:avLst/>
          </a:prstGeom>
        </p:spPr>
      </p:pic>
    </p:spTree>
    <p:extLst>
      <p:ext uri="{BB962C8B-B14F-4D97-AF65-F5344CB8AC3E}">
        <p14:creationId xmlns:p14="http://schemas.microsoft.com/office/powerpoint/2010/main" val="1197791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326" y="1400784"/>
            <a:ext cx="4724400" cy="1066800"/>
          </a:xfrm>
        </p:spPr>
        <p:txBody>
          <a:bodyPr>
            <a:noAutofit/>
          </a:bodyPr>
          <a:lstStyle/>
          <a:p>
            <a:pPr algn="ctr"/>
            <a:br>
              <a:rPr lang="en-IN" sz="3200" b="1" dirty="0">
                <a:latin typeface="Times New Roman" pitchFamily="18" charset="0"/>
                <a:cs typeface="Times New Roman" pitchFamily="18" charset="0"/>
              </a:rPr>
            </a:br>
            <a:r>
              <a:rPr lang="en-IN" sz="3200" b="1" dirty="0">
                <a:latin typeface="Times New Roman" pitchFamily="18" charset="0"/>
                <a:cs typeface="Times New Roman" pitchFamily="18" charset="0"/>
              </a:rPr>
              <a:t>PROS</a:t>
            </a:r>
            <a:br>
              <a:rPr lang="en-US" sz="3200" dirty="0"/>
            </a:br>
            <a:endParaRPr lang="en-US" sz="3200" dirty="0"/>
          </a:p>
        </p:txBody>
      </p:sp>
      <p:sp>
        <p:nvSpPr>
          <p:cNvPr id="3" name="Content Placeholder 2"/>
          <p:cNvSpPr>
            <a:spLocks noGrp="1"/>
          </p:cNvSpPr>
          <p:nvPr>
            <p:ph idx="1"/>
          </p:nvPr>
        </p:nvSpPr>
        <p:spPr>
          <a:xfrm>
            <a:off x="648487" y="2228119"/>
            <a:ext cx="4038600" cy="4182729"/>
          </a:xfrm>
        </p:spPr>
        <p:txBody>
          <a:bodyPr>
            <a:normAutofit fontScale="77500" lnSpcReduction="20000"/>
          </a:bodyPr>
          <a:lstStyle/>
          <a:p>
            <a:pPr marL="0" lvl="0" indent="0" algn="just">
              <a:lnSpc>
                <a:spcPct val="150000"/>
              </a:lnSpc>
              <a:buNone/>
            </a:pPr>
            <a:r>
              <a:rPr lang="en-GB" sz="2000" dirty="0">
                <a:latin typeface="Times New Roman" pitchFamily="18" charset="0"/>
                <a:cs typeface="Times New Roman" pitchFamily="18" charset="0"/>
              </a:rPr>
              <a:t>• By notifying the nearest ambulance instantly through GSM, the system significantly reduces response times, ensuring quicker assistance for accident victims.</a:t>
            </a:r>
          </a:p>
          <a:p>
            <a:pPr marL="0" lvl="0" indent="0" algn="just">
              <a:lnSpc>
                <a:spcPct val="150000"/>
              </a:lnSpc>
              <a:buNone/>
            </a:pPr>
            <a:r>
              <a:rPr lang="en-GB" sz="2000" dirty="0">
                <a:latin typeface="Times New Roman" pitchFamily="18" charset="0"/>
                <a:cs typeface="Times New Roman" pitchFamily="18" charset="0"/>
              </a:rPr>
              <a:t>• The web interface enables ambulance drivers and emergency services to monitor accident data, track ambulances, and manage responses in real time.</a:t>
            </a:r>
          </a:p>
          <a:p>
            <a:pPr marL="0" lvl="0" indent="0" algn="just">
              <a:lnSpc>
                <a:spcPct val="150000"/>
              </a:lnSpc>
              <a:buNone/>
            </a:pPr>
            <a:r>
              <a:rPr lang="en-GB" sz="2000" dirty="0">
                <a:latin typeface="Times New Roman" pitchFamily="18" charset="0"/>
                <a:cs typeface="Times New Roman" pitchFamily="18" charset="0"/>
              </a:rPr>
              <a:t>• The system provides real-time updates to hospitals, allowing them to prepare for incoming patients, ensuring that medical staff is ready for immediate intervention.</a:t>
            </a:r>
          </a:p>
        </p:txBody>
      </p:sp>
      <p:sp>
        <p:nvSpPr>
          <p:cNvPr id="7" name="TextBox 6">
            <a:extLst>
              <a:ext uri="{FF2B5EF4-FFF2-40B4-BE49-F238E27FC236}">
                <a16:creationId xmlns:a16="http://schemas.microsoft.com/office/drawing/2014/main" id="{A1A328B1-0D6A-8536-FF1C-821B031D2690}"/>
              </a:ext>
            </a:extLst>
          </p:cNvPr>
          <p:cNvSpPr txBox="1"/>
          <p:nvPr/>
        </p:nvSpPr>
        <p:spPr>
          <a:xfrm>
            <a:off x="4901033" y="2191807"/>
            <a:ext cx="3733788" cy="4480073"/>
          </a:xfrm>
          <a:prstGeom prst="rect">
            <a:avLst/>
          </a:prstGeom>
          <a:noFill/>
        </p:spPr>
        <p:txBody>
          <a:bodyPr wrap="square">
            <a:spAutoFit/>
          </a:bodyPr>
          <a:lstStyle/>
          <a:p>
            <a:pPr marL="0" lvl="0" indent="0" algn="just">
              <a:lnSpc>
                <a:spcPct val="150000"/>
              </a:lnSpc>
              <a:buNone/>
            </a:pPr>
            <a:r>
              <a:rPr lang="en-GB" sz="1600" dirty="0">
                <a:latin typeface="Times New Roman" pitchFamily="18" charset="0"/>
                <a:cs typeface="Times New Roman" pitchFamily="18" charset="0"/>
              </a:rPr>
              <a:t>• In remote or rural areas, existing systems may not be able to reach ambulance drivers or may suffer from communication failures due to lack of mobile network coverage.</a:t>
            </a:r>
          </a:p>
          <a:p>
            <a:pPr marL="0" lvl="0" indent="0" algn="just">
              <a:lnSpc>
                <a:spcPct val="150000"/>
              </a:lnSpc>
              <a:buNone/>
            </a:pPr>
            <a:r>
              <a:rPr lang="en-GB" sz="1600" dirty="0">
                <a:latin typeface="Times New Roman" pitchFamily="18" charset="0"/>
                <a:cs typeface="Times New Roman" pitchFamily="18" charset="0"/>
              </a:rPr>
              <a:t>• Existing systems generally do not provide continuous tracking of ambulances, making it harder to monitor progress and ensure efficient routing.</a:t>
            </a:r>
          </a:p>
          <a:p>
            <a:pPr marL="0" lvl="0" indent="0" algn="just">
              <a:lnSpc>
                <a:spcPct val="150000"/>
              </a:lnSpc>
              <a:buNone/>
            </a:pPr>
            <a:r>
              <a:rPr lang="en-GB" sz="1600" dirty="0">
                <a:latin typeface="Times New Roman" pitchFamily="18" charset="0"/>
                <a:cs typeface="Times New Roman" pitchFamily="18" charset="0"/>
              </a:rPr>
              <a:t>• Ambulances are often dispatched without real-time traffic data, leading to longer travel times, especially in congested or remote areas.</a:t>
            </a:r>
          </a:p>
        </p:txBody>
      </p:sp>
      <p:sp>
        <p:nvSpPr>
          <p:cNvPr id="9" name="TextBox 8">
            <a:extLst>
              <a:ext uri="{FF2B5EF4-FFF2-40B4-BE49-F238E27FC236}">
                <a16:creationId xmlns:a16="http://schemas.microsoft.com/office/drawing/2014/main" id="{74DA76ED-54FE-C077-F6D0-A316135C46C6}"/>
              </a:ext>
            </a:extLst>
          </p:cNvPr>
          <p:cNvSpPr txBox="1"/>
          <p:nvPr/>
        </p:nvSpPr>
        <p:spPr>
          <a:xfrm>
            <a:off x="3962400" y="1384737"/>
            <a:ext cx="5521962" cy="1077218"/>
          </a:xfrm>
          <a:prstGeom prst="rect">
            <a:avLst/>
          </a:prstGeom>
          <a:noFill/>
        </p:spPr>
        <p:txBody>
          <a:bodyPr wrap="square">
            <a:spAutoFit/>
          </a:bodyPr>
          <a:lstStyle/>
          <a:p>
            <a:pPr algn="ctr"/>
            <a:br>
              <a:rPr lang="en-IN" sz="1400" b="1" dirty="0">
                <a:latin typeface="Times New Roman" pitchFamily="18" charset="0"/>
                <a:cs typeface="Times New Roman" pitchFamily="18" charset="0"/>
              </a:rPr>
            </a:br>
            <a:r>
              <a:rPr lang="en-IN" sz="3200" b="1" dirty="0">
                <a:latin typeface="Times New Roman" pitchFamily="18" charset="0"/>
                <a:cs typeface="Times New Roman" pitchFamily="18" charset="0"/>
              </a:rPr>
              <a:t>CONS</a:t>
            </a:r>
            <a:br>
              <a:rPr lang="en-US" dirty="0"/>
            </a:br>
            <a:endParaRPr lang="en-IN" dirty="0"/>
          </a:p>
        </p:txBody>
      </p:sp>
      <p:sp>
        <p:nvSpPr>
          <p:cNvPr id="11" name="Rectangle 10">
            <a:extLst>
              <a:ext uri="{FF2B5EF4-FFF2-40B4-BE49-F238E27FC236}">
                <a16:creationId xmlns:a16="http://schemas.microsoft.com/office/drawing/2014/main" id="{F7756F2A-A95F-3F30-257D-F0C1B44A1B1A}"/>
              </a:ext>
            </a:extLst>
          </p:cNvPr>
          <p:cNvSpPr/>
          <p:nvPr/>
        </p:nvSpPr>
        <p:spPr>
          <a:xfrm>
            <a:off x="504485" y="1523999"/>
            <a:ext cx="8305800" cy="511647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B488CBFB-4AD4-93A5-319B-ECD78CB09269}"/>
              </a:ext>
            </a:extLst>
          </p:cNvPr>
          <p:cNvCxnSpPr/>
          <p:nvPr/>
        </p:nvCxnSpPr>
        <p:spPr>
          <a:xfrm>
            <a:off x="4724400" y="1523999"/>
            <a:ext cx="0" cy="5029200"/>
          </a:xfrm>
          <a:prstGeom prst="line">
            <a:avLst/>
          </a:prstGeom>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5C3DD1D4-F253-ACC2-6974-8CE8870534BC}"/>
              </a:ext>
            </a:extLst>
          </p:cNvPr>
          <p:cNvCxnSpPr/>
          <p:nvPr/>
        </p:nvCxnSpPr>
        <p:spPr>
          <a:xfrm>
            <a:off x="182880" y="12954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EF53AC10-8B1E-385A-E96A-8C29861B310F}"/>
              </a:ext>
            </a:extLst>
          </p:cNvPr>
          <p:cNvSpPr txBox="1"/>
          <p:nvPr/>
        </p:nvSpPr>
        <p:spPr>
          <a:xfrm>
            <a:off x="1132137" y="494068"/>
            <a:ext cx="7184525" cy="538609"/>
          </a:xfrm>
          <a:prstGeom prst="rect">
            <a:avLst/>
          </a:prstGeom>
          <a:noFill/>
        </p:spPr>
        <p:txBody>
          <a:bodyPr wrap="square" rtlCol="0">
            <a:spAutoFit/>
          </a:bodyPr>
          <a:lstStyle/>
          <a:p>
            <a:pPr algn="ctr"/>
            <a:r>
              <a:rPr lang="en-US" sz="2900" b="1" dirty="0">
                <a:latin typeface="Times New Roman" pitchFamily="18" charset="0"/>
                <a:cs typeface="Times New Roman" pitchFamily="18" charset="0"/>
              </a:rPr>
              <a:t>PROS AND CONS</a:t>
            </a:r>
          </a:p>
        </p:txBody>
      </p:sp>
    </p:spTree>
    <p:extLst>
      <p:ext uri="{BB962C8B-B14F-4D97-AF65-F5344CB8AC3E}">
        <p14:creationId xmlns:p14="http://schemas.microsoft.com/office/powerpoint/2010/main" val="3463142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6D5E1-7D18-21E8-FD25-2BBCD7B229E1}"/>
            </a:ext>
          </a:extLst>
        </p:cNvPr>
        <p:cNvGrpSpPr/>
        <p:nvPr/>
      </p:nvGrpSpPr>
      <p:grpSpPr>
        <a:xfrm>
          <a:off x="0" y="0"/>
          <a:ext cx="0" cy="0"/>
          <a:chOff x="0" y="0"/>
          <a:chExt cx="0" cy="0"/>
        </a:xfrm>
      </p:grpSpPr>
      <p:sp>
        <p:nvSpPr>
          <p:cNvPr id="20" name="Slide Number Placeholder 1">
            <a:extLst>
              <a:ext uri="{FF2B5EF4-FFF2-40B4-BE49-F238E27FC236}">
                <a16:creationId xmlns:a16="http://schemas.microsoft.com/office/drawing/2014/main" id="{74DAF9B0-A3AE-9AF0-4F79-FBCDBB77DC13}"/>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13</a:t>
            </a:fld>
            <a:endParaRPr lang="en-US"/>
          </a:p>
        </p:txBody>
      </p:sp>
      <p:cxnSp>
        <p:nvCxnSpPr>
          <p:cNvPr id="23" name="Straight Connector 22">
            <a:extLst>
              <a:ext uri="{FF2B5EF4-FFF2-40B4-BE49-F238E27FC236}">
                <a16:creationId xmlns:a16="http://schemas.microsoft.com/office/drawing/2014/main" id="{1F2EAED9-9615-65A8-D22E-1DB95305D3F4}"/>
              </a:ext>
            </a:extLst>
          </p:cNvPr>
          <p:cNvCxnSpPr/>
          <p:nvPr/>
        </p:nvCxnSpPr>
        <p:spPr>
          <a:xfrm>
            <a:off x="182880" y="12954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592D77AB-08F3-599D-0726-2070C5A59BC4}"/>
              </a:ext>
            </a:extLst>
          </p:cNvPr>
          <p:cNvSpPr txBox="1"/>
          <p:nvPr/>
        </p:nvSpPr>
        <p:spPr>
          <a:xfrm>
            <a:off x="979737" y="502374"/>
            <a:ext cx="7184525" cy="538609"/>
          </a:xfrm>
          <a:prstGeom prst="rect">
            <a:avLst/>
          </a:prstGeom>
          <a:noFill/>
        </p:spPr>
        <p:txBody>
          <a:bodyPr wrap="square" rtlCol="0">
            <a:spAutoFit/>
          </a:bodyPr>
          <a:lstStyle/>
          <a:p>
            <a:pPr algn="ctr"/>
            <a:r>
              <a:rPr lang="en-US" sz="2900" b="1" dirty="0">
                <a:latin typeface="Times New Roman" pitchFamily="18" charset="0"/>
                <a:cs typeface="Times New Roman" pitchFamily="18" charset="0"/>
              </a:rPr>
              <a:t>BLOCK DIAGRAM</a:t>
            </a:r>
          </a:p>
        </p:txBody>
      </p:sp>
      <p:grpSp>
        <p:nvGrpSpPr>
          <p:cNvPr id="6" name="Group 5">
            <a:extLst>
              <a:ext uri="{FF2B5EF4-FFF2-40B4-BE49-F238E27FC236}">
                <a16:creationId xmlns:a16="http://schemas.microsoft.com/office/drawing/2014/main" id="{A51FB117-17C9-1A82-8476-F8438255CF7B}"/>
              </a:ext>
            </a:extLst>
          </p:cNvPr>
          <p:cNvGrpSpPr/>
          <p:nvPr/>
        </p:nvGrpSpPr>
        <p:grpSpPr>
          <a:xfrm>
            <a:off x="1524000" y="2163119"/>
            <a:ext cx="5904547" cy="3938809"/>
            <a:chOff x="0" y="0"/>
            <a:chExt cx="5713106" cy="3098470"/>
          </a:xfrm>
        </p:grpSpPr>
        <p:sp>
          <p:nvSpPr>
            <p:cNvPr id="7" name="Rectangle 6">
              <a:extLst>
                <a:ext uri="{FF2B5EF4-FFF2-40B4-BE49-F238E27FC236}">
                  <a16:creationId xmlns:a16="http://schemas.microsoft.com/office/drawing/2014/main" id="{06AD79D4-704B-B4D9-3F1F-B072E819C2B8}"/>
                </a:ext>
              </a:extLst>
            </p:cNvPr>
            <p:cNvSpPr>
              <a:spLocks noChangeArrowheads="1"/>
            </p:cNvSpPr>
            <p:nvPr/>
          </p:nvSpPr>
          <p:spPr bwMode="auto">
            <a:xfrm>
              <a:off x="2161309" y="736270"/>
              <a:ext cx="1524000" cy="2362200"/>
            </a:xfrm>
            <a:prstGeom prst="rect">
              <a:avLst/>
            </a:prstGeom>
            <a:solidFill>
              <a:schemeClr val="lt1">
                <a:lumMod val="100000"/>
                <a:lumOff val="0"/>
              </a:schemeClr>
            </a:solidFill>
            <a:ln w="25400">
              <a:solidFill>
                <a:schemeClr val="dk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dirty="0">
                  <a:effectLst/>
                  <a:latin typeface="Times New Roman"/>
                  <a:ea typeface="Calibri"/>
                  <a:cs typeface="Times New Roman"/>
                </a:rPr>
                <a:t>ESP32 MICRO CONTROLLER</a:t>
              </a:r>
              <a:endParaRPr lang="en-US" sz="1100" dirty="0">
                <a:effectLst/>
                <a:latin typeface="Calibri"/>
                <a:ea typeface="Calibri"/>
                <a:cs typeface="Times New Roman"/>
              </a:endParaRPr>
            </a:p>
          </p:txBody>
        </p:sp>
        <p:sp>
          <p:nvSpPr>
            <p:cNvPr id="8" name="Rectangle 7">
              <a:extLst>
                <a:ext uri="{FF2B5EF4-FFF2-40B4-BE49-F238E27FC236}">
                  <a16:creationId xmlns:a16="http://schemas.microsoft.com/office/drawing/2014/main" id="{CE5B5216-D9F5-7C3D-51B4-CCF5ED216661}"/>
                </a:ext>
              </a:extLst>
            </p:cNvPr>
            <p:cNvSpPr>
              <a:spLocks noChangeArrowheads="1"/>
            </p:cNvSpPr>
            <p:nvPr/>
          </p:nvSpPr>
          <p:spPr bwMode="auto">
            <a:xfrm>
              <a:off x="0" y="783772"/>
              <a:ext cx="1416503" cy="546100"/>
            </a:xfrm>
            <a:prstGeom prst="rect">
              <a:avLst/>
            </a:prstGeom>
            <a:solidFill>
              <a:schemeClr val="lt1">
                <a:lumMod val="100000"/>
                <a:lumOff val="0"/>
              </a:schemeClr>
            </a:solidFill>
            <a:ln w="25400">
              <a:solidFill>
                <a:schemeClr val="dk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1000"/>
                </a:spcAft>
              </a:pPr>
              <a:r>
                <a:rPr lang="en-US" sz="1200" b="1">
                  <a:effectLst/>
                  <a:latin typeface="Times New Roman"/>
                  <a:ea typeface="Calibri"/>
                  <a:cs typeface="Times New Roman"/>
                </a:rPr>
                <a:t>UART</a:t>
              </a:r>
              <a:endParaRPr lang="en-US" sz="1100">
                <a:effectLst/>
                <a:latin typeface="Calibri"/>
                <a:ea typeface="Calibri"/>
                <a:cs typeface="Times New Roman"/>
              </a:endParaRPr>
            </a:p>
          </p:txBody>
        </p:sp>
        <p:sp>
          <p:nvSpPr>
            <p:cNvPr id="9" name="Rectangle 8">
              <a:extLst>
                <a:ext uri="{FF2B5EF4-FFF2-40B4-BE49-F238E27FC236}">
                  <a16:creationId xmlns:a16="http://schemas.microsoft.com/office/drawing/2014/main" id="{F27BDC48-92C7-DDAC-12A9-FEFE2563C416}"/>
                </a:ext>
              </a:extLst>
            </p:cNvPr>
            <p:cNvSpPr>
              <a:spLocks noChangeArrowheads="1"/>
            </p:cNvSpPr>
            <p:nvPr/>
          </p:nvSpPr>
          <p:spPr bwMode="auto">
            <a:xfrm>
              <a:off x="2173184" y="0"/>
              <a:ext cx="1657350" cy="333375"/>
            </a:xfrm>
            <a:prstGeom prst="rect">
              <a:avLst/>
            </a:prstGeom>
            <a:solidFill>
              <a:schemeClr val="lt1">
                <a:lumMod val="100000"/>
                <a:lumOff val="0"/>
              </a:schemeClr>
            </a:solidFill>
            <a:ln w="25400">
              <a:solidFill>
                <a:schemeClr val="dk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1000"/>
                </a:spcAft>
              </a:pPr>
              <a:r>
                <a:rPr lang="en-US" sz="1200" b="1">
                  <a:effectLst/>
                  <a:latin typeface="Times New Roman"/>
                  <a:ea typeface="Calibri"/>
                  <a:cs typeface="Times New Roman"/>
                </a:rPr>
                <a:t>POWER SUPPLY</a:t>
              </a:r>
              <a:endParaRPr lang="en-US" sz="1100">
                <a:effectLst/>
                <a:latin typeface="Calibri"/>
                <a:ea typeface="Calibri"/>
                <a:cs typeface="Times New Roman"/>
              </a:endParaRPr>
            </a:p>
          </p:txBody>
        </p:sp>
        <p:sp>
          <p:nvSpPr>
            <p:cNvPr id="10" name="Rectangle 9">
              <a:extLst>
                <a:ext uri="{FF2B5EF4-FFF2-40B4-BE49-F238E27FC236}">
                  <a16:creationId xmlns:a16="http://schemas.microsoft.com/office/drawing/2014/main" id="{DA02E63B-409A-CC85-7C93-AEBC76C285DB}"/>
                </a:ext>
              </a:extLst>
            </p:cNvPr>
            <p:cNvSpPr>
              <a:spLocks noChangeArrowheads="1"/>
            </p:cNvSpPr>
            <p:nvPr/>
          </p:nvSpPr>
          <p:spPr bwMode="auto">
            <a:xfrm>
              <a:off x="4370119" y="961902"/>
              <a:ext cx="1228725" cy="285750"/>
            </a:xfrm>
            <a:prstGeom prst="rect">
              <a:avLst/>
            </a:prstGeom>
            <a:solidFill>
              <a:schemeClr val="lt1">
                <a:lumMod val="100000"/>
                <a:lumOff val="0"/>
              </a:schemeClr>
            </a:solidFill>
            <a:ln w="25400">
              <a:solidFill>
                <a:schemeClr val="dk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1000"/>
                </a:spcAft>
              </a:pPr>
              <a:r>
                <a:rPr lang="en-US" sz="1200" b="1">
                  <a:effectLst/>
                  <a:latin typeface="Times New Roman"/>
                  <a:ea typeface="Calibri"/>
                  <a:cs typeface="Times New Roman"/>
                </a:rPr>
                <a:t>IOT</a:t>
              </a:r>
              <a:endParaRPr lang="en-US" sz="1100">
                <a:effectLst/>
                <a:latin typeface="Calibri"/>
                <a:ea typeface="Calibri"/>
                <a:cs typeface="Times New Roman"/>
              </a:endParaRPr>
            </a:p>
          </p:txBody>
        </p:sp>
        <p:sp>
          <p:nvSpPr>
            <p:cNvPr id="12" name="Rectangle 11">
              <a:extLst>
                <a:ext uri="{FF2B5EF4-FFF2-40B4-BE49-F238E27FC236}">
                  <a16:creationId xmlns:a16="http://schemas.microsoft.com/office/drawing/2014/main" id="{94B8A701-1D46-144A-27BE-CDA68CA03B55}"/>
                </a:ext>
              </a:extLst>
            </p:cNvPr>
            <p:cNvSpPr>
              <a:spLocks noChangeArrowheads="1"/>
            </p:cNvSpPr>
            <p:nvPr/>
          </p:nvSpPr>
          <p:spPr bwMode="auto">
            <a:xfrm>
              <a:off x="4370081" y="1603148"/>
              <a:ext cx="1343025" cy="533400"/>
            </a:xfrm>
            <a:prstGeom prst="rect">
              <a:avLst/>
            </a:prstGeom>
            <a:solidFill>
              <a:schemeClr val="lt1">
                <a:lumMod val="100000"/>
                <a:lumOff val="0"/>
              </a:schemeClr>
            </a:solidFill>
            <a:ln w="25400">
              <a:solidFill>
                <a:schemeClr val="dk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1000"/>
                </a:spcAft>
              </a:pPr>
              <a:r>
                <a:rPr lang="en-US" sz="1100" b="1">
                  <a:effectLst/>
                  <a:latin typeface="Times New Roman"/>
                  <a:ea typeface="Calibri"/>
                  <a:cs typeface="Times New Roman"/>
                </a:rPr>
                <a:t>GSM</a:t>
              </a:r>
              <a:endParaRPr lang="en-US" sz="1100">
                <a:effectLst/>
                <a:latin typeface="Calibri"/>
                <a:ea typeface="Calibri"/>
                <a:cs typeface="Times New Roman"/>
              </a:endParaRPr>
            </a:p>
          </p:txBody>
        </p:sp>
        <p:sp>
          <p:nvSpPr>
            <p:cNvPr id="13" name="Rectangle 12">
              <a:extLst>
                <a:ext uri="{FF2B5EF4-FFF2-40B4-BE49-F238E27FC236}">
                  <a16:creationId xmlns:a16="http://schemas.microsoft.com/office/drawing/2014/main" id="{8AA96A54-35C6-610B-BBBB-D9F32B55E61D}"/>
                </a:ext>
              </a:extLst>
            </p:cNvPr>
            <p:cNvSpPr>
              <a:spLocks noChangeArrowheads="1"/>
            </p:cNvSpPr>
            <p:nvPr/>
          </p:nvSpPr>
          <p:spPr bwMode="auto">
            <a:xfrm>
              <a:off x="34513" y="2422567"/>
              <a:ext cx="1370103" cy="527918"/>
            </a:xfrm>
            <a:prstGeom prst="rect">
              <a:avLst/>
            </a:prstGeom>
            <a:solidFill>
              <a:schemeClr val="lt1">
                <a:lumMod val="100000"/>
                <a:lumOff val="0"/>
              </a:schemeClr>
            </a:solidFill>
            <a:ln w="25400">
              <a:solidFill>
                <a:schemeClr val="dk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1000"/>
                </a:spcAft>
              </a:pPr>
              <a:r>
                <a:rPr lang="en-IN" sz="1200" b="1">
                  <a:effectLst/>
                  <a:latin typeface="Times New Roman"/>
                  <a:ea typeface="Calibri"/>
                  <a:cs typeface="Times New Roman"/>
                </a:rPr>
                <a:t>MEM SENSOR</a:t>
              </a:r>
              <a:endParaRPr lang="en-US" sz="1100">
                <a:effectLst/>
                <a:latin typeface="Calibri"/>
                <a:ea typeface="Calibri"/>
                <a:cs typeface="Times New Roman"/>
              </a:endParaRPr>
            </a:p>
          </p:txBody>
        </p:sp>
        <p:cxnSp>
          <p:nvCxnSpPr>
            <p:cNvPr id="14" name="Straight Arrow Connector 13">
              <a:extLst>
                <a:ext uri="{FF2B5EF4-FFF2-40B4-BE49-F238E27FC236}">
                  <a16:creationId xmlns:a16="http://schemas.microsoft.com/office/drawing/2014/main" id="{00574B51-CACA-655A-1F6B-C4D41A483A96}"/>
                </a:ext>
              </a:extLst>
            </p:cNvPr>
            <p:cNvCxnSpPr>
              <a:cxnSpLocks noChangeShapeType="1"/>
            </p:cNvCxnSpPr>
            <p:nvPr/>
          </p:nvCxnSpPr>
          <p:spPr bwMode="auto">
            <a:xfrm flipH="1">
              <a:off x="1416503" y="1002532"/>
              <a:ext cx="756676" cy="0"/>
            </a:xfrm>
            <a:prstGeom prst="straightConnector1">
              <a:avLst/>
            </a:prstGeom>
            <a:noFill/>
            <a:ln w="285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a:extLst>
                <a:ext uri="{FF2B5EF4-FFF2-40B4-BE49-F238E27FC236}">
                  <a16:creationId xmlns:a16="http://schemas.microsoft.com/office/drawing/2014/main" id="{7F6D1B7E-0E8D-8295-C02E-E09B75536F95}"/>
                </a:ext>
              </a:extLst>
            </p:cNvPr>
            <p:cNvCxnSpPr>
              <a:cxnSpLocks noChangeShapeType="1"/>
            </p:cNvCxnSpPr>
            <p:nvPr/>
          </p:nvCxnSpPr>
          <p:spPr bwMode="auto">
            <a:xfrm>
              <a:off x="3681350" y="1068780"/>
              <a:ext cx="685800" cy="0"/>
            </a:xfrm>
            <a:prstGeom prst="straightConnector1">
              <a:avLst/>
            </a:prstGeom>
            <a:noFill/>
            <a:ln w="28575">
              <a:solidFill>
                <a:schemeClr val="tx1">
                  <a:lumMod val="100000"/>
                  <a:lumOff val="0"/>
                </a:schemeClr>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6" name="Straight Arrow Connector 15">
              <a:extLst>
                <a:ext uri="{FF2B5EF4-FFF2-40B4-BE49-F238E27FC236}">
                  <a16:creationId xmlns:a16="http://schemas.microsoft.com/office/drawing/2014/main" id="{62440004-3D85-7338-1A6C-9C550221B5F5}"/>
                </a:ext>
              </a:extLst>
            </p:cNvPr>
            <p:cNvCxnSpPr>
              <a:cxnSpLocks noChangeShapeType="1"/>
            </p:cNvCxnSpPr>
            <p:nvPr/>
          </p:nvCxnSpPr>
          <p:spPr bwMode="auto">
            <a:xfrm>
              <a:off x="3685257" y="1864242"/>
              <a:ext cx="681855" cy="0"/>
            </a:xfrm>
            <a:prstGeom prst="straightConnector1">
              <a:avLst/>
            </a:prstGeom>
            <a:noFill/>
            <a:ln w="285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6396001A-7ED4-4A01-BB25-84321EF1DA4A}"/>
                </a:ext>
              </a:extLst>
            </p:cNvPr>
            <p:cNvCxnSpPr>
              <a:cxnSpLocks noChangeShapeType="1"/>
            </p:cNvCxnSpPr>
            <p:nvPr/>
          </p:nvCxnSpPr>
          <p:spPr bwMode="auto">
            <a:xfrm>
              <a:off x="2921330" y="332509"/>
              <a:ext cx="0" cy="400050"/>
            </a:xfrm>
            <a:prstGeom prst="straightConnector1">
              <a:avLst/>
            </a:prstGeom>
            <a:noFill/>
            <a:ln w="285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a:extLst>
                <a:ext uri="{FF2B5EF4-FFF2-40B4-BE49-F238E27FC236}">
                  <a16:creationId xmlns:a16="http://schemas.microsoft.com/office/drawing/2014/main" id="{9285F57D-461F-A446-AF8A-ABB2D01EAB64}"/>
                </a:ext>
              </a:extLst>
            </p:cNvPr>
            <p:cNvCxnSpPr>
              <a:cxnSpLocks noChangeShapeType="1"/>
            </p:cNvCxnSpPr>
            <p:nvPr/>
          </p:nvCxnSpPr>
          <p:spPr bwMode="auto">
            <a:xfrm>
              <a:off x="1377537" y="2648198"/>
              <a:ext cx="781050" cy="0"/>
            </a:xfrm>
            <a:prstGeom prst="straightConnector1">
              <a:avLst/>
            </a:prstGeom>
            <a:noFill/>
            <a:ln w="285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grpSp>
      <p:sp>
        <p:nvSpPr>
          <p:cNvPr id="21" name="Rectangle 20">
            <a:extLst>
              <a:ext uri="{FF2B5EF4-FFF2-40B4-BE49-F238E27FC236}">
                <a16:creationId xmlns:a16="http://schemas.microsoft.com/office/drawing/2014/main" id="{319B6EC0-FAFF-EB49-3620-EA801FEA46EE}"/>
              </a:ext>
            </a:extLst>
          </p:cNvPr>
          <p:cNvSpPr>
            <a:spLocks noChangeArrowheads="1"/>
          </p:cNvSpPr>
          <p:nvPr/>
        </p:nvSpPr>
        <p:spPr bwMode="auto">
          <a:xfrm>
            <a:off x="1632439" y="1955474"/>
            <a:ext cx="1463503" cy="693469"/>
          </a:xfrm>
          <a:prstGeom prst="rect">
            <a:avLst/>
          </a:prstGeom>
          <a:solidFill>
            <a:schemeClr val="lt1">
              <a:lumMod val="100000"/>
              <a:lumOff val="0"/>
            </a:schemeClr>
          </a:solidFill>
          <a:ln w="25400">
            <a:solidFill>
              <a:schemeClr val="dk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1000"/>
              </a:spcAft>
            </a:pPr>
            <a:r>
              <a:rPr lang="en-US" sz="1200" b="1">
                <a:effectLst/>
                <a:latin typeface="Times New Roman"/>
                <a:ea typeface="Calibri"/>
                <a:cs typeface="Times New Roman"/>
              </a:rPr>
              <a:t>PYTHON</a:t>
            </a:r>
            <a:endParaRPr lang="en-US" sz="1100">
              <a:effectLst/>
              <a:latin typeface="Calibri"/>
              <a:ea typeface="Calibri"/>
              <a:cs typeface="Times New Roman"/>
            </a:endParaRPr>
          </a:p>
        </p:txBody>
      </p:sp>
      <p:cxnSp>
        <p:nvCxnSpPr>
          <p:cNvPr id="33" name="Straight Arrow Connector 32">
            <a:extLst>
              <a:ext uri="{FF2B5EF4-FFF2-40B4-BE49-F238E27FC236}">
                <a16:creationId xmlns:a16="http://schemas.microsoft.com/office/drawing/2014/main" id="{72301A3C-5033-50C5-EB99-3C46BF1EB827}"/>
              </a:ext>
            </a:extLst>
          </p:cNvPr>
          <p:cNvCxnSpPr>
            <a:cxnSpLocks noChangeShapeType="1"/>
          </p:cNvCxnSpPr>
          <p:nvPr/>
        </p:nvCxnSpPr>
        <p:spPr bwMode="auto">
          <a:xfrm flipV="1">
            <a:off x="2362200" y="2667000"/>
            <a:ext cx="0" cy="467150"/>
          </a:xfrm>
          <a:prstGeom prst="straightConnector1">
            <a:avLst/>
          </a:prstGeom>
          <a:noFill/>
          <a:ln w="28575">
            <a:solidFill>
              <a:schemeClr val="tx1">
                <a:lumMod val="100000"/>
                <a:lumOff val="0"/>
              </a:schemeClr>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86629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74896-3A66-6D6A-C387-B1E4C2720DB1}"/>
            </a:ext>
          </a:extLst>
        </p:cNvPr>
        <p:cNvGrpSpPr/>
        <p:nvPr/>
      </p:nvGrpSpPr>
      <p:grpSpPr>
        <a:xfrm>
          <a:off x="0" y="0"/>
          <a:ext cx="0" cy="0"/>
          <a:chOff x="0" y="0"/>
          <a:chExt cx="0" cy="0"/>
        </a:xfrm>
      </p:grpSpPr>
      <p:sp>
        <p:nvSpPr>
          <p:cNvPr id="20" name="Slide Number Placeholder 1">
            <a:extLst>
              <a:ext uri="{FF2B5EF4-FFF2-40B4-BE49-F238E27FC236}">
                <a16:creationId xmlns:a16="http://schemas.microsoft.com/office/drawing/2014/main" id="{5441CA12-A12A-1D49-3DDA-42EE9383386F}"/>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14</a:t>
            </a:fld>
            <a:endParaRPr lang="en-US"/>
          </a:p>
        </p:txBody>
      </p:sp>
      <p:cxnSp>
        <p:nvCxnSpPr>
          <p:cNvPr id="23" name="Straight Connector 22">
            <a:extLst>
              <a:ext uri="{FF2B5EF4-FFF2-40B4-BE49-F238E27FC236}">
                <a16:creationId xmlns:a16="http://schemas.microsoft.com/office/drawing/2014/main" id="{23530751-7EB8-AEE1-EC57-31CFA2497C49}"/>
              </a:ext>
            </a:extLst>
          </p:cNvPr>
          <p:cNvCxnSpPr/>
          <p:nvPr/>
        </p:nvCxnSpPr>
        <p:spPr>
          <a:xfrm>
            <a:off x="182880" y="12954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52BE7B1A-4DF7-0DBB-DF0E-633CFDA63DD0}"/>
              </a:ext>
            </a:extLst>
          </p:cNvPr>
          <p:cNvSpPr txBox="1"/>
          <p:nvPr/>
        </p:nvSpPr>
        <p:spPr>
          <a:xfrm>
            <a:off x="1725795" y="500709"/>
            <a:ext cx="7184525" cy="538609"/>
          </a:xfrm>
          <a:prstGeom prst="rect">
            <a:avLst/>
          </a:prstGeom>
          <a:noFill/>
        </p:spPr>
        <p:txBody>
          <a:bodyPr wrap="square" rtlCol="0">
            <a:spAutoFit/>
          </a:bodyPr>
          <a:lstStyle/>
          <a:p>
            <a:pPr algn="ctr"/>
            <a:r>
              <a:rPr lang="en-US" sz="2900" b="1" dirty="0">
                <a:latin typeface="Times New Roman" pitchFamily="18" charset="0"/>
                <a:cs typeface="Times New Roman" pitchFamily="18" charset="0"/>
              </a:rPr>
              <a:t>ARCHITECTURE DIAGRAM</a:t>
            </a:r>
          </a:p>
        </p:txBody>
      </p:sp>
      <p:pic>
        <p:nvPicPr>
          <p:cNvPr id="35" name="Content Placeholder 4" descr="E:\DownloadE\Blank diagram (11).jpeg">
            <a:extLst>
              <a:ext uri="{FF2B5EF4-FFF2-40B4-BE49-F238E27FC236}">
                <a16:creationId xmlns:a16="http://schemas.microsoft.com/office/drawing/2014/main" id="{57C5FC10-BAC7-C396-636F-94D46F99F8FA}"/>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752599"/>
            <a:ext cx="8245475" cy="4312451"/>
          </a:xfrm>
          <a:prstGeom prst="rect">
            <a:avLst/>
          </a:prstGeom>
          <a:noFill/>
          <a:ln>
            <a:noFill/>
          </a:ln>
        </p:spPr>
      </p:pic>
    </p:spTree>
    <p:extLst>
      <p:ext uri="{BB962C8B-B14F-4D97-AF65-F5344CB8AC3E}">
        <p14:creationId xmlns:p14="http://schemas.microsoft.com/office/powerpoint/2010/main" val="39153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14D1A-F02A-0ABC-8807-B6234BB2CF8F}"/>
            </a:ext>
          </a:extLst>
        </p:cNvPr>
        <p:cNvGrpSpPr/>
        <p:nvPr/>
      </p:nvGrpSpPr>
      <p:grpSpPr>
        <a:xfrm>
          <a:off x="0" y="0"/>
          <a:ext cx="0" cy="0"/>
          <a:chOff x="0" y="0"/>
          <a:chExt cx="0" cy="0"/>
        </a:xfrm>
      </p:grpSpPr>
      <p:sp>
        <p:nvSpPr>
          <p:cNvPr id="20" name="Slide Number Placeholder 1">
            <a:extLst>
              <a:ext uri="{FF2B5EF4-FFF2-40B4-BE49-F238E27FC236}">
                <a16:creationId xmlns:a16="http://schemas.microsoft.com/office/drawing/2014/main" id="{757EBF7E-C82C-7D19-5A87-1AC6D997D294}"/>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15</a:t>
            </a:fld>
            <a:endParaRPr lang="en-US"/>
          </a:p>
        </p:txBody>
      </p:sp>
      <p:cxnSp>
        <p:nvCxnSpPr>
          <p:cNvPr id="23" name="Straight Connector 22">
            <a:extLst>
              <a:ext uri="{FF2B5EF4-FFF2-40B4-BE49-F238E27FC236}">
                <a16:creationId xmlns:a16="http://schemas.microsoft.com/office/drawing/2014/main" id="{73729560-18EE-E49C-6290-CB18EB1200FD}"/>
              </a:ext>
            </a:extLst>
          </p:cNvPr>
          <p:cNvCxnSpPr/>
          <p:nvPr/>
        </p:nvCxnSpPr>
        <p:spPr>
          <a:xfrm>
            <a:off x="182880" y="12954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C4D8950-F3F2-EEE1-E6E4-89CD5EFEC2B1}"/>
              </a:ext>
            </a:extLst>
          </p:cNvPr>
          <p:cNvSpPr txBox="1"/>
          <p:nvPr/>
        </p:nvSpPr>
        <p:spPr>
          <a:xfrm>
            <a:off x="1725795" y="500709"/>
            <a:ext cx="7184525" cy="538609"/>
          </a:xfrm>
          <a:prstGeom prst="rect">
            <a:avLst/>
          </a:prstGeom>
          <a:noFill/>
        </p:spPr>
        <p:txBody>
          <a:bodyPr wrap="square" rtlCol="0">
            <a:spAutoFit/>
          </a:bodyPr>
          <a:lstStyle/>
          <a:p>
            <a:pPr algn="ctr"/>
            <a:r>
              <a:rPr lang="en-US" sz="2900" b="1" dirty="0">
                <a:latin typeface="Times New Roman" pitchFamily="18" charset="0"/>
                <a:cs typeface="Times New Roman" pitchFamily="18" charset="0"/>
              </a:rPr>
              <a:t>MODULE DESCRIPTION</a:t>
            </a:r>
          </a:p>
        </p:txBody>
      </p:sp>
      <p:sp>
        <p:nvSpPr>
          <p:cNvPr id="3" name="Content Placeholder 2">
            <a:extLst>
              <a:ext uri="{FF2B5EF4-FFF2-40B4-BE49-F238E27FC236}">
                <a16:creationId xmlns:a16="http://schemas.microsoft.com/office/drawing/2014/main" id="{3F5019DC-C92A-EB10-E516-59D9ABE3A32C}"/>
              </a:ext>
            </a:extLst>
          </p:cNvPr>
          <p:cNvSpPr>
            <a:spLocks noGrp="1"/>
          </p:cNvSpPr>
          <p:nvPr>
            <p:ph idx="1"/>
          </p:nvPr>
        </p:nvSpPr>
        <p:spPr>
          <a:xfrm>
            <a:off x="182880" y="1295400"/>
            <a:ext cx="8778240" cy="4069080"/>
          </a:xfrm>
        </p:spPr>
        <p:txBody>
          <a:bodyPr>
            <a:normAutofit fontScale="25000" lnSpcReduction="20000"/>
          </a:bodyPr>
          <a:lstStyle/>
          <a:p>
            <a:pPr algn="just">
              <a:lnSpc>
                <a:spcPct val="150000"/>
              </a:lnSpc>
            </a:pPr>
            <a:r>
              <a:rPr lang="en-GB" sz="6400" b="1" dirty="0">
                <a:latin typeface="Times New Roman" pitchFamily="18" charset="0"/>
                <a:cs typeface="Times New Roman" pitchFamily="18" charset="0"/>
              </a:rPr>
              <a:t>ACCIDENT DETECTION MODULE:</a:t>
            </a:r>
          </a:p>
          <a:p>
            <a:pPr marL="0" indent="0" algn="just">
              <a:lnSpc>
                <a:spcPct val="150000"/>
              </a:lnSpc>
              <a:buNone/>
            </a:pPr>
            <a:r>
              <a:rPr lang="en-US" sz="6400" dirty="0"/>
              <a:t>An accident detection module uses sensors and algorithms to identify and alert for vehicle collisions or accidents in real-time.</a:t>
            </a:r>
            <a:endParaRPr lang="en-US" sz="6400" dirty="0">
              <a:latin typeface="Times New Roman" pitchFamily="18" charset="0"/>
              <a:cs typeface="Times New Roman" pitchFamily="18" charset="0"/>
            </a:endParaRPr>
          </a:p>
          <a:p>
            <a:pPr algn="just">
              <a:lnSpc>
                <a:spcPct val="150000"/>
              </a:lnSpc>
            </a:pPr>
            <a:r>
              <a:rPr lang="en-GB" sz="6400" b="1" dirty="0">
                <a:latin typeface="Times New Roman" pitchFamily="18" charset="0"/>
                <a:cs typeface="Times New Roman" pitchFamily="18" charset="0"/>
              </a:rPr>
              <a:t>GSM COMMUNICATION MODULE:</a:t>
            </a:r>
          </a:p>
          <a:p>
            <a:pPr marL="0" indent="0" algn="just">
              <a:lnSpc>
                <a:spcPct val="150000"/>
              </a:lnSpc>
              <a:buNone/>
            </a:pPr>
            <a:r>
              <a:rPr lang="en-US" sz="6400" dirty="0"/>
              <a:t>A GSM communication module enables devices to send and receive data via mobile networks, typically for text messaging or remote control applications.</a:t>
            </a:r>
          </a:p>
          <a:p>
            <a:pPr algn="just">
              <a:lnSpc>
                <a:spcPct val="150000"/>
              </a:lnSpc>
            </a:pPr>
            <a:r>
              <a:rPr lang="en-GB" sz="6400" b="1" dirty="0">
                <a:latin typeface="Times New Roman" pitchFamily="18" charset="0"/>
                <a:cs typeface="Times New Roman" pitchFamily="18" charset="0"/>
              </a:rPr>
              <a:t>AMBULANCE DISPATCH AND NOTIFICATION MODULE:</a:t>
            </a:r>
          </a:p>
          <a:p>
            <a:pPr marL="0" indent="0" algn="just">
              <a:lnSpc>
                <a:spcPct val="150000"/>
              </a:lnSpc>
              <a:buNone/>
            </a:pPr>
            <a:r>
              <a:rPr lang="en-US" sz="6400" dirty="0"/>
              <a:t>An ambulance dispatch and notification module automatically alerts and coordinates with emergency services to dispatch ambulances quickly in response to an emergency.</a:t>
            </a:r>
            <a:endParaRPr lang="en-GB" sz="6400" b="1"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976947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2D8D0-BDB1-8E30-97E0-80619FBA650C}"/>
            </a:ext>
          </a:extLst>
        </p:cNvPr>
        <p:cNvGrpSpPr/>
        <p:nvPr/>
      </p:nvGrpSpPr>
      <p:grpSpPr>
        <a:xfrm>
          <a:off x="0" y="0"/>
          <a:ext cx="0" cy="0"/>
          <a:chOff x="0" y="0"/>
          <a:chExt cx="0" cy="0"/>
        </a:xfrm>
      </p:grpSpPr>
      <p:sp>
        <p:nvSpPr>
          <p:cNvPr id="20" name="Slide Number Placeholder 1">
            <a:extLst>
              <a:ext uri="{FF2B5EF4-FFF2-40B4-BE49-F238E27FC236}">
                <a16:creationId xmlns:a16="http://schemas.microsoft.com/office/drawing/2014/main" id="{88F27BF4-B504-38A9-36D7-9E607BE3B8DC}"/>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16</a:t>
            </a:fld>
            <a:endParaRPr lang="en-US"/>
          </a:p>
        </p:txBody>
      </p:sp>
      <p:cxnSp>
        <p:nvCxnSpPr>
          <p:cNvPr id="23" name="Straight Connector 22">
            <a:extLst>
              <a:ext uri="{FF2B5EF4-FFF2-40B4-BE49-F238E27FC236}">
                <a16:creationId xmlns:a16="http://schemas.microsoft.com/office/drawing/2014/main" id="{6AB870AB-854E-8E43-9783-C9B2DD143B4A}"/>
              </a:ext>
            </a:extLst>
          </p:cNvPr>
          <p:cNvCxnSpPr/>
          <p:nvPr/>
        </p:nvCxnSpPr>
        <p:spPr>
          <a:xfrm>
            <a:off x="182880" y="12954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F718F7D1-E860-1826-5F3D-6210A1308513}"/>
              </a:ext>
            </a:extLst>
          </p:cNvPr>
          <p:cNvSpPr txBox="1"/>
          <p:nvPr/>
        </p:nvSpPr>
        <p:spPr>
          <a:xfrm>
            <a:off x="979737" y="530161"/>
            <a:ext cx="7184525" cy="538609"/>
          </a:xfrm>
          <a:prstGeom prst="rect">
            <a:avLst/>
          </a:prstGeom>
          <a:noFill/>
        </p:spPr>
        <p:txBody>
          <a:bodyPr wrap="square" rtlCol="0">
            <a:spAutoFit/>
          </a:bodyPr>
          <a:lstStyle/>
          <a:p>
            <a:pPr algn="ctr"/>
            <a:r>
              <a:rPr lang="en-US" sz="2900" b="1" dirty="0">
                <a:latin typeface="Times New Roman" pitchFamily="18" charset="0"/>
                <a:cs typeface="Times New Roman" pitchFamily="18" charset="0"/>
              </a:rPr>
              <a:t>CONCLUSION</a:t>
            </a:r>
          </a:p>
        </p:txBody>
      </p:sp>
      <p:sp>
        <p:nvSpPr>
          <p:cNvPr id="3" name="Content Placeholder 2">
            <a:extLst>
              <a:ext uri="{FF2B5EF4-FFF2-40B4-BE49-F238E27FC236}">
                <a16:creationId xmlns:a16="http://schemas.microsoft.com/office/drawing/2014/main" id="{A1F41CAF-11A7-8FA3-86E8-5F40CF0E12ED}"/>
              </a:ext>
            </a:extLst>
          </p:cNvPr>
          <p:cNvSpPr>
            <a:spLocks noGrp="1"/>
          </p:cNvSpPr>
          <p:nvPr>
            <p:ph idx="1"/>
          </p:nvPr>
        </p:nvSpPr>
        <p:spPr>
          <a:xfrm>
            <a:off x="188135" y="1485637"/>
            <a:ext cx="8778240" cy="4069080"/>
          </a:xfrm>
        </p:spPr>
        <p:txBody>
          <a:bodyPr>
            <a:normAutofit fontScale="25000" lnSpcReduction="20000"/>
          </a:bodyPr>
          <a:lstStyle/>
          <a:p>
            <a:pPr algn="just">
              <a:lnSpc>
                <a:spcPct val="160000"/>
              </a:lnSpc>
            </a:pPr>
            <a:r>
              <a:rPr lang="en-GB" sz="6600" dirty="0">
                <a:latin typeface="Times New Roman" pitchFamily="18" charset="0"/>
                <a:cs typeface="Times New Roman" pitchFamily="18" charset="0"/>
              </a:rPr>
              <a:t>The project serves as a valuable tool in revolutionizing emergency response systems, offering significant improvements in accident detection, ambulance dispatch, and medical assistance.</a:t>
            </a:r>
          </a:p>
          <a:p>
            <a:pPr algn="just">
              <a:lnSpc>
                <a:spcPct val="160000"/>
              </a:lnSpc>
            </a:pPr>
            <a:r>
              <a:rPr lang="en-GB" sz="6600" dirty="0">
                <a:latin typeface="Times New Roman" pitchFamily="18" charset="0"/>
                <a:cs typeface="Times New Roman" pitchFamily="18" charset="0"/>
              </a:rPr>
              <a:t> Its primary use lies in saving lives by ensuring faster response times through automated accident detection using MEM sensors and optimized route planning with real-time traffic data.</a:t>
            </a:r>
          </a:p>
          <a:p>
            <a:pPr algn="just">
              <a:lnSpc>
                <a:spcPct val="160000"/>
              </a:lnSpc>
            </a:pPr>
            <a:r>
              <a:rPr lang="en-GB" sz="6600" dirty="0">
                <a:latin typeface="Times New Roman" pitchFamily="18" charset="0"/>
                <a:cs typeface="Times New Roman" pitchFamily="18" charset="0"/>
              </a:rPr>
              <a:t> By integrating GSM communication, IoT, and GPS technologies, the system enhances coordination between ambulance drivers, hospitals, and emergency response teams, ensuring a more efficient and streamlined process. </a:t>
            </a:r>
          </a:p>
          <a:p>
            <a:pPr algn="just">
              <a:lnSpc>
                <a:spcPct val="160000"/>
              </a:lnSpc>
            </a:pPr>
            <a:r>
              <a:rPr lang="en-GB" sz="6600" dirty="0">
                <a:latin typeface="Times New Roman" pitchFamily="18" charset="0"/>
                <a:cs typeface="Times New Roman" pitchFamily="18" charset="0"/>
              </a:rPr>
              <a:t>Furthermore, the project has potential applications in broader contexts, such as disaster management, public health monitoring, and integration with smart city infrastructure, where it can contribute to quicker responses during emergencies.</a:t>
            </a:r>
          </a:p>
          <a:p>
            <a:pPr algn="just">
              <a:lnSpc>
                <a:spcPct val="160000"/>
              </a:lnSpc>
            </a:pPr>
            <a:r>
              <a:rPr lang="en-GB" sz="6600" dirty="0">
                <a:latin typeface="Times New Roman" pitchFamily="18" charset="0"/>
                <a:cs typeface="Times New Roman" pitchFamily="18" charset="0"/>
              </a:rPr>
              <a:t> Its scalability and adaptability make it a valuable solution not only for road accident management but also for other critical situations requiring timely intervention.</a:t>
            </a:r>
            <a:endParaRPr lang="en-IN" sz="8000" dirty="0"/>
          </a:p>
        </p:txBody>
      </p:sp>
    </p:spTree>
    <p:extLst>
      <p:ext uri="{BB962C8B-B14F-4D97-AF65-F5344CB8AC3E}">
        <p14:creationId xmlns:p14="http://schemas.microsoft.com/office/powerpoint/2010/main" val="2046650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A7A95-718A-E14B-1492-35AFDD9094CE}"/>
            </a:ext>
          </a:extLst>
        </p:cNvPr>
        <p:cNvGrpSpPr/>
        <p:nvPr/>
      </p:nvGrpSpPr>
      <p:grpSpPr>
        <a:xfrm>
          <a:off x="0" y="0"/>
          <a:ext cx="0" cy="0"/>
          <a:chOff x="0" y="0"/>
          <a:chExt cx="0" cy="0"/>
        </a:xfrm>
      </p:grpSpPr>
      <p:sp>
        <p:nvSpPr>
          <p:cNvPr id="20" name="Slide Number Placeholder 1">
            <a:extLst>
              <a:ext uri="{FF2B5EF4-FFF2-40B4-BE49-F238E27FC236}">
                <a16:creationId xmlns:a16="http://schemas.microsoft.com/office/drawing/2014/main" id="{D7D2E9D9-7629-B39B-6109-F66A31808470}"/>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17</a:t>
            </a:fld>
            <a:endParaRPr lang="en-US"/>
          </a:p>
        </p:txBody>
      </p:sp>
      <p:cxnSp>
        <p:nvCxnSpPr>
          <p:cNvPr id="23" name="Straight Connector 22">
            <a:extLst>
              <a:ext uri="{FF2B5EF4-FFF2-40B4-BE49-F238E27FC236}">
                <a16:creationId xmlns:a16="http://schemas.microsoft.com/office/drawing/2014/main" id="{47DBD813-D035-8BED-FE30-203B4A75E82A}"/>
              </a:ext>
            </a:extLst>
          </p:cNvPr>
          <p:cNvCxnSpPr/>
          <p:nvPr/>
        </p:nvCxnSpPr>
        <p:spPr>
          <a:xfrm>
            <a:off x="182880" y="12954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5280697-AF64-E161-1F1C-A22F13E90239}"/>
              </a:ext>
            </a:extLst>
          </p:cNvPr>
          <p:cNvSpPr txBox="1"/>
          <p:nvPr/>
        </p:nvSpPr>
        <p:spPr>
          <a:xfrm>
            <a:off x="979737" y="530161"/>
            <a:ext cx="7184525" cy="538609"/>
          </a:xfrm>
          <a:prstGeom prst="rect">
            <a:avLst/>
          </a:prstGeom>
          <a:noFill/>
        </p:spPr>
        <p:txBody>
          <a:bodyPr wrap="square" rtlCol="0">
            <a:spAutoFit/>
          </a:bodyPr>
          <a:lstStyle/>
          <a:p>
            <a:pPr algn="ctr"/>
            <a:r>
              <a:rPr lang="en-US" sz="2900" b="1" dirty="0">
                <a:latin typeface="Times New Roman" pitchFamily="18" charset="0"/>
                <a:cs typeface="Times New Roman" pitchFamily="18" charset="0"/>
              </a:rPr>
              <a:t>REFERENCE</a:t>
            </a:r>
          </a:p>
        </p:txBody>
      </p:sp>
      <p:sp>
        <p:nvSpPr>
          <p:cNvPr id="3" name="Content Placeholder 2">
            <a:extLst>
              <a:ext uri="{FF2B5EF4-FFF2-40B4-BE49-F238E27FC236}">
                <a16:creationId xmlns:a16="http://schemas.microsoft.com/office/drawing/2014/main" id="{F85EDB0B-A0AF-33CE-081C-652CB67AE467}"/>
              </a:ext>
            </a:extLst>
          </p:cNvPr>
          <p:cNvSpPr>
            <a:spLocks noGrp="1"/>
          </p:cNvSpPr>
          <p:nvPr>
            <p:ph idx="1"/>
          </p:nvPr>
        </p:nvSpPr>
        <p:spPr>
          <a:xfrm>
            <a:off x="182880" y="1303283"/>
            <a:ext cx="8778240" cy="4069080"/>
          </a:xfrm>
        </p:spPr>
        <p:txBody>
          <a:bodyPr>
            <a:noAutofit/>
          </a:bodyPr>
          <a:lstStyle/>
          <a:p>
            <a:pPr algn="just">
              <a:lnSpc>
                <a:spcPct val="150000"/>
              </a:lnSpc>
            </a:pPr>
            <a:r>
              <a:rPr lang="en-GB" sz="1400" dirty="0">
                <a:latin typeface="Times New Roman" pitchFamily="18" charset="0"/>
                <a:cs typeface="Times New Roman" pitchFamily="18" charset="0"/>
              </a:rPr>
              <a:t>[1]. S. Li, "Fall Detection With Wrist-Worn Watch by Observations in Statistics of Acceleration," in IEEE Access, vol. 11, pp. 19567-19578, 2023, </a:t>
            </a:r>
            <a:r>
              <a:rPr lang="en-GB" sz="1400" dirty="0" err="1">
                <a:latin typeface="Times New Roman" pitchFamily="18" charset="0"/>
                <a:cs typeface="Times New Roman" pitchFamily="18" charset="0"/>
              </a:rPr>
              <a:t>doi</a:t>
            </a:r>
            <a:r>
              <a:rPr lang="en-GB" sz="1400" dirty="0">
                <a:latin typeface="Times New Roman" pitchFamily="18" charset="0"/>
                <a:cs typeface="Times New Roman" pitchFamily="18" charset="0"/>
              </a:rPr>
              <a:t>: 10.1109/ACCESS.2023.3249191.</a:t>
            </a:r>
          </a:p>
          <a:p>
            <a:pPr algn="just">
              <a:lnSpc>
                <a:spcPct val="150000"/>
              </a:lnSpc>
            </a:pPr>
            <a:r>
              <a:rPr lang="en-GB" sz="1400" dirty="0">
                <a:latin typeface="Times New Roman" pitchFamily="18" charset="0"/>
                <a:cs typeface="Times New Roman" pitchFamily="18" charset="0"/>
              </a:rPr>
              <a:t>[2]. A. </a:t>
            </a:r>
            <a:r>
              <a:rPr lang="en-GB" sz="1400" dirty="0" err="1">
                <a:latin typeface="Times New Roman" pitchFamily="18" charset="0"/>
                <a:cs typeface="Times New Roman" pitchFamily="18" charset="0"/>
              </a:rPr>
              <a:t>Jarndal</a:t>
            </a:r>
            <a:r>
              <a:rPr lang="en-GB" sz="1400" dirty="0">
                <a:latin typeface="Times New Roman" pitchFamily="18" charset="0"/>
                <a:cs typeface="Times New Roman" pitchFamily="18" charset="0"/>
              </a:rPr>
              <a:t>, H. Tawfik, A. I. Siam, I. </a:t>
            </a:r>
            <a:r>
              <a:rPr lang="en-GB" sz="1400" dirty="0" err="1">
                <a:latin typeface="Times New Roman" pitchFamily="18" charset="0"/>
                <a:cs typeface="Times New Roman" pitchFamily="18" charset="0"/>
              </a:rPr>
              <a:t>Alsyouf</a:t>
            </a:r>
            <a:r>
              <a:rPr lang="en-GB" sz="1400" dirty="0">
                <a:latin typeface="Times New Roman" pitchFamily="18" charset="0"/>
                <a:cs typeface="Times New Roman" pitchFamily="18" charset="0"/>
              </a:rPr>
              <a:t> and A. </a:t>
            </a:r>
            <a:r>
              <a:rPr lang="en-GB" sz="1400" dirty="0" err="1">
                <a:latin typeface="Times New Roman" pitchFamily="18" charset="0"/>
                <a:cs typeface="Times New Roman" pitchFamily="18" charset="0"/>
              </a:rPr>
              <a:t>Cheaitou</a:t>
            </a:r>
            <a:r>
              <a:rPr lang="en-GB" sz="1400" dirty="0">
                <a:latin typeface="Times New Roman" pitchFamily="18" charset="0"/>
                <a:cs typeface="Times New Roman" pitchFamily="18" charset="0"/>
              </a:rPr>
              <a:t>, "A Real-Time Vision Transformers-Based System for Enhanced Driver Drowsiness Detection and Vehicle Safety," in IEEE Access, vol. 13, pp. 1790-1803, 2025, </a:t>
            </a:r>
            <a:r>
              <a:rPr lang="en-GB" sz="1400" dirty="0" err="1">
                <a:latin typeface="Times New Roman" pitchFamily="18" charset="0"/>
                <a:cs typeface="Times New Roman" pitchFamily="18" charset="0"/>
              </a:rPr>
              <a:t>doi</a:t>
            </a:r>
            <a:r>
              <a:rPr lang="en-GB" sz="1400" dirty="0">
                <a:latin typeface="Times New Roman" pitchFamily="18" charset="0"/>
                <a:cs typeface="Times New Roman" pitchFamily="18" charset="0"/>
              </a:rPr>
              <a:t>: 10.1109/ACCESS.2024.3522111. </a:t>
            </a:r>
          </a:p>
          <a:p>
            <a:pPr algn="just">
              <a:lnSpc>
                <a:spcPct val="150000"/>
              </a:lnSpc>
            </a:pPr>
            <a:r>
              <a:rPr lang="en-GB" sz="1400" dirty="0">
                <a:latin typeface="Times New Roman" pitchFamily="18" charset="0"/>
                <a:cs typeface="Times New Roman" pitchFamily="18" charset="0"/>
              </a:rPr>
              <a:t>[3]. J.-W. Hu, B.-Y. Zheng, C. Wang, C.-H. Zhao, X.-L. Hou, Q. Pan, and Z. Xu, ‘‘A survey on multi-sensor fusion based obstacle detection for intelligent ground vehicles in off-road environments,’’ Frontiers Inf. Technol. Electron. Eng., vol. 21, no. 5, pp. 675–692, May 2020</a:t>
            </a:r>
          </a:p>
          <a:p>
            <a:pPr algn="just">
              <a:lnSpc>
                <a:spcPct val="150000"/>
              </a:lnSpc>
            </a:pPr>
            <a:r>
              <a:rPr lang="en-GB" sz="1400" dirty="0">
                <a:latin typeface="Times New Roman" pitchFamily="18" charset="0"/>
                <a:cs typeface="Times New Roman" pitchFamily="18" charset="0"/>
              </a:rPr>
              <a:t>[4]. M. </a:t>
            </a:r>
            <a:r>
              <a:rPr lang="en-GB" sz="1400" dirty="0" err="1">
                <a:latin typeface="Times New Roman" pitchFamily="18" charset="0"/>
                <a:cs typeface="Times New Roman" pitchFamily="18" charset="0"/>
              </a:rPr>
              <a:t>Saffarini</a:t>
            </a:r>
            <a:r>
              <a:rPr lang="en-GB" sz="1400" dirty="0">
                <a:latin typeface="Times New Roman" pitchFamily="18" charset="0"/>
                <a:cs typeface="Times New Roman" pitchFamily="18" charset="0"/>
              </a:rPr>
              <a:t>, R. </a:t>
            </a:r>
            <a:r>
              <a:rPr lang="en-GB" sz="1400" dirty="0" err="1">
                <a:latin typeface="Times New Roman" pitchFamily="18" charset="0"/>
                <a:cs typeface="Times New Roman" pitchFamily="18" charset="0"/>
              </a:rPr>
              <a:t>Saffarini</a:t>
            </a:r>
            <a:r>
              <a:rPr lang="en-GB" sz="1400" dirty="0">
                <a:latin typeface="Times New Roman" pitchFamily="18" charset="0"/>
                <a:cs typeface="Times New Roman" pitchFamily="18" charset="0"/>
              </a:rPr>
              <a:t> and I. Ishaq, "Smart System to Avoid Car Accidents," 2020 International Conference on Promising Electronic Technologies (ICPET), Jerusalem, Palestine, 2020, pp. 22-27, </a:t>
            </a:r>
            <a:r>
              <a:rPr lang="en-GB" sz="1400" dirty="0" err="1">
                <a:latin typeface="Times New Roman" pitchFamily="18" charset="0"/>
                <a:cs typeface="Times New Roman" pitchFamily="18" charset="0"/>
              </a:rPr>
              <a:t>doi</a:t>
            </a:r>
            <a:r>
              <a:rPr lang="en-GB" sz="1400" dirty="0">
                <a:latin typeface="Times New Roman" pitchFamily="18" charset="0"/>
                <a:cs typeface="Times New Roman" pitchFamily="18" charset="0"/>
              </a:rPr>
              <a:t>: 10.1109/ICPET51420.2020.00013. </a:t>
            </a:r>
          </a:p>
          <a:p>
            <a:pPr algn="just">
              <a:lnSpc>
                <a:spcPct val="150000"/>
              </a:lnSpc>
            </a:pPr>
            <a:r>
              <a:rPr lang="en-GB" sz="1400" dirty="0">
                <a:latin typeface="Times New Roman" pitchFamily="18" charset="0"/>
                <a:cs typeface="Times New Roman" pitchFamily="18" charset="0"/>
              </a:rPr>
              <a:t>[5]. W. Rahman, M. R. Ruman, K. Roushan Jahan, M. J. Roni, M. </a:t>
            </a:r>
            <a:r>
              <a:rPr lang="en-GB" sz="1400" dirty="0" err="1">
                <a:latin typeface="Times New Roman" pitchFamily="18" charset="0"/>
                <a:cs typeface="Times New Roman" pitchFamily="18" charset="0"/>
              </a:rPr>
              <a:t>Foyjur</a:t>
            </a:r>
            <a:r>
              <a:rPr lang="en-GB" sz="1400" dirty="0">
                <a:latin typeface="Times New Roman" pitchFamily="18" charset="0"/>
                <a:cs typeface="Times New Roman" pitchFamily="18" charset="0"/>
              </a:rPr>
              <a:t> Rahman and M. A. Hasnat Shahriar, "Vehicle Speed Control and Accident Avoidance System Based on Arm M4 Microprocessor," 2020 International Conference on Industry 4.0 Technology (I4Tech), Pune, India, 2020, pp. 154-158, </a:t>
            </a:r>
            <a:r>
              <a:rPr lang="en-GB" sz="1400" dirty="0" err="1">
                <a:latin typeface="Times New Roman" pitchFamily="18" charset="0"/>
                <a:cs typeface="Times New Roman" pitchFamily="18" charset="0"/>
              </a:rPr>
              <a:t>doi</a:t>
            </a:r>
            <a:r>
              <a:rPr lang="en-GB" sz="1400" dirty="0">
                <a:latin typeface="Times New Roman" pitchFamily="18" charset="0"/>
                <a:cs typeface="Times New Roman" pitchFamily="18" charset="0"/>
              </a:rPr>
              <a:t>: 10.1109/I4Tech48345.2020.9102693.</a:t>
            </a:r>
          </a:p>
        </p:txBody>
      </p:sp>
    </p:spTree>
    <p:extLst>
      <p:ext uri="{BB962C8B-B14F-4D97-AF65-F5344CB8AC3E}">
        <p14:creationId xmlns:p14="http://schemas.microsoft.com/office/powerpoint/2010/main" val="18627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2B0DA36-427B-431B-0D82-B8490FC5E777}"/>
              </a:ext>
            </a:extLst>
          </p:cNvPr>
          <p:cNvCxnSpPr/>
          <p:nvPr/>
        </p:nvCxnSpPr>
        <p:spPr>
          <a:xfrm>
            <a:off x="182880" y="12954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B2262F43-A375-836A-C9D7-C1747025E284}"/>
              </a:ext>
            </a:extLst>
          </p:cNvPr>
          <p:cNvSpPr txBox="1"/>
          <p:nvPr/>
        </p:nvSpPr>
        <p:spPr>
          <a:xfrm>
            <a:off x="3657600" y="445111"/>
            <a:ext cx="1508746" cy="584775"/>
          </a:xfrm>
          <a:prstGeom prst="rect">
            <a:avLst/>
          </a:prstGeom>
          <a:noFill/>
        </p:spPr>
        <p:txBody>
          <a:bodyPr wrap="none" rtlCol="0">
            <a:spAutoFit/>
          </a:bodyPr>
          <a:lstStyle/>
          <a:p>
            <a:pPr algn="ctr"/>
            <a:r>
              <a:rPr lang="en-US" sz="3200" b="1" dirty="0">
                <a:latin typeface="Times New Roman" pitchFamily="18" charset="0"/>
                <a:cs typeface="Times New Roman" pitchFamily="18" charset="0"/>
              </a:rPr>
              <a:t>INDEX</a:t>
            </a:r>
          </a:p>
        </p:txBody>
      </p:sp>
      <p:sp>
        <p:nvSpPr>
          <p:cNvPr id="6" name="Content Placeholder 2">
            <a:extLst>
              <a:ext uri="{FF2B5EF4-FFF2-40B4-BE49-F238E27FC236}">
                <a16:creationId xmlns:a16="http://schemas.microsoft.com/office/drawing/2014/main" id="{DD16B071-66F1-6EF5-22BF-173BA42729B3}"/>
              </a:ext>
            </a:extLst>
          </p:cNvPr>
          <p:cNvSpPr txBox="1">
            <a:spLocks/>
          </p:cNvSpPr>
          <p:nvPr/>
        </p:nvSpPr>
        <p:spPr>
          <a:xfrm>
            <a:off x="469760" y="1547238"/>
            <a:ext cx="4559440" cy="3405760"/>
          </a:xfrm>
          <a:prstGeom prst="rect">
            <a:avLst/>
          </a:prstGeom>
        </p:spPr>
        <p:txBody>
          <a:bodyPr>
            <a:noAutofit/>
          </a:bodyPr>
          <a:lstStyle/>
          <a:p>
            <a:pPr marL="395288" indent="-395288">
              <a:buFont typeface="Wingdings" panose="05000000000000000000" pitchFamily="2" charset="2"/>
              <a:buChar char="Ø"/>
            </a:pPr>
            <a:r>
              <a:rPr lang="en-US" sz="2000" dirty="0">
                <a:latin typeface="Times New Roman" pitchFamily="18" charset="0"/>
                <a:cs typeface="Times New Roman" pitchFamily="18" charset="0"/>
              </a:rPr>
              <a:t>Abstract</a:t>
            </a:r>
          </a:p>
          <a:p>
            <a:pPr marL="395288" lvl="0" indent="-395288">
              <a:lnSpc>
                <a:spcPct val="150000"/>
              </a:lnSpc>
              <a:buFont typeface="Wingdings" pitchFamily="2" charset="2"/>
              <a:buChar char="Ø"/>
            </a:pPr>
            <a:r>
              <a:rPr lang="en-US" sz="2000" dirty="0">
                <a:latin typeface="Times New Roman" pitchFamily="18" charset="0"/>
                <a:cs typeface="Times New Roman" pitchFamily="18" charset="0"/>
              </a:rPr>
              <a:t>Introduction</a:t>
            </a:r>
          </a:p>
          <a:p>
            <a:pPr marL="395288" lvl="0" indent="-395288">
              <a:lnSpc>
                <a:spcPct val="150000"/>
              </a:lnSpc>
              <a:buFont typeface="Wingdings" pitchFamily="2" charset="2"/>
              <a:buChar char="Ø"/>
            </a:pPr>
            <a:r>
              <a:rPr lang="en-US" sz="2000" dirty="0">
                <a:latin typeface="Times New Roman" pitchFamily="18" charset="0"/>
                <a:cs typeface="Times New Roman" pitchFamily="18" charset="0"/>
              </a:rPr>
              <a:t>Objective of the Project</a:t>
            </a:r>
          </a:p>
          <a:p>
            <a:pPr marL="395288" lvl="0" indent="-395288">
              <a:lnSpc>
                <a:spcPct val="150000"/>
              </a:lnSpc>
              <a:buFont typeface="Wingdings" pitchFamily="2" charset="2"/>
              <a:buChar char="Ø"/>
            </a:pPr>
            <a:r>
              <a:rPr lang="en-US" sz="2000" dirty="0">
                <a:latin typeface="Times New Roman" pitchFamily="18" charset="0"/>
                <a:cs typeface="Times New Roman" pitchFamily="18" charset="0"/>
              </a:rPr>
              <a:t>Literature Survey</a:t>
            </a:r>
          </a:p>
          <a:p>
            <a:pPr marL="395288" lvl="0" indent="-395288">
              <a:lnSpc>
                <a:spcPct val="150000"/>
              </a:lnSpc>
              <a:buFont typeface="Wingdings" pitchFamily="2" charset="2"/>
              <a:buChar char="Ø"/>
            </a:pPr>
            <a:r>
              <a:rPr lang="en-US" sz="2000" dirty="0">
                <a:latin typeface="Times New Roman" pitchFamily="18" charset="0"/>
                <a:cs typeface="Times New Roman" pitchFamily="18" charset="0"/>
              </a:rPr>
              <a:t>Hardware and Software Requirement</a:t>
            </a:r>
          </a:p>
          <a:p>
            <a:pPr marL="395288" lvl="0" indent="-395288">
              <a:lnSpc>
                <a:spcPct val="150000"/>
              </a:lnSpc>
              <a:buFont typeface="Wingdings" pitchFamily="2" charset="2"/>
              <a:buChar char="Ø"/>
            </a:pPr>
            <a:r>
              <a:rPr lang="en-US" sz="2000" dirty="0">
                <a:latin typeface="Times New Roman" pitchFamily="18" charset="0"/>
                <a:cs typeface="Times New Roman" pitchFamily="18" charset="0"/>
              </a:rPr>
              <a:t>Existing System</a:t>
            </a:r>
          </a:p>
          <a:p>
            <a:pPr marL="395288" lvl="0" indent="-395288">
              <a:lnSpc>
                <a:spcPct val="150000"/>
              </a:lnSpc>
              <a:buFont typeface="Wingdings" pitchFamily="2" charset="2"/>
              <a:buChar char="Ø"/>
            </a:pPr>
            <a:r>
              <a:rPr lang="en-US" sz="2000" dirty="0">
                <a:latin typeface="Times New Roman" pitchFamily="18" charset="0"/>
                <a:cs typeface="Times New Roman" pitchFamily="18" charset="0"/>
              </a:rPr>
              <a:t>Proposed Work </a:t>
            </a:r>
          </a:p>
          <a:p>
            <a:pPr marL="395288" lvl="0" indent="-395288">
              <a:lnSpc>
                <a:spcPct val="150000"/>
              </a:lnSpc>
              <a:buFont typeface="Wingdings" pitchFamily="2" charset="2"/>
              <a:buChar char="Ø"/>
            </a:pPr>
            <a:r>
              <a:rPr lang="en-US" sz="2000" dirty="0">
                <a:latin typeface="Times New Roman" pitchFamily="18" charset="0"/>
                <a:cs typeface="Times New Roman" pitchFamily="18" charset="0"/>
              </a:rPr>
              <a:t>Pros &amp; Cons</a:t>
            </a:r>
          </a:p>
          <a:p>
            <a:pPr marL="395288" lvl="0" indent="-395288">
              <a:lnSpc>
                <a:spcPct val="150000"/>
              </a:lnSpc>
              <a:buFont typeface="Wingdings" pitchFamily="2" charset="2"/>
              <a:buChar char="Ø"/>
            </a:pPr>
            <a:r>
              <a:rPr lang="en-US" sz="2000" dirty="0">
                <a:latin typeface="Times New Roman" pitchFamily="18" charset="0"/>
                <a:cs typeface="Times New Roman" pitchFamily="18" charset="0"/>
              </a:rPr>
              <a:t>Block Diagram and Architecture Diagram</a:t>
            </a:r>
          </a:p>
          <a:p>
            <a:pPr marL="395288" lvl="0" indent="-395288">
              <a:lnSpc>
                <a:spcPct val="150000"/>
              </a:lnSpc>
              <a:buFont typeface="Wingdings" pitchFamily="2" charset="2"/>
              <a:buChar char="Ø"/>
            </a:pPr>
            <a:r>
              <a:rPr lang="en-US" sz="2000" dirty="0">
                <a:latin typeface="Times New Roman" pitchFamily="18" charset="0"/>
                <a:cs typeface="Times New Roman" pitchFamily="18" charset="0"/>
              </a:rPr>
              <a:t>Conclusion and References</a:t>
            </a:r>
          </a:p>
          <a:p>
            <a:pPr marL="395288" lvl="0" indent="-395288">
              <a:lnSpc>
                <a:spcPct val="150000"/>
              </a:lnSpc>
              <a:buFont typeface="Wingdings" pitchFamily="2" charset="2"/>
              <a:buChar char="Ø"/>
            </a:pPr>
            <a:endParaRPr lang="en-US" sz="2400" dirty="0">
              <a:latin typeface="Times New Roman" pitchFamily="18" charset="0"/>
              <a:cs typeface="Times New Roman" pitchFamily="18" charset="0"/>
            </a:endParaRPr>
          </a:p>
          <a:p>
            <a:pPr lvl="0">
              <a:lnSpc>
                <a:spcPct val="150000"/>
              </a:lnSpc>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92504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
            <a:extLst>
              <a:ext uri="{FF2B5EF4-FFF2-40B4-BE49-F238E27FC236}">
                <a16:creationId xmlns:a16="http://schemas.microsoft.com/office/drawing/2014/main" id="{C9F7A45A-DB47-D3B6-0E23-411084CE5797}"/>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3</a:t>
            </a:fld>
            <a:endParaRPr lang="en-US"/>
          </a:p>
        </p:txBody>
      </p:sp>
      <p:cxnSp>
        <p:nvCxnSpPr>
          <p:cNvPr id="23" name="Straight Connector 22">
            <a:extLst>
              <a:ext uri="{FF2B5EF4-FFF2-40B4-BE49-F238E27FC236}">
                <a16:creationId xmlns:a16="http://schemas.microsoft.com/office/drawing/2014/main" id="{5BB21C9E-0B0D-7649-B3AE-8E5EBD0A21B9}"/>
              </a:ext>
            </a:extLst>
          </p:cNvPr>
          <p:cNvCxnSpPr/>
          <p:nvPr/>
        </p:nvCxnSpPr>
        <p:spPr>
          <a:xfrm>
            <a:off x="182880" y="12954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3E05F02-1106-8BC7-B247-FD8137771117}"/>
              </a:ext>
            </a:extLst>
          </p:cNvPr>
          <p:cNvSpPr txBox="1"/>
          <p:nvPr/>
        </p:nvSpPr>
        <p:spPr>
          <a:xfrm>
            <a:off x="3201547" y="570638"/>
            <a:ext cx="2420856" cy="584775"/>
          </a:xfrm>
          <a:prstGeom prst="rect">
            <a:avLst/>
          </a:prstGeom>
          <a:noFill/>
        </p:spPr>
        <p:txBody>
          <a:bodyPr wrap="none" rtlCol="0">
            <a:spAutoFit/>
          </a:bodyPr>
          <a:lstStyle/>
          <a:p>
            <a:pPr algn="ctr"/>
            <a:r>
              <a:rPr lang="en-US" sz="3200" b="1" dirty="0">
                <a:latin typeface="Times New Roman" pitchFamily="18" charset="0"/>
                <a:cs typeface="Times New Roman" pitchFamily="18" charset="0"/>
              </a:rPr>
              <a:t>ABSTRACT</a:t>
            </a:r>
          </a:p>
        </p:txBody>
      </p:sp>
      <p:sp>
        <p:nvSpPr>
          <p:cNvPr id="25" name="Content Placeholder 2">
            <a:extLst>
              <a:ext uri="{FF2B5EF4-FFF2-40B4-BE49-F238E27FC236}">
                <a16:creationId xmlns:a16="http://schemas.microsoft.com/office/drawing/2014/main" id="{A3C723E9-317A-A167-4502-1137DC9C8853}"/>
              </a:ext>
            </a:extLst>
          </p:cNvPr>
          <p:cNvSpPr txBox="1">
            <a:spLocks/>
          </p:cNvSpPr>
          <p:nvPr/>
        </p:nvSpPr>
        <p:spPr>
          <a:xfrm>
            <a:off x="381000" y="1524000"/>
            <a:ext cx="8305800" cy="3352797"/>
          </a:xfrm>
          <a:prstGeom prst="rect">
            <a:avLst/>
          </a:prstGeom>
        </p:spPr>
        <p:txBody>
          <a:bodyPr>
            <a:noAutofit/>
          </a:bodyPr>
          <a:lstStyle/>
          <a:p>
            <a:pPr marL="285750" indent="-285750" algn="just">
              <a:lnSpc>
                <a:spcPct val="150000"/>
              </a:lnSpc>
              <a:buFont typeface="Arial" panose="020B0604020202020204" pitchFamily="34" charset="0"/>
              <a:buChar char="•"/>
            </a:pPr>
            <a:r>
              <a:rPr lang="en-GB" sz="1600" dirty="0">
                <a:latin typeface="Times New Roman" pitchFamily="18" charset="0"/>
                <a:cs typeface="Times New Roman" pitchFamily="18" charset="0"/>
              </a:rPr>
              <a:t>This project aims to develop a real-time accident detection system that utilizes sensors for accident detection and GSM technology for communication.</a:t>
            </a:r>
          </a:p>
          <a:p>
            <a:pPr marL="285750" indent="-285750" algn="just">
              <a:lnSpc>
                <a:spcPct val="150000"/>
              </a:lnSpc>
              <a:buFont typeface="Arial" panose="020B0604020202020204" pitchFamily="34" charset="0"/>
              <a:buChar char="•"/>
            </a:pPr>
            <a:r>
              <a:rPr lang="en-GB" sz="1600" dirty="0">
                <a:latin typeface="Times New Roman" pitchFamily="18" charset="0"/>
                <a:cs typeface="Times New Roman" pitchFamily="18" charset="0"/>
              </a:rPr>
              <a:t>The system receives data from an accident detection controller and sends notifications to nearby ambulance drivers through a web interface.</a:t>
            </a:r>
          </a:p>
          <a:p>
            <a:pPr marL="285750" indent="-285750" algn="just">
              <a:lnSpc>
                <a:spcPct val="150000"/>
              </a:lnSpc>
              <a:buFont typeface="Arial" panose="020B0604020202020204" pitchFamily="34" charset="0"/>
              <a:buChar char="•"/>
            </a:pPr>
            <a:r>
              <a:rPr lang="en-GB" sz="1600" dirty="0">
                <a:latin typeface="Times New Roman" pitchFamily="18" charset="0"/>
                <a:cs typeface="Times New Roman" pitchFamily="18" charset="0"/>
              </a:rPr>
              <a:t> The nearest available ambulance driver is then able to accept the emergency request, while ensuring that the same ambulance does not appear as available to multiple drivers simultaneously. After accepting the request, the ambulance driver enters the nearby hospital’s name, and the system dynamically updates the route via IoT-enabled GPS.</a:t>
            </a:r>
          </a:p>
          <a:p>
            <a:pPr marL="285750" indent="-285750" algn="just">
              <a:lnSpc>
                <a:spcPct val="150000"/>
              </a:lnSpc>
              <a:buFont typeface="Arial" panose="020B0604020202020204" pitchFamily="34" charset="0"/>
              <a:buChar char="•"/>
            </a:pPr>
            <a:r>
              <a:rPr lang="en-GB" sz="1600" dirty="0">
                <a:latin typeface="Times New Roman" pitchFamily="18" charset="0"/>
                <a:cs typeface="Times New Roman" pitchFamily="18" charset="0"/>
              </a:rPr>
              <a:t> This integration allows the ambulance to be rerouted in real-time for the quickest possible response, ensuring that critical accident victims receive timely medical assistance.</a:t>
            </a:r>
          </a:p>
          <a:p>
            <a:pPr marL="285750" indent="-285750" algn="just">
              <a:lnSpc>
                <a:spcPct val="150000"/>
              </a:lnSpc>
              <a:buFont typeface="Arial" panose="020B0604020202020204" pitchFamily="34" charset="0"/>
              <a:buChar char="•"/>
            </a:pPr>
            <a:r>
              <a:rPr lang="en-GB" sz="1600" dirty="0">
                <a:latin typeface="Times New Roman" pitchFamily="18" charset="0"/>
                <a:cs typeface="Times New Roman" pitchFamily="18" charset="0"/>
              </a:rPr>
              <a:t> The system incorporates advanced sensor technologies, GSM communication, and IoT-based route management to create a comprehensive and efficient emergency response solution, enhancing public safety and emergency medical services.</a:t>
            </a:r>
            <a:endParaRPr lang="en-IN" sz="1600" dirty="0"/>
          </a:p>
          <a:p>
            <a:pPr marL="395288" lvl="0" indent="-395288">
              <a:lnSpc>
                <a:spcPct val="150000"/>
              </a:lnSpc>
              <a:buFont typeface="Wingdings" pitchFamily="2" charset="2"/>
              <a:buChar char="Ø"/>
            </a:pPr>
            <a:endParaRPr lang="en-US" sz="1600" dirty="0">
              <a:latin typeface="Times New Roman" pitchFamily="18" charset="0"/>
              <a:cs typeface="Times New Roman" pitchFamily="18" charset="0"/>
            </a:endParaRPr>
          </a:p>
          <a:p>
            <a:pPr lvl="0">
              <a:lnSpc>
                <a:spcPct val="150000"/>
              </a:lnSpc>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856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7605-0AF6-81D1-38C0-F73FE05CEF65}"/>
            </a:ext>
          </a:extLst>
        </p:cNvPr>
        <p:cNvGrpSpPr/>
        <p:nvPr/>
      </p:nvGrpSpPr>
      <p:grpSpPr>
        <a:xfrm>
          <a:off x="0" y="0"/>
          <a:ext cx="0" cy="0"/>
          <a:chOff x="0" y="0"/>
          <a:chExt cx="0" cy="0"/>
        </a:xfrm>
      </p:grpSpPr>
      <p:sp>
        <p:nvSpPr>
          <p:cNvPr id="20" name="Slide Number Placeholder 1">
            <a:extLst>
              <a:ext uri="{FF2B5EF4-FFF2-40B4-BE49-F238E27FC236}">
                <a16:creationId xmlns:a16="http://schemas.microsoft.com/office/drawing/2014/main" id="{D84CDEFD-1403-869B-5681-66F471474132}"/>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4</a:t>
            </a:fld>
            <a:endParaRPr lang="en-US"/>
          </a:p>
        </p:txBody>
      </p:sp>
      <p:cxnSp>
        <p:nvCxnSpPr>
          <p:cNvPr id="23" name="Straight Connector 22">
            <a:extLst>
              <a:ext uri="{FF2B5EF4-FFF2-40B4-BE49-F238E27FC236}">
                <a16:creationId xmlns:a16="http://schemas.microsoft.com/office/drawing/2014/main" id="{DFB1305F-D7C8-5335-0503-C2A1C8C25F08}"/>
              </a:ext>
            </a:extLst>
          </p:cNvPr>
          <p:cNvCxnSpPr/>
          <p:nvPr/>
        </p:nvCxnSpPr>
        <p:spPr>
          <a:xfrm>
            <a:off x="182880" y="12954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E08B3107-F435-D9C1-7162-D0B295504A09}"/>
              </a:ext>
            </a:extLst>
          </p:cNvPr>
          <p:cNvSpPr txBox="1"/>
          <p:nvPr/>
        </p:nvSpPr>
        <p:spPr>
          <a:xfrm>
            <a:off x="2743200" y="545812"/>
            <a:ext cx="3470823" cy="584775"/>
          </a:xfrm>
          <a:prstGeom prst="rect">
            <a:avLst/>
          </a:prstGeom>
          <a:noFill/>
        </p:spPr>
        <p:txBody>
          <a:bodyPr wrap="none" rtlCol="0">
            <a:spAutoFit/>
          </a:bodyPr>
          <a:lstStyle/>
          <a:p>
            <a:pPr algn="ctr"/>
            <a:r>
              <a:rPr lang="en-US" sz="3200" b="1" dirty="0">
                <a:latin typeface="Times New Roman" pitchFamily="18" charset="0"/>
                <a:cs typeface="Times New Roman" pitchFamily="18" charset="0"/>
              </a:rPr>
              <a:t>INTRODUCTION</a:t>
            </a:r>
          </a:p>
        </p:txBody>
      </p:sp>
      <p:sp>
        <p:nvSpPr>
          <p:cNvPr id="25" name="Content Placeholder 2">
            <a:extLst>
              <a:ext uri="{FF2B5EF4-FFF2-40B4-BE49-F238E27FC236}">
                <a16:creationId xmlns:a16="http://schemas.microsoft.com/office/drawing/2014/main" id="{2A29504D-4C9A-B774-BB0C-4423E8F0120C}"/>
              </a:ext>
            </a:extLst>
          </p:cNvPr>
          <p:cNvSpPr txBox="1">
            <a:spLocks/>
          </p:cNvSpPr>
          <p:nvPr/>
        </p:nvSpPr>
        <p:spPr>
          <a:xfrm>
            <a:off x="419100" y="1460214"/>
            <a:ext cx="8305800" cy="3352797"/>
          </a:xfrm>
          <a:prstGeom prst="rect">
            <a:avLst/>
          </a:prstGeom>
        </p:spPr>
        <p:txBody>
          <a:bodyPr>
            <a:noAutofit/>
          </a:bodyPr>
          <a:lstStyle/>
          <a:p>
            <a:pPr lvl="0">
              <a:lnSpc>
                <a:spcPct val="150000"/>
              </a:lnSpc>
            </a:pPr>
            <a:r>
              <a:rPr lang="en-US" sz="1600" dirty="0">
                <a:latin typeface="Times New Roman" pitchFamily="18" charset="0"/>
                <a:cs typeface="Times New Roman" pitchFamily="18" charset="0"/>
              </a:rPr>
              <a:t>Road accidents are a major cause of fatalities worldwide, often due to delayed emergency response and lack of immediate medical assistance. In critical situations, timely intervention can significantly increase survival rates. To address this issue, we propose an IoT-based Accident Detection and Ambulance Rescue System that automatically detects accidents, sends real-time alerts, and helps emergency services reach the accident location </a:t>
            </a:r>
            <a:r>
              <a:rPr lang="en-US" sz="1600" dirty="0" err="1">
                <a:latin typeface="Times New Roman" pitchFamily="18" charset="0"/>
                <a:cs typeface="Times New Roman" pitchFamily="18" charset="0"/>
              </a:rPr>
              <a:t>faster.This</a:t>
            </a:r>
            <a:r>
              <a:rPr lang="en-US" sz="1600" dirty="0">
                <a:latin typeface="Times New Roman" pitchFamily="18" charset="0"/>
                <a:cs typeface="Times New Roman" pitchFamily="18" charset="0"/>
              </a:rPr>
              <a:t> system is built using an ESP32 microcontroller, which continuously monitors data from MEMS and vibration sensors to detect collisions. When an accident occurs, the system retrieves the exact location using a GPS module and sends an SMS alert via a GSM module to emergency contacts, including ambulance services. Additionally, a web application is developed to allow ambulance drivers to log in and check accident locations in real-time. The system integrates the Google Maps API, enabling drivers to navigate efficiently to the accident </a:t>
            </a:r>
            <a:r>
              <a:rPr lang="en-US" sz="1600" dirty="0" err="1">
                <a:latin typeface="Times New Roman" pitchFamily="18" charset="0"/>
                <a:cs typeface="Times New Roman" pitchFamily="18" charset="0"/>
              </a:rPr>
              <a:t>site.By</a:t>
            </a:r>
            <a:r>
              <a:rPr lang="en-US" sz="1600" dirty="0">
                <a:latin typeface="Times New Roman" pitchFamily="18" charset="0"/>
                <a:cs typeface="Times New Roman" pitchFamily="18" charset="0"/>
              </a:rPr>
              <a:t> leveraging IoT technology, the system ensures real-time data transmission, cloud storage, and improved accessibility for emergency responders. This project provides an automated, efficient, and life-saving solution to reduce response time, minimize fatalities, and improve road safety.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8372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43ADC-3F44-5B9C-C469-82DA34C51577}"/>
            </a:ext>
          </a:extLst>
        </p:cNvPr>
        <p:cNvGrpSpPr/>
        <p:nvPr/>
      </p:nvGrpSpPr>
      <p:grpSpPr>
        <a:xfrm>
          <a:off x="0" y="0"/>
          <a:ext cx="0" cy="0"/>
          <a:chOff x="0" y="0"/>
          <a:chExt cx="0" cy="0"/>
        </a:xfrm>
      </p:grpSpPr>
      <p:sp>
        <p:nvSpPr>
          <p:cNvPr id="20" name="Slide Number Placeholder 1">
            <a:extLst>
              <a:ext uri="{FF2B5EF4-FFF2-40B4-BE49-F238E27FC236}">
                <a16:creationId xmlns:a16="http://schemas.microsoft.com/office/drawing/2014/main" id="{81F23E02-DE16-5581-BFB5-9680673915EB}"/>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5</a:t>
            </a:fld>
            <a:endParaRPr lang="en-US"/>
          </a:p>
        </p:txBody>
      </p:sp>
      <p:cxnSp>
        <p:nvCxnSpPr>
          <p:cNvPr id="23" name="Straight Connector 22">
            <a:extLst>
              <a:ext uri="{FF2B5EF4-FFF2-40B4-BE49-F238E27FC236}">
                <a16:creationId xmlns:a16="http://schemas.microsoft.com/office/drawing/2014/main" id="{4009E9F5-0289-4935-BA36-C097160DEFFC}"/>
              </a:ext>
            </a:extLst>
          </p:cNvPr>
          <p:cNvCxnSpPr/>
          <p:nvPr/>
        </p:nvCxnSpPr>
        <p:spPr>
          <a:xfrm>
            <a:off x="182880" y="12954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543E94A2-0DAB-2FC3-0BD2-14D522470D2D}"/>
              </a:ext>
            </a:extLst>
          </p:cNvPr>
          <p:cNvSpPr txBox="1"/>
          <p:nvPr/>
        </p:nvSpPr>
        <p:spPr>
          <a:xfrm>
            <a:off x="2362200" y="542350"/>
            <a:ext cx="6195670" cy="584775"/>
          </a:xfrm>
          <a:prstGeom prst="rect">
            <a:avLst/>
          </a:prstGeom>
          <a:noFill/>
        </p:spPr>
        <p:txBody>
          <a:bodyPr wrap="none" rtlCol="0">
            <a:spAutoFit/>
          </a:bodyPr>
          <a:lstStyle/>
          <a:p>
            <a:pPr algn="ctr"/>
            <a:r>
              <a:rPr lang="en-US" sz="3200" b="1" dirty="0">
                <a:latin typeface="Times New Roman" pitchFamily="18" charset="0"/>
                <a:cs typeface="Times New Roman" pitchFamily="18" charset="0"/>
              </a:rPr>
              <a:t>OBJECTIVE OF THE PROJECT</a:t>
            </a:r>
          </a:p>
        </p:txBody>
      </p:sp>
      <p:sp>
        <p:nvSpPr>
          <p:cNvPr id="4" name="Content Placeholder 2">
            <a:extLst>
              <a:ext uri="{FF2B5EF4-FFF2-40B4-BE49-F238E27FC236}">
                <a16:creationId xmlns:a16="http://schemas.microsoft.com/office/drawing/2014/main" id="{AB4A68A8-538F-7B67-8922-2A9B6F8AF2EA}"/>
              </a:ext>
            </a:extLst>
          </p:cNvPr>
          <p:cNvSpPr>
            <a:spLocks noGrp="1"/>
          </p:cNvSpPr>
          <p:nvPr>
            <p:ph idx="1"/>
          </p:nvPr>
        </p:nvSpPr>
        <p:spPr>
          <a:xfrm>
            <a:off x="241721" y="1550883"/>
            <a:ext cx="5486400" cy="2590800"/>
          </a:xfrm>
        </p:spPr>
        <p:txBody>
          <a:bodyPr>
            <a:normAutofit fontScale="85000" lnSpcReduction="10000"/>
          </a:bodyPr>
          <a:lstStyle/>
          <a:p>
            <a:pPr algn="just">
              <a:lnSpc>
                <a:spcPct val="150000"/>
              </a:lnSpc>
            </a:pPr>
            <a:r>
              <a:rPr lang="en-GB" sz="1800" dirty="0">
                <a:latin typeface="Times New Roman" pitchFamily="18" charset="0"/>
                <a:cs typeface="Times New Roman" pitchFamily="18" charset="0"/>
              </a:rPr>
              <a:t>The objective of this project is to create a real-time accident detection and emergency response system that integrates an ESP32 controller, MEM sensors, and GSM technology to enhance the efficiency and timeliness of emergency services. </a:t>
            </a:r>
          </a:p>
          <a:p>
            <a:pPr algn="just">
              <a:lnSpc>
                <a:spcPct val="150000"/>
              </a:lnSpc>
            </a:pPr>
            <a:r>
              <a:rPr lang="en-GB" sz="1800" dirty="0">
                <a:latin typeface="Times New Roman" pitchFamily="18" charset="0"/>
                <a:cs typeface="Times New Roman" pitchFamily="18" charset="0"/>
              </a:rPr>
              <a:t>The system aims to detect accidents instantly using MEM sensors, which identify sudden impacts or changes in vehicle dynamics. </a:t>
            </a:r>
          </a:p>
        </p:txBody>
      </p:sp>
      <p:pic>
        <p:nvPicPr>
          <p:cNvPr id="5" name="Picture 4">
            <a:extLst>
              <a:ext uri="{FF2B5EF4-FFF2-40B4-BE49-F238E27FC236}">
                <a16:creationId xmlns:a16="http://schemas.microsoft.com/office/drawing/2014/main" id="{04C6D74D-8746-4DE2-DBBE-859F00DE8B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0" y="1756388"/>
            <a:ext cx="2913298" cy="1956165"/>
          </a:xfrm>
          <a:prstGeom prst="rect">
            <a:avLst/>
          </a:prstGeom>
        </p:spPr>
      </p:pic>
      <p:sp>
        <p:nvSpPr>
          <p:cNvPr id="6" name="TextBox 5">
            <a:extLst>
              <a:ext uri="{FF2B5EF4-FFF2-40B4-BE49-F238E27FC236}">
                <a16:creationId xmlns:a16="http://schemas.microsoft.com/office/drawing/2014/main" id="{91667808-3868-C7D8-F209-37E888F838E0}"/>
              </a:ext>
            </a:extLst>
          </p:cNvPr>
          <p:cNvSpPr txBox="1"/>
          <p:nvPr/>
        </p:nvSpPr>
        <p:spPr>
          <a:xfrm>
            <a:off x="3796879" y="4005158"/>
            <a:ext cx="5105400" cy="2181366"/>
          </a:xfrm>
          <a:prstGeom prst="rect">
            <a:avLst/>
          </a:prstGeom>
          <a:noFill/>
        </p:spPr>
        <p:txBody>
          <a:bodyPr wrap="square">
            <a:spAutoFit/>
          </a:bodyPr>
          <a:lstStyle/>
          <a:p>
            <a:pPr marL="228600" indent="-228600" algn="just">
              <a:lnSpc>
                <a:spcPct val="140000"/>
              </a:lnSpc>
              <a:spcBef>
                <a:spcPts val="1000"/>
              </a:spcBef>
              <a:buFont typeface="Arial" panose="020B0604020202020204" pitchFamily="34" charset="0"/>
              <a:buChar char="•"/>
            </a:pPr>
            <a:r>
              <a:rPr lang="en-GB" sz="1500" dirty="0">
                <a:latin typeface="Times New Roman" pitchFamily="18" charset="0"/>
                <a:cs typeface="Times New Roman" pitchFamily="18" charset="0"/>
              </a:rPr>
              <a:t>Once an accident is detected, the system communicates with nearby ambulance drivers via GSM, notifying them of the emergency. </a:t>
            </a:r>
          </a:p>
          <a:p>
            <a:pPr marL="228600" indent="-228600" algn="just">
              <a:lnSpc>
                <a:spcPct val="140000"/>
              </a:lnSpc>
              <a:spcBef>
                <a:spcPts val="1000"/>
              </a:spcBef>
              <a:buFont typeface="Arial" panose="020B0604020202020204" pitchFamily="34" charset="0"/>
              <a:buChar char="•"/>
            </a:pPr>
            <a:r>
              <a:rPr lang="en-GB" sz="1500" dirty="0">
                <a:latin typeface="Times New Roman" pitchFamily="18" charset="0"/>
                <a:cs typeface="Times New Roman" pitchFamily="18" charset="0"/>
              </a:rPr>
              <a:t>The project ensures that only one ambulance is notified to avoid duplication of response, thereby optimizing the use of available resources</a:t>
            </a:r>
            <a:r>
              <a:rPr lang="en-GB" sz="1800" dirty="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C6BCC0C3-3523-D8E9-C315-AAFE9EABB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62" y="3872742"/>
            <a:ext cx="3295717" cy="2313782"/>
          </a:xfrm>
          <a:prstGeom prst="rect">
            <a:avLst/>
          </a:prstGeom>
        </p:spPr>
      </p:pic>
    </p:spTree>
    <p:extLst>
      <p:ext uri="{BB962C8B-B14F-4D97-AF65-F5344CB8AC3E}">
        <p14:creationId xmlns:p14="http://schemas.microsoft.com/office/powerpoint/2010/main" val="3425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A1A35-6143-6701-DC9B-1A2CA8A260B2}"/>
            </a:ext>
          </a:extLst>
        </p:cNvPr>
        <p:cNvGrpSpPr/>
        <p:nvPr/>
      </p:nvGrpSpPr>
      <p:grpSpPr>
        <a:xfrm>
          <a:off x="0" y="0"/>
          <a:ext cx="0" cy="0"/>
          <a:chOff x="0" y="0"/>
          <a:chExt cx="0" cy="0"/>
        </a:xfrm>
      </p:grpSpPr>
      <p:sp>
        <p:nvSpPr>
          <p:cNvPr id="20" name="Slide Number Placeholder 1">
            <a:extLst>
              <a:ext uri="{FF2B5EF4-FFF2-40B4-BE49-F238E27FC236}">
                <a16:creationId xmlns:a16="http://schemas.microsoft.com/office/drawing/2014/main" id="{70E44311-688F-3D66-EF11-7AA7AA0E496B}"/>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6</a:t>
            </a:fld>
            <a:endParaRPr lang="en-US"/>
          </a:p>
        </p:txBody>
      </p:sp>
      <p:cxnSp>
        <p:nvCxnSpPr>
          <p:cNvPr id="23" name="Straight Connector 22">
            <a:extLst>
              <a:ext uri="{FF2B5EF4-FFF2-40B4-BE49-F238E27FC236}">
                <a16:creationId xmlns:a16="http://schemas.microsoft.com/office/drawing/2014/main" id="{C4A59DAB-937E-F1AA-B61F-5D3849F97812}"/>
              </a:ext>
            </a:extLst>
          </p:cNvPr>
          <p:cNvCxnSpPr/>
          <p:nvPr/>
        </p:nvCxnSpPr>
        <p:spPr>
          <a:xfrm>
            <a:off x="182880" y="12954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C155958-9A29-B54E-C735-BD97E0FB5C2D}"/>
              </a:ext>
            </a:extLst>
          </p:cNvPr>
          <p:cNvSpPr txBox="1"/>
          <p:nvPr/>
        </p:nvSpPr>
        <p:spPr>
          <a:xfrm>
            <a:off x="2248286" y="567006"/>
            <a:ext cx="4647427" cy="584775"/>
          </a:xfrm>
          <a:prstGeom prst="rect">
            <a:avLst/>
          </a:prstGeom>
          <a:noFill/>
        </p:spPr>
        <p:txBody>
          <a:bodyPr wrap="none" rtlCol="0">
            <a:spAutoFit/>
          </a:bodyPr>
          <a:lstStyle/>
          <a:p>
            <a:pPr algn="ctr"/>
            <a:r>
              <a:rPr lang="en-US" sz="3200" b="1" dirty="0">
                <a:latin typeface="Times New Roman" pitchFamily="18" charset="0"/>
                <a:cs typeface="Times New Roman" pitchFamily="18" charset="0"/>
              </a:rPr>
              <a:t>LITERATURE SURVEY</a:t>
            </a:r>
          </a:p>
        </p:txBody>
      </p:sp>
      <p:sp>
        <p:nvSpPr>
          <p:cNvPr id="3" name="Content Placeholder 2">
            <a:extLst>
              <a:ext uri="{FF2B5EF4-FFF2-40B4-BE49-F238E27FC236}">
                <a16:creationId xmlns:a16="http://schemas.microsoft.com/office/drawing/2014/main" id="{DEBC717D-B378-8653-79F8-9DD7A1CFFC99}"/>
              </a:ext>
            </a:extLst>
          </p:cNvPr>
          <p:cNvSpPr>
            <a:spLocks noGrp="1"/>
          </p:cNvSpPr>
          <p:nvPr>
            <p:ph idx="1"/>
          </p:nvPr>
        </p:nvSpPr>
        <p:spPr>
          <a:xfrm>
            <a:off x="381000" y="1637139"/>
            <a:ext cx="8580120" cy="4069080"/>
          </a:xfrm>
        </p:spPr>
        <p:txBody>
          <a:bodyPr>
            <a:noAutofit/>
          </a:bodyPr>
          <a:lstStyle/>
          <a:p>
            <a:pPr>
              <a:buNone/>
            </a:pPr>
            <a:r>
              <a:rPr lang="en-US" sz="1600" b="1" dirty="0"/>
              <a:t>1. Fall Detection With Wrist-Worn Watch by Observations in Statistics of Acceleration</a:t>
            </a:r>
          </a:p>
          <a:p>
            <a:pPr>
              <a:buNone/>
            </a:pPr>
            <a:r>
              <a:rPr lang="en-US" sz="1600" b="1" dirty="0"/>
              <a:t>Author:</a:t>
            </a:r>
            <a:r>
              <a:rPr lang="en-US" sz="1600" dirty="0"/>
              <a:t> S. Li</a:t>
            </a:r>
            <a:br>
              <a:rPr lang="en-US" sz="1600" dirty="0"/>
            </a:br>
            <a:r>
              <a:rPr lang="en-US" sz="1600" b="1" dirty="0"/>
              <a:t>Year:</a:t>
            </a:r>
            <a:r>
              <a:rPr lang="en-US" sz="1600" dirty="0"/>
              <a:t> 2023</a:t>
            </a:r>
            <a:br>
              <a:rPr lang="en-US" sz="1600" dirty="0"/>
            </a:br>
            <a:r>
              <a:rPr lang="en-US" sz="1600" b="1" dirty="0"/>
              <a:t>Description:</a:t>
            </a:r>
            <a:r>
              <a:rPr lang="en-US" sz="1600" dirty="0"/>
              <a:t> This study focuses on </a:t>
            </a:r>
            <a:r>
              <a:rPr lang="en-US" sz="1600" b="1" dirty="0"/>
              <a:t>fall detection using wrist-worn devices</a:t>
            </a:r>
            <a:r>
              <a:rPr lang="en-US" sz="1600" dirty="0"/>
              <a:t>, leveraging statistical observations of acceleration. It highlights the effectiveness of </a:t>
            </a:r>
            <a:r>
              <a:rPr lang="en-US" sz="1600" b="1" dirty="0"/>
              <a:t>motion sensors</a:t>
            </a:r>
            <a:r>
              <a:rPr lang="en-US" sz="1600" dirty="0"/>
              <a:t> in detecting sudden impacts, which is relevant for accident detection in vehicles. Our project applies a similar concept by using </a:t>
            </a:r>
            <a:r>
              <a:rPr lang="en-US" sz="1600" b="1" dirty="0"/>
              <a:t>MEMS and vibration sensors</a:t>
            </a:r>
            <a:r>
              <a:rPr lang="en-US" sz="1600" dirty="0"/>
              <a:t> to identify vehicle collisions in real time.</a:t>
            </a:r>
          </a:p>
          <a:p>
            <a:pPr>
              <a:buNone/>
            </a:pPr>
            <a:endParaRPr lang="en-US" sz="1600" dirty="0"/>
          </a:p>
          <a:p>
            <a:pPr>
              <a:buNone/>
            </a:pPr>
            <a:r>
              <a:rPr lang="en-US" sz="1600" b="1" dirty="0"/>
              <a:t>2. A Real-Time Vision Transformers-Based System for Enhanced Driver Drowsiness Detection and Vehicle Safety</a:t>
            </a:r>
          </a:p>
          <a:p>
            <a:pPr>
              <a:buNone/>
            </a:pPr>
            <a:r>
              <a:rPr lang="en-US" sz="1600" b="1" dirty="0"/>
              <a:t>Authors:</a:t>
            </a:r>
            <a:r>
              <a:rPr lang="en-US" sz="1600" dirty="0"/>
              <a:t> A. </a:t>
            </a:r>
            <a:r>
              <a:rPr lang="en-US" sz="1600" dirty="0" err="1"/>
              <a:t>Jarndal</a:t>
            </a:r>
            <a:r>
              <a:rPr lang="en-US" sz="1600" dirty="0"/>
              <a:t>, H. Tawfik, A. I. Siam, I. </a:t>
            </a:r>
            <a:r>
              <a:rPr lang="en-US" sz="1600" dirty="0" err="1"/>
              <a:t>Alsyouf</a:t>
            </a:r>
            <a:r>
              <a:rPr lang="en-US" sz="1600" dirty="0"/>
              <a:t>, A. </a:t>
            </a:r>
            <a:r>
              <a:rPr lang="en-US" sz="1600" dirty="0" err="1"/>
              <a:t>Cheaitou</a:t>
            </a:r>
            <a:br>
              <a:rPr lang="en-US" sz="1600" dirty="0"/>
            </a:br>
            <a:r>
              <a:rPr lang="en-US" sz="1600" b="1" dirty="0"/>
              <a:t>Year:</a:t>
            </a:r>
            <a:r>
              <a:rPr lang="en-US" sz="1600" dirty="0"/>
              <a:t> 2025</a:t>
            </a:r>
            <a:br>
              <a:rPr lang="en-US" sz="1600" dirty="0"/>
            </a:br>
            <a:r>
              <a:rPr lang="en-US" sz="1600" b="1" dirty="0"/>
              <a:t>Description:</a:t>
            </a:r>
            <a:r>
              <a:rPr lang="en-US" sz="1600" dirty="0"/>
              <a:t> This research introduces an </a:t>
            </a:r>
            <a:r>
              <a:rPr lang="en-US" sz="1600" b="1" dirty="0"/>
              <a:t>AI-based real-time drowsiness detection system</a:t>
            </a:r>
            <a:r>
              <a:rPr lang="en-US" sz="1600" dirty="0"/>
              <a:t> using Vision Transformers. It emphasizes the role of </a:t>
            </a:r>
            <a:r>
              <a:rPr lang="en-US" sz="1600" b="1" dirty="0"/>
              <a:t>real-time monitoring</a:t>
            </a:r>
            <a:r>
              <a:rPr lang="en-US" sz="1600" dirty="0"/>
              <a:t> in preventing accidents. Our system complements this by detecting accidents when preventive measures fail, ensuring immediate </a:t>
            </a:r>
            <a:r>
              <a:rPr lang="en-US" sz="1600" b="1" dirty="0"/>
              <a:t>rescue response and location tracking.</a:t>
            </a:r>
            <a:endParaRPr lang="en-US" sz="1600" dirty="0"/>
          </a:p>
        </p:txBody>
      </p:sp>
    </p:spTree>
    <p:extLst>
      <p:ext uri="{BB962C8B-B14F-4D97-AF65-F5344CB8AC3E}">
        <p14:creationId xmlns:p14="http://schemas.microsoft.com/office/powerpoint/2010/main" val="183911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83CE5-9851-F9ED-E3CE-414502A99745}"/>
            </a:ext>
          </a:extLst>
        </p:cNvPr>
        <p:cNvGrpSpPr/>
        <p:nvPr/>
      </p:nvGrpSpPr>
      <p:grpSpPr>
        <a:xfrm>
          <a:off x="0" y="0"/>
          <a:ext cx="0" cy="0"/>
          <a:chOff x="0" y="0"/>
          <a:chExt cx="0" cy="0"/>
        </a:xfrm>
      </p:grpSpPr>
      <p:sp>
        <p:nvSpPr>
          <p:cNvPr id="20" name="Slide Number Placeholder 1">
            <a:extLst>
              <a:ext uri="{FF2B5EF4-FFF2-40B4-BE49-F238E27FC236}">
                <a16:creationId xmlns:a16="http://schemas.microsoft.com/office/drawing/2014/main" id="{B21556F6-ED46-EA86-DB02-56B25A96E219}"/>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7</a:t>
            </a:fld>
            <a:endParaRPr lang="en-US"/>
          </a:p>
        </p:txBody>
      </p:sp>
      <p:cxnSp>
        <p:nvCxnSpPr>
          <p:cNvPr id="23" name="Straight Connector 22">
            <a:extLst>
              <a:ext uri="{FF2B5EF4-FFF2-40B4-BE49-F238E27FC236}">
                <a16:creationId xmlns:a16="http://schemas.microsoft.com/office/drawing/2014/main" id="{DD7AA3AE-F6AB-3576-49B5-E4396BE46095}"/>
              </a:ext>
            </a:extLst>
          </p:cNvPr>
          <p:cNvCxnSpPr/>
          <p:nvPr/>
        </p:nvCxnSpPr>
        <p:spPr>
          <a:xfrm>
            <a:off x="182880" y="12954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39BA1F5-A419-F253-BD1A-049EE565F764}"/>
              </a:ext>
            </a:extLst>
          </p:cNvPr>
          <p:cNvSpPr txBox="1"/>
          <p:nvPr/>
        </p:nvSpPr>
        <p:spPr>
          <a:xfrm>
            <a:off x="2514600" y="507077"/>
            <a:ext cx="4647427" cy="584775"/>
          </a:xfrm>
          <a:prstGeom prst="rect">
            <a:avLst/>
          </a:prstGeom>
          <a:noFill/>
        </p:spPr>
        <p:txBody>
          <a:bodyPr wrap="none" rtlCol="0">
            <a:spAutoFit/>
          </a:bodyPr>
          <a:lstStyle/>
          <a:p>
            <a:pPr algn="ctr"/>
            <a:r>
              <a:rPr lang="en-US" sz="3200" b="1" dirty="0">
                <a:latin typeface="Times New Roman" pitchFamily="18" charset="0"/>
                <a:cs typeface="Times New Roman" pitchFamily="18" charset="0"/>
              </a:rPr>
              <a:t>LITERATURE SURVEY</a:t>
            </a:r>
          </a:p>
        </p:txBody>
      </p:sp>
      <p:sp>
        <p:nvSpPr>
          <p:cNvPr id="3" name="Content Placeholder 2">
            <a:extLst>
              <a:ext uri="{FF2B5EF4-FFF2-40B4-BE49-F238E27FC236}">
                <a16:creationId xmlns:a16="http://schemas.microsoft.com/office/drawing/2014/main" id="{53F81672-2B94-19E4-F731-277059A74BFC}"/>
              </a:ext>
            </a:extLst>
          </p:cNvPr>
          <p:cNvSpPr>
            <a:spLocks noGrp="1"/>
          </p:cNvSpPr>
          <p:nvPr>
            <p:ph idx="1"/>
          </p:nvPr>
        </p:nvSpPr>
        <p:spPr>
          <a:xfrm>
            <a:off x="390769" y="1791335"/>
            <a:ext cx="8580120" cy="4069080"/>
          </a:xfrm>
        </p:spPr>
        <p:txBody>
          <a:bodyPr>
            <a:noAutofit/>
          </a:bodyPr>
          <a:lstStyle/>
          <a:p>
            <a:pPr>
              <a:buNone/>
            </a:pPr>
            <a:r>
              <a:rPr lang="en-US" sz="1600" b="1" dirty="0"/>
              <a:t>3. A Comprehensive Study on IoT-Based Accident Detection Systems for Smart Vehicles</a:t>
            </a:r>
          </a:p>
          <a:p>
            <a:pPr>
              <a:buNone/>
            </a:pPr>
            <a:r>
              <a:rPr lang="en-US" sz="1600" b="1" dirty="0"/>
              <a:t>Authors:</a:t>
            </a:r>
            <a:r>
              <a:rPr lang="en-US" sz="1600" dirty="0"/>
              <a:t> U. Alvi, M. A. K. Khattak, B. Shabir, A. W. Malik, S. R. Muhammad</a:t>
            </a:r>
            <a:br>
              <a:rPr lang="en-US" sz="1600" dirty="0"/>
            </a:br>
            <a:r>
              <a:rPr lang="en-US" sz="1600" b="1" dirty="0"/>
              <a:t>Year:</a:t>
            </a:r>
            <a:r>
              <a:rPr lang="en-US" sz="1600" dirty="0"/>
              <a:t> 2020</a:t>
            </a:r>
            <a:br>
              <a:rPr lang="en-US" sz="1600" dirty="0"/>
            </a:br>
            <a:r>
              <a:rPr lang="en-US" sz="1600" b="1" dirty="0"/>
              <a:t>Description:</a:t>
            </a:r>
            <a:r>
              <a:rPr lang="en-US" sz="1600" dirty="0"/>
              <a:t> This study reviews various </a:t>
            </a:r>
            <a:r>
              <a:rPr lang="en-US" sz="1600" b="1" dirty="0"/>
              <a:t>IoT-based accident detection mechanisms</a:t>
            </a:r>
            <a:r>
              <a:rPr lang="en-US" sz="1600" dirty="0"/>
              <a:t> and their applications in smart vehicles. It highlights the </a:t>
            </a:r>
            <a:r>
              <a:rPr lang="en-US" sz="1600" b="1" dirty="0"/>
              <a:t>importance of real-time data transmission and cloud integration</a:t>
            </a:r>
            <a:r>
              <a:rPr lang="en-US" sz="1600" dirty="0"/>
              <a:t>, which our project incorporates using </a:t>
            </a:r>
            <a:r>
              <a:rPr lang="en-US" sz="1600" b="1" dirty="0"/>
              <a:t>ESP32, GSM, GPS, and IoT connectivity</a:t>
            </a:r>
            <a:r>
              <a:rPr lang="en-US" sz="1600" dirty="0"/>
              <a:t> to ensure </a:t>
            </a:r>
            <a:r>
              <a:rPr lang="en-US" sz="1600" b="1" dirty="0"/>
              <a:t>instant accident alerts and ambulance coordination</a:t>
            </a:r>
            <a:r>
              <a:rPr lang="en-US" sz="1600" dirty="0"/>
              <a:t>.</a:t>
            </a:r>
          </a:p>
          <a:p>
            <a:pPr>
              <a:buNone/>
            </a:pPr>
            <a:endParaRPr lang="en-US" sz="1600" dirty="0"/>
          </a:p>
          <a:p>
            <a:pPr>
              <a:buNone/>
            </a:pPr>
            <a:r>
              <a:rPr lang="en-US" sz="1600" b="1" dirty="0"/>
              <a:t>4. Smart System to Avoid Car Accidents</a:t>
            </a:r>
          </a:p>
          <a:p>
            <a:pPr>
              <a:buNone/>
            </a:pPr>
            <a:r>
              <a:rPr lang="en-US" sz="1600" b="1" dirty="0"/>
              <a:t>Authors:</a:t>
            </a:r>
            <a:r>
              <a:rPr lang="en-US" sz="1600" dirty="0"/>
              <a:t> M. </a:t>
            </a:r>
            <a:r>
              <a:rPr lang="en-US" sz="1600" dirty="0" err="1"/>
              <a:t>Saffarini</a:t>
            </a:r>
            <a:r>
              <a:rPr lang="en-US" sz="1600" dirty="0"/>
              <a:t>, R. </a:t>
            </a:r>
            <a:r>
              <a:rPr lang="en-US" sz="1600" dirty="0" err="1"/>
              <a:t>Saffarini</a:t>
            </a:r>
            <a:r>
              <a:rPr lang="en-US" sz="1600" dirty="0"/>
              <a:t>, I. Ishaq</a:t>
            </a:r>
            <a:br>
              <a:rPr lang="en-US" sz="1600" dirty="0"/>
            </a:br>
            <a:r>
              <a:rPr lang="en-US" sz="1600" b="1" dirty="0"/>
              <a:t>Year:</a:t>
            </a:r>
            <a:r>
              <a:rPr lang="en-US" sz="1600" dirty="0"/>
              <a:t> 2020</a:t>
            </a:r>
            <a:br>
              <a:rPr lang="en-US" sz="1600" dirty="0"/>
            </a:br>
            <a:r>
              <a:rPr lang="en-US" sz="1600" b="1" dirty="0"/>
              <a:t>Description:</a:t>
            </a:r>
            <a:r>
              <a:rPr lang="en-US" sz="1600" dirty="0"/>
              <a:t> This paper presents an </a:t>
            </a:r>
            <a:r>
              <a:rPr lang="en-US" sz="1600" b="1" dirty="0"/>
              <a:t>AI-driven system for accident prevention</a:t>
            </a:r>
            <a:r>
              <a:rPr lang="en-US" sz="1600" dirty="0"/>
              <a:t> using </a:t>
            </a:r>
            <a:r>
              <a:rPr lang="en-US" sz="1600" b="1" dirty="0"/>
              <a:t>proximity sensors</a:t>
            </a:r>
            <a:r>
              <a:rPr lang="en-US" sz="1600" dirty="0"/>
              <a:t> and decision-making algorithms. Unlike our project, which focuses on </a:t>
            </a:r>
            <a:r>
              <a:rPr lang="en-US" sz="1600" b="1" dirty="0"/>
              <a:t>post-accident detection and emergency response</a:t>
            </a:r>
            <a:r>
              <a:rPr lang="en-US" sz="1600" dirty="0"/>
              <a:t>, this study aims at preventing accidents. Our system bridges this gap by ensuring </a:t>
            </a:r>
            <a:r>
              <a:rPr lang="en-US" sz="1600" b="1" dirty="0"/>
              <a:t>automatic accident detection and real-time emergency alert.</a:t>
            </a:r>
            <a:endParaRPr lang="en-US" sz="1600" dirty="0"/>
          </a:p>
        </p:txBody>
      </p:sp>
    </p:spTree>
    <p:extLst>
      <p:ext uri="{BB962C8B-B14F-4D97-AF65-F5344CB8AC3E}">
        <p14:creationId xmlns:p14="http://schemas.microsoft.com/office/powerpoint/2010/main" val="303270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34C7A-4F46-D710-F695-112B90912332}"/>
            </a:ext>
          </a:extLst>
        </p:cNvPr>
        <p:cNvGrpSpPr/>
        <p:nvPr/>
      </p:nvGrpSpPr>
      <p:grpSpPr>
        <a:xfrm>
          <a:off x="0" y="0"/>
          <a:ext cx="0" cy="0"/>
          <a:chOff x="0" y="0"/>
          <a:chExt cx="0" cy="0"/>
        </a:xfrm>
      </p:grpSpPr>
      <p:sp>
        <p:nvSpPr>
          <p:cNvPr id="20" name="Slide Number Placeholder 1">
            <a:extLst>
              <a:ext uri="{FF2B5EF4-FFF2-40B4-BE49-F238E27FC236}">
                <a16:creationId xmlns:a16="http://schemas.microsoft.com/office/drawing/2014/main" id="{D794C88C-5CF5-627A-B00A-8A5B815099BD}"/>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8</a:t>
            </a:fld>
            <a:endParaRPr lang="en-US"/>
          </a:p>
        </p:txBody>
      </p:sp>
      <p:cxnSp>
        <p:nvCxnSpPr>
          <p:cNvPr id="23" name="Straight Connector 22">
            <a:extLst>
              <a:ext uri="{FF2B5EF4-FFF2-40B4-BE49-F238E27FC236}">
                <a16:creationId xmlns:a16="http://schemas.microsoft.com/office/drawing/2014/main" id="{B2E3AB73-4C3A-9911-F549-3978FD96F7D3}"/>
              </a:ext>
            </a:extLst>
          </p:cNvPr>
          <p:cNvCxnSpPr/>
          <p:nvPr/>
        </p:nvCxnSpPr>
        <p:spPr>
          <a:xfrm>
            <a:off x="182880" y="12954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790890A-2BAA-0904-2655-A7B10BBFBE08}"/>
              </a:ext>
            </a:extLst>
          </p:cNvPr>
          <p:cNvSpPr txBox="1"/>
          <p:nvPr/>
        </p:nvSpPr>
        <p:spPr>
          <a:xfrm>
            <a:off x="2667000" y="307022"/>
            <a:ext cx="7184525" cy="984885"/>
          </a:xfrm>
          <a:prstGeom prst="rect">
            <a:avLst/>
          </a:prstGeom>
          <a:noFill/>
        </p:spPr>
        <p:txBody>
          <a:bodyPr wrap="square" rtlCol="0">
            <a:spAutoFit/>
          </a:bodyPr>
          <a:lstStyle/>
          <a:p>
            <a:pPr algn="ctr"/>
            <a:r>
              <a:rPr lang="en-US" sz="2900" b="1" dirty="0">
                <a:latin typeface="Times New Roman" pitchFamily="18" charset="0"/>
                <a:cs typeface="Times New Roman" pitchFamily="18" charset="0"/>
              </a:rPr>
              <a:t>HARDWARE AND SOFTWARE REQUIREMENT</a:t>
            </a:r>
          </a:p>
        </p:txBody>
      </p:sp>
      <p:sp>
        <p:nvSpPr>
          <p:cNvPr id="4" name="Content Placeholder 3">
            <a:extLst>
              <a:ext uri="{FF2B5EF4-FFF2-40B4-BE49-F238E27FC236}">
                <a16:creationId xmlns:a16="http://schemas.microsoft.com/office/drawing/2014/main" id="{E5F43B6E-964E-AEFA-E9C3-3D0AE7DE5DB3}"/>
              </a:ext>
            </a:extLst>
          </p:cNvPr>
          <p:cNvSpPr>
            <a:spLocks noGrp="1"/>
          </p:cNvSpPr>
          <p:nvPr>
            <p:ph idx="1"/>
          </p:nvPr>
        </p:nvSpPr>
        <p:spPr>
          <a:xfrm>
            <a:off x="365760" y="2531109"/>
            <a:ext cx="4358631" cy="3825241"/>
          </a:xfrm>
        </p:spPr>
        <p:txBody>
          <a:bodyPr>
            <a:normAutofit/>
          </a:bodyPr>
          <a:lstStyle/>
          <a:p>
            <a:pPr marL="0" indent="0">
              <a:buNone/>
            </a:pPr>
            <a:r>
              <a:rPr lang="en-IN" sz="1900" b="1" dirty="0">
                <a:latin typeface="Times New Roman" pitchFamily="18" charset="0"/>
                <a:cs typeface="Times New Roman" pitchFamily="18" charset="0"/>
              </a:rPr>
              <a:t>H/W SYSTEM CONFIGURATION:</a:t>
            </a:r>
            <a:endParaRPr lang="en-US" sz="1900" dirty="0">
              <a:latin typeface="Times New Roman" pitchFamily="18" charset="0"/>
              <a:cs typeface="Times New Roman" pitchFamily="18" charset="0"/>
            </a:endParaRPr>
          </a:p>
          <a:p>
            <a:pPr lvl="0"/>
            <a:r>
              <a:rPr lang="en-IN" sz="1900" dirty="0">
                <a:latin typeface="Times New Roman" pitchFamily="18" charset="0"/>
                <a:cs typeface="Times New Roman" pitchFamily="18" charset="0"/>
              </a:rPr>
              <a:t>Processor – I3, i5,i7</a:t>
            </a:r>
            <a:endParaRPr lang="en-US" sz="1900" dirty="0">
              <a:latin typeface="Times New Roman" pitchFamily="18" charset="0"/>
              <a:cs typeface="Times New Roman" pitchFamily="18" charset="0"/>
            </a:endParaRPr>
          </a:p>
          <a:p>
            <a:pPr lvl="0"/>
            <a:r>
              <a:rPr lang="en-IN" sz="1900" dirty="0">
                <a:latin typeface="Times New Roman" pitchFamily="18" charset="0"/>
                <a:cs typeface="Times New Roman" pitchFamily="18" charset="0"/>
              </a:rPr>
              <a:t>RAM - 8 Gb</a:t>
            </a:r>
            <a:endParaRPr lang="en-US" sz="1900" dirty="0">
              <a:latin typeface="Times New Roman" pitchFamily="18" charset="0"/>
              <a:cs typeface="Times New Roman" pitchFamily="18" charset="0"/>
            </a:endParaRPr>
          </a:p>
          <a:p>
            <a:pPr lvl="0"/>
            <a:r>
              <a:rPr lang="en-IN" sz="1900" dirty="0">
                <a:latin typeface="Times New Roman" pitchFamily="18" charset="0"/>
                <a:cs typeface="Times New Roman" pitchFamily="18" charset="0"/>
              </a:rPr>
              <a:t>Hard Disk - 500 GB</a:t>
            </a:r>
            <a:endParaRPr lang="en-US" sz="1900" dirty="0">
              <a:latin typeface="Times New Roman" pitchFamily="18" charset="0"/>
              <a:cs typeface="Times New Roman" pitchFamily="18" charset="0"/>
            </a:endParaRPr>
          </a:p>
          <a:p>
            <a:pPr marL="0" indent="0">
              <a:buNone/>
            </a:pPr>
            <a:r>
              <a:rPr lang="en-IN" sz="1900" b="1" dirty="0">
                <a:latin typeface="Times New Roman" pitchFamily="18" charset="0"/>
                <a:cs typeface="Times New Roman" pitchFamily="18" charset="0"/>
              </a:rPr>
              <a:t>S/W SYSTEM CONFIGURATION:</a:t>
            </a:r>
            <a:endParaRPr lang="en-US" sz="1900" dirty="0">
              <a:latin typeface="Times New Roman" pitchFamily="18" charset="0"/>
              <a:cs typeface="Times New Roman" pitchFamily="18" charset="0"/>
            </a:endParaRPr>
          </a:p>
          <a:p>
            <a:pPr lvl="0"/>
            <a:r>
              <a:rPr lang="en-IN" sz="1900" dirty="0">
                <a:latin typeface="Times New Roman" pitchFamily="18" charset="0"/>
                <a:cs typeface="Times New Roman" pitchFamily="18" charset="0"/>
              </a:rPr>
              <a:t>Operating System – Above Windows 8</a:t>
            </a:r>
            <a:endParaRPr lang="en-US" sz="1900" dirty="0">
              <a:latin typeface="Times New Roman" pitchFamily="18" charset="0"/>
              <a:cs typeface="Times New Roman" pitchFamily="18" charset="0"/>
            </a:endParaRPr>
          </a:p>
          <a:p>
            <a:pPr lvl="0"/>
            <a:r>
              <a:rPr lang="en-IN" sz="1900" dirty="0">
                <a:latin typeface="Times New Roman" pitchFamily="18" charset="0"/>
                <a:cs typeface="Times New Roman" pitchFamily="18" charset="0"/>
              </a:rPr>
              <a:t>Scripts – Python (3.10.8)</a:t>
            </a:r>
            <a:endParaRPr lang="en-US" sz="1900" dirty="0">
              <a:latin typeface="Times New Roman" pitchFamily="18" charset="0"/>
              <a:cs typeface="Times New Roman" pitchFamily="18" charset="0"/>
            </a:endParaRPr>
          </a:p>
          <a:p>
            <a:pPr lvl="0"/>
            <a:r>
              <a:rPr lang="en-IN" sz="1900" dirty="0">
                <a:latin typeface="Times New Roman" pitchFamily="18" charset="0"/>
                <a:cs typeface="Times New Roman" pitchFamily="18" charset="0"/>
              </a:rPr>
              <a:t>Tool – IDLE (Python)</a:t>
            </a:r>
            <a:endParaRPr lang="en-US" sz="1900" dirty="0">
              <a:latin typeface="Times New Roman" pitchFamily="18" charset="0"/>
              <a:cs typeface="Times New Roman" pitchFamily="18" charset="0"/>
            </a:endParaRPr>
          </a:p>
        </p:txBody>
      </p:sp>
      <p:sp>
        <p:nvSpPr>
          <p:cNvPr id="9" name="Title 1">
            <a:extLst>
              <a:ext uri="{FF2B5EF4-FFF2-40B4-BE49-F238E27FC236}">
                <a16:creationId xmlns:a16="http://schemas.microsoft.com/office/drawing/2014/main" id="{032ADBB6-289B-8328-6DCF-8E2F930D6701}"/>
              </a:ext>
            </a:extLst>
          </p:cNvPr>
          <p:cNvSpPr>
            <a:spLocks noGrp="1"/>
          </p:cNvSpPr>
          <p:nvPr>
            <p:ph type="title"/>
          </p:nvPr>
        </p:nvSpPr>
        <p:spPr>
          <a:xfrm>
            <a:off x="237589" y="1600200"/>
            <a:ext cx="4230328" cy="845658"/>
          </a:xfrm>
        </p:spPr>
        <p:txBody>
          <a:bodyPr>
            <a:noAutofit/>
          </a:bodyPr>
          <a:lstStyle/>
          <a:p>
            <a:pPr algn="ctr"/>
            <a:br>
              <a:rPr lang="en-IN" sz="2400" b="1" dirty="0">
                <a:latin typeface="Times New Roman" pitchFamily="18" charset="0"/>
                <a:cs typeface="Times New Roman" pitchFamily="18" charset="0"/>
              </a:rPr>
            </a:br>
            <a:r>
              <a:rPr lang="en-IN" sz="2400" b="1" dirty="0">
                <a:latin typeface="Times New Roman" pitchFamily="18" charset="0"/>
                <a:cs typeface="Times New Roman" pitchFamily="18" charset="0"/>
              </a:rPr>
              <a:t>SYSTEM CONFIGURATION:</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cxnSp>
        <p:nvCxnSpPr>
          <p:cNvPr id="10" name="Straight Connector 9">
            <a:extLst>
              <a:ext uri="{FF2B5EF4-FFF2-40B4-BE49-F238E27FC236}">
                <a16:creationId xmlns:a16="http://schemas.microsoft.com/office/drawing/2014/main" id="{C05A185F-F3E8-0D4E-9ED0-D0ECD3C7C9F7}"/>
              </a:ext>
            </a:extLst>
          </p:cNvPr>
          <p:cNvCxnSpPr>
            <a:cxnSpLocks/>
          </p:cNvCxnSpPr>
          <p:nvPr/>
        </p:nvCxnSpPr>
        <p:spPr>
          <a:xfrm>
            <a:off x="4724400" y="1600200"/>
            <a:ext cx="0" cy="464329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A889F5A-029C-649C-5FF5-84A22683A595}"/>
              </a:ext>
            </a:extLst>
          </p:cNvPr>
          <p:cNvSpPr txBox="1"/>
          <p:nvPr/>
        </p:nvSpPr>
        <p:spPr>
          <a:xfrm>
            <a:off x="5105400" y="1698723"/>
            <a:ext cx="4572000" cy="4247317"/>
          </a:xfrm>
          <a:prstGeom prst="rect">
            <a:avLst/>
          </a:prstGeom>
          <a:noFill/>
        </p:spPr>
        <p:txBody>
          <a:bodyPr wrap="square">
            <a:spAutoFit/>
          </a:bodyPr>
          <a:lstStyle/>
          <a:p>
            <a:pPr lvl="0"/>
            <a:r>
              <a:rPr lang="en-IN" b="1" dirty="0">
                <a:latin typeface="Times New Roman" pitchFamily="18" charset="0"/>
                <a:cs typeface="Times New Roman" pitchFamily="18" charset="0"/>
              </a:rPr>
              <a:t>HARDWARE COMPONENTS:</a:t>
            </a:r>
            <a:endParaRPr lang="en-IN" dirty="0">
              <a:latin typeface="Times New Roman" pitchFamily="18" charset="0"/>
              <a:cs typeface="Times New Roman" pitchFamily="18" charset="0"/>
            </a:endParaRPr>
          </a:p>
          <a:p>
            <a:pPr marL="285750" lvl="0" indent="-285750">
              <a:lnSpc>
                <a:spcPct val="150000"/>
              </a:lnSpc>
              <a:buFont typeface="Arial" panose="020B0604020202020204" pitchFamily="34" charset="0"/>
              <a:buChar char="•"/>
            </a:pPr>
            <a:r>
              <a:rPr lang="en-IN" dirty="0">
                <a:latin typeface="Times New Roman" pitchFamily="18" charset="0"/>
                <a:cs typeface="Times New Roman" pitchFamily="18" charset="0"/>
              </a:rPr>
              <a:t>ESP32 MICRO CONTROLLER</a:t>
            </a:r>
          </a:p>
          <a:p>
            <a:pPr marL="285750" lvl="0" indent="-285750">
              <a:buFont typeface="Arial" panose="020B0604020202020204" pitchFamily="34" charset="0"/>
              <a:buChar char="•"/>
            </a:pPr>
            <a:r>
              <a:rPr lang="en-IN" dirty="0">
                <a:latin typeface="Times New Roman" pitchFamily="18" charset="0"/>
                <a:cs typeface="Times New Roman" pitchFamily="18" charset="0"/>
              </a:rPr>
              <a:t>POWER SUPPLY</a:t>
            </a:r>
          </a:p>
          <a:p>
            <a:pPr marL="285750" lvl="0" indent="-285750">
              <a:buFont typeface="Arial" panose="020B0604020202020204" pitchFamily="34" charset="0"/>
              <a:buChar char="•"/>
            </a:pPr>
            <a:r>
              <a:rPr lang="en-IN" dirty="0">
                <a:latin typeface="Times New Roman" pitchFamily="18" charset="0"/>
                <a:cs typeface="Times New Roman" pitchFamily="18" charset="0"/>
              </a:rPr>
              <a:t>LCD  </a:t>
            </a:r>
          </a:p>
          <a:p>
            <a:pPr marL="285750" lvl="0" indent="-285750">
              <a:buFont typeface="Arial" panose="020B0604020202020204" pitchFamily="34" charset="0"/>
              <a:buChar char="•"/>
            </a:pPr>
            <a:r>
              <a:rPr lang="en-IN" dirty="0">
                <a:latin typeface="Times New Roman" pitchFamily="18" charset="0"/>
                <a:cs typeface="Times New Roman" pitchFamily="18" charset="0"/>
              </a:rPr>
              <a:t>IOT</a:t>
            </a:r>
          </a:p>
          <a:p>
            <a:pPr marL="285750" lvl="0" indent="-285750">
              <a:buFont typeface="Arial" panose="020B0604020202020204" pitchFamily="34" charset="0"/>
              <a:buChar char="•"/>
            </a:pPr>
            <a:r>
              <a:rPr lang="en-IN" dirty="0">
                <a:latin typeface="Times New Roman" pitchFamily="18" charset="0"/>
                <a:cs typeface="Times New Roman" pitchFamily="18" charset="0"/>
              </a:rPr>
              <a:t>UART</a:t>
            </a:r>
          </a:p>
          <a:p>
            <a:pPr marL="285750" lvl="0" indent="-285750">
              <a:buFont typeface="Arial" panose="020B0604020202020204" pitchFamily="34" charset="0"/>
              <a:buChar char="•"/>
            </a:pPr>
            <a:r>
              <a:rPr lang="en-IN" dirty="0">
                <a:latin typeface="Times New Roman" pitchFamily="18" charset="0"/>
                <a:cs typeface="Times New Roman" pitchFamily="18" charset="0"/>
              </a:rPr>
              <a:t>MEM SENSOR</a:t>
            </a:r>
          </a:p>
          <a:p>
            <a:pPr marL="285750" lvl="0" indent="-285750">
              <a:buFont typeface="Arial" panose="020B0604020202020204" pitchFamily="34" charset="0"/>
              <a:buChar char="•"/>
            </a:pPr>
            <a:r>
              <a:rPr lang="en-IN" dirty="0">
                <a:latin typeface="Times New Roman" pitchFamily="18" charset="0"/>
                <a:cs typeface="Times New Roman" pitchFamily="18" charset="0"/>
              </a:rPr>
              <a:t>GSM</a:t>
            </a:r>
          </a:p>
          <a:p>
            <a:pPr marL="285750" lvl="0" indent="-285750">
              <a:buFont typeface="Arial" panose="020B0604020202020204" pitchFamily="34" charset="0"/>
              <a:buChar char="•"/>
            </a:pPr>
            <a:endParaRPr lang="en-IN" dirty="0">
              <a:latin typeface="Times New Roman" pitchFamily="18" charset="0"/>
              <a:cs typeface="Times New Roman" pitchFamily="18" charset="0"/>
            </a:endParaRPr>
          </a:p>
          <a:p>
            <a:pPr lvl="0"/>
            <a:r>
              <a:rPr lang="en-IN" b="1" dirty="0">
                <a:latin typeface="Times New Roman" pitchFamily="18" charset="0"/>
                <a:cs typeface="Times New Roman" pitchFamily="18" charset="0"/>
              </a:rPr>
              <a:t>SOFTWARE COMPONENTS:</a:t>
            </a:r>
          </a:p>
          <a:p>
            <a:pPr marL="285750" lvl="0" indent="-285750">
              <a:buFont typeface="Arial" panose="020B0604020202020204" pitchFamily="34" charset="0"/>
              <a:buChar char="•"/>
            </a:pPr>
            <a:r>
              <a:rPr lang="en-IN" dirty="0">
                <a:latin typeface="Times New Roman" pitchFamily="18" charset="0"/>
                <a:cs typeface="Times New Roman" pitchFamily="18" charset="0"/>
              </a:rPr>
              <a:t>EMBEDDED C </a:t>
            </a:r>
          </a:p>
          <a:p>
            <a:pPr marL="285750" lvl="0" indent="-285750">
              <a:buFont typeface="Arial" panose="020B0604020202020204" pitchFamily="34" charset="0"/>
              <a:buChar char="•"/>
            </a:pPr>
            <a:r>
              <a:rPr lang="en-IN" dirty="0">
                <a:latin typeface="Times New Roman" pitchFamily="18" charset="0"/>
                <a:cs typeface="Times New Roman" pitchFamily="18" charset="0"/>
              </a:rPr>
              <a:t>ARDUINO UNO</a:t>
            </a:r>
          </a:p>
          <a:p>
            <a:pPr marL="285750" lvl="0" indent="-285750">
              <a:buFont typeface="Arial" panose="020B0604020202020204" pitchFamily="34" charset="0"/>
              <a:buChar char="•"/>
            </a:pPr>
            <a:r>
              <a:rPr lang="en-IN" dirty="0">
                <a:latin typeface="Times New Roman" pitchFamily="18" charset="0"/>
                <a:cs typeface="Times New Roman" pitchFamily="18" charset="0"/>
              </a:rPr>
              <a:t>HTML AND CSS</a:t>
            </a:r>
          </a:p>
          <a:p>
            <a:pPr marL="285750" lvl="0" indent="-285750">
              <a:buFont typeface="Arial" panose="020B0604020202020204" pitchFamily="34" charset="0"/>
              <a:buChar char="•"/>
            </a:pPr>
            <a:r>
              <a:rPr lang="en-IN" dirty="0">
                <a:latin typeface="Times New Roman" pitchFamily="18" charset="0"/>
                <a:cs typeface="Times New Roman" pitchFamily="18" charset="0"/>
              </a:rPr>
              <a:t>PYTHON</a:t>
            </a:r>
          </a:p>
        </p:txBody>
      </p:sp>
    </p:spTree>
    <p:extLst>
      <p:ext uri="{BB962C8B-B14F-4D97-AF65-F5344CB8AC3E}">
        <p14:creationId xmlns:p14="http://schemas.microsoft.com/office/powerpoint/2010/main" val="302577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D5084-A8CE-062E-103D-7A6696E8A9C9}"/>
            </a:ext>
          </a:extLst>
        </p:cNvPr>
        <p:cNvGrpSpPr/>
        <p:nvPr/>
      </p:nvGrpSpPr>
      <p:grpSpPr>
        <a:xfrm>
          <a:off x="0" y="0"/>
          <a:ext cx="0" cy="0"/>
          <a:chOff x="0" y="0"/>
          <a:chExt cx="0" cy="0"/>
        </a:xfrm>
      </p:grpSpPr>
      <p:sp>
        <p:nvSpPr>
          <p:cNvPr id="20" name="Slide Number Placeholder 1">
            <a:extLst>
              <a:ext uri="{FF2B5EF4-FFF2-40B4-BE49-F238E27FC236}">
                <a16:creationId xmlns:a16="http://schemas.microsoft.com/office/drawing/2014/main" id="{CD598FFC-6E06-B0AC-6A03-6A3F6DECB9A8}"/>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9</a:t>
            </a:fld>
            <a:endParaRPr lang="en-US"/>
          </a:p>
        </p:txBody>
      </p:sp>
      <p:cxnSp>
        <p:nvCxnSpPr>
          <p:cNvPr id="23" name="Straight Connector 22">
            <a:extLst>
              <a:ext uri="{FF2B5EF4-FFF2-40B4-BE49-F238E27FC236}">
                <a16:creationId xmlns:a16="http://schemas.microsoft.com/office/drawing/2014/main" id="{1F603B96-1131-09AB-B8A7-A6414D05FA9E}"/>
              </a:ext>
            </a:extLst>
          </p:cNvPr>
          <p:cNvCxnSpPr/>
          <p:nvPr/>
        </p:nvCxnSpPr>
        <p:spPr>
          <a:xfrm>
            <a:off x="182880" y="1295400"/>
            <a:ext cx="877824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5DEEDB0-A442-9103-2A03-8663A0C233BB}"/>
              </a:ext>
            </a:extLst>
          </p:cNvPr>
          <p:cNvSpPr txBox="1"/>
          <p:nvPr/>
        </p:nvSpPr>
        <p:spPr>
          <a:xfrm>
            <a:off x="979737" y="502374"/>
            <a:ext cx="7184525" cy="538609"/>
          </a:xfrm>
          <a:prstGeom prst="rect">
            <a:avLst/>
          </a:prstGeom>
          <a:noFill/>
        </p:spPr>
        <p:txBody>
          <a:bodyPr wrap="square" rtlCol="0">
            <a:spAutoFit/>
          </a:bodyPr>
          <a:lstStyle/>
          <a:p>
            <a:pPr algn="ctr"/>
            <a:r>
              <a:rPr lang="en-US" sz="2900" b="1" dirty="0">
                <a:latin typeface="Times New Roman" pitchFamily="18" charset="0"/>
                <a:cs typeface="Times New Roman" pitchFamily="18" charset="0"/>
              </a:rPr>
              <a:t>EXISTING SYSTEM</a:t>
            </a:r>
          </a:p>
        </p:txBody>
      </p:sp>
      <p:sp>
        <p:nvSpPr>
          <p:cNvPr id="4" name="Content Placeholder 3">
            <a:extLst>
              <a:ext uri="{FF2B5EF4-FFF2-40B4-BE49-F238E27FC236}">
                <a16:creationId xmlns:a16="http://schemas.microsoft.com/office/drawing/2014/main" id="{5B5B49A4-3183-6897-A53B-A5A6AE1CFD0F}"/>
              </a:ext>
            </a:extLst>
          </p:cNvPr>
          <p:cNvSpPr>
            <a:spLocks noGrp="1"/>
          </p:cNvSpPr>
          <p:nvPr>
            <p:ph idx="1"/>
          </p:nvPr>
        </p:nvSpPr>
        <p:spPr>
          <a:xfrm>
            <a:off x="304800" y="1746014"/>
            <a:ext cx="4953000" cy="4603750"/>
          </a:xfrm>
        </p:spPr>
        <p:txBody>
          <a:bodyPr>
            <a:normAutofit lnSpcReduction="10000"/>
          </a:bodyPr>
          <a:lstStyle/>
          <a:p>
            <a:pPr marL="0" indent="0">
              <a:buNone/>
            </a:pPr>
            <a:r>
              <a:rPr lang="en-US" sz="1900" dirty="0">
                <a:latin typeface="Times New Roman" pitchFamily="18" charset="0"/>
                <a:cs typeface="Times New Roman" pitchFamily="18" charset="0"/>
              </a:rPr>
              <a:t>In the current scenario, accident detection and emergency response rely on manual reporting by bystanders or passengers. This often leads to delays in emergency services, increasing the risk of fatalities. Some vehicles are equipped with airbag deployment sensors, which can detect collisions, but these do not automatically send alerts to rescue teams. Traditional accident reporting systems include:</a:t>
            </a:r>
          </a:p>
          <a:p>
            <a:r>
              <a:rPr lang="en-US" sz="1900" b="1" dirty="0">
                <a:latin typeface="Times New Roman" pitchFamily="18" charset="0"/>
                <a:cs typeface="Times New Roman" pitchFamily="18" charset="0"/>
              </a:rPr>
              <a:t>Manual Emergency Calls: </a:t>
            </a:r>
            <a:r>
              <a:rPr lang="en-US" sz="1900" dirty="0">
                <a:latin typeface="Times New Roman" pitchFamily="18" charset="0"/>
                <a:cs typeface="Times New Roman" pitchFamily="18" charset="0"/>
              </a:rPr>
              <a:t>Victims or witnesses must dial emergency services, which may not be possible if the victim is unconscious.</a:t>
            </a:r>
          </a:p>
          <a:p>
            <a:r>
              <a:rPr lang="en-US" sz="1900" b="1" dirty="0">
                <a:latin typeface="Times New Roman" pitchFamily="18" charset="0"/>
                <a:cs typeface="Times New Roman" pitchFamily="18" charset="0"/>
              </a:rPr>
              <a:t>CCTV-Based Monitoring: </a:t>
            </a:r>
            <a:r>
              <a:rPr lang="en-US" sz="1900" dirty="0">
                <a:latin typeface="Times New Roman" pitchFamily="18" charset="0"/>
                <a:cs typeface="Times New Roman" pitchFamily="18" charset="0"/>
              </a:rPr>
              <a:t>Traffic control centers use CCTV cameras to detect accidents, but this method is limited by camera coverage and response delays.</a:t>
            </a:r>
          </a:p>
        </p:txBody>
      </p:sp>
      <p:pic>
        <p:nvPicPr>
          <p:cNvPr id="8" name="Picture 7">
            <a:extLst>
              <a:ext uri="{FF2B5EF4-FFF2-40B4-BE49-F238E27FC236}">
                <a16:creationId xmlns:a16="http://schemas.microsoft.com/office/drawing/2014/main" id="{8BE60D36-4571-D2AA-076A-0F7EBF67BBF5}"/>
              </a:ext>
            </a:extLst>
          </p:cNvPr>
          <p:cNvPicPr>
            <a:picLocks noChangeAspect="1"/>
          </p:cNvPicPr>
          <p:nvPr/>
        </p:nvPicPr>
        <p:blipFill>
          <a:blip r:embed="rId2"/>
          <a:stretch>
            <a:fillRect/>
          </a:stretch>
        </p:blipFill>
        <p:spPr>
          <a:xfrm>
            <a:off x="5303520" y="1927296"/>
            <a:ext cx="3657600" cy="3276599"/>
          </a:xfrm>
          <a:prstGeom prst="rect">
            <a:avLst/>
          </a:prstGeom>
        </p:spPr>
      </p:pic>
    </p:spTree>
    <p:extLst>
      <p:ext uri="{BB962C8B-B14F-4D97-AF65-F5344CB8AC3E}">
        <p14:creationId xmlns:p14="http://schemas.microsoft.com/office/powerpoint/2010/main" val="1791577002"/>
      </p:ext>
    </p:extLst>
  </p:cSld>
  <p:clrMapOvr>
    <a:masterClrMapping/>
  </p:clrMapOvr>
</p:sld>
</file>

<file path=ppt/theme/theme1.xml><?xml version="1.0" encoding="utf-8"?>
<a:theme xmlns:a="http://schemas.openxmlformats.org/drawingml/2006/main" name="Theme1">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Main Event</Template>
  <TotalTime>426</TotalTime>
  <Words>2045</Words>
  <Application>Microsoft Office PowerPoint</Application>
  <PresentationFormat>On-screen Show (4:3)</PresentationFormat>
  <Paragraphs>136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vt:lpstr>
      <vt:lpstr>Theme1</vt:lpstr>
      <vt:lpstr>Rescue-x iot-based smart ACCIDENT detection and emergency dispatch system </vt:lpstr>
      <vt:lpstr>PowerPoint Presentation</vt:lpstr>
      <vt:lpstr>PowerPoint Presentation</vt:lpstr>
      <vt:lpstr>PowerPoint Presentation</vt:lpstr>
      <vt:lpstr>PowerPoint Presentation</vt:lpstr>
      <vt:lpstr>PowerPoint Presentation</vt:lpstr>
      <vt:lpstr>PowerPoint Presentation</vt:lpstr>
      <vt:lpstr> SYSTEM CONFIGURATION: </vt:lpstr>
      <vt:lpstr>PowerPoint Presentation</vt:lpstr>
      <vt:lpstr>PowerPoint Presentation</vt:lpstr>
      <vt:lpstr>PowerPoint Presentation</vt:lpstr>
      <vt:lpstr> PROS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VISUAL INCLUSION THROUGH A COMPREHENSIVE WEB APPLICATION FOR INDIVIDUALS WITH PARTIAL VISION IMPAIRMENT</dc:title>
  <dc:creator>Admin</dc:creator>
  <cp:lastModifiedBy>Kaushik Bhaskaran</cp:lastModifiedBy>
  <cp:revision>79</cp:revision>
  <dcterms:created xsi:type="dcterms:W3CDTF">2006-08-16T00:00:00Z</dcterms:created>
  <dcterms:modified xsi:type="dcterms:W3CDTF">2025-04-20T08:12:40Z</dcterms:modified>
</cp:coreProperties>
</file>