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7" r:id="rId2"/>
    <p:sldId id="256" r:id="rId3"/>
    <p:sldId id="257" r:id="rId4"/>
    <p:sldId id="281" r:id="rId5"/>
    <p:sldId id="258" r:id="rId6"/>
    <p:sldId id="259" r:id="rId7"/>
    <p:sldId id="260" r:id="rId8"/>
    <p:sldId id="261" r:id="rId9"/>
    <p:sldId id="262" r:id="rId10"/>
    <p:sldId id="263" r:id="rId11"/>
    <p:sldId id="264" r:id="rId12"/>
    <p:sldId id="265" r:id="rId13"/>
    <p:sldId id="266" r:id="rId14"/>
    <p:sldId id="271" r:id="rId15"/>
    <p:sldId id="267" r:id="rId16"/>
    <p:sldId id="278" r:id="rId17"/>
    <p:sldId id="268" r:id="rId18"/>
    <p:sldId id="269" r:id="rId19"/>
    <p:sldId id="270" r:id="rId20"/>
    <p:sldId id="279" r:id="rId21"/>
    <p:sldId id="280" r:id="rId22"/>
    <p:sldId id="272" r:id="rId23"/>
    <p:sldId id="273" r:id="rId24"/>
    <p:sldId id="274"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972336A-49E4-461B-9589-F6D1203EDECF}" type="datetimeFigureOut">
              <a:rPr lang="en-US" smtClean="0"/>
              <a:t>14-May-18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5F8C0BA-871C-4F7E-A46B-4526638EE0A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72336A-49E4-461B-9589-F6D1203EDECF}" type="datetimeFigureOut">
              <a:rPr lang="en-US" smtClean="0"/>
              <a:t>14-May-18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72336A-49E4-461B-9589-F6D1203EDECF}" type="datetimeFigureOut">
              <a:rPr lang="en-US" smtClean="0"/>
              <a:t>14-May-18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72336A-49E4-461B-9589-F6D1203EDECF}" type="datetimeFigureOut">
              <a:rPr lang="en-US" smtClean="0"/>
              <a:t>14-May-18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72336A-49E4-461B-9589-F6D1203EDECF}" type="datetimeFigureOut">
              <a:rPr lang="en-US" smtClean="0"/>
              <a:t>14-May-18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C0BA-871C-4F7E-A46B-4526638EE0A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72336A-49E4-461B-9589-F6D1203EDECF}" type="datetimeFigureOut">
              <a:rPr lang="en-US" smtClean="0"/>
              <a:t>14-May-18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72336A-49E4-461B-9589-F6D1203EDECF}" type="datetimeFigureOut">
              <a:rPr lang="en-US" smtClean="0"/>
              <a:t>14-May-18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972336A-49E4-461B-9589-F6D1203EDECF}" type="datetimeFigureOut">
              <a:rPr lang="en-US" smtClean="0"/>
              <a:t>14-May-18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2336A-49E4-461B-9589-F6D1203EDECF}" type="datetimeFigureOut">
              <a:rPr lang="en-US" smtClean="0"/>
              <a:t>14-May-18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72336A-49E4-461B-9589-F6D1203EDECF}" type="datetimeFigureOut">
              <a:rPr lang="en-US" smtClean="0"/>
              <a:t>14-May-18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C0BA-871C-4F7E-A46B-4526638EE0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72336A-49E4-461B-9589-F6D1203EDECF}" type="datetimeFigureOut">
              <a:rPr lang="en-US" smtClean="0"/>
              <a:t>14-May-18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5F8C0BA-871C-4F7E-A46B-4526638EE0A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72336A-49E4-461B-9589-F6D1203EDECF}" type="datetimeFigureOut">
              <a:rPr lang="en-US" smtClean="0"/>
              <a:t>14-May-18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5F8C0BA-871C-4F7E-A46B-4526638EE0A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a:bodyPr>
          <a:lstStyle/>
          <a:p>
            <a:r>
              <a:rPr lang="en-US" b="1" dirty="0"/>
              <a:t>Security In Modern Computing Environment :</a:t>
            </a:r>
          </a:p>
        </p:txBody>
      </p:sp>
      <p:sp>
        <p:nvSpPr>
          <p:cNvPr id="3" name="Content Placeholder 2"/>
          <p:cNvSpPr>
            <a:spLocks noGrp="1"/>
          </p:cNvSpPr>
          <p:nvPr>
            <p:ph idx="1"/>
          </p:nvPr>
        </p:nvSpPr>
        <p:spPr>
          <a:xfrm>
            <a:off x="0" y="3124200"/>
            <a:ext cx="8686800" cy="3200400"/>
          </a:xfrm>
        </p:spPr>
        <p:txBody>
          <a:bodyPr>
            <a:normAutofit/>
          </a:bodyPr>
          <a:lstStyle/>
          <a:p>
            <a:pPr>
              <a:buNone/>
            </a:pPr>
            <a:r>
              <a:rPr lang="en-US" sz="4000" dirty="0">
                <a:latin typeface="Algerian" pitchFamily="82" charset="0"/>
              </a:rPr>
              <a:t>			    	      Cloud </a:t>
            </a:r>
          </a:p>
          <a:p>
            <a:pPr>
              <a:buNone/>
            </a:pPr>
            <a:r>
              <a:rPr lang="en-US" sz="4000" dirty="0">
                <a:latin typeface="Algerian" pitchFamily="82" charset="0"/>
              </a:rPr>
              <a:t> 					 and </a:t>
            </a:r>
          </a:p>
          <a:p>
            <a:pPr>
              <a:buNone/>
            </a:pPr>
            <a:r>
              <a:rPr lang="en-US" sz="4000" dirty="0">
                <a:latin typeface="Algerian" pitchFamily="82" charset="0"/>
              </a:rPr>
              <a:t>				Fog </a:t>
            </a:r>
            <a:r>
              <a:rPr lang="en-US" sz="3600" dirty="0">
                <a:latin typeface="Algerian" pitchFamily="82" charset="0"/>
              </a:rPr>
              <a:t>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i="1" dirty="0"/>
              <a:t>Security using Deep Learning</a:t>
            </a:r>
            <a:endParaRPr lang="en-US" dirty="0"/>
          </a:p>
        </p:txBody>
      </p:sp>
      <p:sp>
        <p:nvSpPr>
          <p:cNvPr id="3" name="Content Placeholder 2"/>
          <p:cNvSpPr>
            <a:spLocks noGrp="1"/>
          </p:cNvSpPr>
          <p:nvPr>
            <p:ph idx="1"/>
          </p:nvPr>
        </p:nvSpPr>
        <p:spPr/>
        <p:txBody>
          <a:bodyPr/>
          <a:lstStyle/>
          <a:p>
            <a:r>
              <a:rPr lang="en-US" dirty="0"/>
              <a:t>The application of deep networks has already been successful in big data security.</a:t>
            </a:r>
          </a:p>
          <a:p>
            <a:pPr>
              <a:buNone/>
            </a:pPr>
            <a:r>
              <a:rPr lang="en-US" dirty="0"/>
              <a:t> </a:t>
            </a:r>
          </a:p>
          <a:p>
            <a:r>
              <a:rPr lang="en-US" dirty="0"/>
              <a:t>this indicates that fog computing can also be use for the attack detection approach because a massive amount of data produced by IoT devices </a:t>
            </a:r>
          </a:p>
          <a:p>
            <a:r>
              <a:rPr lang="en-US" dirty="0"/>
              <a:t> Attack detection could </a:t>
            </a:r>
            <a:r>
              <a:rPr lang="en-US" dirty="0" err="1"/>
              <a:t>beneﬁt</a:t>
            </a:r>
            <a:r>
              <a:rPr lang="en-US" dirty="0"/>
              <a:t> from a pre-training scheme of stacked </a:t>
            </a:r>
            <a:r>
              <a:rPr lang="en-US" dirty="0" err="1"/>
              <a:t>autoencoders</a:t>
            </a:r>
            <a:r>
              <a:rPr lang="en-US" dirty="0"/>
              <a:t> for automatic feature learning.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One way to apply stacked autoencoder is to train a model with a mix of normal/attack sample of the unlabeled network so that the model identiﬁes patterns of attack and normal data by a self-learning scheme. The detected patterns are mapped to labeled test data as attack and normal.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Attack Detection using deep learning</a:t>
            </a:r>
            <a:endParaRPr lang="en-US" dirty="0"/>
          </a:p>
        </p:txBody>
      </p:sp>
      <p:sp>
        <p:nvSpPr>
          <p:cNvPr id="3" name="Content Placeholder 2"/>
          <p:cNvSpPr>
            <a:spLocks noGrp="1"/>
          </p:cNvSpPr>
          <p:nvPr>
            <p:ph idx="1"/>
          </p:nvPr>
        </p:nvSpPr>
        <p:spPr/>
        <p:txBody>
          <a:bodyPr/>
          <a:lstStyle/>
          <a:p>
            <a:r>
              <a:rPr lang="en-US" dirty="0"/>
              <a:t>Our Work</a:t>
            </a:r>
          </a:p>
          <a:p>
            <a:pPr>
              <a:buNone/>
            </a:pPr>
            <a:r>
              <a:rPr lang="en-US" dirty="0"/>
              <a:t>(1) To design and implement deep learning based attack detection mechanism. </a:t>
            </a:r>
          </a:p>
          <a:p>
            <a:pPr>
              <a:buNone/>
            </a:pPr>
            <a:r>
              <a:rPr lang="en-US" dirty="0"/>
              <a:t>(2) Used self taught deep learning scheme in which supervised feature learning has been employed on training data. </a:t>
            </a:r>
          </a:p>
          <a:p>
            <a:pPr>
              <a:buNone/>
            </a:pPr>
            <a:r>
              <a:rPr lang="en-US" dirty="0"/>
              <a:t>(3) The learnt features were applied to the labeled test dataset for </a:t>
            </a:r>
            <a:r>
              <a:rPr lang="en-US" dirty="0" err="1"/>
              <a:t>classiﬁcation</a:t>
            </a:r>
            <a:r>
              <a:rPr lang="en-US" dirty="0"/>
              <a:t> into attack and normal.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a:t>Data set description</a:t>
            </a:r>
          </a:p>
        </p:txBody>
      </p:sp>
      <p:sp>
        <p:nvSpPr>
          <p:cNvPr id="3" name="Content Placeholder 2"/>
          <p:cNvSpPr>
            <a:spLocks noGrp="1"/>
          </p:cNvSpPr>
          <p:nvPr>
            <p:ph idx="1"/>
          </p:nvPr>
        </p:nvSpPr>
        <p:spPr/>
        <p:txBody>
          <a:bodyPr/>
          <a:lstStyle/>
          <a:p>
            <a:r>
              <a:rPr lang="en-US" dirty="0"/>
              <a:t>We used NSL-KDD intrusion dataset which is available in </a:t>
            </a:r>
            <a:r>
              <a:rPr lang="en-US" dirty="0" err="1"/>
              <a:t>csv</a:t>
            </a:r>
            <a:r>
              <a:rPr lang="en-US" dirty="0"/>
              <a:t> format for model validation and evaluations. The original dataset consists of 125,973 records of train and 22,544 records of test, each with 41 features such as duration, protocol, service, ﬂag, source bytes, destination bytes, etc.</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207364C-F1C3-4274-BAD9-DCDA97F60239}"/>
              </a:ext>
            </a:extLst>
          </p:cNvPr>
          <p:cNvPicPr>
            <a:picLocks noGrp="1" noChangeAspect="1"/>
          </p:cNvPicPr>
          <p:nvPr>
            <p:ph idx="1"/>
          </p:nvPr>
        </p:nvPicPr>
        <p:blipFill>
          <a:blip r:embed="rId2"/>
          <a:stretch>
            <a:fillRect/>
          </a:stretch>
        </p:blipFill>
        <p:spPr>
          <a:xfrm>
            <a:off x="457200" y="1219200"/>
            <a:ext cx="8229600" cy="3810000"/>
          </a:xfrm>
          <a:prstGeom prst="rect">
            <a:avLst/>
          </a:prstGeom>
        </p:spPr>
      </p:pic>
      <p:pic>
        <p:nvPicPr>
          <p:cNvPr id="8" name="Picture 7" descr="A close up of text on a white background&#10;&#10;Description generated with very high confidence">
            <a:extLst>
              <a:ext uri="{FF2B5EF4-FFF2-40B4-BE49-F238E27FC236}">
                <a16:creationId xmlns:a16="http://schemas.microsoft.com/office/drawing/2014/main" id="{7961FA9E-4656-4BCA-A928-5E0DEE048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99" y="1295400"/>
            <a:ext cx="6752617" cy="3962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Approach</a:t>
            </a:r>
            <a:endParaRPr lang="en-US" dirty="0"/>
          </a:p>
        </p:txBody>
      </p:sp>
      <p:sp>
        <p:nvSpPr>
          <p:cNvPr id="3" name="Content Placeholder 2"/>
          <p:cNvSpPr>
            <a:spLocks noGrp="1"/>
          </p:cNvSpPr>
          <p:nvPr>
            <p:ph idx="1"/>
          </p:nvPr>
        </p:nvSpPr>
        <p:spPr/>
        <p:txBody>
          <a:bodyPr>
            <a:normAutofit/>
          </a:bodyPr>
          <a:lstStyle/>
          <a:p>
            <a:r>
              <a:rPr lang="en-US" dirty="0" err="1"/>
              <a:t>ToolS</a:t>
            </a:r>
            <a:r>
              <a:rPr lang="en-US" dirty="0"/>
              <a:t>/Framework Used-Anaconda, Spider IDE, </a:t>
            </a:r>
            <a:r>
              <a:rPr lang="en-US" dirty="0" err="1"/>
              <a:t>Keras</a:t>
            </a:r>
            <a:r>
              <a:rPr lang="en-US" dirty="0"/>
              <a:t>, </a:t>
            </a:r>
            <a:r>
              <a:rPr lang="en-US" dirty="0" err="1"/>
              <a:t>Sklearn</a:t>
            </a:r>
            <a:r>
              <a:rPr lang="en-US" dirty="0"/>
              <a:t> . </a:t>
            </a:r>
          </a:p>
          <a:p>
            <a:r>
              <a:rPr lang="en-US" b="1" u="sng" dirty="0"/>
              <a:t>Anaconda</a:t>
            </a:r>
            <a:r>
              <a:rPr lang="en-US" dirty="0"/>
              <a:t> is complete development environment with over 300 Python packages. </a:t>
            </a:r>
            <a:r>
              <a:rPr lang="en-US" dirty="0" err="1"/>
              <a:t>Conda</a:t>
            </a:r>
            <a:r>
              <a:rPr lang="en-US" dirty="0"/>
              <a:t> is a powerful package manager and environment manager .</a:t>
            </a:r>
          </a:p>
          <a:p>
            <a:r>
              <a:rPr lang="en-US" b="1" u="sng" dirty="0" err="1"/>
              <a:t>Keras</a:t>
            </a:r>
            <a:r>
              <a:rPr lang="en-US" b="1" u="sng" dirty="0"/>
              <a:t>:</a:t>
            </a:r>
            <a:r>
              <a:rPr lang="en-US" b="1" dirty="0"/>
              <a:t>  </a:t>
            </a:r>
            <a:r>
              <a:rPr lang="en-US" dirty="0"/>
              <a:t>It is a high-level neural networks API, written in Python and capable of running on top of TensorFlow, CNTK, or Theano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31E0-852D-4655-9651-2EACCEADC76C}"/>
              </a:ext>
            </a:extLst>
          </p:cNvPr>
          <p:cNvSpPr>
            <a:spLocks noGrp="1"/>
          </p:cNvSpPr>
          <p:nvPr>
            <p:ph idx="1"/>
          </p:nvPr>
        </p:nvSpPr>
        <p:spPr/>
        <p:txBody>
          <a:bodyPr/>
          <a:lstStyle/>
          <a:p>
            <a:r>
              <a:rPr lang="en-US" dirty="0"/>
              <a:t>core data structure of </a:t>
            </a:r>
            <a:r>
              <a:rPr lang="en-US" dirty="0" err="1"/>
              <a:t>Keras</a:t>
            </a:r>
            <a:r>
              <a:rPr lang="en-US" dirty="0"/>
              <a:t> is a model, a way to organize layers. The simplest type of model is the Sequential model, a linear stack of layers.</a:t>
            </a:r>
          </a:p>
          <a:p>
            <a:r>
              <a:rPr lang="en-US" dirty="0"/>
              <a:t>Before training the network, categorical features have been encoded into discrete features.</a:t>
            </a:r>
          </a:p>
          <a:p>
            <a:pPr marL="0" indent="0">
              <a:buNone/>
            </a:pPr>
            <a:endParaRPr lang="en-US" dirty="0"/>
          </a:p>
          <a:p>
            <a:endParaRPr lang="en-US" dirty="0"/>
          </a:p>
        </p:txBody>
      </p:sp>
    </p:spTree>
    <p:extLst>
      <p:ext uri="{BB962C8B-B14F-4D97-AF65-F5344CB8AC3E}">
        <p14:creationId xmlns:p14="http://schemas.microsoft.com/office/powerpoint/2010/main" val="3830164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err="1"/>
              <a:t>Labelencoder</a:t>
            </a:r>
            <a:r>
              <a:rPr lang="en-US" b="1" u="sng" dirty="0"/>
              <a:t>( )</a:t>
            </a:r>
            <a:r>
              <a:rPr lang="en-US" dirty="0"/>
              <a:t> is a utility function to help normalize label Such that they contain only values between 0 and n classes-1.</a:t>
            </a:r>
          </a:p>
          <a:p>
            <a:endParaRPr lang="en-US" dirty="0"/>
          </a:p>
          <a:p>
            <a:endParaRPr lang="en-US" dirty="0"/>
          </a:p>
          <a:p>
            <a:r>
              <a:rPr lang="en-US" b="1" u="sng" dirty="0"/>
              <a:t>ﬁt transform()</a:t>
            </a:r>
            <a:r>
              <a:rPr lang="en-US" dirty="0"/>
              <a:t> joins these two steps and is used for the initial ﬁtting of parameters on the training set , and it also returns a transformed set.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b="1" u="sng" dirty="0" err="1"/>
              <a:t>MinMaxScaler</a:t>
            </a:r>
            <a:r>
              <a:rPr lang="en-US" dirty="0"/>
              <a:t>  Transforms features by scaling each feature to a given range. This estimator scales and translates each feature individually such that it  is in the given range on the training set.</a:t>
            </a:r>
          </a:p>
          <a:p>
            <a:pPr>
              <a:buNone/>
            </a:pPr>
            <a:endParaRPr lang="en-US" dirty="0"/>
          </a:p>
          <a:p>
            <a:r>
              <a:rPr lang="en-US" b="1" u="sng" dirty="0"/>
              <a:t>k-Fold Cross Validation</a:t>
            </a:r>
            <a:r>
              <a:rPr lang="en-US" dirty="0"/>
              <a:t> The gold standard for machine learning model evaluation is k-fold cross validation. It provides a robust estimate of the performance of a model on unseen data.</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does this by splitting the training dataset into k subsets and takes turns training models on all subsets except one which is held out, and evaluating model performance on the held out validation dataset.</a:t>
            </a:r>
          </a:p>
          <a:p>
            <a:pPr marL="0" indent="0">
              <a:buNone/>
            </a:pPr>
            <a:endParaRPr lang="en-US" dirty="0"/>
          </a:p>
          <a:p>
            <a:r>
              <a:rPr lang="en-US" dirty="0"/>
              <a:t>The process is repeated until all subsets are given an opportunity to be the held out validation set. The performance measure is then averaged across all models that are created.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838200"/>
          </a:xfrm>
        </p:spPr>
        <p:txBody>
          <a:bodyPr>
            <a:normAutofit/>
          </a:bodyPr>
          <a:lstStyle/>
          <a:p>
            <a:r>
              <a:rPr lang="en-US" b="1" dirty="0"/>
              <a:t>Introduction to Fog Computing</a:t>
            </a:r>
            <a:endParaRPr lang="en-US" dirty="0"/>
          </a:p>
        </p:txBody>
      </p:sp>
      <p:sp>
        <p:nvSpPr>
          <p:cNvPr id="5" name="Content Placeholder 4"/>
          <p:cNvSpPr>
            <a:spLocks noGrp="1"/>
          </p:cNvSpPr>
          <p:nvPr>
            <p:ph idx="1"/>
          </p:nvPr>
        </p:nvSpPr>
        <p:spPr>
          <a:xfrm>
            <a:off x="457200" y="1676400"/>
            <a:ext cx="8229600" cy="4953000"/>
          </a:xfrm>
        </p:spPr>
        <p:txBody>
          <a:bodyPr/>
          <a:lstStyle/>
          <a:p>
            <a:r>
              <a:rPr lang="en-US" dirty="0"/>
              <a:t>Cisco coined a new term called the fog computing which is the extension of cloud computing towards the network edge to enable cloud-things service continuum.</a:t>
            </a:r>
          </a:p>
          <a:p>
            <a:r>
              <a:rPr lang="en-US" dirty="0"/>
              <a:t> Principle- Data processing and communication should be served closer to the data sources.</a:t>
            </a:r>
          </a:p>
          <a:p>
            <a:r>
              <a:rPr lang="en-US" dirty="0"/>
              <a:t>Fog computing enables smart applications to perform their processing on network devices which can be routers, gateways or switches rather than sending data to cloud data centers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872E-0E33-4B29-AE39-F5FD2F8AE6AD}"/>
              </a:ext>
            </a:extLst>
          </p:cNvPr>
          <p:cNvSpPr>
            <a:spLocks noGrp="1"/>
          </p:cNvSpPr>
          <p:nvPr>
            <p:ph type="title"/>
          </p:nvPr>
        </p:nvSpPr>
        <p:spPr/>
        <p:txBody>
          <a:bodyPr/>
          <a:lstStyle/>
          <a:p>
            <a:r>
              <a:rPr lang="en-US" dirty="0"/>
              <a:t>Accuracy :</a:t>
            </a:r>
          </a:p>
        </p:txBody>
      </p:sp>
      <p:pic>
        <p:nvPicPr>
          <p:cNvPr id="5" name="Content Placeholder 4" descr="A screenshot of a cell phone&#10;&#10;Description generated with high confidence">
            <a:extLst>
              <a:ext uri="{FF2B5EF4-FFF2-40B4-BE49-F238E27FC236}">
                <a16:creationId xmlns:a16="http://schemas.microsoft.com/office/drawing/2014/main" id="{C164501B-2768-4B40-BEC2-94A2AEBD7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999" y="2209800"/>
            <a:ext cx="5029200" cy="1395515"/>
          </a:xfrm>
        </p:spPr>
      </p:pic>
      <p:pic>
        <p:nvPicPr>
          <p:cNvPr id="7" name="Picture 6" descr="A picture containing object&#10;&#10;Description generated with high confidence">
            <a:extLst>
              <a:ext uri="{FF2B5EF4-FFF2-40B4-BE49-F238E27FC236}">
                <a16:creationId xmlns:a16="http://schemas.microsoft.com/office/drawing/2014/main" id="{A8C2CADC-D15A-485B-8E7A-0E6219A5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890" y="4191000"/>
            <a:ext cx="3785419" cy="1066800"/>
          </a:xfrm>
          <a:prstGeom prst="rect">
            <a:avLst/>
          </a:prstGeom>
        </p:spPr>
      </p:pic>
    </p:spTree>
    <p:extLst>
      <p:ext uri="{BB962C8B-B14F-4D97-AF65-F5344CB8AC3E}">
        <p14:creationId xmlns:p14="http://schemas.microsoft.com/office/powerpoint/2010/main" val="13612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text on a white background&#10;&#10;Description generated with very high confidence">
            <a:extLst>
              <a:ext uri="{FF2B5EF4-FFF2-40B4-BE49-F238E27FC236}">
                <a16:creationId xmlns:a16="http://schemas.microsoft.com/office/drawing/2014/main" id="{65F9DAEC-BE67-4B17-B3E8-3E08A46EB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990600"/>
            <a:ext cx="6248399" cy="5334000"/>
          </a:xfrm>
        </p:spPr>
      </p:pic>
    </p:spTree>
    <p:extLst>
      <p:ext uri="{BB962C8B-B14F-4D97-AF65-F5344CB8AC3E}">
        <p14:creationId xmlns:p14="http://schemas.microsoft.com/office/powerpoint/2010/main" val="2646995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Conclusions :</a:t>
            </a:r>
            <a:br>
              <a:rPr lang="en-US" dirty="0"/>
            </a:br>
            <a:r>
              <a:rPr lang="en-US" dirty="0"/>
              <a:t> </a:t>
            </a:r>
          </a:p>
        </p:txBody>
      </p:sp>
      <p:sp>
        <p:nvSpPr>
          <p:cNvPr id="3" name="Content Placeholder 2"/>
          <p:cNvSpPr>
            <a:spLocks noGrp="1"/>
          </p:cNvSpPr>
          <p:nvPr>
            <p:ph idx="1"/>
          </p:nvPr>
        </p:nvSpPr>
        <p:spPr>
          <a:xfrm>
            <a:off x="457200" y="1676400"/>
            <a:ext cx="8229600" cy="4648200"/>
          </a:xfrm>
        </p:spPr>
        <p:txBody>
          <a:bodyPr/>
          <a:lstStyle/>
          <a:p>
            <a:endParaRPr lang="en-US" dirty="0"/>
          </a:p>
          <a:p>
            <a:endParaRPr lang="en-US" dirty="0"/>
          </a:p>
          <a:p>
            <a:r>
              <a:rPr lang="en-US" dirty="0"/>
              <a:t>Though fog computing design can give the required service necessities and distributed resources, robust security mechanisms are required resources to shield IoT devices.</a:t>
            </a:r>
          </a:p>
          <a:p>
            <a:pPr marL="0" indent="0">
              <a:buNone/>
            </a:pPr>
            <a:endParaRPr lang="en-US" dirty="0"/>
          </a:p>
          <a:p>
            <a:r>
              <a:rPr lang="en-US" dirty="0"/>
              <a:t>The fog nodes are answerable for training models and hosting attack detection systems at the edge of the distributed fog network.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524000"/>
          </a:xfrm>
        </p:spPr>
        <p:txBody>
          <a:bodyPr>
            <a:normAutofit fontScale="90000"/>
          </a:bodyPr>
          <a:lstStyle/>
          <a:p>
            <a:br>
              <a:rPr lang="en-US" b="1" u="sng" dirty="0"/>
            </a:br>
            <a:br>
              <a:rPr lang="en-US" b="1" u="sng" dirty="0"/>
            </a:br>
            <a:br>
              <a:rPr lang="en-US" b="1" u="sng" dirty="0"/>
            </a:br>
            <a:br>
              <a:rPr lang="en-US" dirty="0"/>
            </a:br>
            <a:r>
              <a:rPr lang="en-US" b="1" u="sng" dirty="0"/>
              <a:t>Conclusions :</a:t>
            </a:r>
            <a:br>
              <a:rPr lang="en-US" dirty="0"/>
            </a:br>
            <a:r>
              <a:rPr lang="en-US" dirty="0"/>
              <a:t> </a:t>
            </a:r>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a:t>Deep learning is a model with multi-level layer structure. From down to above is a process of the unsupervised learning and from top to bottom is supervised learning process .</a:t>
            </a:r>
          </a:p>
          <a:p>
            <a:pPr marL="0" indent="0">
              <a:buNone/>
            </a:pPr>
            <a:endParaRPr lang="en-US" dirty="0"/>
          </a:p>
          <a:p>
            <a:r>
              <a:rPr lang="en-US" dirty="0"/>
              <a:t>Overall accuracy of deep models is better than shallow</a:t>
            </a:r>
          </a:p>
          <a:p>
            <a:pPr marL="0" indent="0">
              <a:buNone/>
            </a:pPr>
            <a:r>
              <a:rPr lang="en-US" dirty="0"/>
              <a:t>   Model.</a:t>
            </a:r>
          </a:p>
          <a:p>
            <a:pPr marL="0" indent="0">
              <a:buNone/>
            </a:pPr>
            <a:endParaRPr lang="en-US" dirty="0"/>
          </a:p>
          <a:p>
            <a:r>
              <a:rPr lang="en-US" dirty="0"/>
              <a:t>In short, "shallow" neural networks is a term used to describe NN that usually have only one hidden layer as opposed to deep NN which have several hidden layers</a:t>
            </a:r>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Made By-</a:t>
            </a:r>
          </a:p>
          <a:p>
            <a:pPr>
              <a:buNone/>
            </a:pPr>
            <a:endParaRPr lang="en-US" dirty="0"/>
          </a:p>
          <a:p>
            <a:r>
              <a:rPr lang="en-US" dirty="0"/>
              <a:t> </a:t>
            </a:r>
            <a:r>
              <a:rPr lang="en-US" dirty="0" err="1"/>
              <a:t>Lokesh</a:t>
            </a:r>
            <a:r>
              <a:rPr lang="en-US" dirty="0"/>
              <a:t> </a:t>
            </a:r>
            <a:r>
              <a:rPr lang="en-US" dirty="0" err="1"/>
              <a:t>Kaushik</a:t>
            </a:r>
            <a:r>
              <a:rPr lang="en-US" dirty="0"/>
              <a:t> (14ucs059)</a:t>
            </a:r>
          </a:p>
          <a:p>
            <a:r>
              <a:rPr lang="en-US" dirty="0"/>
              <a:t>Harsh </a:t>
            </a:r>
            <a:r>
              <a:rPr lang="en-US" dirty="0" err="1"/>
              <a:t>Thakur</a:t>
            </a:r>
            <a:r>
              <a:rPr lang="en-US" dirty="0"/>
              <a:t> (14ucc011)</a:t>
            </a:r>
          </a:p>
          <a:p>
            <a:r>
              <a:rPr lang="en-US" dirty="0" err="1"/>
              <a:t>Siyaram</a:t>
            </a:r>
            <a:r>
              <a:rPr lang="en-US" dirty="0"/>
              <a:t> </a:t>
            </a:r>
            <a:r>
              <a:rPr lang="en-US" dirty="0" err="1"/>
              <a:t>Saurabh</a:t>
            </a:r>
            <a:r>
              <a:rPr lang="en-US" dirty="0"/>
              <a:t> </a:t>
            </a:r>
            <a:r>
              <a:rPr lang="en-US" dirty="0" err="1"/>
              <a:t>Dwivedi</a:t>
            </a:r>
            <a:r>
              <a:rPr lang="en-US" dirty="0"/>
              <a:t> (14uec104)</a:t>
            </a:r>
          </a:p>
          <a:p>
            <a:r>
              <a:rPr lang="en-US" dirty="0" err="1"/>
              <a:t>Sudhanshu</a:t>
            </a:r>
            <a:r>
              <a:rPr lang="en-US" dirty="0"/>
              <a:t> Singh (14ucs128)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8000" dirty="0"/>
              <a:t>		</a:t>
            </a:r>
          </a:p>
          <a:p>
            <a:pPr>
              <a:buNone/>
            </a:pPr>
            <a:r>
              <a:rPr lang="en-US" sz="8000" dirty="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normAutofit fontScale="90000"/>
          </a:bodyPr>
          <a:lstStyle/>
          <a:p>
            <a:r>
              <a:rPr lang="en-US" b="1" dirty="0"/>
              <a:t>Architecture of Fog Computing Environment</a:t>
            </a:r>
            <a:endParaRPr lang="en-US" dirty="0"/>
          </a:p>
        </p:txBody>
      </p:sp>
      <p:sp>
        <p:nvSpPr>
          <p:cNvPr id="3" name="Content Placeholder 2"/>
          <p:cNvSpPr>
            <a:spLocks noGrp="1"/>
          </p:cNvSpPr>
          <p:nvPr>
            <p:ph idx="1"/>
          </p:nvPr>
        </p:nvSpPr>
        <p:spPr>
          <a:xfrm>
            <a:off x="457200" y="1752600"/>
            <a:ext cx="8229600" cy="4191000"/>
          </a:xfrm>
        </p:spPr>
        <p:txBody>
          <a:bodyPr/>
          <a:lstStyle/>
          <a:p>
            <a:r>
              <a:rPr lang="en-US" dirty="0"/>
              <a:t>The lowest layer of this architecture contains the data generation devices which can be sensors, RFID tags, cameras, Internet of Things (</a:t>
            </a:r>
            <a:r>
              <a:rPr lang="en-US" dirty="0" err="1"/>
              <a:t>IoT</a:t>
            </a:r>
            <a:r>
              <a:rPr lang="en-US" dirty="0"/>
              <a:t>) devices and actuators.</a:t>
            </a:r>
          </a:p>
          <a:p>
            <a:endParaRPr lang="en-US" dirty="0"/>
          </a:p>
          <a:p>
            <a:pPr>
              <a:buNone/>
            </a:pPr>
            <a:endParaRPr lang="en-US" dirty="0"/>
          </a:p>
          <a:p>
            <a:r>
              <a:rPr lang="en-US" dirty="0"/>
              <a:t>Middle layer of the architecture consists of the network devices used to send the data from lower layer devices to the cloud computing infrastructure.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generated with very high confidence">
            <a:extLst>
              <a:ext uri="{FF2B5EF4-FFF2-40B4-BE49-F238E27FC236}">
                <a16:creationId xmlns:a16="http://schemas.microsoft.com/office/drawing/2014/main" id="{7109C136-6ED6-44A9-8C88-6200E2C27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599" y="1676400"/>
            <a:ext cx="5680953" cy="3657600"/>
          </a:xfrm>
        </p:spPr>
      </p:pic>
    </p:spTree>
    <p:extLst>
      <p:ext uri="{BB962C8B-B14F-4D97-AF65-F5344CB8AC3E}">
        <p14:creationId xmlns:p14="http://schemas.microsoft.com/office/powerpoint/2010/main" val="231390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dirty="0"/>
              <a:t>The upper layer is the cloud layer which consists of virtual machines which can be provisioned from any of the cloud service provider</a:t>
            </a:r>
          </a:p>
          <a:p>
            <a:endParaRPr lang="en-US" dirty="0"/>
          </a:p>
          <a:p>
            <a:endParaRPr lang="en-US" dirty="0"/>
          </a:p>
          <a:p>
            <a:pPr>
              <a:buNone/>
            </a:pPr>
            <a:endParaRPr lang="en-US" dirty="0"/>
          </a:p>
          <a:p>
            <a:r>
              <a:rPr lang="en-US" dirty="0"/>
              <a:t> If fog layer does not have free computational resources then it can send the re-quests directly to the cloud infrastructure.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a:t>Security in Fog Computing</a:t>
            </a:r>
            <a:endParaRPr lang="en-US" dirty="0"/>
          </a:p>
        </p:txBody>
      </p:sp>
      <p:sp>
        <p:nvSpPr>
          <p:cNvPr id="3" name="Content Placeholder 2"/>
          <p:cNvSpPr>
            <a:spLocks noGrp="1"/>
          </p:cNvSpPr>
          <p:nvPr>
            <p:ph idx="1"/>
          </p:nvPr>
        </p:nvSpPr>
        <p:spPr/>
        <p:txBody>
          <a:bodyPr/>
          <a:lstStyle/>
          <a:p>
            <a:r>
              <a:rPr lang="en-US" dirty="0"/>
              <a:t>Device security is one of the major challenges for successful implementation of Internet of Things and fog computing environment in current IT space.</a:t>
            </a:r>
          </a:p>
          <a:p>
            <a:pPr>
              <a:buNone/>
            </a:pPr>
            <a:endParaRPr lang="en-US" dirty="0"/>
          </a:p>
          <a:p>
            <a:r>
              <a:rPr lang="en-US" dirty="0"/>
              <a:t>If edge device is hacked, it can get false input and provide false output data, and formulate bad results which can affect the performance of whole application. Hacked device can also be used to share data and results with competitive companies or radical groups involved in unwanted activities.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attacks in fog computing</a:t>
            </a:r>
            <a:br>
              <a:rPr lang="en-US" dirty="0"/>
            </a:br>
            <a:endParaRPr lang="en-US"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dirty="0"/>
              <a:t>There are two types of possible attacks-</a:t>
            </a:r>
          </a:p>
          <a:p>
            <a:endParaRPr lang="en-US" dirty="0"/>
          </a:p>
          <a:p>
            <a:pPr>
              <a:buNone/>
            </a:pPr>
            <a:r>
              <a:rPr lang="en-US" b="1" i="1" dirty="0"/>
              <a:t>Unauthenticated Attacks</a:t>
            </a:r>
            <a:r>
              <a:rPr lang="en-US" dirty="0"/>
              <a:t> -If the edge device is unauthenticated and tries to attack the device layer or cloud layer then this attack is called </a:t>
            </a:r>
            <a:r>
              <a:rPr lang="en-US" b="1" i="1" dirty="0"/>
              <a:t>unauthenticated attack</a:t>
            </a:r>
            <a:r>
              <a:rPr lang="en-US" dirty="0"/>
              <a:t> or outside attack</a:t>
            </a:r>
          </a:p>
          <a:p>
            <a:pPr>
              <a:buNone/>
            </a:pPr>
            <a:endParaRPr lang="en-US" dirty="0"/>
          </a:p>
          <a:p>
            <a:pPr>
              <a:buNone/>
            </a:pPr>
            <a:r>
              <a:rPr lang="en-US" b="1" i="1" dirty="0"/>
              <a:t>Unauthorized Attacks-  </a:t>
            </a:r>
            <a:r>
              <a:rPr lang="en-US" dirty="0"/>
              <a:t>if the edge device which attacks the fog layer or cloud layer is authenticated and it is inside the trusted network of application then it is called unauthorized or inside attack.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Attack detection in fog computing</a:t>
            </a:r>
            <a:br>
              <a:rPr lang="en-US" dirty="0"/>
            </a:b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a:t>Attack detections can be either signature based or anomaly based schemes. </a:t>
            </a:r>
          </a:p>
          <a:p>
            <a:pPr>
              <a:buNone/>
            </a:pPr>
            <a:endParaRPr lang="en-US" dirty="0"/>
          </a:p>
          <a:p>
            <a:r>
              <a:rPr lang="en-US" dirty="0"/>
              <a:t>The signature based solution matches the incoming </a:t>
            </a:r>
            <a:r>
              <a:rPr lang="en-US" dirty="0" err="1"/>
              <a:t>trafﬁc</a:t>
            </a:r>
            <a:r>
              <a:rPr lang="en-US" dirty="0"/>
              <a:t> against the already known attack types in the database (high accuracy of detection and low false alarm rate).</a:t>
            </a:r>
          </a:p>
          <a:p>
            <a:pPr>
              <a:buNone/>
            </a:pPr>
            <a:endParaRPr lang="en-US" dirty="0"/>
          </a:p>
          <a:p>
            <a:r>
              <a:rPr lang="en-US" dirty="0"/>
              <a:t>Anomaly based scheme caters for attack detection as a behavioral deviation from normal </a:t>
            </a:r>
            <a:r>
              <a:rPr lang="en-US" dirty="0" err="1"/>
              <a:t>trafﬁc</a:t>
            </a:r>
            <a:r>
              <a:rPr lang="en-US" dirty="0"/>
              <a: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b="1" dirty="0"/>
              <a:t>Introduction to Deep learning</a:t>
            </a:r>
            <a:endParaRPr lang="en-US" dirty="0"/>
          </a:p>
        </p:txBody>
      </p:sp>
      <p:sp>
        <p:nvSpPr>
          <p:cNvPr id="3" name="Content Placeholder 2"/>
          <p:cNvSpPr>
            <a:spLocks noGrp="1"/>
          </p:cNvSpPr>
          <p:nvPr>
            <p:ph idx="1"/>
          </p:nvPr>
        </p:nvSpPr>
        <p:spPr/>
        <p:txBody>
          <a:bodyPr/>
          <a:lstStyle/>
          <a:p>
            <a:r>
              <a:rPr lang="en-US" dirty="0"/>
              <a:t>Deep learning in security learns the true face (attack or legitimate) of cyber data on even small variations or changes, indicating the resiliency of deep learning to small changes in network data by creating high level invariant representations of the training data.</a:t>
            </a:r>
          </a:p>
          <a:p>
            <a:endParaRPr lang="en-US" dirty="0"/>
          </a:p>
          <a:p>
            <a:r>
              <a:rPr lang="en-US" dirty="0"/>
              <a:t>With Machine Learning, software can gain the ability to learn from previous observations to make inferences about both future behavior, as well as guess what you want to do in new scenarios.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1102</TotalTime>
  <Words>1160</Words>
  <Application>Microsoft Office PowerPoint</Application>
  <PresentationFormat>On-screen Show (4:3)</PresentationFormat>
  <Paragraphs>89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Calibri</vt:lpstr>
      <vt:lpstr>Constantia</vt:lpstr>
      <vt:lpstr>Wingdings 2</vt:lpstr>
      <vt:lpstr>Flow</vt:lpstr>
      <vt:lpstr>Security In Modern Computing Environment :</vt:lpstr>
      <vt:lpstr>Introduction to Fog Computing</vt:lpstr>
      <vt:lpstr>Architecture of Fog Computing Environment</vt:lpstr>
      <vt:lpstr>PowerPoint Presentation</vt:lpstr>
      <vt:lpstr>PowerPoint Presentation</vt:lpstr>
      <vt:lpstr>Security in Fog Computing</vt:lpstr>
      <vt:lpstr>Types of attacks in fog computing </vt:lpstr>
      <vt:lpstr>Attack detection in fog computing </vt:lpstr>
      <vt:lpstr>Introduction to Deep learning</vt:lpstr>
      <vt:lpstr>Security using Deep Learning</vt:lpstr>
      <vt:lpstr>PowerPoint Presentation</vt:lpstr>
      <vt:lpstr>Attack Detection using deep learning</vt:lpstr>
      <vt:lpstr>Data set description</vt:lpstr>
      <vt:lpstr>PowerPoint Presentation</vt:lpstr>
      <vt:lpstr>Our Approach</vt:lpstr>
      <vt:lpstr>PowerPoint Presentation</vt:lpstr>
      <vt:lpstr>PowerPoint Presentation</vt:lpstr>
      <vt:lpstr>PowerPoint Presentation</vt:lpstr>
      <vt:lpstr>PowerPoint Presentation</vt:lpstr>
      <vt:lpstr>Accuracy :</vt:lpstr>
      <vt:lpstr>PowerPoint Presentation</vt:lpstr>
      <vt:lpstr>Conclusions :  </vt:lpstr>
      <vt:lpstr>    Conclusions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Modern Computing Environment :</dc:title>
  <dc:creator>ss</dc:creator>
  <cp:lastModifiedBy>Lokesh Kaushik</cp:lastModifiedBy>
  <cp:revision>20</cp:revision>
  <dcterms:created xsi:type="dcterms:W3CDTF">2018-05-13T08:59:16Z</dcterms:created>
  <dcterms:modified xsi:type="dcterms:W3CDTF">2018-05-14T06:24:06Z</dcterms:modified>
</cp:coreProperties>
</file>