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AD3B107-1D96-45D5-99A0-60048A6CEEA9}" type="datetimeFigureOut">
              <a:rPr lang="en-US" smtClean="0"/>
              <a:pPr/>
              <a:t>12/16/2017</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66AB24F-DB62-452E-8E94-E986BA2949DF}"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D3B107-1D96-45D5-99A0-60048A6CEEA9}" type="datetimeFigureOut">
              <a:rPr lang="en-US" smtClean="0"/>
              <a:pPr/>
              <a:t>12/16/2017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6AB24F-DB62-452E-8E94-E986BA2949D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D3B107-1D96-45D5-99A0-60048A6CEEA9}" type="datetimeFigureOut">
              <a:rPr lang="en-US" smtClean="0"/>
              <a:pPr/>
              <a:t>12/16/2017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6AB24F-DB62-452E-8E94-E986BA2949D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AD3B107-1D96-45D5-99A0-60048A6CEEA9}" type="datetimeFigureOut">
              <a:rPr lang="en-US" smtClean="0"/>
              <a:pPr/>
              <a:t>12/16/2017</a:t>
            </a:fld>
            <a:endParaRPr lang="en-GB"/>
          </a:p>
        </p:txBody>
      </p:sp>
      <p:sp>
        <p:nvSpPr>
          <p:cNvPr id="9" name="Slide Number Placeholder 8"/>
          <p:cNvSpPr>
            <a:spLocks noGrp="1"/>
          </p:cNvSpPr>
          <p:nvPr>
            <p:ph type="sldNum" sz="quarter" idx="15"/>
          </p:nvPr>
        </p:nvSpPr>
        <p:spPr/>
        <p:txBody>
          <a:bodyPr rtlCol="0"/>
          <a:lstStyle/>
          <a:p>
            <a:fld id="{966AB24F-DB62-452E-8E94-E986BA2949DF}" type="slidenum">
              <a:rPr lang="en-GB" smtClean="0"/>
              <a:pPr/>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AD3B107-1D96-45D5-99A0-60048A6CEEA9}" type="datetimeFigureOut">
              <a:rPr lang="en-US" smtClean="0"/>
              <a:pPr/>
              <a:t>12/16/2017</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66AB24F-DB62-452E-8E94-E986BA2949DF}"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AD3B107-1D96-45D5-99A0-60048A6CEEA9}" type="datetimeFigureOut">
              <a:rPr lang="en-US" smtClean="0"/>
              <a:pPr/>
              <a:t>12/16/2017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6AB24F-DB62-452E-8E94-E986BA2949DF}" type="slidenum">
              <a:rPr lang="en-GB" smtClean="0"/>
              <a:pPr/>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AD3B107-1D96-45D5-99A0-60048A6CEEA9}" type="datetimeFigureOut">
              <a:rPr lang="en-US" smtClean="0"/>
              <a:pPr/>
              <a:t>12/16/2017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6AB24F-DB62-452E-8E94-E986BA2949DF}" type="slidenum">
              <a:rPr lang="en-GB" smtClean="0"/>
              <a:pPr/>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AD3B107-1D96-45D5-99A0-60048A6CEEA9}" type="datetimeFigureOut">
              <a:rPr lang="en-US" smtClean="0"/>
              <a:pPr/>
              <a:t>12/16/2017</a:t>
            </a:fld>
            <a:endParaRPr lang="en-GB"/>
          </a:p>
        </p:txBody>
      </p:sp>
      <p:sp>
        <p:nvSpPr>
          <p:cNvPr id="7" name="Slide Number Placeholder 6"/>
          <p:cNvSpPr>
            <a:spLocks noGrp="1"/>
          </p:cNvSpPr>
          <p:nvPr>
            <p:ph type="sldNum" sz="quarter" idx="11"/>
          </p:nvPr>
        </p:nvSpPr>
        <p:spPr/>
        <p:txBody>
          <a:bodyPr rtlCol="0"/>
          <a:lstStyle/>
          <a:p>
            <a:fld id="{966AB24F-DB62-452E-8E94-E986BA2949DF}" type="slidenum">
              <a:rPr lang="en-GB" smtClean="0"/>
              <a:pPr/>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3B107-1D96-45D5-99A0-60048A6CEEA9}" type="datetimeFigureOut">
              <a:rPr lang="en-US" smtClean="0"/>
              <a:pPr/>
              <a:t>12/16/2017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6AB24F-DB62-452E-8E94-E986BA2949D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AD3B107-1D96-45D5-99A0-60048A6CEEA9}" type="datetimeFigureOut">
              <a:rPr lang="en-US" smtClean="0"/>
              <a:pPr/>
              <a:t>12/16/2017</a:t>
            </a:fld>
            <a:endParaRPr lang="en-GB"/>
          </a:p>
        </p:txBody>
      </p:sp>
      <p:sp>
        <p:nvSpPr>
          <p:cNvPr id="22" name="Slide Number Placeholder 21"/>
          <p:cNvSpPr>
            <a:spLocks noGrp="1"/>
          </p:cNvSpPr>
          <p:nvPr>
            <p:ph type="sldNum" sz="quarter" idx="15"/>
          </p:nvPr>
        </p:nvSpPr>
        <p:spPr/>
        <p:txBody>
          <a:bodyPr rtlCol="0"/>
          <a:lstStyle/>
          <a:p>
            <a:fld id="{966AB24F-DB62-452E-8E94-E986BA2949DF}" type="slidenum">
              <a:rPr lang="en-GB" smtClean="0"/>
              <a:pPr/>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AD3B107-1D96-45D5-99A0-60048A6CEEA9}" type="datetimeFigureOut">
              <a:rPr lang="en-US" smtClean="0"/>
              <a:pPr/>
              <a:t>12/16/2017</a:t>
            </a:fld>
            <a:endParaRPr lang="en-GB"/>
          </a:p>
        </p:txBody>
      </p:sp>
      <p:sp>
        <p:nvSpPr>
          <p:cNvPr id="18" name="Slide Number Placeholder 17"/>
          <p:cNvSpPr>
            <a:spLocks noGrp="1"/>
          </p:cNvSpPr>
          <p:nvPr>
            <p:ph type="sldNum" sz="quarter" idx="11"/>
          </p:nvPr>
        </p:nvSpPr>
        <p:spPr/>
        <p:txBody>
          <a:bodyPr rtlCol="0"/>
          <a:lstStyle/>
          <a:p>
            <a:fld id="{966AB24F-DB62-452E-8E94-E986BA2949DF}" type="slidenum">
              <a:rPr lang="en-GB" smtClean="0"/>
              <a:pPr/>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AD3B107-1D96-45D5-99A0-60048A6CEEA9}" type="datetimeFigureOut">
              <a:rPr lang="en-US" smtClean="0"/>
              <a:pPr/>
              <a:t>12/16/2017</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66AB24F-DB62-452E-8E94-E986BA2949D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Security in modern computing: Cloud and Fog</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Level Security</a:t>
            </a:r>
            <a:endParaRPr lang="en-GB" dirty="0"/>
          </a:p>
        </p:txBody>
      </p:sp>
      <p:sp>
        <p:nvSpPr>
          <p:cNvPr id="3" name="Content Placeholder 2"/>
          <p:cNvSpPr>
            <a:spLocks noGrp="1"/>
          </p:cNvSpPr>
          <p:nvPr>
            <p:ph sz="quarter" idx="1"/>
          </p:nvPr>
        </p:nvSpPr>
        <p:spPr/>
        <p:txBody>
          <a:bodyPr/>
          <a:lstStyle/>
          <a:p>
            <a:r>
              <a:rPr lang="en-GB" dirty="0" smtClean="0"/>
              <a:t>DENIAL OF SERVICE ATTACKS : A </a:t>
            </a:r>
            <a:r>
              <a:rPr lang="en-GB" dirty="0" err="1" smtClean="0"/>
              <a:t>DoS</a:t>
            </a:r>
            <a:r>
              <a:rPr lang="en-GB" dirty="0" smtClean="0"/>
              <a:t> attack is an attempt to make the services assigned to the authorized users unable to be used by them. In such an attack, the server providing the service is flooded by a large number of requests and hence the service becomes unavailable to the authorized user.</a:t>
            </a:r>
          </a:p>
          <a:p>
            <a:r>
              <a:rPr lang="en-GB" dirty="0" smtClean="0"/>
              <a:t>COOKIE POISONING : It involves changing or modifying the contents of cookie to make unauthorized access to an application or to a webpage.</a:t>
            </a:r>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level security</a:t>
            </a:r>
            <a:endParaRPr lang="en-GB" dirty="0"/>
          </a:p>
        </p:txBody>
      </p:sp>
      <p:sp>
        <p:nvSpPr>
          <p:cNvPr id="3" name="Content Placeholder 2"/>
          <p:cNvSpPr>
            <a:spLocks noGrp="1"/>
          </p:cNvSpPr>
          <p:nvPr>
            <p:ph sz="quarter" idx="1"/>
          </p:nvPr>
        </p:nvSpPr>
        <p:spPr/>
        <p:txBody>
          <a:bodyPr/>
          <a:lstStyle/>
          <a:p>
            <a:r>
              <a:rPr lang="en-GB" dirty="0" smtClean="0"/>
              <a:t>DISTRIBUTED DENIAL OF SERVICE ATTACKS : In D-</a:t>
            </a:r>
            <a:r>
              <a:rPr lang="en-GB" dirty="0" err="1" smtClean="0"/>
              <a:t>DoS</a:t>
            </a:r>
            <a:r>
              <a:rPr lang="en-GB" dirty="0" smtClean="0"/>
              <a:t> the attack is relayed from different dynamic networks which have already been compromised unlike DOS. The attackers have the power to control the flow of information by allowing some information available at certain times . Thus the amount and type of information available for public usage is clearly under the control of the attacker.</a:t>
            </a:r>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Ensuring security Against various type of attacks</a:t>
            </a:r>
            <a:endParaRPr lang="en-GB" dirty="0"/>
          </a:p>
        </p:txBody>
      </p:sp>
      <p:sp>
        <p:nvSpPr>
          <p:cNvPr id="4" name="Rectangle 3"/>
          <p:cNvSpPr/>
          <p:nvPr/>
        </p:nvSpPr>
        <p:spPr>
          <a:xfrm>
            <a:off x="500034" y="1857364"/>
            <a:ext cx="7858180" cy="3785652"/>
          </a:xfrm>
          <a:prstGeom prst="rect">
            <a:avLst/>
          </a:prstGeom>
        </p:spPr>
        <p:txBody>
          <a:bodyPr wrap="square">
            <a:spAutoFit/>
          </a:bodyPr>
          <a:lstStyle/>
          <a:p>
            <a:r>
              <a:rPr lang="en-GB" sz="2000" dirty="0" smtClean="0"/>
              <a:t>Web security clouds security architecture rests on two components: </a:t>
            </a:r>
          </a:p>
          <a:p>
            <a:r>
              <a:rPr lang="en-GB" sz="2000" dirty="0" smtClean="0"/>
              <a:t>a. </a:t>
            </a:r>
            <a:r>
              <a:rPr lang="en-GB" sz="2000" b="1" u="sng" dirty="0" smtClean="0"/>
              <a:t>Multi layer security</a:t>
            </a:r>
            <a:r>
              <a:rPr lang="en-GB" sz="2000" dirty="0" smtClean="0"/>
              <a:t>: In order to ensure that data security and block possible malwares, it consists of multi-layer security and hence a strong security platform.</a:t>
            </a:r>
          </a:p>
          <a:p>
            <a:r>
              <a:rPr lang="en-GB" sz="2000" dirty="0" smtClean="0"/>
              <a:t> b. </a:t>
            </a:r>
            <a:r>
              <a:rPr lang="en-GB" sz="2000" b="1" u="sng" dirty="0" smtClean="0"/>
              <a:t>URL filtering: </a:t>
            </a:r>
            <a:r>
              <a:rPr lang="en-GB" sz="2000" dirty="0" smtClean="0"/>
              <a:t>It is being observed that the attacks are launched through various web pages and internet sites and hence filtering of the web-pages, ensures that no such harmful or threat carrying web page gets accessible. Also, content from undesirable sites can be blocked. With its adaptable technology, it provides security even in highly conflicting environments and ensures protection against new and converging malware threats</a:t>
            </a:r>
            <a:r>
              <a:rPr lang="en-GB" dirty="0" smtClean="0"/>
              <a:t>. </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 in the middle attack</a:t>
            </a:r>
            <a:endParaRPr lang="en-GB" dirty="0"/>
          </a:p>
        </p:txBody>
      </p:sp>
      <p:sp>
        <p:nvSpPr>
          <p:cNvPr id="3" name="Rectangle 2"/>
          <p:cNvSpPr/>
          <p:nvPr/>
        </p:nvSpPr>
        <p:spPr>
          <a:xfrm>
            <a:off x="428596" y="1997838"/>
            <a:ext cx="8215370" cy="3970318"/>
          </a:xfrm>
          <a:prstGeom prst="rect">
            <a:avLst/>
          </a:prstGeom>
        </p:spPr>
        <p:txBody>
          <a:bodyPr wrap="square">
            <a:spAutoFit/>
          </a:bodyPr>
          <a:lstStyle/>
          <a:p>
            <a:r>
              <a:rPr lang="en-GB" sz="2800" dirty="0" smtClean="0"/>
              <a:t>If secure socket layer (SSL) is not properly configured, then any attacker is able to access the data exchange between two parties. In Cloud, an attacker is able to access the data communication among data </a:t>
            </a:r>
            <a:r>
              <a:rPr lang="en-GB" sz="2800" dirty="0" err="1" smtClean="0"/>
              <a:t>centers</a:t>
            </a:r>
            <a:r>
              <a:rPr lang="en-GB" sz="2800" dirty="0" smtClean="0"/>
              <a:t>.</a:t>
            </a:r>
          </a:p>
          <a:p>
            <a:r>
              <a:rPr lang="en-GB" sz="2800" dirty="0" smtClean="0"/>
              <a:t> </a:t>
            </a:r>
            <a:r>
              <a:rPr lang="en-GB" sz="2800" b="1" u="sng" dirty="0" smtClean="0"/>
              <a:t>Mitigation</a:t>
            </a:r>
            <a:r>
              <a:rPr lang="en-GB" sz="2800" dirty="0" smtClean="0"/>
              <a:t>: Proper SSL configuration and data communication tests between authorized parties can be useful to reduce the risk of Man-in-the-Middle attack.</a:t>
            </a:r>
            <a:r>
              <a:rPr lang="en-GB" dirty="0" smtClean="0"/>
              <a:t> 10</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DoS</a:t>
            </a:r>
            <a:r>
              <a:rPr lang="en-GB" dirty="0" smtClean="0"/>
              <a:t> and D-</a:t>
            </a:r>
            <a:r>
              <a:rPr lang="en-GB" dirty="0" err="1" smtClean="0"/>
              <a:t>DoS</a:t>
            </a:r>
            <a:r>
              <a:rPr lang="en-GB" dirty="0" smtClean="0"/>
              <a:t> attacks</a:t>
            </a:r>
            <a:endParaRPr lang="en-GB" dirty="0"/>
          </a:p>
        </p:txBody>
      </p:sp>
      <p:sp>
        <p:nvSpPr>
          <p:cNvPr id="3" name="Rectangle 2"/>
          <p:cNvSpPr/>
          <p:nvPr/>
        </p:nvSpPr>
        <p:spPr>
          <a:xfrm>
            <a:off x="357158" y="1859340"/>
            <a:ext cx="8286808" cy="3970318"/>
          </a:xfrm>
          <a:prstGeom prst="rect">
            <a:avLst/>
          </a:prstGeom>
        </p:spPr>
        <p:txBody>
          <a:bodyPr wrap="square">
            <a:spAutoFit/>
          </a:bodyPr>
          <a:lstStyle/>
          <a:p>
            <a:r>
              <a:rPr lang="en-GB" sz="2800" dirty="0" smtClean="0"/>
              <a:t>The symptoms to a </a:t>
            </a:r>
            <a:r>
              <a:rPr lang="en-GB" sz="2800" dirty="0" err="1" smtClean="0"/>
              <a:t>DoS</a:t>
            </a:r>
            <a:r>
              <a:rPr lang="en-GB" sz="2800" dirty="0" smtClean="0"/>
              <a:t> or </a:t>
            </a:r>
            <a:r>
              <a:rPr lang="en-GB" sz="2800" dirty="0" err="1" smtClean="0"/>
              <a:t>DDoS</a:t>
            </a:r>
            <a:r>
              <a:rPr lang="en-GB" sz="2800" dirty="0" smtClean="0"/>
              <a:t> attack are: system speed gets reduced and programs run very slowly, large number of connection requests from a large number of users, less number of available resources. Although when launched in full strength </a:t>
            </a:r>
            <a:r>
              <a:rPr lang="en-GB" sz="2800" dirty="0" err="1" smtClean="0"/>
              <a:t>DDoS</a:t>
            </a:r>
            <a:r>
              <a:rPr lang="en-GB" sz="2800" dirty="0" smtClean="0"/>
              <a:t> attacks are very harmful as they exhaust all the network resources. </a:t>
            </a:r>
            <a:r>
              <a:rPr lang="en-GB" sz="2800" b="1" u="sng" dirty="0" smtClean="0"/>
              <a:t>Mitigation</a:t>
            </a:r>
            <a:r>
              <a:rPr lang="en-GB" sz="2800" dirty="0" smtClean="0"/>
              <a:t>: A careful monitoring of the network can help in keeping these attacks in control.</a:t>
            </a:r>
            <a:endParaRPr lang="en-GB"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Simulation Of DDOS attack Using Nessi2</a:t>
            </a:r>
            <a:endParaRPr lang="en-GB" dirty="0"/>
          </a:p>
        </p:txBody>
      </p:sp>
      <p:sp>
        <p:nvSpPr>
          <p:cNvPr id="3" name="Rectangle 2"/>
          <p:cNvSpPr/>
          <p:nvPr/>
        </p:nvSpPr>
        <p:spPr>
          <a:xfrm>
            <a:off x="428596" y="1571612"/>
            <a:ext cx="8286808" cy="4524315"/>
          </a:xfrm>
          <a:prstGeom prst="rect">
            <a:avLst/>
          </a:prstGeom>
        </p:spPr>
        <p:txBody>
          <a:bodyPr wrap="square">
            <a:spAutoFit/>
          </a:bodyPr>
          <a:lstStyle/>
          <a:p>
            <a:r>
              <a:rPr lang="en-GB" sz="2400" b="1" u="sng" dirty="0" smtClean="0"/>
              <a:t>Features Of Nessi2</a:t>
            </a:r>
            <a:r>
              <a:rPr lang="en-GB" sz="2400" dirty="0" smtClean="0"/>
              <a:t> :-</a:t>
            </a:r>
          </a:p>
          <a:p>
            <a:r>
              <a:rPr lang="en-GB" sz="2400" dirty="0" smtClean="0"/>
              <a:t>NeSSi2 is designed to extend conventional network simulation tool features by supporting detailed examination and testing opportunities of security-related network algorithms, detection units and frameworks. The main focus of NeSSi2 is to provide a realistic packet-level simulation environment as a </a:t>
            </a:r>
            <a:r>
              <a:rPr lang="en-GB" sz="2400" dirty="0" err="1" smtClean="0"/>
              <a:t>testbed</a:t>
            </a:r>
            <a:r>
              <a:rPr lang="en-GB" sz="2400" dirty="0" smtClean="0"/>
              <a:t> for the development of new detection units as well as existing ones.NeSSi2 has been designed as a modular application with the focus on extensibility. In particular, NeSSi2 provides out-of-the-box support for various protocols of the TCP/IP stack.</a:t>
            </a:r>
            <a:endParaRPr lang="en-GB"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0"/>
            <a:ext cx="8501122" cy="3785652"/>
          </a:xfrm>
          <a:prstGeom prst="rect">
            <a:avLst/>
          </a:prstGeom>
        </p:spPr>
        <p:txBody>
          <a:bodyPr wrap="square">
            <a:spAutoFit/>
          </a:bodyPr>
          <a:lstStyle/>
          <a:p>
            <a:r>
              <a:rPr lang="en-GB" sz="2400" b="1" dirty="0" smtClean="0"/>
              <a:t>Traffic Generation :-</a:t>
            </a:r>
          </a:p>
          <a:p>
            <a:r>
              <a:rPr lang="en-GB" sz="2400" dirty="0" smtClean="0"/>
              <a:t>Network traffic in the form of IP packets, complete with header and body, can be generated by different means. Implementing the TCP/IP protocol stack, NeSSi2 features an application layer module which is based on standard Java socket implementations. NeSSi2 incorporates several application level protocols (HTTP, SMTP, etc.) and supports static and dynamic routing protocols which can be selected by the user. </a:t>
            </a:r>
          </a:p>
          <a:p>
            <a:endParaRPr lang="en-GB" sz="2400" dirty="0"/>
          </a:p>
        </p:txBody>
      </p:sp>
      <p:sp>
        <p:nvSpPr>
          <p:cNvPr id="3" name="Rectangle 2"/>
          <p:cNvSpPr/>
          <p:nvPr/>
        </p:nvSpPr>
        <p:spPr>
          <a:xfrm>
            <a:off x="285720" y="3357562"/>
            <a:ext cx="8572560" cy="3046988"/>
          </a:xfrm>
          <a:prstGeom prst="rect">
            <a:avLst/>
          </a:prstGeom>
        </p:spPr>
        <p:txBody>
          <a:bodyPr wrap="square">
            <a:spAutoFit/>
          </a:bodyPr>
          <a:lstStyle/>
          <a:p>
            <a:r>
              <a:rPr lang="en-GB" sz="2400" b="1" dirty="0" smtClean="0"/>
              <a:t>Protocol Stack and Socket-based API :-</a:t>
            </a:r>
          </a:p>
          <a:p>
            <a:r>
              <a:rPr lang="en-GB" sz="2400" dirty="0" smtClean="0"/>
              <a:t>The routers as well as the end devices in the simulation contain a Network Layer; end devices also exclusively have a Transport and an Application Layer. At the Network Layer, IPv4 is realized with the key features global addressing, routing and fragmentation support. Moreover, TCP/IP model implementation allows containing several protocols in each layer.</a:t>
            </a:r>
            <a:endParaRPr lang="en-GB"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of nessi2</a:t>
            </a:r>
            <a:endParaRPr lang="en-GB" dirty="0"/>
          </a:p>
        </p:txBody>
      </p:sp>
      <p:sp>
        <p:nvSpPr>
          <p:cNvPr id="3" name="Rectangle 2"/>
          <p:cNvSpPr/>
          <p:nvPr/>
        </p:nvSpPr>
        <p:spPr>
          <a:xfrm>
            <a:off x="285720" y="1428736"/>
            <a:ext cx="8286808" cy="4893647"/>
          </a:xfrm>
          <a:prstGeom prst="rect">
            <a:avLst/>
          </a:prstGeom>
        </p:spPr>
        <p:txBody>
          <a:bodyPr wrap="square">
            <a:spAutoFit/>
          </a:bodyPr>
          <a:lstStyle/>
          <a:p>
            <a:r>
              <a:rPr lang="en-GB" sz="2400" b="1" dirty="0" smtClean="0"/>
              <a:t>Graphical User Interface -</a:t>
            </a:r>
          </a:p>
          <a:p>
            <a:r>
              <a:rPr lang="en-GB" sz="2400" dirty="0" smtClean="0"/>
              <a:t>GUI of NeSSi2 has two use cases: On the one hand, results of running or terminated simulations can be visualized in here. On the other hand, it is the component that allows the creation and modification of network topologies and scenarios. A project consists of a root folder, some predefined sub folders and some files created by the user. The root folder is named after the project, whereas the sub folders are named after the element types they contain. NeSSi2 project files include the following types: networks, applications, profiles, scenarios, simulations, recorder configurations and the optional templates</a:t>
            </a:r>
            <a:r>
              <a:rPr lang="en-GB" dirty="0" smtClean="0"/>
              <a:t>. </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netwok.JPG"/>
          <p:cNvPicPr>
            <a:picLocks noChangeAspect="1"/>
          </p:cNvPicPr>
          <p:nvPr/>
        </p:nvPicPr>
        <p:blipFill>
          <a:blip r:embed="rId2" cstate="print"/>
          <a:stretch>
            <a:fillRect/>
          </a:stretch>
        </p:blipFill>
        <p:spPr>
          <a:xfrm>
            <a:off x="0" y="548680"/>
            <a:ext cx="8820472" cy="568863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501122" cy="3416320"/>
          </a:xfrm>
          <a:prstGeom prst="rect">
            <a:avLst/>
          </a:prstGeom>
        </p:spPr>
        <p:txBody>
          <a:bodyPr wrap="square">
            <a:spAutoFit/>
          </a:bodyPr>
          <a:lstStyle/>
          <a:p>
            <a:r>
              <a:rPr lang="en-GB" sz="2400" b="1" dirty="0" smtClean="0"/>
              <a:t>Simulation Backend -</a:t>
            </a:r>
          </a:p>
          <a:p>
            <a:r>
              <a:rPr lang="en-GB" sz="2400" dirty="0" smtClean="0"/>
              <a:t> The actual simulation is performed on a machine with hardware dedicated solely to this purpose, the simulation </a:t>
            </a:r>
            <a:r>
              <a:rPr lang="en-GB" sz="2400" dirty="0" err="1" smtClean="0"/>
              <a:t>backend.Once</a:t>
            </a:r>
            <a:r>
              <a:rPr lang="en-GB" sz="2400" dirty="0" smtClean="0"/>
              <a:t> a simulation is submitted for execution, the simulation backend parses the desired simulation parameters creates a corresponding simulation environment, sets up the database connection and schedules the simulation to run as soon as the necessary processing resources are available.</a:t>
            </a:r>
            <a:endParaRPr lang="en-GB" sz="2400" dirty="0"/>
          </a:p>
        </p:txBody>
      </p:sp>
      <p:sp>
        <p:nvSpPr>
          <p:cNvPr id="3" name="Rectangle 2"/>
          <p:cNvSpPr/>
          <p:nvPr/>
        </p:nvSpPr>
        <p:spPr>
          <a:xfrm>
            <a:off x="285720" y="3643314"/>
            <a:ext cx="8429684" cy="3046988"/>
          </a:xfrm>
          <a:prstGeom prst="rect">
            <a:avLst/>
          </a:prstGeom>
        </p:spPr>
        <p:txBody>
          <a:bodyPr wrap="square">
            <a:spAutoFit/>
          </a:bodyPr>
          <a:lstStyle/>
          <a:p>
            <a:r>
              <a:rPr lang="en-GB" sz="2400" b="1" dirty="0" smtClean="0"/>
              <a:t>Database -</a:t>
            </a:r>
          </a:p>
          <a:p>
            <a:r>
              <a:rPr lang="en-GB" sz="2400" dirty="0" smtClean="0"/>
              <a:t>The accurate reproduction of a simulation enables users to use different detection methods or various deployments of detection units for the same traffic data set. This allows the comparison of performance and detection efficiency of different security framework setups. For these purposes, we use a distributed database in which the traffic generated during a simulation is stored.</a:t>
            </a:r>
            <a:endParaRPr lang="en-GB"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Survey on cloud computing</a:t>
            </a:r>
            <a:endParaRPr lang="en-GB" dirty="0"/>
          </a:p>
        </p:txBody>
      </p:sp>
      <p:sp>
        <p:nvSpPr>
          <p:cNvPr id="3" name="Content Placeholder 2"/>
          <p:cNvSpPr>
            <a:spLocks noGrp="1"/>
          </p:cNvSpPr>
          <p:nvPr>
            <p:ph sz="quarter" idx="1"/>
          </p:nvPr>
        </p:nvSpPr>
        <p:spPr/>
        <p:txBody>
          <a:bodyPr/>
          <a:lstStyle/>
          <a:p>
            <a:r>
              <a:rPr lang="en-GB" dirty="0" smtClean="0"/>
              <a:t>Cloud computing uses cloud server stack where the client or user is on the front end and server on the back end, services reside in middleware of stack at the top level resides the application, which directly delivers the outsourced software to the client and eliminates sophisticated software.</a:t>
            </a:r>
          </a:p>
          <a:p>
            <a:r>
              <a:rPr lang="en-GB" dirty="0" smtClean="0"/>
              <a:t>Cloud computing offers mainly three service delivery models; Infrastructure as a Service (</a:t>
            </a:r>
            <a:r>
              <a:rPr lang="en-GB" dirty="0" err="1" smtClean="0"/>
              <a:t>IaaS</a:t>
            </a:r>
            <a:r>
              <a:rPr lang="en-GB" dirty="0" smtClean="0"/>
              <a:t>), Platform as a Services (</a:t>
            </a:r>
            <a:r>
              <a:rPr lang="en-GB" dirty="0" err="1" smtClean="0"/>
              <a:t>PaaS</a:t>
            </a:r>
            <a:r>
              <a:rPr lang="en-GB" dirty="0" smtClean="0"/>
              <a:t>) and Software as a Service (</a:t>
            </a:r>
            <a:r>
              <a:rPr lang="en-GB" dirty="0" err="1" smtClean="0"/>
              <a:t>SaaS</a:t>
            </a:r>
            <a:r>
              <a:rPr lang="en-GB" dirty="0" smtClean="0"/>
              <a:t>).</a:t>
            </a:r>
          </a:p>
          <a:p>
            <a:r>
              <a:rPr lang="en-GB" dirty="0" smtClean="0"/>
              <a:t>NIST defines four-development model of the cloud: public, private, hybrid and community.</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we created d-dos simulation</a:t>
            </a:r>
            <a:endParaRPr lang="en-GB" dirty="0"/>
          </a:p>
        </p:txBody>
      </p:sp>
      <p:sp>
        <p:nvSpPr>
          <p:cNvPr id="3" name="Content Placeholder 2"/>
          <p:cNvSpPr>
            <a:spLocks noGrp="1"/>
          </p:cNvSpPr>
          <p:nvPr>
            <p:ph sz="quarter" idx="1"/>
          </p:nvPr>
        </p:nvSpPr>
        <p:spPr/>
        <p:txBody>
          <a:bodyPr/>
          <a:lstStyle/>
          <a:p>
            <a:r>
              <a:rPr lang="en-GB" dirty="0" smtClean="0"/>
              <a:t>Create Nessi2 project</a:t>
            </a:r>
          </a:p>
          <a:p>
            <a:r>
              <a:rPr lang="en-GB" dirty="0" smtClean="0"/>
              <a:t>Create Network</a:t>
            </a:r>
          </a:p>
          <a:p>
            <a:r>
              <a:rPr lang="en-GB" dirty="0" smtClean="0"/>
              <a:t>Create Profile</a:t>
            </a:r>
          </a:p>
          <a:p>
            <a:r>
              <a:rPr lang="en-GB" dirty="0" smtClean="0"/>
              <a:t>Create Scenario</a:t>
            </a:r>
          </a:p>
          <a:p>
            <a:r>
              <a:rPr lang="en-GB" dirty="0" smtClean="0"/>
              <a:t>Create Simulation</a:t>
            </a:r>
          </a:p>
          <a:p>
            <a:r>
              <a:rPr lang="en-GB" dirty="0" smtClean="0"/>
              <a:t>Record Configurations</a:t>
            </a:r>
          </a:p>
          <a:p>
            <a:r>
              <a:rPr lang="en-GB" dirty="0" smtClean="0"/>
              <a:t>Results and Simulations</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SIMULATION</a:t>
            </a:r>
            <a:endParaRPr lang="en-US" dirty="0"/>
          </a:p>
        </p:txBody>
      </p:sp>
      <p:pic>
        <p:nvPicPr>
          <p:cNvPr id="4" name="Content Placeholder 3" descr="subnet.JPG"/>
          <p:cNvPicPr>
            <a:picLocks noGrp="1" noChangeAspect="1"/>
          </p:cNvPicPr>
          <p:nvPr>
            <p:ph sz="quarter" idx="1"/>
          </p:nvPr>
        </p:nvPicPr>
        <p:blipFill>
          <a:blip r:embed="rId2" cstate="print"/>
          <a:stretch>
            <a:fillRect/>
          </a:stretch>
        </p:blipFill>
        <p:spPr>
          <a:xfrm>
            <a:off x="457200" y="2036177"/>
            <a:ext cx="8147248" cy="4001671"/>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Client10JPG.JPG"/>
          <p:cNvPicPr>
            <a:picLocks noGrp="1" noChangeAspect="1"/>
          </p:cNvPicPr>
          <p:nvPr>
            <p:ph sz="quarter" idx="1"/>
          </p:nvPr>
        </p:nvPicPr>
        <p:blipFill>
          <a:blip r:embed="rId2" cstate="print"/>
          <a:stretch>
            <a:fillRect/>
          </a:stretch>
        </p:blipFill>
        <p:spPr>
          <a:xfrm>
            <a:off x="457200" y="2003581"/>
            <a:ext cx="7467600" cy="4066862"/>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lient13.JPG"/>
          <p:cNvPicPr>
            <a:picLocks noGrp="1" noChangeAspect="1"/>
          </p:cNvPicPr>
          <p:nvPr>
            <p:ph sz="quarter" idx="1"/>
          </p:nvPr>
        </p:nvPicPr>
        <p:blipFill>
          <a:blip r:embed="rId2" cstate="print"/>
          <a:stretch>
            <a:fillRect/>
          </a:stretch>
        </p:blipFill>
        <p:spPr>
          <a:xfrm>
            <a:off x="179512" y="620688"/>
            <a:ext cx="8496944" cy="5904656"/>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lient54.JPG"/>
          <p:cNvPicPr>
            <a:picLocks noGrp="1" noChangeAspect="1"/>
          </p:cNvPicPr>
          <p:nvPr>
            <p:ph sz="quarter" idx="1"/>
          </p:nvPr>
        </p:nvPicPr>
        <p:blipFill>
          <a:blip r:embed="rId2" cstate="print"/>
          <a:stretch>
            <a:fillRect/>
          </a:stretch>
        </p:blipFill>
        <p:spPr>
          <a:xfrm>
            <a:off x="457200" y="620688"/>
            <a:ext cx="7715200" cy="5616624"/>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Prepared by-</a:t>
            </a:r>
          </a:p>
          <a:p>
            <a:pPr lvl="1"/>
            <a:r>
              <a:rPr lang="en-US" dirty="0" smtClean="0"/>
              <a:t>LOKESH  KAUSHIK (14UCS059)</a:t>
            </a:r>
          </a:p>
          <a:p>
            <a:pPr lvl="1"/>
            <a:r>
              <a:rPr lang="en-US" dirty="0" smtClean="0"/>
              <a:t>HARSH  THAKUR (14UCC011)</a:t>
            </a:r>
          </a:p>
          <a:p>
            <a:pPr lvl="1"/>
            <a:r>
              <a:rPr lang="en-US" dirty="0" smtClean="0"/>
              <a:t>SIYARAM  SAURABH  DWIVEDI (14UEC104)</a:t>
            </a:r>
          </a:p>
          <a:p>
            <a:pPr lvl="1"/>
            <a:r>
              <a:rPr lang="en-US" dirty="0" smtClean="0"/>
              <a:t>SUDHANSHU  SINGH (14UCS128)</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pPr>
              <a:buNone/>
            </a:pPr>
            <a:r>
              <a:rPr lang="en-US" sz="7200" b="1" i="1" dirty="0" smtClean="0"/>
              <a:t> 			THANKS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service delivery models</a:t>
            </a:r>
            <a:endParaRPr lang="en-GB" dirty="0"/>
          </a:p>
        </p:txBody>
      </p:sp>
      <p:sp>
        <p:nvSpPr>
          <p:cNvPr id="3" name="Content Placeholder 2"/>
          <p:cNvSpPr>
            <a:spLocks noGrp="1"/>
          </p:cNvSpPr>
          <p:nvPr>
            <p:ph sz="quarter" idx="1"/>
          </p:nvPr>
        </p:nvSpPr>
        <p:spPr/>
        <p:txBody>
          <a:bodyPr>
            <a:normAutofit lnSpcReduction="10000"/>
          </a:bodyPr>
          <a:lstStyle/>
          <a:p>
            <a:r>
              <a:rPr lang="en-GB" dirty="0" smtClean="0"/>
              <a:t>Infrastructure as a service (</a:t>
            </a:r>
            <a:r>
              <a:rPr lang="en-GB" dirty="0" err="1" smtClean="0"/>
              <a:t>IaaS</a:t>
            </a:r>
            <a:r>
              <a:rPr lang="en-GB" dirty="0" smtClean="0"/>
              <a:t>) It belongs to the bottom of the model. </a:t>
            </a:r>
            <a:r>
              <a:rPr lang="en-GB" dirty="0" err="1" smtClean="0"/>
              <a:t>IaaS</a:t>
            </a:r>
            <a:r>
              <a:rPr lang="en-GB" dirty="0" smtClean="0"/>
              <a:t> deals with computer hardware (network storage, virtual server/machine, data </a:t>
            </a:r>
            <a:r>
              <a:rPr lang="en-GB" dirty="0" err="1" smtClean="0"/>
              <a:t>center</a:t>
            </a:r>
            <a:r>
              <a:rPr lang="en-GB" dirty="0" smtClean="0"/>
              <a:t>, processor, and memory) as a service.</a:t>
            </a:r>
          </a:p>
          <a:p>
            <a:r>
              <a:rPr lang="en-GB" dirty="0" smtClean="0"/>
              <a:t>Platform as a service (</a:t>
            </a:r>
            <a:r>
              <a:rPr lang="en-GB" dirty="0" err="1" smtClean="0"/>
              <a:t>PaaS</a:t>
            </a:r>
            <a:r>
              <a:rPr lang="en-GB" dirty="0" smtClean="0"/>
              <a:t>): It is in middleware of service model and it delivers the services in the form of development tools, framework, architecture, programs, and Integrated Development Environments (IDE). In other words, the customers are able to control the applications but do not have any means to manage the underlying infrastructure.</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delivery service models</a:t>
            </a:r>
            <a:endParaRPr lang="en-GB" dirty="0"/>
          </a:p>
        </p:txBody>
      </p:sp>
      <p:sp>
        <p:nvSpPr>
          <p:cNvPr id="3" name="Content Placeholder 2"/>
          <p:cNvSpPr>
            <a:spLocks noGrp="1"/>
          </p:cNvSpPr>
          <p:nvPr>
            <p:ph sz="quarter" idx="1"/>
          </p:nvPr>
        </p:nvSpPr>
        <p:spPr/>
        <p:txBody>
          <a:bodyPr>
            <a:normAutofit fontScale="92500" lnSpcReduction="20000"/>
          </a:bodyPr>
          <a:lstStyle/>
          <a:p>
            <a:r>
              <a:rPr lang="en-GB" dirty="0" smtClean="0"/>
              <a:t>Software as a service (</a:t>
            </a:r>
            <a:r>
              <a:rPr lang="en-GB" dirty="0" err="1" smtClean="0"/>
              <a:t>SaaS</a:t>
            </a:r>
            <a:r>
              <a:rPr lang="en-GB" dirty="0" smtClean="0"/>
              <a:t>) It is a collection of remote computing services. </a:t>
            </a:r>
            <a:r>
              <a:rPr lang="en-GB" dirty="0" err="1" smtClean="0"/>
              <a:t>SaaS</a:t>
            </a:r>
            <a:r>
              <a:rPr lang="en-GB" dirty="0" smtClean="0"/>
              <a:t> is at the top model among the delivery models. It allows the applications to deploy remotely by third-party vendors. It allows the customer to use cloud service provider’s application (CSP’s) running on cloud infrastructure via the internet.</a:t>
            </a:r>
          </a:p>
          <a:p>
            <a:r>
              <a:rPr lang="en-GB" dirty="0" smtClean="0"/>
              <a:t>Anything as a service (</a:t>
            </a:r>
            <a:r>
              <a:rPr lang="en-GB" dirty="0" err="1" smtClean="0"/>
              <a:t>AaaS</a:t>
            </a:r>
            <a:r>
              <a:rPr lang="en-GB" dirty="0" smtClean="0"/>
              <a:t>) It is a collective term which combines a number of things as X as a service. X may be anything or everything as a service. This service becomes interchangeable in cloud landscape. The cloud system are able to support the large resource to specific, personal and granular requirements using Monitor as a Services (</a:t>
            </a:r>
            <a:r>
              <a:rPr lang="en-GB" dirty="0" err="1" smtClean="0"/>
              <a:t>MaaS</a:t>
            </a:r>
            <a:r>
              <a:rPr lang="en-GB" dirty="0" smtClean="0"/>
              <a:t>), Data as a Service (</a:t>
            </a:r>
            <a:r>
              <a:rPr lang="en-GB" dirty="0" err="1" smtClean="0"/>
              <a:t>DaaS</a:t>
            </a:r>
            <a:r>
              <a:rPr lang="en-GB" dirty="0" smtClean="0"/>
              <a:t>), Communication as a Service (</a:t>
            </a:r>
            <a:r>
              <a:rPr lang="en-GB" dirty="0" err="1" smtClean="0"/>
              <a:t>CaaS</a:t>
            </a:r>
            <a:r>
              <a:rPr lang="en-GB" dirty="0" smtClean="0"/>
              <a:t>), Security as a Service (</a:t>
            </a:r>
            <a:r>
              <a:rPr lang="en-GB" dirty="0" err="1" smtClean="0"/>
              <a:t>SecaaS</a:t>
            </a:r>
            <a:r>
              <a:rPr lang="en-GB" dirty="0" smtClean="0"/>
              <a:t>), Routing as a Service (</a:t>
            </a:r>
            <a:r>
              <a:rPr lang="en-GB" dirty="0" err="1" smtClean="0"/>
              <a:t>RaaS</a:t>
            </a:r>
            <a:r>
              <a:rPr lang="en-GB" dirty="0" smtClean="0"/>
              <a:t>).</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deployed models</a:t>
            </a:r>
            <a:endParaRPr lang="en-GB" dirty="0"/>
          </a:p>
        </p:txBody>
      </p:sp>
      <p:sp>
        <p:nvSpPr>
          <p:cNvPr id="3" name="Content Placeholder 2"/>
          <p:cNvSpPr>
            <a:spLocks noGrp="1"/>
          </p:cNvSpPr>
          <p:nvPr>
            <p:ph sz="quarter" idx="1"/>
          </p:nvPr>
        </p:nvSpPr>
        <p:spPr/>
        <p:txBody>
          <a:bodyPr/>
          <a:lstStyle/>
          <a:p>
            <a:r>
              <a:rPr lang="en-GB" dirty="0" smtClean="0"/>
              <a:t>Private cloud: Cloud computing operates and manages within the data </a:t>
            </a:r>
            <a:r>
              <a:rPr lang="en-GB" dirty="0" err="1" smtClean="0"/>
              <a:t>center</a:t>
            </a:r>
            <a:r>
              <a:rPr lang="en-GB" dirty="0" smtClean="0"/>
              <a:t> of an organization is called a private cloud.</a:t>
            </a:r>
          </a:p>
          <a:p>
            <a:r>
              <a:rPr lang="en-GB" dirty="0" smtClean="0"/>
              <a:t>Public cloud: It is the true representation of cloud hosting where the customer and provider have a strong Service Level Agreement (SLA) to maintain the trust between them. In this cloud infrastructure, open access to the public and organization provided.</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deployed model</a:t>
            </a:r>
            <a:endParaRPr lang="en-GB" dirty="0"/>
          </a:p>
        </p:txBody>
      </p:sp>
      <p:sp>
        <p:nvSpPr>
          <p:cNvPr id="3" name="Content Placeholder 2"/>
          <p:cNvSpPr>
            <a:spLocks noGrp="1"/>
          </p:cNvSpPr>
          <p:nvPr>
            <p:ph sz="quarter" idx="1"/>
          </p:nvPr>
        </p:nvSpPr>
        <p:spPr/>
        <p:txBody>
          <a:bodyPr>
            <a:normAutofit fontScale="92500" lnSpcReduction="10000"/>
          </a:bodyPr>
          <a:lstStyle/>
          <a:p>
            <a:r>
              <a:rPr lang="en-GB" dirty="0" smtClean="0"/>
              <a:t>Community cloud: Cloud infrastructure of the organizations shared concerns (mission, security requirements, policy, and compliance considerations) of consumers a special provision has been made for exclusive use by the community model.</a:t>
            </a:r>
          </a:p>
          <a:p>
            <a:r>
              <a:rPr lang="en-GB" dirty="0" smtClean="0"/>
              <a:t>Hybrid cloud: It is the combination of two or more clouds (public, private, community). Usually, the data and application are bound together by standardized and propriety technology. Hybrid cloud offers the advantages of different clouds deployment models.</a:t>
            </a:r>
          </a:p>
          <a:p>
            <a:r>
              <a:rPr lang="en-GB" dirty="0" smtClean="0"/>
              <a:t>Virtual private cloud: It is a semi-private cloud, which is fewer resources, and it consists of virtual private network (VPN). It is on demand configurable pool of shared resources allocated within the cloud environment.</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computing basic component</a:t>
            </a:r>
            <a:endParaRPr lang="en-GB" dirty="0"/>
          </a:p>
        </p:txBody>
      </p:sp>
      <p:sp>
        <p:nvSpPr>
          <p:cNvPr id="3" name="Content Placeholder 2"/>
          <p:cNvSpPr>
            <a:spLocks noGrp="1"/>
          </p:cNvSpPr>
          <p:nvPr>
            <p:ph sz="quarter" idx="1"/>
          </p:nvPr>
        </p:nvSpPr>
        <p:spPr/>
        <p:txBody>
          <a:bodyPr/>
          <a:lstStyle/>
          <a:p>
            <a:r>
              <a:rPr lang="en-GB" dirty="0" smtClean="0"/>
              <a:t>VIRTUALIZATION</a:t>
            </a:r>
          </a:p>
          <a:p>
            <a:endParaRPr lang="en-GB" dirty="0" smtClean="0"/>
          </a:p>
          <a:p>
            <a:r>
              <a:rPr lang="en-GB" dirty="0" smtClean="0"/>
              <a:t>MULTI-TENANCY</a:t>
            </a:r>
          </a:p>
          <a:p>
            <a:endParaRPr lang="en-GB" dirty="0" smtClean="0"/>
          </a:p>
          <a:p>
            <a:r>
              <a:rPr lang="en-GB" dirty="0" smtClean="0"/>
              <a:t>CLOUD STORAGE</a:t>
            </a:r>
          </a:p>
          <a:p>
            <a:endParaRPr lang="en-GB" dirty="0" smtClean="0"/>
          </a:p>
          <a:p>
            <a:r>
              <a:rPr lang="en-GB" dirty="0" smtClean="0"/>
              <a:t>THE HYPERVISIOR</a:t>
            </a:r>
          </a:p>
          <a:p>
            <a:endParaRPr lang="en-GB" dirty="0" smtClean="0"/>
          </a:p>
          <a:p>
            <a:r>
              <a:rPr lang="en-GB" dirty="0" smtClean="0"/>
              <a:t>CLOUD NETWORK</a:t>
            </a:r>
          </a:p>
          <a:p>
            <a:endParaRPr lang="en-GB" dirty="0" smtClean="0"/>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Threats to security in cloud computing</a:t>
            </a:r>
            <a:endParaRPr lang="en-GB" dirty="0"/>
          </a:p>
        </p:txBody>
      </p:sp>
      <p:sp>
        <p:nvSpPr>
          <p:cNvPr id="3" name="Content Placeholder 2"/>
          <p:cNvSpPr>
            <a:spLocks noGrp="1"/>
          </p:cNvSpPr>
          <p:nvPr>
            <p:ph sz="quarter" idx="1"/>
          </p:nvPr>
        </p:nvSpPr>
        <p:spPr/>
        <p:txBody>
          <a:bodyPr/>
          <a:lstStyle/>
          <a:p>
            <a:r>
              <a:rPr lang="en-GB" dirty="0" smtClean="0"/>
              <a:t>Basic Security :-</a:t>
            </a:r>
          </a:p>
          <a:p>
            <a:pPr lvl="1"/>
            <a:r>
              <a:rPr lang="en-GB" dirty="0" smtClean="0"/>
              <a:t>SQL injection attacks: These attacks are the one in which a malicious code is inserted into a standard SQL code and thus the attackers gain unauthorized access to a database and become able to access sensitive information.</a:t>
            </a:r>
          </a:p>
          <a:p>
            <a:pPr lvl="1"/>
            <a:r>
              <a:rPr lang="en-GB" dirty="0" smtClean="0"/>
              <a:t>Cross-site scripting (XSS) : is a type of computer security vulnerability typically found in web applications. XSS enables attackers to inject client-side scripts into web pages viewed by other users.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level security</a:t>
            </a:r>
            <a:endParaRPr lang="en-GB" dirty="0"/>
          </a:p>
        </p:txBody>
      </p:sp>
      <p:sp>
        <p:nvSpPr>
          <p:cNvPr id="3" name="Content Placeholder 2"/>
          <p:cNvSpPr>
            <a:spLocks noGrp="1"/>
          </p:cNvSpPr>
          <p:nvPr>
            <p:ph sz="quarter" idx="1"/>
          </p:nvPr>
        </p:nvSpPr>
        <p:spPr/>
        <p:txBody>
          <a:bodyPr>
            <a:normAutofit fontScale="92500" lnSpcReduction="10000"/>
          </a:bodyPr>
          <a:lstStyle/>
          <a:p>
            <a:r>
              <a:rPr lang="en-GB" dirty="0" smtClean="0"/>
              <a:t>DNS ATTACKS : A Domain Name Server (DNS) server performs the translation of a domain name to an IP address. Since the domain names are much easier to remember. Hence, the DNS servers are needed. But there are cases when having called the server by name, the user has been routed to some other evil cloud instead of the one he asked for and hence using IP address is not always feasible.</a:t>
            </a:r>
          </a:p>
          <a:p>
            <a:r>
              <a:rPr lang="en-GB" dirty="0" smtClean="0"/>
              <a:t>SNIFFER ATTACKS : These types of attacks are launched by applications that can capture packets flowing in a network and if the data that is being transferred through these packets is not encrypted, it can be read and there are chances that vital information flowing across the network can be traced or captured.</a:t>
            </a:r>
          </a:p>
          <a:p>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1852</TotalTime>
  <Words>1723</Words>
  <Application>Microsoft Office PowerPoint</Application>
  <PresentationFormat>On-screen Show (4:3)</PresentationFormat>
  <Paragraphs>82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Security in modern computing: Cloud and Fog</vt:lpstr>
      <vt:lpstr>Survey on cloud computing</vt:lpstr>
      <vt:lpstr>Cloud service delivery models</vt:lpstr>
      <vt:lpstr>Cloud delivery service models</vt:lpstr>
      <vt:lpstr>Cloud deployed models</vt:lpstr>
      <vt:lpstr>Cloud deployed model</vt:lpstr>
      <vt:lpstr>Cloud computing basic component</vt:lpstr>
      <vt:lpstr>Threats to security in cloud computing</vt:lpstr>
      <vt:lpstr>Network level security</vt:lpstr>
      <vt:lpstr>Application Level Security</vt:lpstr>
      <vt:lpstr>Application level security</vt:lpstr>
      <vt:lpstr>Ensuring security Against various type of attacks</vt:lpstr>
      <vt:lpstr>Man in the middle attack</vt:lpstr>
      <vt:lpstr>DoS and D-DoS attacks</vt:lpstr>
      <vt:lpstr>Simulation Of DDOS attack Using Nessi2</vt:lpstr>
      <vt:lpstr>Slide 16</vt:lpstr>
      <vt:lpstr>Components of nessi2</vt:lpstr>
      <vt:lpstr>Slide 18</vt:lpstr>
      <vt:lpstr>Slide 19</vt:lpstr>
      <vt:lpstr>How we created d-dos simulation</vt:lpstr>
      <vt:lpstr>RESULT AND SIMULATION</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Thakur</dc:creator>
  <cp:lastModifiedBy>ss</cp:lastModifiedBy>
  <cp:revision>5</cp:revision>
  <dcterms:created xsi:type="dcterms:W3CDTF">2017-12-14T13:28:17Z</dcterms:created>
  <dcterms:modified xsi:type="dcterms:W3CDTF">2017-12-16T05:40:18Z</dcterms:modified>
</cp:coreProperties>
</file>