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2B5F63-6ADE-4CA0-AA02-F0180773C0BE}">
  <a:tblStyle styleId="{702B5F63-6ADE-4CA0-AA02-F0180773C0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d7eafe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d7eafe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5ee1e0c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5ee1e0c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df4357ab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df4357ab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df4357ab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df4357ab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5df4357ab_7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5df4357ab_7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5df4357ab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5df4357ab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5df4357a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5df4357a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5258281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5258281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5258281e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5258281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5268872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5268872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5258281e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5258281e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5d7eafe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5d7eafe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5d7eafe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5d7eafe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525b97c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525b97c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5df4357a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5df4357a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525b97c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525b97c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5df4357ab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5df4357ab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525b97c7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525b97c7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5ee1e0c1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5ee1e0c1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d7eafe2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d7eafe2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df4354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df4354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25b9795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25b9795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5df4354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5df4354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25b9795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25b9795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df4354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5df4354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df4357ab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df4357ab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0" name="Shape 50"/>
        <p:cNvGrpSpPr/>
        <p:nvPr/>
      </p:nvGrpSpPr>
      <p:grpSpPr>
        <a:xfrm>
          <a:off x="0" y="0"/>
          <a:ext cx="0" cy="0"/>
          <a:chOff x="0" y="0"/>
          <a:chExt cx="0" cy="0"/>
        </a:xfrm>
      </p:grpSpPr>
      <p:grpSp>
        <p:nvGrpSpPr>
          <p:cNvPr id="51" name="Google Shape;51;p13"/>
          <p:cNvGrpSpPr/>
          <p:nvPr/>
        </p:nvGrpSpPr>
        <p:grpSpPr>
          <a:xfrm>
            <a:off x="4406400" y="0"/>
            <a:ext cx="4737600" cy="5143065"/>
            <a:chOff x="4406400" y="0"/>
            <a:chExt cx="4737600" cy="5143065"/>
          </a:xfrm>
        </p:grpSpPr>
        <p:sp>
          <p:nvSpPr>
            <p:cNvPr id="52" name="Google Shape;5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75975"/>
            <a:ext cx="8520600" cy="568200"/>
          </a:xfrm>
          <a:prstGeom prst="rect">
            <a:avLst/>
          </a:prstGeom>
          <a:gradFill>
            <a:gsLst>
              <a:gs pos="0">
                <a:srgbClr val="D0E0E3"/>
              </a:gs>
              <a:gs pos="100000">
                <a:srgbClr val="FFFFFF"/>
              </a:gs>
            </a:gsLst>
            <a:lin ang="5400012" scaled="0"/>
          </a:gradFill>
        </p:spPr>
        <p:txBody>
          <a:bodyPr anchorCtr="0" anchor="t" bIns="91425" lIns="91425" spcFirstLastPara="1" rIns="91425" wrap="square" tIns="91425">
            <a:norm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cikit-learn.org/stable/modules/generated/sklearn.model_selection.RepeatedKFold.html#sklearn.model_selection.RepeatedKFold" TargetMode="External"/><Relationship Id="rId4" Type="http://schemas.openxmlformats.org/officeDocument/2006/relationships/hyperlink" Target="https://scikit-learn.org/stable/modules/generated/sklearn.model_selection.StratifiedKFold.html#sklearn.model_selection.StratifiedKFold"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311700" y="767675"/>
            <a:ext cx="8520600" cy="2886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200">
                <a:solidFill>
                  <a:srgbClr val="000000"/>
                </a:solidFill>
              </a:rPr>
              <a:t>Recent Advances in Machine Learning</a:t>
            </a:r>
            <a:endParaRPr b="1" sz="3200">
              <a:solidFill>
                <a:srgbClr val="000000"/>
              </a:solidFill>
            </a:endParaRPr>
          </a:p>
          <a:p>
            <a:pPr indent="0" lvl="0" marL="0" rtl="0" algn="ctr">
              <a:lnSpc>
                <a:spcPct val="115000"/>
              </a:lnSpc>
              <a:spcBef>
                <a:spcPts val="0"/>
              </a:spcBef>
              <a:spcAft>
                <a:spcPts val="0"/>
              </a:spcAft>
              <a:buNone/>
            </a:pPr>
            <a:r>
              <a:t/>
            </a:r>
            <a:endParaRPr b="1" sz="1679">
              <a:solidFill>
                <a:srgbClr val="000000"/>
              </a:solidFill>
            </a:endParaRPr>
          </a:p>
          <a:p>
            <a:pPr indent="0" lvl="0" marL="0" rtl="0" algn="ctr">
              <a:lnSpc>
                <a:spcPct val="115000"/>
              </a:lnSpc>
              <a:spcBef>
                <a:spcPts val="0"/>
              </a:spcBef>
              <a:spcAft>
                <a:spcPts val="0"/>
              </a:spcAft>
              <a:buNone/>
            </a:pPr>
            <a:r>
              <a:rPr b="1" lang="en" sz="2400">
                <a:solidFill>
                  <a:srgbClr val="000000"/>
                </a:solidFill>
              </a:rPr>
              <a:t>Long-term activity </a:t>
            </a:r>
            <a:r>
              <a:rPr b="1" lang="en" sz="2400"/>
              <a:t>recognition </a:t>
            </a:r>
            <a:r>
              <a:rPr b="1" lang="en" sz="2400">
                <a:solidFill>
                  <a:srgbClr val="000000"/>
                </a:solidFill>
              </a:rPr>
              <a:t>from the wrist</a:t>
            </a:r>
            <a:endParaRPr b="1" sz="2400">
              <a:solidFill>
                <a:srgbClr val="000000"/>
              </a:solidFill>
            </a:endParaRPr>
          </a:p>
          <a:p>
            <a:pPr indent="0" lvl="0" marL="0" rtl="0" algn="ctr">
              <a:lnSpc>
                <a:spcPct val="115000"/>
              </a:lnSpc>
              <a:spcBef>
                <a:spcPts val="0"/>
              </a:spcBef>
              <a:spcAft>
                <a:spcPts val="0"/>
              </a:spcAft>
              <a:buNone/>
            </a:pPr>
            <a:r>
              <a:t/>
            </a:r>
            <a:endParaRPr b="1" sz="1879">
              <a:solidFill>
                <a:srgbClr val="000000"/>
              </a:solidFill>
            </a:endParaRPr>
          </a:p>
          <a:p>
            <a:pPr indent="0" lvl="0" marL="0" rtl="0" algn="ctr">
              <a:lnSpc>
                <a:spcPct val="115000"/>
              </a:lnSpc>
              <a:spcBef>
                <a:spcPts val="0"/>
              </a:spcBef>
              <a:spcAft>
                <a:spcPts val="0"/>
              </a:spcAft>
              <a:buNone/>
            </a:pPr>
            <a:r>
              <a:rPr b="1" lang="en">
                <a:solidFill>
                  <a:srgbClr val="000000"/>
                </a:solidFill>
              </a:rPr>
              <a:t>SoSe 2021</a:t>
            </a:r>
            <a:endParaRPr b="1">
              <a:solidFill>
                <a:srgbClr val="000000"/>
              </a:solidFill>
            </a:endParaRPr>
          </a:p>
          <a:p>
            <a:pPr indent="0" lvl="0" marL="0" rtl="0" algn="ctr">
              <a:lnSpc>
                <a:spcPct val="115000"/>
              </a:lnSpc>
              <a:spcBef>
                <a:spcPts val="0"/>
              </a:spcBef>
              <a:spcAft>
                <a:spcPts val="0"/>
              </a:spcAft>
              <a:buNone/>
            </a:pPr>
            <a:r>
              <a:t/>
            </a:r>
            <a:endParaRPr b="1" sz="3480">
              <a:solidFill>
                <a:srgbClr val="000000"/>
              </a:solidFill>
            </a:endParaRPr>
          </a:p>
        </p:txBody>
      </p:sp>
      <p:sp>
        <p:nvSpPr>
          <p:cNvPr id="77" name="Google Shape;77;p14"/>
          <p:cNvSpPr txBox="1"/>
          <p:nvPr/>
        </p:nvSpPr>
        <p:spPr>
          <a:xfrm>
            <a:off x="311700" y="3654275"/>
            <a:ext cx="8520600" cy="14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600">
                <a:solidFill>
                  <a:srgbClr val="000000"/>
                </a:solidFill>
              </a:rPr>
              <a:t>Kaushik Goud Chandapet  		-  1536199</a:t>
            </a:r>
            <a:endParaRPr sz="1600">
              <a:solidFill>
                <a:srgbClr val="000000"/>
              </a:solidFill>
            </a:endParaRPr>
          </a:p>
          <a:p>
            <a:pPr indent="0" lvl="0" marL="0" rtl="0" algn="l">
              <a:lnSpc>
                <a:spcPct val="115000"/>
              </a:lnSpc>
              <a:spcBef>
                <a:spcPts val="1000"/>
              </a:spcBef>
              <a:spcAft>
                <a:spcPts val="0"/>
              </a:spcAft>
              <a:buNone/>
            </a:pPr>
            <a:r>
              <a:rPr lang="en" sz="1600">
                <a:solidFill>
                  <a:srgbClr val="000000"/>
                </a:solidFill>
              </a:rPr>
              <a:t>Nishanth Iruthayaraj  			-  1522044</a:t>
            </a:r>
            <a:endParaRPr sz="1600">
              <a:solidFill>
                <a:srgbClr val="000000"/>
              </a:solidFill>
            </a:endParaRPr>
          </a:p>
          <a:p>
            <a:pPr indent="0" lvl="0" marL="0" rtl="0" algn="l">
              <a:lnSpc>
                <a:spcPct val="115000"/>
              </a:lnSpc>
              <a:spcBef>
                <a:spcPts val="1000"/>
              </a:spcBef>
              <a:spcAft>
                <a:spcPts val="0"/>
              </a:spcAft>
              <a:buNone/>
            </a:pPr>
            <a:r>
              <a:rPr lang="en" sz="1600">
                <a:solidFill>
                  <a:srgbClr val="000000"/>
                </a:solidFill>
              </a:rPr>
              <a:t>Venkata Sriram Pallav Pingala  	-  </a:t>
            </a:r>
            <a:r>
              <a:rPr lang="en" sz="1600"/>
              <a:t>1613117</a:t>
            </a:r>
            <a:endParaRPr sz="1600">
              <a:solidFill>
                <a:srgbClr val="000000"/>
              </a:solidFill>
            </a:endParaRPr>
          </a:p>
          <a:p>
            <a:pPr indent="0" lvl="0" marL="0" rtl="0" algn="ctr">
              <a:lnSpc>
                <a:spcPct val="115000"/>
              </a:lnSpc>
              <a:spcBef>
                <a:spcPts val="0"/>
              </a:spcBef>
              <a:spcAft>
                <a:spcPts val="1600"/>
              </a:spcAft>
              <a:buNone/>
            </a:pPr>
            <a:r>
              <a:t/>
            </a:r>
            <a:endParaRPr sz="1800">
              <a:solidFill>
                <a:srgbClr val="595959"/>
              </a:solidFill>
            </a:endParaRPr>
          </a:p>
        </p:txBody>
      </p:sp>
      <p:pic>
        <p:nvPicPr>
          <p:cNvPr id="78" name="Google Shape;78;p14"/>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281025" y="568100"/>
            <a:ext cx="4447950" cy="3654175"/>
          </a:xfrm>
          <a:prstGeom prst="rect">
            <a:avLst/>
          </a:prstGeom>
          <a:noFill/>
          <a:ln>
            <a:noFill/>
          </a:ln>
        </p:spPr>
      </p:pic>
      <p:pic>
        <p:nvPicPr>
          <p:cNvPr id="155" name="Google Shape;155;p23"/>
          <p:cNvPicPr preferRelativeResize="0"/>
          <p:nvPr/>
        </p:nvPicPr>
        <p:blipFill rotWithShape="1">
          <a:blip r:embed="rId4">
            <a:alphaModFix/>
          </a:blip>
          <a:srcRect b="1932" l="2378" r="3970" t="4276"/>
          <a:stretch/>
        </p:blipFill>
        <p:spPr>
          <a:xfrm>
            <a:off x="4897850" y="568100"/>
            <a:ext cx="3869126" cy="3654174"/>
          </a:xfrm>
          <a:prstGeom prst="rect">
            <a:avLst/>
          </a:prstGeom>
          <a:noFill/>
          <a:ln>
            <a:noFill/>
          </a:ln>
        </p:spPr>
      </p:pic>
      <p:pic>
        <p:nvPicPr>
          <p:cNvPr id="156" name="Google Shape;156;p23"/>
          <p:cNvPicPr preferRelativeResize="0"/>
          <p:nvPr/>
        </p:nvPicPr>
        <p:blipFill>
          <a:blip r:embed="rId5">
            <a:alphaModFix/>
          </a:blip>
          <a:stretch>
            <a:fillRect/>
          </a:stretch>
        </p:blipFill>
        <p:spPr>
          <a:xfrm>
            <a:off x="7347200" y="0"/>
            <a:ext cx="1796800" cy="568100"/>
          </a:xfrm>
          <a:prstGeom prst="rect">
            <a:avLst/>
          </a:prstGeom>
          <a:noFill/>
          <a:ln>
            <a:noFill/>
          </a:ln>
        </p:spPr>
      </p:pic>
      <p:sp>
        <p:nvSpPr>
          <p:cNvPr id="157" name="Google Shape;157;p23"/>
          <p:cNvSpPr txBox="1"/>
          <p:nvPr/>
        </p:nvSpPr>
        <p:spPr>
          <a:xfrm>
            <a:off x="417900" y="4318400"/>
            <a:ext cx="427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k-NN algorithm</a:t>
            </a:r>
            <a:endParaRPr sz="1600"/>
          </a:p>
        </p:txBody>
      </p:sp>
      <p:sp>
        <p:nvSpPr>
          <p:cNvPr id="158" name="Google Shape;158;p23"/>
          <p:cNvSpPr txBox="1"/>
          <p:nvPr/>
        </p:nvSpPr>
        <p:spPr>
          <a:xfrm>
            <a:off x="5014875" y="4318400"/>
            <a:ext cx="375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SVM algorithm</a:t>
            </a:r>
            <a:endParaRPr sz="1600"/>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75975"/>
            <a:ext cx="6275100" cy="568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a:t>Support vector machines (SVM) algorithm</a:t>
            </a:r>
            <a:endParaRPr/>
          </a:p>
        </p:txBody>
      </p:sp>
      <p:sp>
        <p:nvSpPr>
          <p:cNvPr id="165" name="Google Shape;16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highlight>
                  <a:srgbClr val="FFFFFF"/>
                </a:highlight>
              </a:rPr>
              <a:t>Support Vector Machine (SVM) can be used for both classification or regression challenges.</a:t>
            </a:r>
            <a:endParaRPr>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highlight>
                  <a:srgbClr val="FFFFFF"/>
                </a:highlight>
              </a:rPr>
              <a:t>It works really well with a clear margin of separation and is effective in high dimensional spaces. It is effective in cases where the number of dimensions is greater than the number of samples.</a:t>
            </a:r>
            <a:endParaRPr b="1">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highlight>
                  <a:srgbClr val="FFFFFF"/>
                </a:highlight>
              </a:rPr>
              <a:t>It doesn’t perform well when we have large data set because the required training time is higher or when the data set has more noise i.e. target classes are overlapping.</a:t>
            </a:r>
            <a:endParaRPr>
              <a:solidFill>
                <a:schemeClr val="dk1"/>
              </a:solidFill>
            </a:endParaRPr>
          </a:p>
        </p:txBody>
      </p:sp>
      <p:pic>
        <p:nvPicPr>
          <p:cNvPr id="166" name="Google Shape;166;p24"/>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537375" y="1074775"/>
            <a:ext cx="8295000" cy="37155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SzPts val="1018"/>
              <a:buNone/>
            </a:pPr>
            <a:r>
              <a:rPr lang="en">
                <a:solidFill>
                  <a:srgbClr val="24292E"/>
                </a:solidFill>
                <a:highlight>
                  <a:srgbClr val="FFFFFF"/>
                </a:highlight>
              </a:rPr>
              <a:t>For kNN : n_neighbors=5</a:t>
            </a:r>
            <a:endParaRPr>
              <a:solidFill>
                <a:srgbClr val="24292E"/>
              </a:solidFill>
              <a:highlight>
                <a:srgbClr val="FFFFFF"/>
              </a:highlight>
            </a:endParaRPr>
          </a:p>
          <a:p>
            <a:pPr indent="0" lvl="0" marL="0" rtl="0" algn="just">
              <a:lnSpc>
                <a:spcPct val="200000"/>
              </a:lnSpc>
              <a:spcBef>
                <a:spcPts val="0"/>
              </a:spcBef>
              <a:spcAft>
                <a:spcPts val="0"/>
              </a:spcAft>
              <a:buSzPts val="1018"/>
              <a:buNone/>
            </a:pPr>
            <a:r>
              <a:rPr lang="en">
                <a:solidFill>
                  <a:srgbClr val="24292E"/>
                </a:solidFill>
                <a:highlight>
                  <a:srgbClr val="FFFFFF"/>
                </a:highlight>
              </a:rPr>
              <a:t>For SVM : kernel='rbf', C=1, gamma='auto'</a:t>
            </a:r>
            <a:endParaRPr>
              <a:solidFill>
                <a:srgbClr val="24292E"/>
              </a:solidFill>
              <a:highlight>
                <a:srgbClr val="FFFFFF"/>
              </a:highlight>
            </a:endParaRPr>
          </a:p>
          <a:p>
            <a:pPr indent="0" lvl="0" marL="0" rtl="0" algn="just">
              <a:lnSpc>
                <a:spcPct val="200000"/>
              </a:lnSpc>
              <a:spcBef>
                <a:spcPts val="0"/>
              </a:spcBef>
              <a:spcAft>
                <a:spcPts val="0"/>
              </a:spcAft>
              <a:buSzPts val="1018"/>
              <a:buNone/>
            </a:pPr>
            <a:r>
              <a:rPr lang="en">
                <a:solidFill>
                  <a:srgbClr val="24292E"/>
                </a:solidFill>
                <a:highlight>
                  <a:srgbClr val="FFFFFF"/>
                </a:highlight>
              </a:rPr>
              <a:t>Sliding Window: Window size: 100, Overlap: 70</a:t>
            </a:r>
            <a:endParaRPr>
              <a:solidFill>
                <a:srgbClr val="24292E"/>
              </a:solidFill>
              <a:highlight>
                <a:srgbClr val="FFFFFF"/>
              </a:highlight>
            </a:endParaRPr>
          </a:p>
          <a:p>
            <a:pPr indent="0" lvl="0" marL="0" rtl="0" algn="just">
              <a:lnSpc>
                <a:spcPct val="200000"/>
              </a:lnSpc>
              <a:spcBef>
                <a:spcPts val="0"/>
              </a:spcBef>
              <a:spcAft>
                <a:spcPts val="0"/>
              </a:spcAft>
              <a:buSzPts val="1018"/>
              <a:buNone/>
            </a:pPr>
            <a:r>
              <a:rPr lang="en">
                <a:solidFill>
                  <a:srgbClr val="24292E"/>
                </a:solidFill>
                <a:highlight>
                  <a:srgbClr val="FFFFFF"/>
                </a:highlight>
              </a:rPr>
              <a:t>For Repeated_K-Fold (Normal and per participant), n_splits=10, n_repeats=5</a:t>
            </a:r>
            <a:endParaRPr>
              <a:solidFill>
                <a:srgbClr val="24292E"/>
              </a:solidFill>
              <a:highlight>
                <a:srgbClr val="FFFFFF"/>
              </a:highlight>
            </a:endParaRPr>
          </a:p>
          <a:p>
            <a:pPr indent="0" lvl="0" marL="0" rtl="0" algn="just">
              <a:lnSpc>
                <a:spcPct val="200000"/>
              </a:lnSpc>
              <a:spcBef>
                <a:spcPts val="0"/>
              </a:spcBef>
              <a:spcAft>
                <a:spcPts val="0"/>
              </a:spcAft>
              <a:buSzPts val="1018"/>
              <a:buNone/>
            </a:pPr>
            <a:r>
              <a:rPr lang="en">
                <a:solidFill>
                  <a:srgbClr val="24292E"/>
                </a:solidFill>
                <a:highlight>
                  <a:srgbClr val="FFFFFF"/>
                </a:highlight>
              </a:rPr>
              <a:t>For Repeated_Stratified_K-Fold</a:t>
            </a:r>
            <a:r>
              <a:rPr lang="en">
                <a:solidFill>
                  <a:srgbClr val="24292E"/>
                </a:solidFill>
                <a:highlight>
                  <a:schemeClr val="lt1"/>
                </a:highlight>
              </a:rPr>
              <a:t> </a:t>
            </a:r>
            <a:r>
              <a:rPr lang="en">
                <a:solidFill>
                  <a:srgbClr val="24292E"/>
                </a:solidFill>
                <a:highlight>
                  <a:schemeClr val="lt1"/>
                </a:highlight>
              </a:rPr>
              <a:t>(Cross participant)</a:t>
            </a:r>
            <a:r>
              <a:rPr lang="en">
                <a:solidFill>
                  <a:srgbClr val="24292E"/>
                </a:solidFill>
                <a:highlight>
                  <a:srgbClr val="FFFFFF"/>
                </a:highlight>
              </a:rPr>
              <a:t>, n_splits=2(no. of subjects) and n_repeats=5</a:t>
            </a:r>
            <a:endParaRPr>
              <a:solidFill>
                <a:srgbClr val="24292E"/>
              </a:solidFill>
              <a:highlight>
                <a:srgbClr val="FFFFFF"/>
              </a:highlight>
            </a:endParaRPr>
          </a:p>
          <a:p>
            <a:pPr indent="0" lvl="0" marL="0" rtl="0" algn="just">
              <a:lnSpc>
                <a:spcPct val="200000"/>
              </a:lnSpc>
              <a:spcBef>
                <a:spcPts val="0"/>
              </a:spcBef>
              <a:spcAft>
                <a:spcPts val="0"/>
              </a:spcAft>
              <a:buSzPts val="1018"/>
              <a:buNone/>
            </a:pPr>
            <a:r>
              <a:t/>
            </a:r>
            <a:endParaRPr/>
          </a:p>
        </p:txBody>
      </p:sp>
      <p:sp>
        <p:nvSpPr>
          <p:cNvPr id="173" name="Google Shape;173;p25"/>
          <p:cNvSpPr txBox="1"/>
          <p:nvPr/>
        </p:nvSpPr>
        <p:spPr>
          <a:xfrm>
            <a:off x="399200" y="383825"/>
            <a:ext cx="5542800" cy="5541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Parameters for Classical approaches</a:t>
            </a:r>
            <a:endParaRPr b="1" sz="2400"/>
          </a:p>
        </p:txBody>
      </p:sp>
      <p:pic>
        <p:nvPicPr>
          <p:cNvPr id="174" name="Google Shape;174;p25"/>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75" name="Google Shape;17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353125" y="426600"/>
            <a:ext cx="4381800" cy="4290300"/>
          </a:xfrm>
          <a:prstGeom prst="rect">
            <a:avLst/>
          </a:prstGeom>
        </p:spPr>
        <p:txBody>
          <a:bodyPr anchorCtr="0" anchor="t" bIns="91425" lIns="91425" spcFirstLastPara="1" rIns="91425" wrap="square" tIns="91425">
            <a:noAutofit/>
          </a:bodyPr>
          <a:lstStyle/>
          <a:p>
            <a:pPr indent="0" lvl="0" marL="0" rtl="0" algn="l">
              <a:lnSpc>
                <a:spcPct val="122857"/>
              </a:lnSpc>
              <a:spcBef>
                <a:spcPts val="0"/>
              </a:spcBef>
              <a:spcAft>
                <a:spcPts val="0"/>
              </a:spcAft>
              <a:buClr>
                <a:schemeClr val="dk1"/>
              </a:buClr>
              <a:buSzPts val="1018"/>
              <a:buFont typeface="Arial"/>
              <a:buNone/>
            </a:pPr>
            <a:r>
              <a:t/>
            </a:r>
            <a:endParaRPr b="1">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b="1" lang="en">
                <a:solidFill>
                  <a:srgbClr val="24292E"/>
                </a:solidFill>
                <a:highlight>
                  <a:srgbClr val="FFFFFF"/>
                </a:highlight>
              </a:rPr>
              <a:t>Overall Dataset:(</a:t>
            </a:r>
            <a:r>
              <a:rPr b="1" lang="en" sz="1500">
                <a:solidFill>
                  <a:schemeClr val="dk1"/>
                </a:solidFill>
              </a:rPr>
              <a:t>Repeated k-fold</a:t>
            </a:r>
            <a:r>
              <a:rPr b="1" lang="en">
                <a:solidFill>
                  <a:srgbClr val="24292E"/>
                </a:solidFill>
                <a:highlight>
                  <a:srgbClr val="FFFFFF"/>
                </a:highlight>
              </a:rPr>
              <a:t>)</a:t>
            </a:r>
            <a:endParaRPr b="1">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b="1" lang="en">
                <a:solidFill>
                  <a:srgbClr val="24292E"/>
                </a:solidFill>
                <a:highlight>
                  <a:schemeClr val="lt1"/>
                </a:highlight>
              </a:rPr>
              <a:t>kNN - </a:t>
            </a:r>
            <a:endParaRPr b="1">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Accuracy: 0.6942456499097018</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f1_score: 0.6746951168377457</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Confusion matrix - [[ 25   0  14   0   5   0]</a:t>
            </a:r>
            <a:endParaRPr>
              <a:solidFill>
                <a:srgbClr val="24292E"/>
              </a:solidFill>
              <a:highlight>
                <a:srgbClr val="FFFFFF"/>
              </a:highlight>
            </a:endParaRPr>
          </a:p>
          <a:p>
            <a:pPr indent="45720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	    	        [  4  17  22   0  16  13]</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       		    	          [  1   0 102   0  11   1]</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			          [  0   0   7  41  11   7]</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rPr lang="en">
                <a:solidFill>
                  <a:srgbClr val="24292E"/>
                </a:solidFill>
                <a:highlight>
                  <a:srgbClr val="FFFFFF"/>
                </a:highlight>
              </a:rPr>
              <a:t>	    		          [  0   0   3   0  56   0]</a:t>
            </a:r>
            <a:endParaRPr>
              <a:solidFill>
                <a:srgbClr val="24292E"/>
              </a:solidFill>
              <a:highlight>
                <a:srgbClr val="FFFFFF"/>
              </a:highlight>
            </a:endParaRPr>
          </a:p>
          <a:p>
            <a:pPr indent="0" lvl="0" marL="0" rtl="0" algn="l">
              <a:lnSpc>
                <a:spcPct val="122857"/>
              </a:lnSpc>
              <a:spcBef>
                <a:spcPts val="0"/>
              </a:spcBef>
              <a:spcAft>
                <a:spcPts val="0"/>
              </a:spcAft>
              <a:buNone/>
            </a:pPr>
            <a:r>
              <a:rPr lang="en">
                <a:solidFill>
                  <a:srgbClr val="24292E"/>
                </a:solidFill>
                <a:highlight>
                  <a:srgbClr val="FFFFFF"/>
                </a:highlight>
              </a:rPr>
              <a:t>	    		         [  0   0   4   0  10  87]]</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t/>
            </a:r>
            <a:endParaRPr>
              <a:solidFill>
                <a:srgbClr val="24292E"/>
              </a:solidFill>
              <a:highlight>
                <a:srgbClr val="FFFFFF"/>
              </a:highlight>
            </a:endParaRPr>
          </a:p>
          <a:p>
            <a:pPr indent="0" lvl="0" marL="0" rtl="0" algn="l">
              <a:lnSpc>
                <a:spcPct val="122857"/>
              </a:lnSpc>
              <a:spcBef>
                <a:spcPts val="0"/>
              </a:spcBef>
              <a:spcAft>
                <a:spcPts val="0"/>
              </a:spcAft>
              <a:buClr>
                <a:schemeClr val="dk1"/>
              </a:buClr>
              <a:buSzPts val="1018"/>
              <a:buFont typeface="Arial"/>
              <a:buNone/>
            </a:pPr>
            <a:r>
              <a:t/>
            </a:r>
            <a:endParaRPr/>
          </a:p>
          <a:p>
            <a:pPr indent="0" lvl="0" marL="0" rtl="0" algn="l">
              <a:spcBef>
                <a:spcPts val="0"/>
              </a:spcBef>
              <a:spcAft>
                <a:spcPts val="1200"/>
              </a:spcAft>
              <a:buNone/>
            </a:pPr>
            <a:r>
              <a:t/>
            </a:r>
            <a:endParaRPr/>
          </a:p>
        </p:txBody>
      </p:sp>
      <p:sp>
        <p:nvSpPr>
          <p:cNvPr id="181" name="Google Shape;181;p26"/>
          <p:cNvSpPr txBox="1"/>
          <p:nvPr/>
        </p:nvSpPr>
        <p:spPr>
          <a:xfrm>
            <a:off x="4734925" y="426600"/>
            <a:ext cx="3954000" cy="4206000"/>
          </a:xfrm>
          <a:prstGeom prst="rect">
            <a:avLst/>
          </a:prstGeom>
          <a:noFill/>
          <a:ln>
            <a:noFill/>
          </a:ln>
        </p:spPr>
        <p:txBody>
          <a:bodyPr anchorCtr="0" anchor="t" bIns="91425" lIns="91425" spcFirstLastPara="1" rIns="91425" wrap="square" tIns="91425">
            <a:spAutoFit/>
          </a:bodyPr>
          <a:lstStyle/>
          <a:p>
            <a:pPr indent="0" lvl="0" marL="0" rtl="0" algn="l">
              <a:lnSpc>
                <a:spcPct val="122857"/>
              </a:lnSpc>
              <a:spcBef>
                <a:spcPts val="0"/>
              </a:spcBef>
              <a:spcAft>
                <a:spcPts val="0"/>
              </a:spcAft>
              <a:buNone/>
            </a:pPr>
            <a:r>
              <a:t/>
            </a:r>
            <a:endParaRPr sz="1800">
              <a:solidFill>
                <a:srgbClr val="24292E"/>
              </a:solidFill>
              <a:highlight>
                <a:schemeClr val="lt1"/>
              </a:highlight>
            </a:endParaRPr>
          </a:p>
          <a:p>
            <a:pPr indent="0" lvl="0" marL="0" rtl="0" algn="l">
              <a:lnSpc>
                <a:spcPct val="122857"/>
              </a:lnSpc>
              <a:spcBef>
                <a:spcPts val="0"/>
              </a:spcBef>
              <a:spcAft>
                <a:spcPts val="0"/>
              </a:spcAft>
              <a:buNone/>
            </a:pPr>
            <a:r>
              <a:t/>
            </a:r>
            <a:endParaRPr sz="1800">
              <a:solidFill>
                <a:srgbClr val="24292E"/>
              </a:solidFill>
              <a:highlight>
                <a:schemeClr val="lt1"/>
              </a:highlight>
            </a:endParaRPr>
          </a:p>
          <a:p>
            <a:pPr indent="0" lvl="0" marL="0" rtl="0" algn="l">
              <a:lnSpc>
                <a:spcPct val="122857"/>
              </a:lnSpc>
              <a:spcBef>
                <a:spcPts val="0"/>
              </a:spcBef>
              <a:spcAft>
                <a:spcPts val="0"/>
              </a:spcAft>
              <a:buNone/>
            </a:pPr>
            <a:r>
              <a:rPr b="1" lang="en" sz="1800">
                <a:solidFill>
                  <a:srgbClr val="24292E"/>
                </a:solidFill>
                <a:highlight>
                  <a:schemeClr val="lt1"/>
                </a:highlight>
              </a:rPr>
              <a:t>SVM - </a:t>
            </a:r>
            <a:r>
              <a:rPr lang="en" sz="1800">
                <a:solidFill>
                  <a:srgbClr val="24292E"/>
                </a:solidFill>
                <a:highlight>
                  <a:schemeClr val="lt1"/>
                </a:highlight>
              </a:rPr>
              <a:t>	</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Accuracy: 0.9208485184371206</a:t>
            </a:r>
            <a:endParaRPr sz="1800">
              <a:solidFill>
                <a:srgbClr val="24292E"/>
              </a:solidFill>
              <a:highlight>
                <a:schemeClr val="lt1"/>
              </a:highlight>
            </a:endParaRPr>
          </a:p>
          <a:p>
            <a:pPr indent="0" lvl="0" marL="0" rtl="0" algn="l">
              <a:lnSpc>
                <a:spcPct val="122857"/>
              </a:lnSpc>
              <a:spcBef>
                <a:spcPts val="0"/>
              </a:spcBef>
              <a:spcAft>
                <a:spcPts val="0"/>
              </a:spcAft>
              <a:buNone/>
            </a:pPr>
            <a:r>
              <a:rPr lang="en" sz="1800">
                <a:solidFill>
                  <a:srgbClr val="24292E"/>
                </a:solidFill>
                <a:highlight>
                  <a:schemeClr val="lt1"/>
                </a:highlight>
              </a:rPr>
              <a:t>f1_score: 0.9209304788829862</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Confusion matrix - [[41  1  1  0  1  0]</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			         [ 1 70  1  0  0  0]</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			         [ 3  4 97  2  6  3]</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			         [ 0  4  0 62  0  0]</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			         [ 0  0  1  0 58  0]</a:t>
            </a:r>
            <a:endParaRPr sz="1800">
              <a:solidFill>
                <a:srgbClr val="24292E"/>
              </a:solidFill>
              <a:highlight>
                <a:schemeClr val="lt1"/>
              </a:highlight>
            </a:endParaRPr>
          </a:p>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			         [ 0  0  2  2  0 97]]</a:t>
            </a:r>
            <a:endParaRPr sz="1800"/>
          </a:p>
        </p:txBody>
      </p:sp>
      <p:sp>
        <p:nvSpPr>
          <p:cNvPr id="182" name="Google Shape;182;p26"/>
          <p:cNvSpPr txBox="1"/>
          <p:nvPr/>
        </p:nvSpPr>
        <p:spPr>
          <a:xfrm>
            <a:off x="353125" y="153525"/>
            <a:ext cx="5358600" cy="5541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Results from Classical approaches</a:t>
            </a:r>
            <a:endParaRPr b="1" sz="2400"/>
          </a:p>
        </p:txBody>
      </p:sp>
      <p:pic>
        <p:nvPicPr>
          <p:cNvPr id="183" name="Google Shape;183;p26"/>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311700" y="289325"/>
            <a:ext cx="7749000" cy="427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highlight>
                  <a:srgbClr val="FFFFFF"/>
                </a:highlight>
              </a:rPr>
              <a:t>Per_Subject_Validation:(</a:t>
            </a:r>
            <a:r>
              <a:rPr b="1" lang="en" sz="1500">
                <a:solidFill>
                  <a:schemeClr val="dk1"/>
                </a:solidFill>
              </a:rPr>
              <a:t>Repeated k-fold</a:t>
            </a:r>
            <a:r>
              <a:rPr b="1" lang="en">
                <a:solidFill>
                  <a:schemeClr val="dk1"/>
                </a:solidFill>
                <a:highlight>
                  <a:srgbClr val="FFFFFF"/>
                </a:highlight>
              </a:rPr>
              <a:t>)</a:t>
            </a:r>
            <a:endParaRPr b="1">
              <a:solidFill>
                <a:schemeClr val="dk1"/>
              </a:solidFill>
              <a:highlight>
                <a:srgbClr val="FFFFFF"/>
              </a:highlight>
            </a:endParaRPr>
          </a:p>
          <a:p>
            <a:pPr indent="0" lvl="0" marL="0" rtl="0" algn="l">
              <a:lnSpc>
                <a:spcPct val="150000"/>
              </a:lnSpc>
              <a:spcBef>
                <a:spcPts val="0"/>
              </a:spcBef>
              <a:spcAft>
                <a:spcPts val="0"/>
              </a:spcAft>
              <a:buNone/>
            </a:pPr>
            <a:r>
              <a:rPr b="1" lang="en">
                <a:solidFill>
                  <a:schemeClr val="dk1"/>
                </a:solidFill>
                <a:highlight>
                  <a:srgbClr val="FFFFFF"/>
                </a:highlight>
              </a:rPr>
              <a:t>				kNN - 	</a:t>
            </a:r>
            <a:r>
              <a:rPr lang="en">
                <a:solidFill>
                  <a:schemeClr val="dk1"/>
                </a:solidFill>
                <a:highlight>
                  <a:srgbClr val="FFFFFF"/>
                </a:highlight>
              </a:rPr>
              <a:t>Accuracy: 0.720734629460255</a:t>
            </a:r>
            <a:endParaRPr>
              <a:solidFill>
                <a:schemeClr val="dk1"/>
              </a:solidFill>
              <a:highlight>
                <a:srgbClr val="FFFFFF"/>
              </a:highlight>
            </a:endParaRPr>
          </a:p>
          <a:p>
            <a:pPr indent="0" lvl="0" marL="0" rtl="0" algn="l">
              <a:lnSpc>
                <a:spcPct val="150000"/>
              </a:lnSpc>
              <a:spcBef>
                <a:spcPts val="0"/>
              </a:spcBef>
              <a:spcAft>
                <a:spcPts val="0"/>
              </a:spcAft>
              <a:buNone/>
            </a:pPr>
            <a:r>
              <a:rPr lang="en">
                <a:solidFill>
                  <a:schemeClr val="dk1"/>
                </a:solidFill>
                <a:highlight>
                  <a:srgbClr val="FFFFFF"/>
                </a:highlight>
              </a:rPr>
              <a:t>						f1_score: 0.6932570690801877</a:t>
            </a:r>
            <a:endParaRPr>
              <a:solidFill>
                <a:schemeClr val="dk1"/>
              </a:solidFill>
              <a:highlight>
                <a:srgbClr val="FFFFFF"/>
              </a:highlight>
            </a:endParaRPr>
          </a:p>
          <a:p>
            <a:pPr indent="0" lvl="0" marL="0" rtl="0" algn="l">
              <a:lnSpc>
                <a:spcPct val="150000"/>
              </a:lnSpc>
              <a:spcBef>
                <a:spcPts val="0"/>
              </a:spcBef>
              <a:spcAft>
                <a:spcPts val="0"/>
              </a:spcAft>
              <a:buNone/>
            </a:pPr>
            <a:r>
              <a:rPr b="1" lang="en">
                <a:solidFill>
                  <a:schemeClr val="dk1"/>
                </a:solidFill>
                <a:highlight>
                  <a:srgbClr val="FFFFFF"/>
                </a:highlight>
              </a:rPr>
              <a:t>				SVM - 	</a:t>
            </a:r>
            <a:r>
              <a:rPr lang="en">
                <a:solidFill>
                  <a:schemeClr val="dk1"/>
                </a:solidFill>
                <a:highlight>
                  <a:srgbClr val="FFFFFF"/>
                </a:highlight>
              </a:rPr>
              <a:t>Accuracy: 0.9281755298603903</a:t>
            </a:r>
            <a:endParaRPr>
              <a:solidFill>
                <a:schemeClr val="dk1"/>
              </a:solidFill>
              <a:highlight>
                <a:srgbClr val="FFFFFF"/>
              </a:highlight>
            </a:endParaRPr>
          </a:p>
          <a:p>
            <a:pPr indent="0" lvl="0" marL="0" rtl="0" algn="l">
              <a:lnSpc>
                <a:spcPct val="150000"/>
              </a:lnSpc>
              <a:spcBef>
                <a:spcPts val="0"/>
              </a:spcBef>
              <a:spcAft>
                <a:spcPts val="0"/>
              </a:spcAft>
              <a:buNone/>
            </a:pPr>
            <a:r>
              <a:rPr lang="en">
                <a:solidFill>
                  <a:schemeClr val="dk1"/>
                </a:solidFill>
                <a:highlight>
                  <a:srgbClr val="FFFFFF"/>
                </a:highlight>
              </a:rPr>
              <a:t>						f1_score: 0.9280548642787795</a:t>
            </a:r>
            <a:endParaRPr>
              <a:solidFill>
                <a:schemeClr val="dk1"/>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b="1" lang="en">
                <a:solidFill>
                  <a:schemeClr val="dk1"/>
                </a:solidFill>
                <a:highlight>
                  <a:schemeClr val="lt1"/>
                </a:highlight>
              </a:rPr>
              <a:t>Cross_Subject_Validation:(</a:t>
            </a:r>
            <a:r>
              <a:rPr b="1" lang="en" sz="1500">
                <a:solidFill>
                  <a:schemeClr val="dk1"/>
                </a:solidFill>
              </a:rPr>
              <a:t>Repeated Stratified k-fold</a:t>
            </a:r>
            <a:r>
              <a:rPr b="1" lang="en">
                <a:solidFill>
                  <a:schemeClr val="dk1"/>
                </a:solidFill>
                <a:highlight>
                  <a:schemeClr val="lt1"/>
                </a:highlight>
              </a:rPr>
              <a:t>)</a:t>
            </a:r>
            <a:endParaRPr b="1">
              <a:solidFill>
                <a:schemeClr val="dk1"/>
              </a:solidFill>
              <a:highlight>
                <a:schemeClr val="lt1"/>
              </a:highlight>
            </a:endParaRPr>
          </a:p>
          <a:p>
            <a:pPr indent="0" lvl="0" marL="1371600" rtl="0" algn="l">
              <a:lnSpc>
                <a:spcPct val="150000"/>
              </a:lnSpc>
              <a:spcBef>
                <a:spcPts val="0"/>
              </a:spcBef>
              <a:spcAft>
                <a:spcPts val="0"/>
              </a:spcAft>
              <a:buClr>
                <a:schemeClr val="dk1"/>
              </a:buClr>
              <a:buSzPts val="1100"/>
              <a:buFont typeface="Arial"/>
              <a:buNone/>
            </a:pPr>
            <a:r>
              <a:rPr b="1" lang="en">
                <a:solidFill>
                  <a:schemeClr val="dk1"/>
                </a:solidFill>
                <a:highlight>
                  <a:schemeClr val="lt1"/>
                </a:highlight>
              </a:rPr>
              <a:t>	kNN -	</a:t>
            </a:r>
            <a:r>
              <a:rPr lang="en">
                <a:solidFill>
                  <a:schemeClr val="dk1"/>
                </a:solidFill>
                <a:highlight>
                  <a:schemeClr val="lt1"/>
                </a:highlight>
              </a:rPr>
              <a:t>Accuracy: 0.6772464190269888</a:t>
            </a:r>
            <a:endParaRPr>
              <a:solidFill>
                <a:schemeClr val="dk1"/>
              </a:solidFill>
              <a:highlight>
                <a:schemeClr val="lt1"/>
              </a:highlight>
            </a:endParaRPr>
          </a:p>
          <a:p>
            <a:pPr indent="0" lvl="0" marL="1371600" rtl="0" algn="l">
              <a:lnSpc>
                <a:spcPct val="150000"/>
              </a:lnSpc>
              <a:spcBef>
                <a:spcPts val="0"/>
              </a:spcBef>
              <a:spcAft>
                <a:spcPts val="0"/>
              </a:spcAft>
              <a:buNone/>
            </a:pPr>
            <a:r>
              <a:rPr lang="en">
                <a:solidFill>
                  <a:schemeClr val="dk1"/>
                </a:solidFill>
                <a:highlight>
                  <a:schemeClr val="lt1"/>
                </a:highlight>
              </a:rPr>
              <a:t>			f1_score: 0.647428688772531</a:t>
            </a:r>
            <a:endParaRPr>
              <a:solidFill>
                <a:schemeClr val="dk1"/>
              </a:solidFill>
              <a:highlight>
                <a:schemeClr val="lt1"/>
              </a:highlight>
            </a:endParaRPr>
          </a:p>
          <a:p>
            <a:pPr indent="0" lvl="0" marL="1371600" rtl="0" algn="l">
              <a:lnSpc>
                <a:spcPct val="150000"/>
              </a:lnSpc>
              <a:spcBef>
                <a:spcPts val="0"/>
              </a:spcBef>
              <a:spcAft>
                <a:spcPts val="0"/>
              </a:spcAft>
              <a:buNone/>
            </a:pPr>
            <a:r>
              <a:rPr b="1" lang="en">
                <a:solidFill>
                  <a:schemeClr val="dk1"/>
                </a:solidFill>
                <a:highlight>
                  <a:schemeClr val="lt1"/>
                </a:highlight>
              </a:rPr>
              <a:t>	SVM - 	</a:t>
            </a:r>
            <a:r>
              <a:rPr lang="en">
                <a:solidFill>
                  <a:schemeClr val="dk1"/>
                </a:solidFill>
                <a:highlight>
                  <a:schemeClr val="lt1"/>
                </a:highlight>
              </a:rPr>
              <a:t>Accuracy: 0.9146706042293606</a:t>
            </a:r>
            <a:endParaRPr>
              <a:solidFill>
                <a:schemeClr val="dk1"/>
              </a:solidFill>
              <a:highlight>
                <a:schemeClr val="lt1"/>
              </a:highlight>
            </a:endParaRPr>
          </a:p>
          <a:p>
            <a:pPr indent="0" lvl="0" marL="1371600" rtl="0" algn="l">
              <a:lnSpc>
                <a:spcPct val="150000"/>
              </a:lnSpc>
              <a:spcBef>
                <a:spcPts val="0"/>
              </a:spcBef>
              <a:spcAft>
                <a:spcPts val="0"/>
              </a:spcAft>
              <a:buClr>
                <a:schemeClr val="dk1"/>
              </a:buClr>
              <a:buSzPts val="1100"/>
              <a:buFont typeface="Arial"/>
              <a:buNone/>
            </a:pPr>
            <a:r>
              <a:rPr lang="en">
                <a:solidFill>
                  <a:schemeClr val="dk1"/>
                </a:solidFill>
                <a:highlight>
                  <a:schemeClr val="lt1"/>
                </a:highlight>
              </a:rPr>
              <a:t>			f1_score: 0.9145029480061128</a:t>
            </a:r>
            <a:endParaRPr>
              <a:solidFill>
                <a:schemeClr val="dk1"/>
              </a:solidFill>
              <a:highlight>
                <a:schemeClr val="lt1"/>
              </a:highlight>
            </a:endParaRPr>
          </a:p>
          <a:p>
            <a:pPr indent="0" lvl="0" marL="0" rtl="0" algn="l">
              <a:lnSpc>
                <a:spcPct val="150000"/>
              </a:lnSpc>
              <a:spcBef>
                <a:spcPts val="0"/>
              </a:spcBef>
              <a:spcAft>
                <a:spcPts val="0"/>
              </a:spcAft>
              <a:buNone/>
            </a:pPr>
            <a:r>
              <a:t/>
            </a:r>
            <a:endParaRPr>
              <a:solidFill>
                <a:schemeClr val="dk1"/>
              </a:solidFill>
            </a:endParaRPr>
          </a:p>
        </p:txBody>
      </p:sp>
      <p:pic>
        <p:nvPicPr>
          <p:cNvPr id="190" name="Google Shape;190;p27"/>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91" name="Google Shape;19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276375"/>
            <a:ext cx="45861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Convolutional Neural Network</a:t>
            </a:r>
            <a:endParaRPr b="1"/>
          </a:p>
        </p:txBody>
      </p:sp>
      <p:sp>
        <p:nvSpPr>
          <p:cNvPr id="197" name="Google Shape;197;p28"/>
          <p:cNvSpPr txBox="1"/>
          <p:nvPr>
            <p:ph idx="1" type="body"/>
          </p:nvPr>
        </p:nvSpPr>
        <p:spPr>
          <a:xfrm>
            <a:off x="311700" y="921225"/>
            <a:ext cx="8501400" cy="4222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rPr>
              <a:t>It is a type of deep neural network which is used to analyze the visual data like images, this can also be used to analyse the time series data.</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The input is an image or a frame , which consists of the data values of the pixels or the sensor values grouped together to preserve the time consistency.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A filter/ kernel is used to slide along the input features and provide translation equivalent responses(convoluted outputs) known as </a:t>
            </a:r>
            <a:r>
              <a:rPr lang="en">
                <a:solidFill>
                  <a:schemeClr val="dk1"/>
                </a:solidFill>
              </a:rPr>
              <a:t>feature</a:t>
            </a:r>
            <a:r>
              <a:rPr lang="en">
                <a:solidFill>
                  <a:schemeClr val="dk1"/>
                </a:solidFill>
              </a:rPr>
              <a:t> maps.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The advantage of this is that it reduces time by processing the data into a form which is easier to process without losing the features.</a:t>
            </a:r>
            <a:endParaRPr>
              <a:solidFill>
                <a:schemeClr val="dk1"/>
              </a:solidFill>
            </a:endParaRPr>
          </a:p>
        </p:txBody>
      </p:sp>
      <p:pic>
        <p:nvPicPr>
          <p:cNvPr id="198" name="Google Shape;198;p28"/>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332175" y="4179100"/>
            <a:ext cx="8500200" cy="389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i="1" lang="en" sz="1170"/>
              <a:t>Figure</a:t>
            </a:r>
            <a:r>
              <a:rPr i="1" lang="en" sz="1170"/>
              <a:t> : Convolutional Neural Network Architecture </a:t>
            </a:r>
            <a:endParaRPr i="1" sz="1170"/>
          </a:p>
          <a:p>
            <a:pPr indent="0" lvl="0" marL="0" rtl="0" algn="ctr">
              <a:lnSpc>
                <a:spcPct val="95000"/>
              </a:lnSpc>
              <a:spcBef>
                <a:spcPts val="1200"/>
              </a:spcBef>
              <a:spcAft>
                <a:spcPts val="1200"/>
              </a:spcAft>
              <a:buSzPts val="852"/>
              <a:buNone/>
            </a:pPr>
            <a:r>
              <a:rPr i="1" lang="en" sz="1170"/>
              <a:t>Source:https://towardsdatascience.com/</a:t>
            </a:r>
            <a:endParaRPr i="1" sz="1170"/>
          </a:p>
        </p:txBody>
      </p:sp>
      <p:pic>
        <p:nvPicPr>
          <p:cNvPr id="205" name="Google Shape;205;p29"/>
          <p:cNvPicPr preferRelativeResize="0"/>
          <p:nvPr/>
        </p:nvPicPr>
        <p:blipFill>
          <a:blip r:embed="rId3">
            <a:alphaModFix/>
          </a:blip>
          <a:stretch>
            <a:fillRect/>
          </a:stretch>
        </p:blipFill>
        <p:spPr>
          <a:xfrm>
            <a:off x="253375" y="1112708"/>
            <a:ext cx="8637249" cy="2918092"/>
          </a:xfrm>
          <a:prstGeom prst="rect">
            <a:avLst/>
          </a:prstGeom>
          <a:noFill/>
          <a:ln>
            <a:noFill/>
          </a:ln>
        </p:spPr>
      </p:pic>
      <p:pic>
        <p:nvPicPr>
          <p:cNvPr id="206" name="Google Shape;206;p29"/>
          <p:cNvPicPr preferRelativeResize="0"/>
          <p:nvPr/>
        </p:nvPicPr>
        <p:blipFill>
          <a:blip r:embed="rId4">
            <a:alphaModFix/>
          </a:blip>
          <a:stretch>
            <a:fillRect/>
          </a:stretch>
        </p:blipFill>
        <p:spPr>
          <a:xfrm>
            <a:off x="7347200" y="0"/>
            <a:ext cx="1796800" cy="568100"/>
          </a:xfrm>
          <a:prstGeom prst="rect">
            <a:avLst/>
          </a:prstGeom>
          <a:noFill/>
          <a:ln>
            <a:noFill/>
          </a:ln>
        </p:spPr>
      </p:pic>
      <p:sp>
        <p:nvSpPr>
          <p:cNvPr id="207" name="Google Shape;20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75975"/>
            <a:ext cx="16125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sz="2400"/>
          </a:p>
        </p:txBody>
      </p:sp>
      <p:sp>
        <p:nvSpPr>
          <p:cNvPr id="213" name="Google Shape;213;p30"/>
          <p:cNvSpPr txBox="1"/>
          <p:nvPr>
            <p:ph idx="1" type="body"/>
          </p:nvPr>
        </p:nvSpPr>
        <p:spPr>
          <a:xfrm>
            <a:off x="311700" y="1120950"/>
            <a:ext cx="8520600" cy="4452300"/>
          </a:xfrm>
          <a:prstGeom prst="rect">
            <a:avLst/>
          </a:prstGeom>
        </p:spPr>
        <p:txBody>
          <a:bodyPr anchorCtr="0" anchor="t" bIns="91425" lIns="91425" spcFirstLastPara="1" rIns="91425" wrap="square" tIns="91425">
            <a:normAutofit lnSpcReduction="10000"/>
          </a:bodyPr>
          <a:lstStyle/>
          <a:p>
            <a:pPr indent="-342900" lvl="0" marL="457200" rtl="0" algn="just">
              <a:lnSpc>
                <a:spcPct val="115000"/>
              </a:lnSpc>
              <a:spcBef>
                <a:spcPts val="1000"/>
              </a:spcBef>
              <a:spcAft>
                <a:spcPts val="0"/>
              </a:spcAft>
              <a:buClr>
                <a:schemeClr val="dk1"/>
              </a:buClr>
              <a:buSzPts val="1800"/>
              <a:buChar char="●"/>
            </a:pPr>
            <a:r>
              <a:rPr lang="en">
                <a:solidFill>
                  <a:schemeClr val="dk1"/>
                </a:solidFill>
              </a:rPr>
              <a:t>As it is a time series data to preserve the data integrity the data needs to be combined into small packets of duration called frames/windows.</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Depending on the frequency of measurement by the sensors , a certain period of data is taken a single frame and then the model is built upon it using these frames/windows as the input.</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Here the duration is taken to be 1 second . This implies that each frame(list/window) has the sensor data for a duration of 1 seconds. Also each frame in frames differs by 0.5 seconds as calculated in the previous cell.</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On top of these frames the kernel is applied to get the convoluted outputs</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These are flattened and passed into dense network.</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Dropout layers are used in between to avoid overfitting.</a:t>
            </a:r>
            <a:endParaRPr>
              <a:solidFill>
                <a:schemeClr val="dk1"/>
              </a:solidFill>
            </a:endParaRPr>
          </a:p>
          <a:p>
            <a:pPr indent="-342900" lvl="0" marL="457200" rtl="0" algn="just">
              <a:lnSpc>
                <a:spcPct val="115000"/>
              </a:lnSpc>
              <a:spcBef>
                <a:spcPts val="0"/>
              </a:spcBef>
              <a:spcAft>
                <a:spcPts val="0"/>
              </a:spcAft>
              <a:buClr>
                <a:schemeClr val="dk1"/>
              </a:buClr>
              <a:buSzPts val="1800"/>
              <a:buChar char="●"/>
            </a:pPr>
            <a:r>
              <a:rPr lang="en">
                <a:solidFill>
                  <a:schemeClr val="dk1"/>
                </a:solidFill>
              </a:rPr>
              <a:t>Results are obtained at the end of the deep neural networks for each class of activity.</a:t>
            </a:r>
            <a:endParaRPr>
              <a:solidFill>
                <a:schemeClr val="dk1"/>
              </a:solidFill>
            </a:endParaRPr>
          </a:p>
          <a:p>
            <a:pPr indent="0" lvl="0" marL="0" rtl="0" algn="just">
              <a:lnSpc>
                <a:spcPct val="115000"/>
              </a:lnSpc>
              <a:spcBef>
                <a:spcPts val="0"/>
              </a:spcBef>
              <a:spcAft>
                <a:spcPts val="1200"/>
              </a:spcAft>
              <a:buNone/>
            </a:pPr>
            <a:r>
              <a:t/>
            </a:r>
            <a:endParaRPr/>
          </a:p>
        </p:txBody>
      </p:sp>
      <p:pic>
        <p:nvPicPr>
          <p:cNvPr id="214" name="Google Shape;214;p30"/>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353125"/>
            <a:ext cx="51639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 </a:t>
            </a:r>
            <a:r>
              <a:rPr lang="en"/>
              <a:t>from Convolutional</a:t>
            </a:r>
            <a:r>
              <a:rPr b="1" lang="en"/>
              <a:t> model</a:t>
            </a:r>
            <a:endParaRPr b="1"/>
          </a:p>
        </p:txBody>
      </p:sp>
      <p:sp>
        <p:nvSpPr>
          <p:cNvPr id="221" name="Google Shape;221;p31"/>
          <p:cNvSpPr txBox="1"/>
          <p:nvPr>
            <p:ph idx="1" type="body"/>
          </p:nvPr>
        </p:nvSpPr>
        <p:spPr>
          <a:xfrm>
            <a:off x="311700" y="1044175"/>
            <a:ext cx="85206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highlight>
                  <a:srgbClr val="FFFFFF"/>
                </a:highlight>
              </a:rPr>
              <a:t>Normal Cross Validation, Data split: Stratified K-Fold, Model: Conv2d</a:t>
            </a:r>
            <a:endParaRPr b="1" sz="17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         </a:t>
            </a:r>
            <a:r>
              <a:rPr lang="en">
                <a:solidFill>
                  <a:schemeClr val="dk1"/>
                </a:solidFill>
                <a:highlight>
                  <a:srgbClr val="FFFFFF"/>
                </a:highlight>
              </a:rPr>
              <a:t>Accuracy   :  0.9531</a:t>
            </a:r>
            <a:endParaRPr>
              <a:solidFill>
                <a:schemeClr val="dk1"/>
              </a:solidFill>
              <a:highlight>
                <a:srgbClr val="FFFFFF"/>
              </a:highlight>
            </a:endParaRPr>
          </a:p>
          <a:p>
            <a:pPr indent="0" lvl="0" marL="0" rtl="0" algn="l">
              <a:lnSpc>
                <a:spcPct val="100000"/>
              </a:lnSpc>
              <a:spcBef>
                <a:spcPts val="1200"/>
              </a:spcBef>
              <a:spcAft>
                <a:spcPts val="0"/>
              </a:spcAft>
              <a:buNone/>
            </a:pPr>
            <a:r>
              <a:rPr lang="en">
                <a:solidFill>
                  <a:schemeClr val="dk1"/>
                </a:solidFill>
                <a:highlight>
                  <a:srgbClr val="FFFFFF"/>
                </a:highlight>
              </a:rPr>
              <a:t>       F1_score   :  0.9492</a:t>
            </a:r>
            <a:endParaRPr>
              <a:solidFill>
                <a:schemeClr val="dk1"/>
              </a:solidFill>
              <a:highlight>
                <a:srgbClr val="FFFFFF"/>
              </a:highlight>
            </a:endParaRPr>
          </a:p>
          <a:p>
            <a:pPr indent="0" lvl="0" marL="0" rtl="0" algn="l">
              <a:lnSpc>
                <a:spcPct val="100000"/>
              </a:lnSpc>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0"/>
              </a:spcAft>
              <a:buNone/>
            </a:pPr>
            <a:r>
              <a:rPr b="1" lang="en" sz="1700">
                <a:solidFill>
                  <a:schemeClr val="dk1"/>
                </a:solidFill>
                <a:highlight>
                  <a:schemeClr val="lt1"/>
                </a:highlight>
              </a:rPr>
              <a:t>Cross Participants Cross Validation, Data split: Train Test Split, Model : Conv2d</a:t>
            </a:r>
            <a:endParaRPr b="1" sz="1700">
              <a:solidFill>
                <a:schemeClr val="dk1"/>
              </a:solidFill>
              <a:highlight>
                <a:schemeClr val="lt1"/>
              </a:highlight>
            </a:endParaRPr>
          </a:p>
          <a:p>
            <a:pPr indent="0" lvl="0" marL="0" rtl="0" algn="l">
              <a:spcBef>
                <a:spcPts val="1200"/>
              </a:spcBef>
              <a:spcAft>
                <a:spcPts val="0"/>
              </a:spcAft>
              <a:buNone/>
            </a:pPr>
            <a:r>
              <a:rPr lang="en" sz="1700">
                <a:solidFill>
                  <a:schemeClr val="dk1"/>
                </a:solidFill>
                <a:highlight>
                  <a:schemeClr val="lt1"/>
                </a:highlight>
              </a:rPr>
              <a:t>        Accuracy : 0.9569</a:t>
            </a:r>
            <a:endParaRPr sz="17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 sz="1700">
                <a:solidFill>
                  <a:schemeClr val="dk1"/>
                </a:solidFill>
                <a:highlight>
                  <a:schemeClr val="lt1"/>
                </a:highlight>
              </a:rPr>
              <a:t>        F1_score : 0.9566</a:t>
            </a:r>
            <a:endParaRPr>
              <a:solidFill>
                <a:schemeClr val="dk1"/>
              </a:solidFill>
              <a:highlight>
                <a:srgbClr val="FFFFFF"/>
              </a:highlight>
            </a:endParaRPr>
          </a:p>
          <a:p>
            <a:pPr indent="0" lvl="0" marL="0" rtl="0" algn="l">
              <a:lnSpc>
                <a:spcPct val="100000"/>
              </a:lnSpc>
              <a:spcBef>
                <a:spcPts val="1200"/>
              </a:spcBef>
              <a:spcAft>
                <a:spcPts val="1000"/>
              </a:spcAft>
              <a:buNone/>
            </a:pPr>
            <a:r>
              <a:t/>
            </a:r>
            <a:endParaRPr sz="1400">
              <a:solidFill>
                <a:schemeClr val="dk1"/>
              </a:solidFill>
              <a:highlight>
                <a:srgbClr val="FFFFFF"/>
              </a:highlight>
            </a:endParaRPr>
          </a:p>
        </p:txBody>
      </p:sp>
      <p:pic>
        <p:nvPicPr>
          <p:cNvPr id="222" name="Google Shape;222;p31"/>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23" name="Google Shape;22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nvSpPr>
        <p:spPr>
          <a:xfrm>
            <a:off x="621500" y="235750"/>
            <a:ext cx="7500600" cy="102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highlight>
                  <a:schemeClr val="lt1"/>
                </a:highlight>
              </a:rPr>
              <a:t>Normal Cross Validation, Model: Conv2d</a:t>
            </a:r>
            <a:endParaRPr b="1" sz="1800">
              <a:solidFill>
                <a:schemeClr val="dk1"/>
              </a:solidFill>
              <a:highlight>
                <a:schemeClr val="lt1"/>
              </a:highlight>
            </a:endParaRPr>
          </a:p>
          <a:p>
            <a:pPr indent="0" lvl="0" marL="0" rtl="0" algn="l">
              <a:spcBef>
                <a:spcPts val="1200"/>
              </a:spcBef>
              <a:spcAft>
                <a:spcPts val="0"/>
              </a:spcAft>
              <a:buNone/>
            </a:pPr>
            <a:r>
              <a:rPr lang="en" sz="1800">
                <a:solidFill>
                  <a:schemeClr val="dk1"/>
                </a:solidFill>
              </a:rPr>
              <a:t>Confusion Matrix</a:t>
            </a:r>
            <a:r>
              <a:rPr b="1" lang="en" sz="2400">
                <a:solidFill>
                  <a:schemeClr val="dk1"/>
                </a:solidFill>
              </a:rPr>
              <a:t> </a:t>
            </a:r>
            <a:endParaRPr b="1" sz="2400">
              <a:solidFill>
                <a:schemeClr val="dk1"/>
              </a:solidFill>
            </a:endParaRPr>
          </a:p>
        </p:txBody>
      </p:sp>
      <p:pic>
        <p:nvPicPr>
          <p:cNvPr id="229" name="Google Shape;229;p32"/>
          <p:cNvPicPr preferRelativeResize="0"/>
          <p:nvPr/>
        </p:nvPicPr>
        <p:blipFill>
          <a:blip r:embed="rId3">
            <a:alphaModFix/>
          </a:blip>
          <a:stretch>
            <a:fillRect/>
          </a:stretch>
        </p:blipFill>
        <p:spPr>
          <a:xfrm>
            <a:off x="3649375" y="881950"/>
            <a:ext cx="4148295" cy="4048850"/>
          </a:xfrm>
          <a:prstGeom prst="rect">
            <a:avLst/>
          </a:prstGeom>
          <a:noFill/>
          <a:ln>
            <a:noFill/>
          </a:ln>
        </p:spPr>
      </p:pic>
      <p:pic>
        <p:nvPicPr>
          <p:cNvPr id="230" name="Google Shape;230;p32"/>
          <p:cNvPicPr preferRelativeResize="0"/>
          <p:nvPr/>
        </p:nvPicPr>
        <p:blipFill>
          <a:blip r:embed="rId4">
            <a:alphaModFix/>
          </a:blip>
          <a:stretch>
            <a:fillRect/>
          </a:stretch>
        </p:blipFill>
        <p:spPr>
          <a:xfrm>
            <a:off x="7347200" y="0"/>
            <a:ext cx="1796800" cy="568100"/>
          </a:xfrm>
          <a:prstGeom prst="rect">
            <a:avLst/>
          </a:prstGeom>
          <a:noFill/>
          <a:ln>
            <a:noFill/>
          </a:ln>
        </p:spPr>
      </p:pic>
      <p:sp>
        <p:nvSpPr>
          <p:cNvPr id="231" name="Google Shape;2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534750" y="690650"/>
            <a:ext cx="1568700" cy="813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990"/>
              <a:buFont typeface="Arial"/>
              <a:buNone/>
            </a:pPr>
            <a:r>
              <a:rPr b="1" lang="en" sz="2400"/>
              <a:t>Objective</a:t>
            </a:r>
            <a:endParaRPr sz="2260"/>
          </a:p>
        </p:txBody>
      </p:sp>
      <p:sp>
        <p:nvSpPr>
          <p:cNvPr id="85" name="Google Shape;85;p15"/>
          <p:cNvSpPr txBox="1"/>
          <p:nvPr/>
        </p:nvSpPr>
        <p:spPr>
          <a:xfrm>
            <a:off x="534750" y="2765600"/>
            <a:ext cx="8183400" cy="2262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b="1" sz="2400"/>
          </a:p>
          <a:p>
            <a:pPr indent="-342900" lvl="0" marL="514350" rtl="0" algn="just">
              <a:lnSpc>
                <a:spcPct val="150000"/>
              </a:lnSpc>
              <a:spcBef>
                <a:spcPts val="0"/>
              </a:spcBef>
              <a:spcAft>
                <a:spcPts val="0"/>
              </a:spcAft>
              <a:buSzPts val="1800"/>
              <a:buChar char="●"/>
            </a:pPr>
            <a:r>
              <a:rPr lang="en" sz="1800"/>
              <a:t>E-sensor 	-  	worn on the </a:t>
            </a:r>
            <a:r>
              <a:rPr lang="en" sz="1800">
                <a:solidFill>
                  <a:schemeClr val="dk1"/>
                </a:solidFill>
              </a:rPr>
              <a:t> head (as an earbud)</a:t>
            </a:r>
            <a:endParaRPr sz="1800"/>
          </a:p>
          <a:p>
            <a:pPr indent="-342900" lvl="0" marL="514350" rtl="0" algn="just">
              <a:lnSpc>
                <a:spcPct val="150000"/>
              </a:lnSpc>
              <a:spcBef>
                <a:spcPts val="0"/>
              </a:spcBef>
              <a:spcAft>
                <a:spcPts val="0"/>
              </a:spcAft>
              <a:buSzPts val="1800"/>
              <a:buChar char="●"/>
            </a:pPr>
            <a:r>
              <a:rPr lang="en" sz="1800"/>
              <a:t>Bangle.js 	- 	</a:t>
            </a:r>
            <a:r>
              <a:rPr lang="en" sz="1800">
                <a:solidFill>
                  <a:schemeClr val="dk1"/>
                </a:solidFill>
              </a:rPr>
              <a:t>worn on the wrist of the dominant hand as well on the  				dominant ankle</a:t>
            </a:r>
            <a:endParaRPr sz="1800">
              <a:solidFill>
                <a:schemeClr val="dk1"/>
              </a:solidFill>
            </a:endParaRPr>
          </a:p>
          <a:p>
            <a:pPr indent="457200" lvl="0" marL="0" rtl="0" algn="just">
              <a:lnSpc>
                <a:spcPct val="150000"/>
              </a:lnSpc>
              <a:spcBef>
                <a:spcPts val="0"/>
              </a:spcBef>
              <a:spcAft>
                <a:spcPts val="1200"/>
              </a:spcAft>
              <a:buNone/>
            </a:pPr>
            <a:r>
              <a:rPr lang="en" sz="1800">
                <a:solidFill>
                  <a:schemeClr val="dk1"/>
                </a:solidFill>
              </a:rPr>
              <a:t>Wrist and ankle worn sensors - 100Hz and E-sensor - 50Hz</a:t>
            </a:r>
            <a:endParaRPr sz="1800">
              <a:solidFill>
                <a:schemeClr val="dk1"/>
              </a:solidFill>
            </a:endParaRPr>
          </a:p>
        </p:txBody>
      </p:sp>
      <p:pic>
        <p:nvPicPr>
          <p:cNvPr id="86" name="Google Shape;86;p15"/>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87" name="Google Shape;87;p15"/>
          <p:cNvSpPr txBox="1"/>
          <p:nvPr/>
        </p:nvSpPr>
        <p:spPr>
          <a:xfrm>
            <a:off x="589200" y="1412425"/>
            <a:ext cx="8074500" cy="8772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 sz="1800">
                <a:solidFill>
                  <a:schemeClr val="dk1"/>
                </a:solidFill>
              </a:rPr>
              <a:t>The objective is to apply any Deep Learning or Classical Machine Learning architectures to predict the basketball-related activities of a subject.</a:t>
            </a:r>
            <a:endParaRPr/>
          </a:p>
        </p:txBody>
      </p:sp>
      <p:sp>
        <p:nvSpPr>
          <p:cNvPr id="88" name="Google Shape;88;p15"/>
          <p:cNvSpPr txBox="1"/>
          <p:nvPr/>
        </p:nvSpPr>
        <p:spPr>
          <a:xfrm>
            <a:off x="534750" y="2571750"/>
            <a:ext cx="3110100" cy="5541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2400">
                <a:solidFill>
                  <a:schemeClr val="dk1"/>
                </a:solidFill>
              </a:rPr>
              <a:t>Body-worn Sensors</a:t>
            </a:r>
            <a:endParaRPr/>
          </a:p>
        </p:txBody>
      </p:sp>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nvSpPr>
        <p:spPr>
          <a:xfrm>
            <a:off x="464850" y="270925"/>
            <a:ext cx="5523000" cy="6657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000000"/>
                </a:solidFill>
              </a:rPr>
              <a:t>LSTM – Long short-term memory NN</a:t>
            </a:r>
            <a:endParaRPr sz="2400">
              <a:solidFill>
                <a:srgbClr val="000000"/>
              </a:solidFill>
            </a:endParaRPr>
          </a:p>
        </p:txBody>
      </p:sp>
      <p:pic>
        <p:nvPicPr>
          <p:cNvPr id="237" name="Google Shape;237;p33"/>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38" name="Google Shape;238;p33"/>
          <p:cNvSpPr txBox="1"/>
          <p:nvPr/>
        </p:nvSpPr>
        <p:spPr>
          <a:xfrm>
            <a:off x="420900" y="936575"/>
            <a:ext cx="8346000" cy="3786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000"/>
              </a:spcBef>
              <a:spcAft>
                <a:spcPts val="0"/>
              </a:spcAft>
              <a:buClr>
                <a:schemeClr val="dk1"/>
              </a:buClr>
              <a:buSzPts val="1800"/>
              <a:buChar char="●"/>
            </a:pPr>
            <a:r>
              <a:rPr lang="en" sz="1800">
                <a:solidFill>
                  <a:schemeClr val="dk1"/>
                </a:solidFill>
              </a:rPr>
              <a:t>Type of a</a:t>
            </a:r>
            <a:r>
              <a:rPr lang="en" sz="1800">
                <a:solidFill>
                  <a:schemeClr val="dk1"/>
                </a:solidFill>
              </a:rPr>
              <a:t>rtificial recurrent neural network(RNN)</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Suitable for sequences of data e.g. human activity, speech or video</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Thereby</a:t>
            </a:r>
            <a:r>
              <a:rPr lang="en" sz="1800">
                <a:solidFill>
                  <a:schemeClr val="dk1"/>
                </a:solidFill>
                <a:highlight>
                  <a:srgbClr val="FFFFFF"/>
                </a:highlight>
              </a:rPr>
              <a:t> it has the property of selectively remembering patterns for long durations of time</a:t>
            </a:r>
            <a:endParaRPr sz="1800">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highlight>
                  <a:srgbClr val="FFFFFF"/>
                </a:highlight>
              </a:rPr>
              <a:t>Well-suited to classifying, processing and making predictions based on time series data, since there can be lags of unknown duration</a:t>
            </a:r>
            <a:endParaRPr sz="1800">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highlight>
                  <a:srgbClr val="FFFFFF"/>
                </a:highlight>
              </a:rPr>
              <a:t>LSTM unit is composed of a cell, an input gate, an output gate and a forget gate</a:t>
            </a:r>
            <a:endParaRPr sz="1800">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highlight>
                  <a:srgbClr val="FFFFFF"/>
                </a:highlight>
              </a:rPr>
              <a:t>The cell remembers values over arbitrary time intervals</a:t>
            </a:r>
            <a:endParaRPr sz="1800">
              <a:solidFill>
                <a:schemeClr val="dk1"/>
              </a:solidFill>
              <a:highlight>
                <a:srgbClr val="FFFFFF"/>
              </a:highlight>
            </a:endParaRPr>
          </a:p>
        </p:txBody>
      </p:sp>
      <p:sp>
        <p:nvSpPr>
          <p:cNvPr id="239" name="Google Shape;23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idx="1" type="body"/>
          </p:nvPr>
        </p:nvSpPr>
        <p:spPr>
          <a:xfrm>
            <a:off x="311700" y="4078975"/>
            <a:ext cx="8520600" cy="873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i="1" lang="en" sz="1000"/>
              <a:t>Figure : LSTM Neural Network Architecture</a:t>
            </a:r>
            <a:endParaRPr i="1" sz="1000"/>
          </a:p>
          <a:p>
            <a:pPr indent="0" lvl="0" marL="0" rtl="0" algn="ctr">
              <a:spcBef>
                <a:spcPts val="1200"/>
              </a:spcBef>
              <a:spcAft>
                <a:spcPts val="1200"/>
              </a:spcAft>
              <a:buNone/>
            </a:pPr>
            <a:r>
              <a:rPr i="1" lang="en" sz="1000"/>
              <a:t>Source : https://www.google.com/search?q=lstm+with+fully+connected+layer&amp;sxsrf=ALeKk00uc6U4aw0WCtgQZSroM7ImW4jUHQ:1626866037444&amp;source=lnms&amp;tbm=isch&amp;sa=X&amp;ved=2ahUKEwivu4iihPTxAhXVQeUKHbC9AMYQ_AUoAXoECAEQAw#imgrc=e9CUE-8OWGJZrM</a:t>
            </a:r>
            <a:endParaRPr i="1" sz="1000"/>
          </a:p>
        </p:txBody>
      </p:sp>
      <p:pic>
        <p:nvPicPr>
          <p:cNvPr id="245" name="Google Shape;245;p34"/>
          <p:cNvPicPr preferRelativeResize="0"/>
          <p:nvPr/>
        </p:nvPicPr>
        <p:blipFill rotWithShape="1">
          <a:blip r:embed="rId3">
            <a:alphaModFix/>
          </a:blip>
          <a:srcRect b="0" l="-2390" r="2390" t="4177"/>
          <a:stretch/>
        </p:blipFill>
        <p:spPr>
          <a:xfrm>
            <a:off x="1063700" y="424800"/>
            <a:ext cx="6372800" cy="3730950"/>
          </a:xfrm>
          <a:prstGeom prst="rect">
            <a:avLst/>
          </a:prstGeom>
          <a:noFill/>
          <a:ln>
            <a:noFill/>
          </a:ln>
        </p:spPr>
      </p:pic>
      <p:pic>
        <p:nvPicPr>
          <p:cNvPr id="246" name="Google Shape;246;p34"/>
          <p:cNvPicPr preferRelativeResize="0"/>
          <p:nvPr/>
        </p:nvPicPr>
        <p:blipFill>
          <a:blip r:embed="rId4">
            <a:alphaModFix/>
          </a:blip>
          <a:stretch>
            <a:fillRect/>
          </a:stretch>
        </p:blipFill>
        <p:spPr>
          <a:xfrm>
            <a:off x="7590025" y="0"/>
            <a:ext cx="1553975" cy="491325"/>
          </a:xfrm>
          <a:prstGeom prst="rect">
            <a:avLst/>
          </a:prstGeom>
          <a:noFill/>
          <a:ln>
            <a:noFill/>
          </a:ln>
        </p:spPr>
      </p:pic>
      <p:sp>
        <p:nvSpPr>
          <p:cNvPr id="247" name="Google Shape;24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633750" y="337500"/>
            <a:ext cx="4939800" cy="691200"/>
          </a:xfrm>
          <a:prstGeom prst="rect">
            <a:avLst/>
          </a:prstGeom>
          <a:gradFill>
            <a:gsLst>
              <a:gs pos="0">
                <a:srgbClr val="D0E0E3"/>
              </a:gs>
              <a:gs pos="100000">
                <a:srgbClr val="FFFFFF"/>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None/>
            </a:pPr>
            <a:r>
              <a:rPr b="1" lang="en" sz="2400"/>
              <a:t>Challenges faced during training</a:t>
            </a:r>
            <a:endParaRPr b="1" sz="2400"/>
          </a:p>
        </p:txBody>
      </p:sp>
      <p:pic>
        <p:nvPicPr>
          <p:cNvPr id="253" name="Google Shape;253;p35"/>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54" name="Google Shape;254;p35"/>
          <p:cNvSpPr txBox="1"/>
          <p:nvPr/>
        </p:nvSpPr>
        <p:spPr>
          <a:xfrm>
            <a:off x="633750" y="1182250"/>
            <a:ext cx="8122200" cy="3370800"/>
          </a:xfrm>
          <a:prstGeom prst="rect">
            <a:avLst/>
          </a:prstGeom>
          <a:solidFill>
            <a:schemeClr val="lt1"/>
          </a:solidFill>
          <a:ln>
            <a:noFill/>
          </a:ln>
        </p:spPr>
        <p:txBody>
          <a:bodyPr anchorCtr="0" anchor="t" bIns="91425" lIns="91425" spcFirstLastPara="1" rIns="91425" wrap="square" tIns="91425">
            <a:spAutoFit/>
          </a:bodyPr>
          <a:lstStyle/>
          <a:p>
            <a:pPr indent="-342900" lvl="0" marL="457200" rtl="0" algn="just">
              <a:lnSpc>
                <a:spcPct val="150000"/>
              </a:lnSpc>
              <a:spcBef>
                <a:spcPts val="1000"/>
              </a:spcBef>
              <a:spcAft>
                <a:spcPts val="0"/>
              </a:spcAft>
              <a:buClr>
                <a:schemeClr val="dk1"/>
              </a:buClr>
              <a:buSzPts val="1800"/>
              <a:buChar char="●"/>
            </a:pPr>
            <a:r>
              <a:rPr lang="en" sz="1800">
                <a:solidFill>
                  <a:schemeClr val="dk1"/>
                </a:solidFill>
              </a:rPr>
              <a:t>Giving correct input shape for LSTM layer after applying sliding window on the final dataframe</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There should be a dropout layer after every LSTM layer in order to reduce the effect of overfitting</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Therefore more nodes are required in the layer when using the dropout and the activities are classified finally at the output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Since LSTMs are stochastic, we will get a different diagnostic plot for each run.</a:t>
            </a:r>
            <a:endParaRPr sz="1800">
              <a:solidFill>
                <a:schemeClr val="dk1"/>
              </a:solidFill>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6"/>
          <p:cNvPicPr preferRelativeResize="0"/>
          <p:nvPr/>
        </p:nvPicPr>
        <p:blipFill>
          <a:blip r:embed="rId3">
            <a:alphaModFix/>
          </a:blip>
          <a:stretch>
            <a:fillRect/>
          </a:stretch>
        </p:blipFill>
        <p:spPr>
          <a:xfrm>
            <a:off x="2251375" y="1060475"/>
            <a:ext cx="4534975" cy="3319276"/>
          </a:xfrm>
          <a:prstGeom prst="rect">
            <a:avLst/>
          </a:prstGeom>
          <a:noFill/>
          <a:ln>
            <a:noFill/>
          </a:ln>
        </p:spPr>
      </p:pic>
      <p:sp>
        <p:nvSpPr>
          <p:cNvPr id="261" name="Google Shape;261;p36"/>
          <p:cNvSpPr txBox="1"/>
          <p:nvPr/>
        </p:nvSpPr>
        <p:spPr>
          <a:xfrm>
            <a:off x="533988" y="522000"/>
            <a:ext cx="8076000" cy="461700"/>
          </a:xfrm>
          <a:prstGeom prst="rect">
            <a:avLst/>
          </a:prstGeom>
          <a:noFill/>
          <a:ln>
            <a:noFill/>
          </a:ln>
        </p:spPr>
        <p:txBody>
          <a:bodyPr anchorCtr="0" anchor="t" bIns="91425" lIns="91425" spcFirstLastPara="1" rIns="91425" wrap="square" tIns="91425">
            <a:spAutoFit/>
          </a:bodyPr>
          <a:lstStyle/>
          <a:p>
            <a:pPr indent="-342900" lvl="0" marL="457200" rtl="0" algn="just">
              <a:lnSpc>
                <a:spcPct val="200000"/>
              </a:lnSpc>
              <a:spcBef>
                <a:spcPts val="0"/>
              </a:spcBef>
              <a:spcAft>
                <a:spcPts val="0"/>
              </a:spcAft>
              <a:buClr>
                <a:schemeClr val="dk1"/>
              </a:buClr>
              <a:buSzPts val="1800"/>
              <a:buChar char="●"/>
            </a:pPr>
            <a:r>
              <a:rPr lang="en" sz="1800">
                <a:solidFill>
                  <a:schemeClr val="dk1"/>
                </a:solidFill>
              </a:rPr>
              <a:t>An example of LSTMs with different diagnostic plot</a:t>
            </a:r>
            <a:endParaRPr sz="1800"/>
          </a:p>
        </p:txBody>
      </p:sp>
      <p:pic>
        <p:nvPicPr>
          <p:cNvPr id="262" name="Google Shape;262;p36"/>
          <p:cNvPicPr preferRelativeResize="0"/>
          <p:nvPr/>
        </p:nvPicPr>
        <p:blipFill>
          <a:blip r:embed="rId4">
            <a:alphaModFix/>
          </a:blip>
          <a:stretch>
            <a:fillRect/>
          </a:stretch>
        </p:blipFill>
        <p:spPr>
          <a:xfrm>
            <a:off x="7347200" y="0"/>
            <a:ext cx="1796800" cy="568100"/>
          </a:xfrm>
          <a:prstGeom prst="rect">
            <a:avLst/>
          </a:prstGeom>
          <a:noFill/>
          <a:ln>
            <a:noFill/>
          </a:ln>
        </p:spPr>
      </p:pic>
      <p:sp>
        <p:nvSpPr>
          <p:cNvPr id="263" name="Google Shape;263;p36"/>
          <p:cNvSpPr txBox="1"/>
          <p:nvPr/>
        </p:nvSpPr>
        <p:spPr>
          <a:xfrm>
            <a:off x="480863" y="4456525"/>
            <a:ext cx="8076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a:solidFill>
                  <a:schemeClr val="dk2"/>
                </a:solidFill>
              </a:rPr>
              <a:t>Figure : LSTM model with multiple diagnostic plot</a:t>
            </a:r>
            <a:endParaRPr i="1" sz="1100">
              <a:solidFill>
                <a:schemeClr val="dk2"/>
              </a:solidFill>
            </a:endParaRPr>
          </a:p>
          <a:p>
            <a:pPr indent="0" lvl="0" marL="0" rtl="0" algn="ctr">
              <a:spcBef>
                <a:spcPts val="0"/>
              </a:spcBef>
              <a:spcAft>
                <a:spcPts val="0"/>
              </a:spcAft>
              <a:buClr>
                <a:schemeClr val="dk1"/>
              </a:buClr>
              <a:buSzPts val="1100"/>
              <a:buFont typeface="Arial"/>
              <a:buNone/>
            </a:pPr>
            <a:r>
              <a:rPr i="1" lang="en" sz="1100">
                <a:solidFill>
                  <a:schemeClr val="dk2"/>
                </a:solidFill>
              </a:rPr>
              <a:t>Source : </a:t>
            </a:r>
            <a:r>
              <a:rPr i="1" lang="en" sz="1100">
                <a:solidFill>
                  <a:schemeClr val="dk2"/>
                </a:solidFill>
              </a:rPr>
              <a:t>https://machinelearningmastery.com/diagnose-overfitting-underfitting-lstm-models/</a:t>
            </a:r>
            <a:endParaRPr i="1" sz="1100">
              <a:solidFill>
                <a:schemeClr val="dk2"/>
              </a:solidFill>
            </a:endParaRPr>
          </a:p>
          <a:p>
            <a:pPr indent="0" lvl="0" marL="0" rtl="0" algn="l">
              <a:spcBef>
                <a:spcPts val="0"/>
              </a:spcBef>
              <a:spcAft>
                <a:spcPts val="0"/>
              </a:spcAft>
              <a:buClr>
                <a:schemeClr val="dk1"/>
              </a:buClr>
              <a:buSzPts val="1100"/>
              <a:buFont typeface="Arial"/>
              <a:buNone/>
            </a:pPr>
            <a:r>
              <a:t/>
            </a:r>
            <a:endParaRPr i="1" sz="1100">
              <a:solidFill>
                <a:schemeClr val="dk2"/>
              </a:solidFill>
            </a:endParaRPr>
          </a:p>
          <a:p>
            <a:pPr indent="0" lvl="0" marL="0" rtl="0" algn="l">
              <a:spcBef>
                <a:spcPts val="0"/>
              </a:spcBef>
              <a:spcAft>
                <a:spcPts val="0"/>
              </a:spcAft>
              <a:buNone/>
            </a:pPr>
            <a:r>
              <a:t/>
            </a:r>
            <a:endParaRPr i="1" sz="1100">
              <a:solidFill>
                <a:schemeClr val="dk2"/>
              </a:solidFill>
            </a:endParaRPr>
          </a:p>
        </p:txBody>
      </p:sp>
      <p:sp>
        <p:nvSpPr>
          <p:cNvPr id="264" name="Google Shape;26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353125"/>
            <a:ext cx="38493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Result </a:t>
            </a:r>
            <a:r>
              <a:rPr lang="en"/>
              <a:t>from </a:t>
            </a:r>
            <a:r>
              <a:rPr b="1" lang="en"/>
              <a:t>LSTM model</a:t>
            </a:r>
            <a:endParaRPr b="1"/>
          </a:p>
        </p:txBody>
      </p:sp>
      <p:sp>
        <p:nvSpPr>
          <p:cNvPr id="270" name="Google Shape;270;p37"/>
          <p:cNvSpPr txBox="1"/>
          <p:nvPr>
            <p:ph idx="1" type="body"/>
          </p:nvPr>
        </p:nvSpPr>
        <p:spPr>
          <a:xfrm>
            <a:off x="311700" y="1044175"/>
            <a:ext cx="85206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highlight>
                  <a:srgbClr val="FFFFFF"/>
                </a:highlight>
              </a:rPr>
              <a:t>Normal Cross Validation, Data split: Stratified K-Fold,</a:t>
            </a:r>
            <a:r>
              <a:rPr b="1" lang="en" sz="1700">
                <a:solidFill>
                  <a:schemeClr val="dk1"/>
                </a:solidFill>
                <a:highlight>
                  <a:srgbClr val="FFFFFF"/>
                </a:highlight>
              </a:rPr>
              <a:t> Model: LSTM</a:t>
            </a:r>
            <a:endParaRPr b="1" sz="17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     </a:t>
            </a:r>
            <a:r>
              <a:rPr lang="en" sz="1400">
                <a:solidFill>
                  <a:schemeClr val="dk1"/>
                </a:solidFill>
                <a:highlight>
                  <a:srgbClr val="FFFFFF"/>
                </a:highlight>
              </a:rPr>
              <a:t>    </a:t>
            </a:r>
            <a:r>
              <a:rPr lang="en">
                <a:solidFill>
                  <a:schemeClr val="dk1"/>
                </a:solidFill>
                <a:highlight>
                  <a:srgbClr val="FFFFFF"/>
                </a:highlight>
              </a:rPr>
              <a:t>Accuracy   :  0.8535</a:t>
            </a:r>
            <a:endParaRPr>
              <a:solidFill>
                <a:schemeClr val="dk1"/>
              </a:solidFill>
              <a:highlight>
                <a:srgbClr val="FFFFFF"/>
              </a:highlight>
            </a:endParaRPr>
          </a:p>
          <a:p>
            <a:pPr indent="0" lvl="0" marL="0" rtl="0" algn="l">
              <a:lnSpc>
                <a:spcPct val="100000"/>
              </a:lnSpc>
              <a:spcBef>
                <a:spcPts val="1200"/>
              </a:spcBef>
              <a:spcAft>
                <a:spcPts val="0"/>
              </a:spcAft>
              <a:buNone/>
            </a:pPr>
            <a:r>
              <a:rPr lang="en">
                <a:solidFill>
                  <a:schemeClr val="dk1"/>
                </a:solidFill>
                <a:highlight>
                  <a:srgbClr val="FFFFFF"/>
                </a:highlight>
              </a:rPr>
              <a:t>       F1_score   :  0.8501</a:t>
            </a:r>
            <a:endParaRPr>
              <a:solidFill>
                <a:schemeClr val="dk1"/>
              </a:solidFill>
              <a:highlight>
                <a:srgbClr val="FFFFFF"/>
              </a:highlight>
            </a:endParaRPr>
          </a:p>
          <a:p>
            <a:pPr indent="457200" lvl="0" marL="0" rtl="0" algn="l">
              <a:lnSpc>
                <a:spcPct val="100000"/>
              </a:lnSpc>
              <a:spcBef>
                <a:spcPts val="1200"/>
              </a:spcBef>
              <a:spcAft>
                <a:spcPts val="0"/>
              </a:spcAft>
              <a:buNone/>
            </a:pPr>
            <a:r>
              <a:rPr lang="en">
                <a:solidFill>
                  <a:schemeClr val="dk1"/>
                </a:solidFill>
                <a:highlight>
                  <a:srgbClr val="FFFFFF"/>
                </a:highlight>
              </a:rPr>
              <a:t>Confusion_matrix : Null, dribbling, layup, running, shooting, walking</a:t>
            </a:r>
            <a:endParaRPr>
              <a:solidFill>
                <a:schemeClr val="dk1"/>
              </a:solidFill>
              <a:highlight>
                <a:srgbClr val="FFFFFF"/>
              </a:highlight>
            </a:endParaRPr>
          </a:p>
          <a:p>
            <a:pPr indent="457200" lvl="0" marL="4572000" rtl="0" algn="l">
              <a:lnSpc>
                <a:spcPct val="100000"/>
              </a:lnSpc>
              <a:spcBef>
                <a:spcPts val="1000"/>
              </a:spcBef>
              <a:spcAft>
                <a:spcPts val="0"/>
              </a:spcAft>
              <a:buNone/>
            </a:pPr>
            <a:r>
              <a:rPr lang="en" sz="1400">
                <a:solidFill>
                  <a:schemeClr val="dk1"/>
                </a:solidFill>
                <a:highlight>
                  <a:srgbClr val="FFFFFF"/>
                </a:highlight>
              </a:rPr>
              <a:t>      		 [[84  2  0  2  0  0]</a:t>
            </a:r>
            <a:endParaRPr sz="1400">
              <a:solidFill>
                <a:schemeClr val="dk1"/>
              </a:solidFill>
              <a:highlight>
                <a:srgbClr val="FFFFFF"/>
              </a:highlight>
            </a:endParaRPr>
          </a:p>
          <a:p>
            <a:pPr indent="457200" lvl="0" marL="4572000" rtl="0" algn="l">
              <a:lnSpc>
                <a:spcPct val="100000"/>
              </a:lnSpc>
              <a:spcBef>
                <a:spcPts val="1000"/>
              </a:spcBef>
              <a:spcAft>
                <a:spcPts val="0"/>
              </a:spcAft>
              <a:buNone/>
            </a:pPr>
            <a:r>
              <a:rPr lang="en" sz="1400">
                <a:solidFill>
                  <a:schemeClr val="dk1"/>
                </a:solidFill>
                <a:highlight>
                  <a:srgbClr val="FFFFFF"/>
                </a:highlight>
              </a:rPr>
              <a:t>      		  [ 7 32  7  0  0  0]</a:t>
            </a:r>
            <a:endParaRPr sz="1400">
              <a:solidFill>
                <a:schemeClr val="dk1"/>
              </a:solidFill>
              <a:highlight>
                <a:srgbClr val="FFFFFF"/>
              </a:highlight>
            </a:endParaRPr>
          </a:p>
          <a:p>
            <a:pPr indent="0" lvl="0" marL="4572000" rtl="0" algn="l">
              <a:lnSpc>
                <a:spcPct val="100000"/>
              </a:lnSpc>
              <a:spcBef>
                <a:spcPts val="1000"/>
              </a:spcBef>
              <a:spcAft>
                <a:spcPts val="0"/>
              </a:spcAft>
              <a:buNone/>
            </a:pPr>
            <a:r>
              <a:rPr lang="en" sz="1400">
                <a:solidFill>
                  <a:schemeClr val="dk1"/>
                </a:solidFill>
                <a:highlight>
                  <a:srgbClr val="FFFFFF"/>
                </a:highlight>
              </a:rPr>
              <a:t>         </a:t>
            </a:r>
            <a:r>
              <a:rPr lang="en" sz="1400">
                <a:solidFill>
                  <a:schemeClr val="dk1"/>
                </a:solidFill>
                <a:highlight>
                  <a:srgbClr val="FFFFFF"/>
                </a:highlight>
              </a:rPr>
              <a:t>    		  [ 5  0 57  5  2  5]</a:t>
            </a:r>
            <a:endParaRPr sz="1400">
              <a:solidFill>
                <a:schemeClr val="dk1"/>
              </a:solidFill>
              <a:highlight>
                <a:srgbClr val="FFFFFF"/>
              </a:highlight>
            </a:endParaRPr>
          </a:p>
          <a:p>
            <a:pPr indent="0" lvl="0" marL="4572000" rtl="0" algn="l">
              <a:lnSpc>
                <a:spcPct val="100000"/>
              </a:lnSpc>
              <a:spcBef>
                <a:spcPts val="1000"/>
              </a:spcBef>
              <a:spcAft>
                <a:spcPts val="0"/>
              </a:spcAft>
              <a:buNone/>
            </a:pPr>
            <a:r>
              <a:rPr lang="en" sz="1400">
                <a:solidFill>
                  <a:schemeClr val="dk1"/>
                </a:solidFill>
                <a:highlight>
                  <a:srgbClr val="FFFFFF"/>
                </a:highlight>
              </a:rPr>
              <a:t>                		  [ 5  0  0 51  3  2]</a:t>
            </a:r>
            <a:endParaRPr sz="1400">
              <a:solidFill>
                <a:schemeClr val="dk1"/>
              </a:solidFill>
              <a:highlight>
                <a:srgbClr val="FFFFFF"/>
              </a:highlight>
            </a:endParaRPr>
          </a:p>
          <a:p>
            <a:pPr indent="0" lvl="0" marL="4572000" rtl="0" algn="l">
              <a:lnSpc>
                <a:spcPct val="100000"/>
              </a:lnSpc>
              <a:spcBef>
                <a:spcPts val="1000"/>
              </a:spcBef>
              <a:spcAft>
                <a:spcPts val="0"/>
              </a:spcAft>
              <a:buNone/>
            </a:pPr>
            <a:r>
              <a:rPr lang="en" sz="1400">
                <a:solidFill>
                  <a:schemeClr val="dk1"/>
                </a:solidFill>
                <a:highlight>
                  <a:srgbClr val="FFFFFF"/>
                </a:highlight>
              </a:rPr>
              <a:t>              		  [ 2  4  0  0 46 12]</a:t>
            </a:r>
            <a:endParaRPr sz="1400">
              <a:solidFill>
                <a:schemeClr val="dk1"/>
              </a:solidFill>
              <a:highlight>
                <a:srgbClr val="FFFFFF"/>
              </a:highlight>
            </a:endParaRPr>
          </a:p>
          <a:p>
            <a:pPr indent="0" lvl="0" marL="4572000" rtl="0" algn="l">
              <a:lnSpc>
                <a:spcPct val="100000"/>
              </a:lnSpc>
              <a:spcBef>
                <a:spcPts val="1000"/>
              </a:spcBef>
              <a:spcAft>
                <a:spcPts val="0"/>
              </a:spcAft>
              <a:buNone/>
            </a:pPr>
            <a:r>
              <a:rPr lang="en" sz="1400">
                <a:solidFill>
                  <a:schemeClr val="dk1"/>
                </a:solidFill>
                <a:highlight>
                  <a:srgbClr val="FFFFFF"/>
                </a:highlight>
              </a:rPr>
              <a:t>                 		  [ 0  0  4  0  1 70]]</a:t>
            </a:r>
            <a:endParaRPr sz="1400">
              <a:solidFill>
                <a:schemeClr val="dk1"/>
              </a:solidFill>
              <a:highlight>
                <a:srgbClr val="FFFFFF"/>
              </a:highlight>
            </a:endParaRPr>
          </a:p>
          <a:p>
            <a:pPr indent="0" lvl="0" marL="0" rtl="0" algn="l">
              <a:lnSpc>
                <a:spcPct val="100000"/>
              </a:lnSpc>
              <a:spcBef>
                <a:spcPts val="1000"/>
              </a:spcBef>
              <a:spcAft>
                <a:spcPts val="1000"/>
              </a:spcAft>
              <a:buNone/>
            </a:pPr>
            <a:r>
              <a:t/>
            </a:r>
            <a:endParaRPr sz="1400">
              <a:solidFill>
                <a:schemeClr val="dk1"/>
              </a:solidFill>
              <a:highlight>
                <a:srgbClr val="FFFFFF"/>
              </a:highlight>
            </a:endParaRPr>
          </a:p>
        </p:txBody>
      </p:sp>
      <p:pic>
        <p:nvPicPr>
          <p:cNvPr id="271" name="Google Shape;271;p37"/>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72" name="Google Shape;27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idx="1" type="body"/>
          </p:nvPr>
        </p:nvSpPr>
        <p:spPr>
          <a:xfrm>
            <a:off x="311700" y="522025"/>
            <a:ext cx="8520600" cy="4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highlight>
                  <a:srgbClr val="FFFFFF"/>
                </a:highlight>
              </a:rPr>
              <a:t>SUB 1 Cross Validation,</a:t>
            </a:r>
            <a:r>
              <a:rPr b="1" lang="en" sz="1700">
                <a:solidFill>
                  <a:schemeClr val="dk1"/>
                </a:solidFill>
                <a:highlight>
                  <a:schemeClr val="lt1"/>
                </a:highlight>
              </a:rPr>
              <a:t>Data split: Stratified K-Fold,</a:t>
            </a:r>
            <a:r>
              <a:rPr b="1" lang="en" sz="1700">
                <a:solidFill>
                  <a:schemeClr val="dk1"/>
                </a:solidFill>
                <a:highlight>
                  <a:srgbClr val="FFFFFF"/>
                </a:highlight>
              </a:rPr>
              <a:t> Model : LSTM </a:t>
            </a:r>
            <a:r>
              <a:rPr lang="en" sz="1700">
                <a:solidFill>
                  <a:schemeClr val="dk1"/>
                </a:solidFill>
                <a:highlight>
                  <a:srgbClr val="FFFFFF"/>
                </a:highlight>
              </a:rPr>
              <a:t>                                       </a:t>
            </a:r>
            <a:endParaRPr sz="1700">
              <a:solidFill>
                <a:schemeClr val="dk1"/>
              </a:solidFill>
              <a:highlight>
                <a:srgbClr val="FFFFFF"/>
              </a:highlight>
            </a:endParaRPr>
          </a:p>
          <a:p>
            <a:pPr indent="457200" lvl="0" marL="2743200" rtl="0" algn="l">
              <a:spcBef>
                <a:spcPts val="1200"/>
              </a:spcBef>
              <a:spcAft>
                <a:spcPts val="0"/>
              </a:spcAft>
              <a:buNone/>
            </a:pPr>
            <a:r>
              <a:rPr lang="en" sz="1700">
                <a:solidFill>
                  <a:schemeClr val="dk1"/>
                </a:solidFill>
                <a:highlight>
                  <a:srgbClr val="FFFFFF"/>
                </a:highlight>
              </a:rPr>
              <a:t>Accuracy : 0.8573</a:t>
            </a:r>
            <a:endParaRPr sz="1700">
              <a:solidFill>
                <a:schemeClr val="dk1"/>
              </a:solidFill>
              <a:highlight>
                <a:srgbClr val="FFFFFF"/>
              </a:highlight>
            </a:endParaRPr>
          </a:p>
          <a:p>
            <a:pPr indent="457200" lvl="0" marL="2743200" rtl="0" algn="l">
              <a:spcBef>
                <a:spcPts val="1200"/>
              </a:spcBef>
              <a:spcAft>
                <a:spcPts val="0"/>
              </a:spcAft>
              <a:buNone/>
            </a:pPr>
            <a:r>
              <a:rPr lang="en" sz="1700">
                <a:solidFill>
                  <a:schemeClr val="dk1"/>
                </a:solidFill>
                <a:highlight>
                  <a:srgbClr val="FFFFFF"/>
                </a:highlight>
              </a:rPr>
              <a:t>F</a:t>
            </a:r>
            <a:r>
              <a:rPr lang="en" sz="1700">
                <a:solidFill>
                  <a:schemeClr val="dk1"/>
                </a:solidFill>
                <a:highlight>
                  <a:srgbClr val="FFFFFF"/>
                </a:highlight>
              </a:rPr>
              <a:t>1_score : 0.8553</a:t>
            </a:r>
            <a:endParaRPr sz="17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b="1" lang="en" sz="1700">
                <a:solidFill>
                  <a:schemeClr val="dk1"/>
                </a:solidFill>
                <a:highlight>
                  <a:schemeClr val="lt1"/>
                </a:highlight>
              </a:rPr>
              <a:t>SUB 2 Cross Validation,Data split: Stratified K-Fold, Model : LSTM</a:t>
            </a:r>
            <a:endParaRPr b="1" sz="1700">
              <a:solidFill>
                <a:schemeClr val="dk1"/>
              </a:solidFill>
              <a:highlight>
                <a:schemeClr val="lt1"/>
              </a:highlight>
            </a:endParaRPr>
          </a:p>
          <a:p>
            <a:pPr indent="457200" lvl="0" marL="2743200" rtl="0" algn="l">
              <a:spcBef>
                <a:spcPts val="1200"/>
              </a:spcBef>
              <a:spcAft>
                <a:spcPts val="0"/>
              </a:spcAft>
              <a:buClr>
                <a:schemeClr val="dk1"/>
              </a:buClr>
              <a:buSzPts val="1100"/>
              <a:buFont typeface="Arial"/>
              <a:buNone/>
            </a:pPr>
            <a:r>
              <a:rPr lang="en" sz="1700">
                <a:solidFill>
                  <a:schemeClr val="dk1"/>
                </a:solidFill>
                <a:highlight>
                  <a:schemeClr val="lt1"/>
                </a:highlight>
              </a:rPr>
              <a:t>Accuracy : 0.8432</a:t>
            </a:r>
            <a:endParaRPr sz="1700">
              <a:solidFill>
                <a:schemeClr val="dk1"/>
              </a:solidFill>
              <a:highlight>
                <a:schemeClr val="lt1"/>
              </a:highlight>
            </a:endParaRPr>
          </a:p>
          <a:p>
            <a:pPr indent="0" lvl="0" marL="3200400" rtl="0" algn="l">
              <a:spcBef>
                <a:spcPts val="1200"/>
              </a:spcBef>
              <a:spcAft>
                <a:spcPts val="0"/>
              </a:spcAft>
              <a:buNone/>
            </a:pPr>
            <a:r>
              <a:rPr lang="en" sz="1700">
                <a:solidFill>
                  <a:schemeClr val="dk1"/>
                </a:solidFill>
                <a:highlight>
                  <a:schemeClr val="lt1"/>
                </a:highlight>
              </a:rPr>
              <a:t>F1_score : 0.8436</a:t>
            </a:r>
            <a:endParaRPr sz="1700">
              <a:solidFill>
                <a:schemeClr val="dk1"/>
              </a:solidFill>
              <a:highlight>
                <a:schemeClr val="lt1"/>
              </a:highlight>
            </a:endParaRPr>
          </a:p>
          <a:p>
            <a:pPr indent="0" lvl="0" marL="0" rtl="0" algn="l">
              <a:spcBef>
                <a:spcPts val="1200"/>
              </a:spcBef>
              <a:spcAft>
                <a:spcPts val="0"/>
              </a:spcAft>
              <a:buNone/>
            </a:pPr>
            <a:r>
              <a:rPr b="1" lang="en" sz="1700">
                <a:solidFill>
                  <a:schemeClr val="dk1"/>
                </a:solidFill>
                <a:highlight>
                  <a:schemeClr val="lt1"/>
                </a:highlight>
              </a:rPr>
              <a:t>Cross Participants Cross Validation,Data split: Stratified K-Fold, Model : LSTM</a:t>
            </a:r>
            <a:endParaRPr b="1" sz="1700">
              <a:solidFill>
                <a:schemeClr val="dk1"/>
              </a:solidFill>
              <a:highlight>
                <a:schemeClr val="lt1"/>
              </a:highlight>
            </a:endParaRPr>
          </a:p>
          <a:p>
            <a:pPr indent="457200" lvl="0" marL="2743200" rtl="0" algn="l">
              <a:spcBef>
                <a:spcPts val="1200"/>
              </a:spcBef>
              <a:spcAft>
                <a:spcPts val="0"/>
              </a:spcAft>
              <a:buNone/>
            </a:pPr>
            <a:r>
              <a:rPr lang="en" sz="1700">
                <a:solidFill>
                  <a:schemeClr val="dk1"/>
                </a:solidFill>
                <a:highlight>
                  <a:schemeClr val="lt1"/>
                </a:highlight>
              </a:rPr>
              <a:t>Accuracy : 0.7647</a:t>
            </a:r>
            <a:endParaRPr sz="1700">
              <a:solidFill>
                <a:schemeClr val="dk1"/>
              </a:solidFill>
              <a:highlight>
                <a:schemeClr val="lt1"/>
              </a:highlight>
            </a:endParaRPr>
          </a:p>
          <a:p>
            <a:pPr indent="457200" lvl="0" marL="2743200" rtl="0" algn="l">
              <a:spcBef>
                <a:spcPts val="1200"/>
              </a:spcBef>
              <a:spcAft>
                <a:spcPts val="0"/>
              </a:spcAft>
              <a:buClr>
                <a:schemeClr val="dk1"/>
              </a:buClr>
              <a:buSzPts val="1100"/>
              <a:buFont typeface="Arial"/>
              <a:buNone/>
            </a:pPr>
            <a:r>
              <a:rPr lang="en" sz="1700">
                <a:solidFill>
                  <a:schemeClr val="dk1"/>
                </a:solidFill>
                <a:highlight>
                  <a:schemeClr val="lt1"/>
                </a:highlight>
              </a:rPr>
              <a:t>F1_score : 0.7643</a:t>
            </a:r>
            <a:endParaRPr sz="1700">
              <a:solidFill>
                <a:schemeClr val="dk1"/>
              </a:solidFill>
              <a:highlight>
                <a:schemeClr val="lt1"/>
              </a:highlight>
            </a:endParaRPr>
          </a:p>
          <a:p>
            <a:pPr indent="0" lvl="0" marL="0" rtl="0" algn="l">
              <a:spcBef>
                <a:spcPts val="1200"/>
              </a:spcBef>
              <a:spcAft>
                <a:spcPts val="1200"/>
              </a:spcAft>
              <a:buNone/>
            </a:pPr>
            <a:r>
              <a:t/>
            </a:r>
            <a:endParaRPr sz="1700"/>
          </a:p>
        </p:txBody>
      </p:sp>
      <p:pic>
        <p:nvPicPr>
          <p:cNvPr id="278" name="Google Shape;278;p38"/>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279" name="Google Shape;27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11700" y="475975"/>
            <a:ext cx="85206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r>
              <a:rPr lang="en"/>
              <a:t>:</a:t>
            </a:r>
            <a:endParaRPr/>
          </a:p>
        </p:txBody>
      </p:sp>
      <p:graphicFrame>
        <p:nvGraphicFramePr>
          <p:cNvPr id="285" name="Google Shape;285;p39"/>
          <p:cNvGraphicFramePr/>
          <p:nvPr/>
        </p:nvGraphicFramePr>
        <p:xfrm>
          <a:off x="952500" y="1619250"/>
          <a:ext cx="3000000" cy="3000000"/>
        </p:xfrm>
        <a:graphic>
          <a:graphicData uri="http://schemas.openxmlformats.org/drawingml/2006/table">
            <a:tbl>
              <a:tblPr>
                <a:noFill/>
                <a:tableStyleId>{702B5F63-6ADE-4CA0-AA02-F0180773C0BE}</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800"/>
                        <a:t>Models:</a:t>
                      </a:r>
                      <a:endParaRPr b="1" sz="1800"/>
                    </a:p>
                    <a:p>
                      <a:pPr indent="0" lvl="0" marL="0" rtl="0" algn="l">
                        <a:spcBef>
                          <a:spcPts val="0"/>
                        </a:spcBef>
                        <a:spcAft>
                          <a:spcPts val="0"/>
                        </a:spcAft>
                        <a:buNone/>
                      </a:pPr>
                      <a:r>
                        <a:rPr b="1" lang="en" sz="1800"/>
                        <a:t>(Accuracy)</a:t>
                      </a:r>
                      <a:endParaRPr b="1" sz="1800"/>
                    </a:p>
                  </a:txBody>
                  <a:tcPr marT="91425" marB="91425" marR="91425" marL="91425"/>
                </a:tc>
                <a:tc>
                  <a:txBody>
                    <a:bodyPr/>
                    <a:lstStyle/>
                    <a:p>
                      <a:pPr indent="0" lvl="0" marL="0" rtl="0" algn="l">
                        <a:lnSpc>
                          <a:spcPct val="122857"/>
                        </a:lnSpc>
                        <a:spcBef>
                          <a:spcPts val="0"/>
                        </a:spcBef>
                        <a:spcAft>
                          <a:spcPts val="0"/>
                        </a:spcAft>
                        <a:buClr>
                          <a:schemeClr val="dk1"/>
                        </a:buClr>
                        <a:buSzPts val="1018"/>
                        <a:buFont typeface="Arial"/>
                        <a:buNone/>
                      </a:pPr>
                      <a:r>
                        <a:rPr b="1" lang="en" sz="1800">
                          <a:solidFill>
                            <a:srgbClr val="24292E"/>
                          </a:solidFill>
                          <a:highlight>
                            <a:schemeClr val="lt1"/>
                          </a:highlight>
                        </a:rPr>
                        <a:t>Overall Dataset:</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highlight>
                            <a:schemeClr val="lt1"/>
                          </a:highlight>
                        </a:rPr>
                        <a:t>Per_Subject_Validation:</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highlight>
                            <a:schemeClr val="lt1"/>
                          </a:highlight>
                        </a:rPr>
                        <a:t>Cross_Subject_Validation</a:t>
                      </a:r>
                      <a:endParaRPr/>
                    </a:p>
                  </a:txBody>
                  <a:tcPr marT="91425" marB="91425" marR="91425" marL="91425"/>
                </a:tc>
              </a:tr>
              <a:tr h="381000">
                <a:tc>
                  <a:txBody>
                    <a:bodyPr/>
                    <a:lstStyle/>
                    <a:p>
                      <a:pPr indent="0" lvl="0" marL="0" rtl="0" algn="just">
                        <a:lnSpc>
                          <a:spcPct val="150000"/>
                        </a:lnSpc>
                        <a:spcBef>
                          <a:spcPts val="0"/>
                        </a:spcBef>
                        <a:spcAft>
                          <a:spcPts val="1200"/>
                        </a:spcAft>
                        <a:buNone/>
                      </a:pPr>
                      <a:r>
                        <a:rPr lang="en" sz="1800">
                          <a:solidFill>
                            <a:schemeClr val="dk1"/>
                          </a:solidFill>
                          <a:highlight>
                            <a:schemeClr val="lt1"/>
                          </a:highlight>
                        </a:rPr>
                        <a:t>k-NN algorithm</a:t>
                      </a:r>
                      <a:endParaRPr/>
                    </a:p>
                  </a:txBody>
                  <a:tcPr marT="91425" marB="91425" marR="91425" marL="91425"/>
                </a:tc>
                <a:tc>
                  <a:txBody>
                    <a:bodyPr/>
                    <a:lstStyle/>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0.6942</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highlight>
                            <a:schemeClr val="lt1"/>
                          </a:highlight>
                        </a:rPr>
                        <a:t>0.7207</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highlight>
                            <a:schemeClr val="lt1"/>
                          </a:highlight>
                        </a:rPr>
                        <a:t>0.6772</a:t>
                      </a:r>
                      <a:endParaRPr/>
                    </a:p>
                  </a:txBody>
                  <a:tcPr marT="91425" marB="91425" marR="91425" marL="91425"/>
                </a:tc>
              </a:tr>
              <a:tr h="381000">
                <a:tc>
                  <a:txBody>
                    <a:bodyPr/>
                    <a:lstStyle/>
                    <a:p>
                      <a:pPr indent="0" lvl="0" marL="0" rtl="0" algn="l">
                        <a:spcBef>
                          <a:spcPts val="0"/>
                        </a:spcBef>
                        <a:spcAft>
                          <a:spcPts val="0"/>
                        </a:spcAft>
                        <a:buNone/>
                      </a:pPr>
                      <a:r>
                        <a:rPr lang="en" sz="1800"/>
                        <a:t>SVM </a:t>
                      </a:r>
                      <a:r>
                        <a:rPr lang="en" sz="1800">
                          <a:solidFill>
                            <a:schemeClr val="dk1"/>
                          </a:solidFill>
                          <a:highlight>
                            <a:schemeClr val="lt1"/>
                          </a:highlight>
                        </a:rPr>
                        <a:t>algorithm</a:t>
                      </a:r>
                      <a:endParaRPr sz="1800"/>
                    </a:p>
                  </a:txBody>
                  <a:tcPr marT="91425" marB="91425" marR="91425" marL="91425"/>
                </a:tc>
                <a:tc>
                  <a:txBody>
                    <a:bodyPr/>
                    <a:lstStyle/>
                    <a:p>
                      <a:pPr indent="0" lvl="0" marL="0" rtl="0" algn="l">
                        <a:lnSpc>
                          <a:spcPct val="122857"/>
                        </a:lnSpc>
                        <a:spcBef>
                          <a:spcPts val="0"/>
                        </a:spcBef>
                        <a:spcAft>
                          <a:spcPts val="0"/>
                        </a:spcAft>
                        <a:buClr>
                          <a:schemeClr val="dk1"/>
                        </a:buClr>
                        <a:buSzPts val="1018"/>
                        <a:buFont typeface="Arial"/>
                        <a:buNone/>
                      </a:pPr>
                      <a:r>
                        <a:rPr lang="en" sz="1800">
                          <a:solidFill>
                            <a:srgbClr val="24292E"/>
                          </a:solidFill>
                          <a:highlight>
                            <a:schemeClr val="lt1"/>
                          </a:highlight>
                        </a:rPr>
                        <a:t>0.9208</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highlight>
                            <a:schemeClr val="lt1"/>
                          </a:highlight>
                        </a:rPr>
                        <a:t>0.9282</a:t>
                      </a:r>
                      <a:endParaRPr/>
                    </a:p>
                  </a:txBody>
                  <a:tcPr marT="91425" marB="91425" marR="91425" marL="91425"/>
                </a:tc>
                <a:tc>
                  <a:txBody>
                    <a:bodyPr/>
                    <a:lstStyle/>
                    <a:p>
                      <a:pPr indent="0" lvl="0" marL="0" rtl="0" algn="l">
                        <a:spcBef>
                          <a:spcPts val="0"/>
                        </a:spcBef>
                        <a:spcAft>
                          <a:spcPts val="0"/>
                        </a:spcAft>
                        <a:buNone/>
                      </a:pPr>
                      <a:r>
                        <a:rPr lang="en" sz="1800"/>
                        <a:t>0.9147</a:t>
                      </a:r>
                      <a:endParaRPr sz="1800"/>
                    </a:p>
                  </a:txBody>
                  <a:tcPr marT="91425" marB="91425" marR="91425" marL="91425"/>
                </a:tc>
              </a:tr>
              <a:tr h="381000">
                <a:tc>
                  <a:txBody>
                    <a:bodyPr/>
                    <a:lstStyle/>
                    <a:p>
                      <a:pPr indent="0" lvl="0" marL="0" rtl="0" algn="l">
                        <a:spcBef>
                          <a:spcPts val="0"/>
                        </a:spcBef>
                        <a:spcAft>
                          <a:spcPts val="0"/>
                        </a:spcAft>
                        <a:buNone/>
                      </a:pPr>
                      <a:r>
                        <a:rPr lang="en" sz="1800"/>
                        <a:t>CNN</a:t>
                      </a:r>
                      <a:endParaRPr sz="18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0.9531</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0.9602</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0.9569</a:t>
                      </a:r>
                      <a:endParaRPr/>
                    </a:p>
                  </a:txBody>
                  <a:tcPr marT="91425" marB="91425" marR="91425" marL="91425"/>
                </a:tc>
              </a:tr>
              <a:tr h="381000">
                <a:tc>
                  <a:txBody>
                    <a:bodyPr/>
                    <a:lstStyle/>
                    <a:p>
                      <a:pPr indent="0" lvl="0" marL="0" rtl="0" algn="l">
                        <a:spcBef>
                          <a:spcPts val="0"/>
                        </a:spcBef>
                        <a:spcAft>
                          <a:spcPts val="0"/>
                        </a:spcAft>
                        <a:buNone/>
                      </a:pPr>
                      <a:r>
                        <a:rPr lang="en" sz="1800"/>
                        <a:t>LSTM NN</a:t>
                      </a:r>
                      <a:endParaRPr sz="18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0.8535</a:t>
                      </a:r>
                      <a:endParaRPr/>
                    </a:p>
                  </a:txBody>
                  <a:tcPr marT="91425" marB="91425" marR="91425" marL="91425"/>
                </a:tc>
                <a:tc>
                  <a:txBody>
                    <a:bodyPr/>
                    <a:lstStyle/>
                    <a:p>
                      <a:pPr indent="0" lvl="0" marL="0" rtl="0" algn="l">
                        <a:spcBef>
                          <a:spcPts val="0"/>
                        </a:spcBef>
                        <a:spcAft>
                          <a:spcPts val="0"/>
                        </a:spcAft>
                        <a:buNone/>
                      </a:pPr>
                      <a:r>
                        <a:rPr lang="en" sz="1800"/>
                        <a:t>0.8573</a:t>
                      </a:r>
                      <a:endParaRPr sz="1800"/>
                    </a:p>
                  </a:txBody>
                  <a:tcPr marT="91425" marB="91425" marR="91425" marL="91425"/>
                </a:tc>
                <a:tc>
                  <a:txBody>
                    <a:bodyPr/>
                    <a:lstStyle/>
                    <a:p>
                      <a:pPr indent="0" lvl="0" marL="0" rtl="0" algn="l">
                        <a:spcBef>
                          <a:spcPts val="0"/>
                        </a:spcBef>
                        <a:spcAft>
                          <a:spcPts val="0"/>
                        </a:spcAft>
                        <a:buNone/>
                      </a:pPr>
                      <a:r>
                        <a:rPr lang="en" sz="1800"/>
                        <a:t>0.7647</a:t>
                      </a:r>
                      <a:endParaRPr sz="1800"/>
                    </a:p>
                  </a:txBody>
                  <a:tcPr marT="91425" marB="91425" marR="91425" marL="91425"/>
                </a:tc>
              </a:tr>
            </a:tbl>
          </a:graphicData>
        </a:graphic>
      </p:graphicFrame>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44400" y="353125"/>
            <a:ext cx="59067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a:t>
            </a:r>
            <a:r>
              <a:rPr lang="en"/>
              <a:t>P</a:t>
            </a:r>
            <a:r>
              <a:rPr lang="en"/>
              <a:t>reprocessing and its challenges</a:t>
            </a:r>
            <a:endParaRPr/>
          </a:p>
        </p:txBody>
      </p:sp>
      <p:sp>
        <p:nvSpPr>
          <p:cNvPr id="95" name="Google Shape;95;p16"/>
          <p:cNvSpPr txBox="1"/>
          <p:nvPr>
            <p:ph idx="1" type="body"/>
          </p:nvPr>
        </p:nvSpPr>
        <p:spPr>
          <a:xfrm>
            <a:off x="344400" y="921325"/>
            <a:ext cx="8455200" cy="43296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Char char="●"/>
            </a:pPr>
            <a:r>
              <a:rPr lang="en" sz="1700">
                <a:solidFill>
                  <a:schemeClr val="dk1"/>
                </a:solidFill>
              </a:rPr>
              <a:t>Data from the given 3 sensors is recorded for </a:t>
            </a:r>
            <a:r>
              <a:rPr lang="en" sz="1700">
                <a:solidFill>
                  <a:schemeClr val="dk1"/>
                </a:solidFill>
              </a:rPr>
              <a:t>two participants(subjects) performing basketball activities at different time.</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The </a:t>
            </a:r>
            <a:r>
              <a:rPr lang="en" sz="1700">
                <a:solidFill>
                  <a:schemeClr val="dk1"/>
                </a:solidFill>
              </a:rPr>
              <a:t>unix timestamp is decoded into Local timezone (Date and Time).</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Timestamps of the data is corrected based on the sensor frequency.</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To match both E-sensor and Bangle.js sensor’s data, upsampling is performed by means of interpolation.</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Concatenating data from all the sensors into a single dataframe per subject.</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The labels are set(corrected) manually as per the timestamps from videos. </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Concatenating data from both the subjects into a single dataframe.</a:t>
            </a:r>
            <a:endParaRPr sz="1700">
              <a:solidFill>
                <a:schemeClr val="dk1"/>
              </a:solidFill>
            </a:endParaRPr>
          </a:p>
          <a:p>
            <a:pPr indent="-336550" lvl="0" marL="457200" rtl="0" algn="just">
              <a:lnSpc>
                <a:spcPct val="150000"/>
              </a:lnSpc>
              <a:spcBef>
                <a:spcPts val="0"/>
              </a:spcBef>
              <a:spcAft>
                <a:spcPts val="0"/>
              </a:spcAft>
              <a:buClr>
                <a:schemeClr val="dk1"/>
              </a:buClr>
              <a:buSzPts val="1700"/>
              <a:buChar char="●"/>
            </a:pPr>
            <a:r>
              <a:rPr lang="en" sz="1700">
                <a:solidFill>
                  <a:schemeClr val="dk1"/>
                </a:solidFill>
              </a:rPr>
              <a:t>Normalise the final dataset using </a:t>
            </a:r>
            <a:r>
              <a:rPr lang="en" sz="1700">
                <a:solidFill>
                  <a:schemeClr val="dk1"/>
                </a:solidFill>
                <a:highlight>
                  <a:srgbClr val="FFFFFF"/>
                </a:highlight>
              </a:rPr>
              <a:t>Zero mean and Unit Variance standardization</a:t>
            </a:r>
            <a:endParaRPr sz="1700">
              <a:solidFill>
                <a:schemeClr val="dk1"/>
              </a:solidFill>
            </a:endParaRPr>
          </a:p>
        </p:txBody>
      </p:sp>
      <p:pic>
        <p:nvPicPr>
          <p:cNvPr id="96" name="Google Shape;96;p16"/>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1" type="body"/>
          </p:nvPr>
        </p:nvSpPr>
        <p:spPr>
          <a:xfrm>
            <a:off x="522025" y="506675"/>
            <a:ext cx="8244900" cy="16887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t/>
            </a:r>
            <a:endParaRPr b="1">
              <a:solidFill>
                <a:schemeClr val="dk1"/>
              </a:solidFill>
            </a:endParaRPr>
          </a:p>
          <a:p>
            <a:pPr indent="0" lvl="0" marL="0" rtl="0" algn="just">
              <a:lnSpc>
                <a:spcPct val="150000"/>
              </a:lnSpc>
              <a:spcBef>
                <a:spcPts val="0"/>
              </a:spcBef>
              <a:spcAft>
                <a:spcPts val="1200"/>
              </a:spcAft>
              <a:buNone/>
            </a:pPr>
            <a:r>
              <a:rPr b="1" lang="en">
                <a:solidFill>
                  <a:schemeClr val="dk1"/>
                </a:solidFill>
              </a:rPr>
              <a:t>	</a:t>
            </a:r>
            <a:r>
              <a:rPr lang="en">
                <a:solidFill>
                  <a:srgbClr val="202124"/>
                </a:solidFill>
                <a:highlight>
                  <a:srgbClr val="FFFFFF"/>
                </a:highlight>
              </a:rPr>
              <a:t>Sliding window is the way to restructure a time series dataset by </a:t>
            </a:r>
            <a:r>
              <a:rPr lang="en">
                <a:solidFill>
                  <a:schemeClr val="dk1"/>
                </a:solidFill>
              </a:rPr>
              <a:t>s</a:t>
            </a:r>
            <a:r>
              <a:rPr lang="en">
                <a:solidFill>
                  <a:schemeClr val="dk1"/>
                </a:solidFill>
              </a:rPr>
              <a:t>plitting the entire data into small sized windows of particular window length with a desired </a:t>
            </a:r>
            <a:r>
              <a:rPr lang="en">
                <a:solidFill>
                  <a:schemeClr val="dk1"/>
                </a:solidFill>
              </a:rPr>
              <a:t>overlapping ratio.</a:t>
            </a:r>
            <a:endParaRPr>
              <a:solidFill>
                <a:schemeClr val="dk1"/>
              </a:solidFill>
            </a:endParaRPr>
          </a:p>
        </p:txBody>
      </p:sp>
      <p:pic>
        <p:nvPicPr>
          <p:cNvPr id="103" name="Google Shape;103;p17"/>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04" name="Google Shape;104;p17"/>
          <p:cNvSpPr txBox="1"/>
          <p:nvPr/>
        </p:nvSpPr>
        <p:spPr>
          <a:xfrm>
            <a:off x="4840225" y="3210575"/>
            <a:ext cx="3803400" cy="8388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Conv2D Neural Network</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LSTM Neural Network</a:t>
            </a:r>
            <a:endParaRPr sz="1700"/>
          </a:p>
        </p:txBody>
      </p:sp>
      <p:sp>
        <p:nvSpPr>
          <p:cNvPr id="105" name="Google Shape;105;p17"/>
          <p:cNvSpPr txBox="1"/>
          <p:nvPr/>
        </p:nvSpPr>
        <p:spPr>
          <a:xfrm>
            <a:off x="606950" y="3210575"/>
            <a:ext cx="3396600" cy="8388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K Nearest Neighbors</a:t>
            </a:r>
            <a:endParaRPr sz="1700">
              <a:solidFill>
                <a:schemeClr val="dk1"/>
              </a:solidFill>
            </a:endParaRPr>
          </a:p>
          <a:p>
            <a:pPr indent="-336550" lvl="0" marL="457200" rtl="0" algn="l">
              <a:lnSpc>
                <a:spcPct val="150000"/>
              </a:lnSpc>
              <a:spcBef>
                <a:spcPts val="0"/>
              </a:spcBef>
              <a:spcAft>
                <a:spcPts val="0"/>
              </a:spcAft>
              <a:buClr>
                <a:schemeClr val="dk1"/>
              </a:buClr>
              <a:buSzPts val="1700"/>
              <a:buAutoNum type="arabicPeriod"/>
            </a:pPr>
            <a:r>
              <a:rPr lang="en" sz="1700">
                <a:solidFill>
                  <a:schemeClr val="dk1"/>
                </a:solidFill>
              </a:rPr>
              <a:t>Support Vector Machines</a:t>
            </a:r>
            <a:endParaRPr sz="1700"/>
          </a:p>
        </p:txBody>
      </p:sp>
      <p:sp>
        <p:nvSpPr>
          <p:cNvPr id="106" name="Google Shape;106;p17"/>
          <p:cNvSpPr txBox="1"/>
          <p:nvPr/>
        </p:nvSpPr>
        <p:spPr>
          <a:xfrm>
            <a:off x="530175" y="2433575"/>
            <a:ext cx="3803400" cy="5388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2300">
                <a:solidFill>
                  <a:schemeClr val="dk1"/>
                </a:solidFill>
              </a:rPr>
              <a:t>Classical ML Architecture</a:t>
            </a:r>
            <a:endParaRPr sz="1300"/>
          </a:p>
        </p:txBody>
      </p:sp>
      <p:sp>
        <p:nvSpPr>
          <p:cNvPr id="107" name="Google Shape;107;p17"/>
          <p:cNvSpPr txBox="1"/>
          <p:nvPr/>
        </p:nvSpPr>
        <p:spPr>
          <a:xfrm>
            <a:off x="4716925" y="2433575"/>
            <a:ext cx="4050000" cy="5388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2300">
                <a:solidFill>
                  <a:schemeClr val="dk1"/>
                </a:solidFill>
              </a:rPr>
              <a:t>Deep Learning Architecture</a:t>
            </a:r>
            <a:endParaRPr sz="1300"/>
          </a:p>
        </p:txBody>
      </p:sp>
      <p:sp>
        <p:nvSpPr>
          <p:cNvPr id="108" name="Google Shape;108;p17"/>
          <p:cNvSpPr txBox="1"/>
          <p:nvPr/>
        </p:nvSpPr>
        <p:spPr>
          <a:xfrm>
            <a:off x="522025" y="337775"/>
            <a:ext cx="2472000" cy="5541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chemeClr val="dk1"/>
                </a:solidFill>
              </a:rPr>
              <a:t>Sliding Window</a:t>
            </a:r>
            <a:endParaRPr sz="2400"/>
          </a:p>
        </p:txBody>
      </p:sp>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168875"/>
            <a:ext cx="24366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Train Test Splits</a:t>
            </a:r>
            <a:endParaRPr sz="2300"/>
          </a:p>
        </p:txBody>
      </p:sp>
      <p:sp>
        <p:nvSpPr>
          <p:cNvPr id="115" name="Google Shape;115;p18"/>
          <p:cNvSpPr txBox="1"/>
          <p:nvPr>
            <p:ph idx="1" type="body"/>
          </p:nvPr>
        </p:nvSpPr>
        <p:spPr>
          <a:xfrm>
            <a:off x="311700" y="737075"/>
            <a:ext cx="8547300" cy="4467900"/>
          </a:xfrm>
          <a:prstGeom prst="rect">
            <a:avLst/>
          </a:prstGeom>
        </p:spPr>
        <p:txBody>
          <a:bodyPr anchorCtr="0" anchor="t" bIns="91425" lIns="91425" spcFirstLastPara="1" rIns="91425" wrap="square" tIns="91425">
            <a:noAutofit/>
          </a:bodyPr>
          <a:lstStyle/>
          <a:p>
            <a:pPr indent="0" lvl="0" marL="0" marR="38100" rtl="0" algn="just">
              <a:lnSpc>
                <a:spcPct val="115000"/>
              </a:lnSpc>
              <a:spcBef>
                <a:spcPts val="0"/>
              </a:spcBef>
              <a:spcAft>
                <a:spcPts val="0"/>
              </a:spcAft>
              <a:buNone/>
            </a:pPr>
            <a:r>
              <a:rPr b="1" lang="en" sz="1500">
                <a:solidFill>
                  <a:schemeClr val="dk1"/>
                </a:solidFill>
              </a:rPr>
              <a:t>K-fold:</a:t>
            </a:r>
            <a:endParaRPr b="1" sz="1500">
              <a:solidFill>
                <a:schemeClr val="dk1"/>
              </a:solidFill>
            </a:endParaRPr>
          </a:p>
          <a:p>
            <a:pPr indent="0" lvl="0" marL="457200" rtl="0" algn="just">
              <a:lnSpc>
                <a:spcPct val="150000"/>
              </a:lnSpc>
              <a:spcBef>
                <a:spcPts val="200"/>
              </a:spcBef>
              <a:spcAft>
                <a:spcPts val="0"/>
              </a:spcAft>
              <a:buNone/>
            </a:pPr>
            <a:r>
              <a:rPr lang="en" sz="1500">
                <a:solidFill>
                  <a:schemeClr val="dk1"/>
                </a:solidFill>
              </a:rPr>
              <a:t>K</a:t>
            </a:r>
            <a:r>
              <a:rPr lang="en" sz="1500">
                <a:solidFill>
                  <a:schemeClr val="dk1"/>
                </a:solidFill>
              </a:rPr>
              <a:t>-fold </a:t>
            </a:r>
            <a:r>
              <a:rPr lang="en" sz="1500">
                <a:solidFill>
                  <a:schemeClr val="dk1"/>
                </a:solidFill>
              </a:rPr>
              <a:t>divides all the samples(n) into k groups of samples, called folds of equal sizes (if possible). The prediction function is learned using k−1 folds and the fold left out is used for test.</a:t>
            </a:r>
            <a:endParaRPr sz="1500">
              <a:solidFill>
                <a:schemeClr val="dk1"/>
              </a:solidFill>
            </a:endParaRPr>
          </a:p>
          <a:p>
            <a:pPr indent="0" lvl="0" marL="0" rtl="0" algn="just">
              <a:lnSpc>
                <a:spcPct val="115000"/>
              </a:lnSpc>
              <a:spcBef>
                <a:spcPts val="1200"/>
              </a:spcBef>
              <a:spcAft>
                <a:spcPts val="0"/>
              </a:spcAft>
              <a:buNone/>
            </a:pPr>
            <a:r>
              <a:rPr b="1" lang="en" sz="1500">
                <a:solidFill>
                  <a:schemeClr val="dk1"/>
                </a:solidFill>
              </a:rPr>
              <a:t>Repeated </a:t>
            </a:r>
            <a:r>
              <a:rPr b="1" lang="en" sz="1500">
                <a:solidFill>
                  <a:schemeClr val="dk1"/>
                </a:solidFill>
              </a:rPr>
              <a:t>k-fold</a:t>
            </a:r>
            <a:r>
              <a:rPr b="1" lang="en" sz="1500">
                <a:solidFill>
                  <a:schemeClr val="dk1"/>
                </a:solidFill>
              </a:rPr>
              <a:t>:</a:t>
            </a:r>
            <a:endParaRPr b="1" sz="1500">
              <a:solidFill>
                <a:schemeClr val="dk1"/>
              </a:solidFill>
            </a:endParaRPr>
          </a:p>
          <a:p>
            <a:pPr indent="0" lvl="0" marL="457200" marR="38100" rtl="0" algn="just">
              <a:lnSpc>
                <a:spcPct val="150000"/>
              </a:lnSpc>
              <a:spcBef>
                <a:spcPts val="0"/>
              </a:spcBef>
              <a:spcAft>
                <a:spcPts val="0"/>
              </a:spcAft>
              <a:buNone/>
            </a:pPr>
            <a:r>
              <a:rPr lang="en" sz="1500">
                <a:solidFill>
                  <a:schemeClr val="dk1"/>
                </a:solidFill>
                <a:uFill>
                  <a:noFill/>
                </a:uFill>
                <a:hlinkClick r:id="rId3">
                  <a:extLst>
                    <a:ext uri="{A12FA001-AC4F-418D-AE19-62706E023703}">
                      <ahyp:hlinkClr val="tx"/>
                    </a:ext>
                  </a:extLst>
                </a:hlinkClick>
              </a:rPr>
              <a:t>Repeated</a:t>
            </a:r>
            <a:r>
              <a:rPr lang="en" sz="1500">
                <a:solidFill>
                  <a:schemeClr val="dk1"/>
                </a:solidFill>
              </a:rPr>
              <a:t> </a:t>
            </a:r>
            <a:r>
              <a:rPr lang="en" sz="1500">
                <a:solidFill>
                  <a:schemeClr val="dk1"/>
                </a:solidFill>
              </a:rPr>
              <a:t>k-fold </a:t>
            </a:r>
            <a:r>
              <a:rPr lang="en" sz="1500">
                <a:solidFill>
                  <a:schemeClr val="dk1"/>
                </a:solidFill>
              </a:rPr>
              <a:t> repeats </a:t>
            </a:r>
            <a:r>
              <a:rPr lang="en" sz="1500">
                <a:solidFill>
                  <a:schemeClr val="dk1"/>
                </a:solidFill>
              </a:rPr>
              <a:t>k-fold </a:t>
            </a:r>
            <a:r>
              <a:rPr lang="en" sz="1500">
                <a:solidFill>
                  <a:schemeClr val="dk1"/>
                </a:solidFill>
              </a:rPr>
              <a:t>n times. It can be used when one requires to run </a:t>
            </a:r>
            <a:r>
              <a:rPr lang="en" sz="1500">
                <a:solidFill>
                  <a:schemeClr val="dk1"/>
                </a:solidFill>
              </a:rPr>
              <a:t>k-fold </a:t>
            </a:r>
            <a:r>
              <a:rPr lang="en" sz="1500">
                <a:solidFill>
                  <a:schemeClr val="dk1"/>
                </a:solidFill>
              </a:rPr>
              <a:t>n times, producing different splits in each repetition.</a:t>
            </a:r>
            <a:endParaRPr sz="1500">
              <a:solidFill>
                <a:schemeClr val="dk1"/>
              </a:solidFill>
            </a:endParaRPr>
          </a:p>
          <a:p>
            <a:pPr indent="0" lvl="0" marL="0" marR="38100" rtl="0" algn="just">
              <a:lnSpc>
                <a:spcPct val="115000"/>
              </a:lnSpc>
              <a:spcBef>
                <a:spcPts val="1000"/>
              </a:spcBef>
              <a:spcAft>
                <a:spcPts val="0"/>
              </a:spcAft>
              <a:buNone/>
            </a:pPr>
            <a:r>
              <a:rPr b="1" lang="en" sz="1500">
                <a:solidFill>
                  <a:schemeClr val="dk1"/>
                </a:solidFill>
              </a:rPr>
              <a:t>Stratified k-fold:</a:t>
            </a:r>
            <a:endParaRPr b="1" sz="1500">
              <a:solidFill>
                <a:schemeClr val="dk1"/>
              </a:solidFill>
            </a:endParaRPr>
          </a:p>
          <a:p>
            <a:pPr indent="0" lvl="0" marL="457200" marR="38100" rtl="0" algn="just">
              <a:lnSpc>
                <a:spcPct val="150000"/>
              </a:lnSpc>
              <a:spcBef>
                <a:spcPts val="200"/>
              </a:spcBef>
              <a:spcAft>
                <a:spcPts val="0"/>
              </a:spcAft>
              <a:buNone/>
            </a:pPr>
            <a:r>
              <a:rPr lang="en" sz="1500">
                <a:solidFill>
                  <a:schemeClr val="dk1"/>
                </a:solidFill>
                <a:uFill>
                  <a:noFill/>
                </a:uFill>
                <a:hlinkClick r:id="rId4">
                  <a:extLst>
                    <a:ext uri="{A12FA001-AC4F-418D-AE19-62706E023703}">
                      <ahyp:hlinkClr val="tx"/>
                    </a:ext>
                  </a:extLst>
                </a:hlinkClick>
              </a:rPr>
              <a:t>Stratified</a:t>
            </a:r>
            <a:r>
              <a:rPr lang="en" sz="1500">
                <a:solidFill>
                  <a:schemeClr val="dk1"/>
                </a:solidFill>
              </a:rPr>
              <a:t> </a:t>
            </a:r>
            <a:r>
              <a:rPr lang="en" sz="1500">
                <a:solidFill>
                  <a:schemeClr val="dk1"/>
                </a:solidFill>
              </a:rPr>
              <a:t>k-fold </a:t>
            </a:r>
            <a:r>
              <a:rPr lang="en" sz="1500">
                <a:solidFill>
                  <a:schemeClr val="dk1"/>
                </a:solidFill>
              </a:rPr>
              <a:t>is a variation of k-fold which returns stratified folds: each set contains approximately the same percentage of samples of each target class as the complete set.</a:t>
            </a:r>
            <a:endParaRPr sz="1500">
              <a:solidFill>
                <a:schemeClr val="dk1"/>
              </a:solidFill>
            </a:endParaRPr>
          </a:p>
          <a:p>
            <a:pPr indent="0" lvl="0" marL="0" rtl="0" algn="just">
              <a:lnSpc>
                <a:spcPct val="115000"/>
              </a:lnSpc>
              <a:spcBef>
                <a:spcPts val="1000"/>
              </a:spcBef>
              <a:spcAft>
                <a:spcPts val="0"/>
              </a:spcAft>
              <a:buNone/>
            </a:pPr>
            <a:r>
              <a:rPr b="1" lang="en" sz="1500">
                <a:solidFill>
                  <a:schemeClr val="dk1"/>
                </a:solidFill>
              </a:rPr>
              <a:t>Repeated Stratified </a:t>
            </a:r>
            <a:r>
              <a:rPr b="1" lang="en" sz="1500">
                <a:solidFill>
                  <a:schemeClr val="dk1"/>
                </a:solidFill>
              </a:rPr>
              <a:t>k-fold</a:t>
            </a:r>
            <a:r>
              <a:rPr b="1" lang="en" sz="1500">
                <a:solidFill>
                  <a:schemeClr val="dk1"/>
                </a:solidFill>
              </a:rPr>
              <a:t>: </a:t>
            </a:r>
            <a:endParaRPr b="1" sz="1500">
              <a:solidFill>
                <a:schemeClr val="dk1"/>
              </a:solidFill>
            </a:endParaRPr>
          </a:p>
          <a:p>
            <a:pPr indent="0" lvl="0" marL="457200" rtl="0" algn="just">
              <a:lnSpc>
                <a:spcPct val="150000"/>
              </a:lnSpc>
              <a:spcBef>
                <a:spcPts val="600"/>
              </a:spcBef>
              <a:spcAft>
                <a:spcPts val="600"/>
              </a:spcAft>
              <a:buNone/>
            </a:pPr>
            <a:r>
              <a:rPr lang="en" sz="1500">
                <a:solidFill>
                  <a:schemeClr val="dk1"/>
                </a:solidFill>
              </a:rPr>
              <a:t>Repeats Stratified </a:t>
            </a:r>
            <a:r>
              <a:rPr lang="en" sz="1500">
                <a:solidFill>
                  <a:schemeClr val="dk1"/>
                </a:solidFill>
              </a:rPr>
              <a:t>k-fold </a:t>
            </a:r>
            <a:r>
              <a:rPr lang="en" sz="1500">
                <a:solidFill>
                  <a:schemeClr val="dk1"/>
                </a:solidFill>
              </a:rPr>
              <a:t>n times with different randomization in each repetition</a:t>
            </a:r>
            <a:endParaRPr sz="1500"/>
          </a:p>
        </p:txBody>
      </p:sp>
      <p:pic>
        <p:nvPicPr>
          <p:cNvPr id="116" name="Google Shape;116;p18"/>
          <p:cNvPicPr preferRelativeResize="0"/>
          <p:nvPr/>
        </p:nvPicPr>
        <p:blipFill>
          <a:blip r:embed="rId5">
            <a:alphaModFix/>
          </a:blip>
          <a:stretch>
            <a:fillRect/>
          </a:stretch>
        </p:blipFill>
        <p:spPr>
          <a:xfrm>
            <a:off x="7347200" y="0"/>
            <a:ext cx="1796800" cy="568100"/>
          </a:xfrm>
          <a:prstGeom prst="rect">
            <a:avLst/>
          </a:prstGeom>
          <a:noFill/>
          <a:ln>
            <a:noFill/>
          </a:ln>
        </p:spPr>
      </p:pic>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63200"/>
            <a:ext cx="2989500" cy="707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2400"/>
              <a:t>Types of Validation</a:t>
            </a:r>
            <a:endParaRPr b="1" sz="2400"/>
          </a:p>
        </p:txBody>
      </p:sp>
      <p:sp>
        <p:nvSpPr>
          <p:cNvPr id="123" name="Google Shape;123;p19"/>
          <p:cNvSpPr txBox="1"/>
          <p:nvPr>
            <p:ph idx="1" type="body"/>
          </p:nvPr>
        </p:nvSpPr>
        <p:spPr>
          <a:xfrm>
            <a:off x="311700" y="1170600"/>
            <a:ext cx="8520600" cy="39729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AutoNum type="arabicPeriod"/>
            </a:pPr>
            <a:r>
              <a:rPr b="1" lang="en">
                <a:solidFill>
                  <a:schemeClr val="dk1"/>
                </a:solidFill>
              </a:rPr>
              <a:t>Normal Cross Validation: </a:t>
            </a:r>
            <a:r>
              <a:rPr lang="en">
                <a:solidFill>
                  <a:schemeClr val="dk1"/>
                </a:solidFill>
              </a:rPr>
              <a:t>The entire data is separated into features and target. Major part of data is used for training the model and the remaining data is used for validating the model.</a:t>
            </a:r>
            <a:endParaRPr>
              <a:solidFill>
                <a:schemeClr val="dk1"/>
              </a:solidFill>
            </a:endParaRPr>
          </a:p>
          <a:p>
            <a:pPr indent="-342900" lvl="0" marL="457200" rtl="0" algn="just">
              <a:lnSpc>
                <a:spcPct val="150000"/>
              </a:lnSpc>
              <a:spcBef>
                <a:spcPts val="1000"/>
              </a:spcBef>
              <a:spcAft>
                <a:spcPts val="0"/>
              </a:spcAft>
              <a:buClr>
                <a:schemeClr val="dk1"/>
              </a:buClr>
              <a:buSzPts val="1800"/>
              <a:buAutoNum type="arabicPeriod"/>
            </a:pPr>
            <a:r>
              <a:rPr b="1" lang="en">
                <a:solidFill>
                  <a:schemeClr val="dk1"/>
                </a:solidFill>
              </a:rPr>
              <a:t>Per Participant Cross Validation: </a:t>
            </a:r>
            <a:r>
              <a:rPr lang="en">
                <a:solidFill>
                  <a:schemeClr val="dk1"/>
                </a:solidFill>
              </a:rPr>
              <a:t>The above mentioned procedure is followed on both subjects individually.</a:t>
            </a:r>
            <a:endParaRPr>
              <a:solidFill>
                <a:schemeClr val="dk1"/>
              </a:solidFill>
            </a:endParaRPr>
          </a:p>
          <a:p>
            <a:pPr indent="-342900" lvl="0" marL="457200" rtl="0" algn="just">
              <a:lnSpc>
                <a:spcPct val="150000"/>
              </a:lnSpc>
              <a:spcBef>
                <a:spcPts val="1000"/>
              </a:spcBef>
              <a:spcAft>
                <a:spcPts val="0"/>
              </a:spcAft>
              <a:buClr>
                <a:schemeClr val="dk1"/>
              </a:buClr>
              <a:buSzPts val="1800"/>
              <a:buAutoNum type="arabicPeriod"/>
            </a:pPr>
            <a:r>
              <a:rPr b="1" lang="en">
                <a:solidFill>
                  <a:schemeClr val="dk1"/>
                </a:solidFill>
              </a:rPr>
              <a:t>Cross Participant Cross Validation: </a:t>
            </a:r>
            <a:r>
              <a:rPr lang="en">
                <a:solidFill>
                  <a:schemeClr val="dk1"/>
                </a:solidFill>
              </a:rPr>
              <a:t>The data of subject1 is used for training the model and subject 2 for validating the model. The same method is also performed vice-versa</a:t>
            </a:r>
            <a:endParaRPr>
              <a:solidFill>
                <a:schemeClr val="dk1"/>
              </a:solidFill>
            </a:endParaRPr>
          </a:p>
        </p:txBody>
      </p:sp>
      <p:pic>
        <p:nvPicPr>
          <p:cNvPr id="124" name="Google Shape;124;p19"/>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75975"/>
            <a:ext cx="1269600" cy="5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Metrics</a:t>
            </a:r>
            <a:endParaRPr/>
          </a:p>
        </p:txBody>
      </p:sp>
      <p:sp>
        <p:nvSpPr>
          <p:cNvPr id="131" name="Google Shape;13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AutoNum type="arabicPeriod"/>
            </a:pPr>
            <a:r>
              <a:rPr b="1" lang="en" sz="1500">
                <a:solidFill>
                  <a:schemeClr val="dk1"/>
                </a:solidFill>
              </a:rPr>
              <a:t>Model Accuracy:</a:t>
            </a:r>
            <a:r>
              <a:rPr lang="en" sz="1500">
                <a:solidFill>
                  <a:schemeClr val="dk1"/>
                </a:solidFill>
              </a:rPr>
              <a:t> how often is the classifier correct?</a:t>
            </a:r>
            <a:endParaRPr sz="1500">
              <a:solidFill>
                <a:schemeClr val="dk1"/>
              </a:solidFill>
            </a:endParaRPr>
          </a:p>
          <a:p>
            <a:pPr indent="0" lvl="0" marL="457200" rtl="0" algn="just">
              <a:lnSpc>
                <a:spcPct val="150000"/>
              </a:lnSpc>
              <a:spcBef>
                <a:spcPts val="1200"/>
              </a:spcBef>
              <a:spcAft>
                <a:spcPts val="0"/>
              </a:spcAft>
              <a:buNone/>
            </a:pPr>
            <a:r>
              <a:rPr lang="en" sz="1500">
                <a:solidFill>
                  <a:schemeClr val="dk1"/>
                </a:solidFill>
              </a:rPr>
              <a:t>Ratio of correctly predicted observation to the total observations.</a:t>
            </a:r>
            <a:endParaRPr sz="1500">
              <a:solidFill>
                <a:schemeClr val="dk1"/>
              </a:solidFill>
            </a:endParaRPr>
          </a:p>
          <a:p>
            <a:pPr indent="-323850" lvl="0" marL="457200" rtl="0" algn="just">
              <a:lnSpc>
                <a:spcPct val="150000"/>
              </a:lnSpc>
              <a:spcBef>
                <a:spcPts val="1200"/>
              </a:spcBef>
              <a:spcAft>
                <a:spcPts val="0"/>
              </a:spcAft>
              <a:buClr>
                <a:schemeClr val="dk1"/>
              </a:buClr>
              <a:buSzPts val="1500"/>
              <a:buAutoNum type="arabicPeriod"/>
            </a:pPr>
            <a:r>
              <a:rPr b="1" lang="en" sz="1500">
                <a:solidFill>
                  <a:schemeClr val="dk1"/>
                </a:solidFill>
              </a:rPr>
              <a:t>Model Precision:</a:t>
            </a:r>
            <a:r>
              <a:rPr lang="en" sz="1500">
                <a:solidFill>
                  <a:schemeClr val="dk1"/>
                </a:solidFill>
              </a:rPr>
              <a:t> What proportion of positive identifications was actually correct?</a:t>
            </a:r>
            <a:endParaRPr sz="1500">
              <a:solidFill>
                <a:schemeClr val="dk1"/>
              </a:solidFill>
            </a:endParaRPr>
          </a:p>
          <a:p>
            <a:pPr indent="0" lvl="0" marL="457200" rtl="0" algn="just">
              <a:lnSpc>
                <a:spcPct val="150000"/>
              </a:lnSpc>
              <a:spcBef>
                <a:spcPts val="1200"/>
              </a:spcBef>
              <a:spcAft>
                <a:spcPts val="0"/>
              </a:spcAft>
              <a:buNone/>
            </a:pPr>
            <a:r>
              <a:rPr lang="en" sz="1500">
                <a:solidFill>
                  <a:schemeClr val="dk1"/>
                </a:solidFill>
              </a:rPr>
              <a:t>Ratio of correctly predicted positive observations to the total predicted positive observations</a:t>
            </a:r>
            <a:endParaRPr sz="1500">
              <a:solidFill>
                <a:schemeClr val="dk1"/>
              </a:solidFill>
            </a:endParaRPr>
          </a:p>
          <a:p>
            <a:pPr indent="-323850" lvl="0" marL="457200" rtl="0" algn="just">
              <a:lnSpc>
                <a:spcPct val="150000"/>
              </a:lnSpc>
              <a:spcBef>
                <a:spcPts val="1200"/>
              </a:spcBef>
              <a:spcAft>
                <a:spcPts val="0"/>
              </a:spcAft>
              <a:buClr>
                <a:schemeClr val="dk1"/>
              </a:buClr>
              <a:buSzPts val="1500"/>
              <a:buAutoNum type="arabicPeriod"/>
            </a:pPr>
            <a:r>
              <a:rPr b="1" lang="en" sz="1500">
                <a:solidFill>
                  <a:schemeClr val="dk1"/>
                </a:solidFill>
              </a:rPr>
              <a:t>Model Recall:</a:t>
            </a:r>
            <a:r>
              <a:rPr lang="en" sz="1500">
                <a:solidFill>
                  <a:schemeClr val="dk1"/>
                </a:solidFill>
              </a:rPr>
              <a:t> What proportion of actual positives was identified correctly?</a:t>
            </a:r>
            <a:endParaRPr sz="1500">
              <a:solidFill>
                <a:schemeClr val="dk1"/>
              </a:solidFill>
            </a:endParaRPr>
          </a:p>
          <a:p>
            <a:pPr indent="0" lvl="0" marL="457200" rtl="0" algn="just">
              <a:lnSpc>
                <a:spcPct val="150000"/>
              </a:lnSpc>
              <a:spcBef>
                <a:spcPts val="1200"/>
              </a:spcBef>
              <a:spcAft>
                <a:spcPts val="0"/>
              </a:spcAft>
              <a:buNone/>
            </a:pPr>
            <a:r>
              <a:rPr lang="en" sz="1500">
                <a:solidFill>
                  <a:schemeClr val="dk1"/>
                </a:solidFill>
              </a:rPr>
              <a:t>Ratio of correctly predicted positive observations to the all observations in actual class.</a:t>
            </a:r>
            <a:endParaRPr sz="1500">
              <a:solidFill>
                <a:schemeClr val="dk1"/>
              </a:solidFill>
            </a:endParaRPr>
          </a:p>
          <a:p>
            <a:pPr indent="-323850" lvl="0" marL="457200" rtl="0" algn="just">
              <a:lnSpc>
                <a:spcPct val="150000"/>
              </a:lnSpc>
              <a:spcBef>
                <a:spcPts val="1200"/>
              </a:spcBef>
              <a:spcAft>
                <a:spcPts val="0"/>
              </a:spcAft>
              <a:buClr>
                <a:schemeClr val="dk1"/>
              </a:buClr>
              <a:buSzPts val="1500"/>
              <a:buAutoNum type="arabicPeriod"/>
            </a:pPr>
            <a:r>
              <a:rPr b="1" lang="en" sz="1500">
                <a:solidFill>
                  <a:schemeClr val="dk1"/>
                </a:solidFill>
              </a:rPr>
              <a:t>Model f1_score:</a:t>
            </a:r>
            <a:r>
              <a:rPr lang="en" sz="1500">
                <a:solidFill>
                  <a:schemeClr val="dk1"/>
                </a:solidFill>
              </a:rPr>
              <a:t> weighted average of the precision and recall</a:t>
            </a:r>
            <a:endParaRPr sz="1500">
              <a:solidFill>
                <a:schemeClr val="dk1"/>
              </a:solidFill>
            </a:endParaRPr>
          </a:p>
          <a:p>
            <a:pPr indent="0" lvl="0" marL="0" rtl="0" algn="just">
              <a:lnSpc>
                <a:spcPct val="150000"/>
              </a:lnSpc>
              <a:spcBef>
                <a:spcPts val="1200"/>
              </a:spcBef>
              <a:spcAft>
                <a:spcPts val="1200"/>
              </a:spcAft>
              <a:buNone/>
            </a:pPr>
            <a:r>
              <a:t/>
            </a:r>
            <a:endParaRPr sz="1500">
              <a:solidFill>
                <a:schemeClr val="dk1"/>
              </a:solidFill>
            </a:endParaRPr>
          </a:p>
        </p:txBody>
      </p:sp>
      <p:pic>
        <p:nvPicPr>
          <p:cNvPr id="132" name="Google Shape;132;p20"/>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322425"/>
            <a:ext cx="57069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Classical Machine Learning Architectures</a:t>
            </a:r>
            <a:endParaRPr b="1"/>
          </a:p>
        </p:txBody>
      </p:sp>
      <p:sp>
        <p:nvSpPr>
          <p:cNvPr id="139" name="Google Shape;139;p21"/>
          <p:cNvSpPr txBox="1"/>
          <p:nvPr>
            <p:ph idx="1" type="body"/>
          </p:nvPr>
        </p:nvSpPr>
        <p:spPr>
          <a:xfrm>
            <a:off x="311700" y="890625"/>
            <a:ext cx="8520600" cy="42528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solidFill>
                  <a:schemeClr val="dk1"/>
                </a:solidFill>
                <a:highlight>
                  <a:srgbClr val="FFFFFF"/>
                </a:highlight>
              </a:rPr>
              <a:t>There are many different types of classical machine learning algorithms that can be applied to the Human Activities Recognition problem. Of them, we have worked with the 2 famous architectures:</a:t>
            </a:r>
            <a:endParaRPr>
              <a:solidFill>
                <a:schemeClr val="dk1"/>
              </a:solidFill>
              <a:highlight>
                <a:srgbClr val="FFFFFF"/>
              </a:highlight>
            </a:endParaRPr>
          </a:p>
          <a:p>
            <a:pPr indent="0" lvl="0" marL="0" rtl="0" algn="just">
              <a:lnSpc>
                <a:spcPct val="150000"/>
              </a:lnSpc>
              <a:spcBef>
                <a:spcPts val="1200"/>
              </a:spcBef>
              <a:spcAft>
                <a:spcPts val="0"/>
              </a:spcAft>
              <a:buNone/>
            </a:pPr>
            <a:r>
              <a:rPr b="1" lang="en">
                <a:solidFill>
                  <a:schemeClr val="dk1"/>
                </a:solidFill>
                <a:highlight>
                  <a:srgbClr val="FFFFFF"/>
                </a:highlight>
              </a:rPr>
              <a:t>K nearest neighbors</a:t>
            </a:r>
            <a:r>
              <a:rPr lang="en">
                <a:solidFill>
                  <a:schemeClr val="dk1"/>
                </a:solidFill>
                <a:highlight>
                  <a:srgbClr val="FFFFFF"/>
                </a:highlight>
              </a:rPr>
              <a:t> is one of the simplest Machine Learning algorithms that stores all available cases and classifies new cases based on a similarity measure (e.g., distance functions). Thus, it assumes that similar things exist in close proximity.</a:t>
            </a:r>
            <a:endParaRPr>
              <a:solidFill>
                <a:schemeClr val="dk1"/>
              </a:solidFill>
              <a:highlight>
                <a:srgbClr val="FFFFFF"/>
              </a:highlight>
            </a:endParaRPr>
          </a:p>
          <a:p>
            <a:pPr indent="0" lvl="0" marL="0" rtl="0" algn="just">
              <a:lnSpc>
                <a:spcPct val="150000"/>
              </a:lnSpc>
              <a:spcBef>
                <a:spcPts val="1200"/>
              </a:spcBef>
              <a:spcAft>
                <a:spcPts val="1200"/>
              </a:spcAft>
              <a:buNone/>
            </a:pPr>
            <a:r>
              <a:rPr b="1" lang="en">
                <a:solidFill>
                  <a:schemeClr val="dk1"/>
                </a:solidFill>
              </a:rPr>
              <a:t>Support vector machines</a:t>
            </a:r>
            <a:r>
              <a:rPr lang="en">
                <a:solidFill>
                  <a:schemeClr val="dk1"/>
                </a:solidFill>
              </a:rPr>
              <a:t> is also a simple Machine Learning algorithm whose objective is to find a hyperplane in an N-dimensional space(N — the number of features) that distinctly classifies the data points.</a:t>
            </a:r>
            <a:endParaRPr>
              <a:solidFill>
                <a:schemeClr val="dk1"/>
              </a:solidFill>
            </a:endParaRPr>
          </a:p>
        </p:txBody>
      </p:sp>
      <p:pic>
        <p:nvPicPr>
          <p:cNvPr id="140" name="Google Shape;140;p21"/>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311700" y="1091450"/>
            <a:ext cx="8520600" cy="39138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Char char="●"/>
            </a:pPr>
            <a:r>
              <a:rPr lang="en">
                <a:solidFill>
                  <a:schemeClr val="dk1"/>
                </a:solidFill>
                <a:highlight>
                  <a:srgbClr val="FFFFFF"/>
                </a:highlight>
              </a:rPr>
              <a:t>k-NN algorithm </a:t>
            </a:r>
            <a:r>
              <a:rPr lang="en">
                <a:solidFill>
                  <a:schemeClr val="dk1"/>
                </a:solidFill>
                <a:highlight>
                  <a:srgbClr val="FFFFFF"/>
                </a:highlight>
              </a:rPr>
              <a:t>can be used to solve both classification and regression problems. It’s easy to implement and understand, but has a major drawback of becoming significantly slower as the size of that data in use grows.</a:t>
            </a:r>
            <a:endParaRPr>
              <a:solidFill>
                <a:schemeClr val="dk1"/>
              </a:solidFill>
              <a:highlight>
                <a:srgbClr val="FFFFFF"/>
              </a:highlight>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It works by finding the distances between a query and all the examples in the data, selecting the specified number of examples (K) closest to the query, then votes for the most frequent label (in the case of classification) or averages the labels (in the case of regression). </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highlight>
                  <a:srgbClr val="FFFFFF"/>
                </a:highlight>
              </a:rPr>
              <a:t>Choosing the right K for our data is done by trying several Ks and picking the one that works best.</a:t>
            </a:r>
            <a:endParaRPr>
              <a:solidFill>
                <a:schemeClr val="dk1"/>
              </a:solidFill>
              <a:highlight>
                <a:srgbClr val="FFFFFF"/>
              </a:highlight>
            </a:endParaRPr>
          </a:p>
        </p:txBody>
      </p:sp>
      <p:pic>
        <p:nvPicPr>
          <p:cNvPr id="147" name="Google Shape;147;p22"/>
          <p:cNvPicPr preferRelativeResize="0"/>
          <p:nvPr/>
        </p:nvPicPr>
        <p:blipFill>
          <a:blip r:embed="rId3">
            <a:alphaModFix/>
          </a:blip>
          <a:stretch>
            <a:fillRect/>
          </a:stretch>
        </p:blipFill>
        <p:spPr>
          <a:xfrm>
            <a:off x="7347200" y="0"/>
            <a:ext cx="1796800" cy="568100"/>
          </a:xfrm>
          <a:prstGeom prst="rect">
            <a:avLst/>
          </a:prstGeom>
          <a:noFill/>
          <a:ln>
            <a:noFill/>
          </a:ln>
        </p:spPr>
      </p:pic>
      <p:sp>
        <p:nvSpPr>
          <p:cNvPr id="148" name="Google Shape;148;p22"/>
          <p:cNvSpPr txBox="1"/>
          <p:nvPr/>
        </p:nvSpPr>
        <p:spPr>
          <a:xfrm>
            <a:off x="383850" y="399175"/>
            <a:ext cx="6279600" cy="554100"/>
          </a:xfrm>
          <a:prstGeom prst="rect">
            <a:avLst/>
          </a:prstGeom>
          <a:gradFill>
            <a:gsLst>
              <a:gs pos="0">
                <a:srgbClr val="D0E0E3"/>
              </a:gs>
              <a:gs pos="100000">
                <a:srgbClr val="FFFFFF"/>
              </a:gs>
            </a:gsLst>
            <a:lin ang="5400700" scaled="0"/>
          </a:gra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K-nearest neighbors (k-NN) algorithm</a:t>
            </a:r>
            <a:endParaRPr b="1" sz="2400"/>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