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9975" cy="42808525"/>
  <p:notesSz cx="67945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99"/>
    <a:srgbClr val="CCFFCC"/>
    <a:srgbClr val="FFFFCC"/>
    <a:srgbClr val="FFFF99"/>
    <a:srgbClr val="CC3300"/>
    <a:srgbClr val="B3E0D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0" autoAdjust="0"/>
    <p:restoredTop sz="99636" autoAdjust="0"/>
  </p:normalViewPr>
  <p:slideViewPr>
    <p:cSldViewPr snapToGrid="0" showGuides="1">
      <p:cViewPr>
        <p:scale>
          <a:sx n="66" d="100"/>
          <a:sy n="66" d="100"/>
        </p:scale>
        <p:origin x="3750" y="4002"/>
      </p:cViewPr>
      <p:guideLst>
        <p:guide orient="horz" pos="15856"/>
        <p:guide orient="horz" pos="14147"/>
        <p:guide orient="horz" pos="23885"/>
        <p:guide orient="horz" pos="24986"/>
        <p:guide pos="5310"/>
        <p:guide pos="12224"/>
        <p:guide pos="14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813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8" tIns="46255" rIns="92508" bIns="46255" numCol="1" anchor="t" anchorCtr="0" compatLnSpc="1">
            <a:prstTxWarp prst="textNoShape">
              <a:avLst/>
            </a:prstTxWarp>
          </a:bodyPr>
          <a:lstStyle>
            <a:lvl1pPr defTabSz="925592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878" y="0"/>
            <a:ext cx="2944175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8" tIns="46255" rIns="92508" bIns="46255" numCol="1" anchor="t" anchorCtr="0" compatLnSpc="1">
            <a:prstTxWarp prst="textNoShape">
              <a:avLst/>
            </a:prstTxWarp>
          </a:bodyPr>
          <a:lstStyle>
            <a:lvl1pPr algn="r" defTabSz="925592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379"/>
            <a:ext cx="2943813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8" tIns="46255" rIns="92508" bIns="46255" numCol="1" anchor="b" anchorCtr="0" compatLnSpc="1">
            <a:prstTxWarp prst="textNoShape">
              <a:avLst/>
            </a:prstTxWarp>
          </a:bodyPr>
          <a:lstStyle>
            <a:lvl1pPr defTabSz="925592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878" y="9408379"/>
            <a:ext cx="2944175" cy="49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08" tIns="46255" rIns="92508" bIns="46255" numCol="1" anchor="b" anchorCtr="0" compatLnSpc="1">
            <a:prstTxWarp prst="textNoShape">
              <a:avLst/>
            </a:prstTxWarp>
          </a:bodyPr>
          <a:lstStyle>
            <a:lvl1pPr algn="r" defTabSz="925592">
              <a:defRPr sz="1200"/>
            </a:lvl1pPr>
          </a:lstStyle>
          <a:p>
            <a:pPr>
              <a:defRPr/>
            </a:pPr>
            <a:fld id="{EAAF9896-6175-4CEE-B8CC-FDFA5389A7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4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813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45" tIns="47672" rIns="95345" bIns="47672" numCol="1" anchor="t" anchorCtr="0" compatLnSpc="1">
            <a:prstTxWarp prst="textNoShape">
              <a:avLst/>
            </a:prstTxWarp>
          </a:bodyPr>
          <a:lstStyle>
            <a:lvl1pPr defTabSz="95424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78" y="1"/>
            <a:ext cx="2944175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45" tIns="47672" rIns="95345" bIns="47672" numCol="1" anchor="t" anchorCtr="0" compatLnSpc="1">
            <a:prstTxWarp prst="textNoShape">
              <a:avLst/>
            </a:prstTxWarp>
          </a:bodyPr>
          <a:lstStyle>
            <a:lvl1pPr algn="r" defTabSz="95424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981" y="4704004"/>
            <a:ext cx="5436540" cy="445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45" tIns="47672" rIns="95345" bIns="47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865"/>
            <a:ext cx="2943813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45" tIns="47672" rIns="95345" bIns="47672" numCol="1" anchor="b" anchorCtr="0" compatLnSpc="1">
            <a:prstTxWarp prst="textNoShape">
              <a:avLst/>
            </a:prstTxWarp>
          </a:bodyPr>
          <a:lstStyle>
            <a:lvl1pPr defTabSz="95424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78" y="9409865"/>
            <a:ext cx="2944175" cy="4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45" tIns="47672" rIns="95345" bIns="47672" numCol="1" anchor="b" anchorCtr="0" compatLnSpc="1">
            <a:prstTxWarp prst="textNoShape">
              <a:avLst/>
            </a:prstTxWarp>
          </a:bodyPr>
          <a:lstStyle>
            <a:lvl1pPr algn="r" defTabSz="954241">
              <a:defRPr sz="1200"/>
            </a:lvl1pPr>
          </a:lstStyle>
          <a:p>
            <a:pPr>
              <a:defRPr/>
            </a:pPr>
            <a:fld id="{B058D67B-37FC-414F-8DA8-D609BB7EF0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23338" y="4699000"/>
            <a:ext cx="6408737" cy="133207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92363" y="4699000"/>
            <a:ext cx="19078575" cy="1332071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8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7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735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950" y="11969750"/>
            <a:ext cx="12742863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89213" y="11969750"/>
            <a:ext cx="12742862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4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7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50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7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2363" y="4699000"/>
            <a:ext cx="255635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950" y="11969750"/>
            <a:ext cx="25638125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Aufzählungspunkt 1</a:t>
            </a:r>
          </a:p>
          <a:p>
            <a:pPr lvl="1"/>
            <a:r>
              <a:rPr lang="de-DE" smtClean="0"/>
              <a:t>Aufzählungspunkt 2</a:t>
            </a:r>
          </a:p>
          <a:p>
            <a:pPr lvl="2"/>
            <a:r>
              <a:rPr lang="de-DE" smtClean="0"/>
              <a:t>Aufzählungspunkt 3</a:t>
            </a:r>
          </a:p>
          <a:p>
            <a:pPr lvl="3"/>
            <a:r>
              <a:rPr lang="de-DE" smtClean="0"/>
              <a:t>Aufzählungspunkt 4</a:t>
            </a:r>
          </a:p>
          <a:p>
            <a:pPr lvl="4"/>
            <a:r>
              <a:rPr lang="de-DE" smtClean="0"/>
              <a:t>Aufzählungspunkt 5</a:t>
            </a:r>
          </a:p>
          <a:p>
            <a:pPr lvl="4"/>
            <a:r>
              <a:rPr lang="de-DE" smtClean="0"/>
              <a:t>Aufzählungspunkt 6</a:t>
            </a:r>
          </a:p>
          <a:p>
            <a:pPr lvl="0"/>
            <a:r>
              <a:rPr lang="de-DE" smtClean="0"/>
              <a:t>Aufzählungspunkt 7</a:t>
            </a:r>
          </a:p>
          <a:p>
            <a:pPr lvl="0"/>
            <a:r>
              <a:rPr lang="de-DE" smtClean="0"/>
              <a:t>Aufzählungspunkt 8</a:t>
            </a:r>
          </a:p>
          <a:p>
            <a:pPr lvl="0"/>
            <a:endParaRPr lang="de-DE" smtClean="0"/>
          </a:p>
        </p:txBody>
      </p:sp>
      <p:pic>
        <p:nvPicPr>
          <p:cNvPr id="1028" name="Picture 28" descr="kit-logo_standard_en_farbe-rgb_positiv_groß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38275"/>
            <a:ext cx="554513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1" descr="2009_11_rahmen_wiss-post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30276800" cy="428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419225" y="41271825"/>
            <a:ext cx="144589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</a:defRPr>
            </a:lvl1pPr>
            <a:lvl2pPr defTabSz="4176713">
              <a:defRPr>
                <a:solidFill>
                  <a:schemeClr val="tx1"/>
                </a:solidFill>
                <a:latin typeface="Arial" charset="0"/>
              </a:defRPr>
            </a:lvl2pPr>
            <a:lvl3pPr defTabSz="4176713">
              <a:defRPr>
                <a:solidFill>
                  <a:schemeClr val="tx1"/>
                </a:solidFill>
                <a:latin typeface="Arial" charset="0"/>
              </a:defRPr>
            </a:lvl3pPr>
            <a:lvl4pPr defTabSz="4176713">
              <a:defRPr>
                <a:solidFill>
                  <a:schemeClr val="tx1"/>
                </a:solidFill>
                <a:latin typeface="Arial" charset="0"/>
              </a:defRPr>
            </a:lvl4pPr>
            <a:lvl5pPr defTabSz="4176713">
              <a:defRPr>
                <a:solidFill>
                  <a:schemeClr val="tx1"/>
                </a:solidFill>
                <a:latin typeface="Arial" charset="0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3300" smtClean="0"/>
              <a:t>KIT – University of the State of Baden-Wuerttemberg and</a:t>
            </a:r>
          </a:p>
          <a:p>
            <a:pPr>
              <a:defRPr/>
            </a:pPr>
            <a:r>
              <a:rPr lang="de-DE" sz="3300" smtClean="0"/>
              <a:t>National Research Center of the Helmholtz Association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2pPr>
      <a:lvl3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3pPr>
      <a:lvl4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4pPr>
      <a:lvl5pPr algn="l" defTabSz="4176713" rtl="0" eaLnBrk="0" fontAlgn="base" hangingPunct="0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5pPr>
      <a:lvl6pPr marL="4572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6pPr>
      <a:lvl7pPr marL="9144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7pPr>
      <a:lvl8pPr marL="13716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8pPr>
      <a:lvl9pPr marL="18288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9pPr>
    </p:titleStyle>
    <p:bodyStyle>
      <a:lvl1pPr marL="609600" indent="-609600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1447800" indent="-6588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2pPr>
      <a:lvl3pPr marL="22479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3pPr>
      <a:lvl4pPr marL="30480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4pPr>
      <a:lvl5pPr marL="3848100" indent="-620713" algn="l" defTabSz="4176713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5pPr>
      <a:lvl6pPr marL="43053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6pPr>
      <a:lvl7pPr marL="47625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7pPr>
      <a:lvl8pPr marL="52197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8pPr>
      <a:lvl9pPr marL="5676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063" y="4699000"/>
            <a:ext cx="27187525" cy="2559050"/>
          </a:xfrm>
          <a:noFill/>
        </p:spPr>
        <p:txBody>
          <a:bodyPr wrap="square"/>
          <a:lstStyle/>
          <a:p>
            <a:pPr eaLnBrk="1" hangingPunct="1"/>
            <a:r>
              <a:rPr lang="de-DE" smtClean="0"/>
              <a:t>Cognitive Relay: Detecting Spectrum Holes in a Dynamic Scenario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1450" y="7654925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/>
              <a:t>Ankit Kaushik, Macus Mueller </a:t>
            </a:r>
            <a:r>
              <a:rPr lang="de-DE" sz="5000"/>
              <a:t>and Friedrich K. Jondral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441450" y="8497888"/>
            <a:ext cx="27262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72727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5000" smtClean="0">
                <a:solidFill>
                  <a:srgbClr val="727272"/>
                </a:solidFill>
              </a:rPr>
              <a:t>{ankit.kaushik, friedrich.jondral</a:t>
            </a:r>
            <a:r>
              <a:rPr lang="de-DE" sz="5000">
                <a:solidFill>
                  <a:srgbClr val="727272"/>
                </a:solidFill>
              </a:rPr>
              <a:t>}@</a:t>
            </a:r>
            <a:r>
              <a:rPr lang="de-DE" sz="5000" smtClean="0">
                <a:solidFill>
                  <a:srgbClr val="727272"/>
                </a:solidFill>
              </a:rPr>
              <a:t>kit.edu, {marcus.mueller@kit.edu}</a:t>
            </a:r>
            <a:endParaRPr lang="de-DE" sz="5000">
              <a:solidFill>
                <a:srgbClr val="727272"/>
              </a:solidFill>
            </a:endParaRPr>
          </a:p>
        </p:txBody>
      </p: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15678150" y="1385888"/>
            <a:ext cx="12449175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b"/>
          <a:lstStyle>
            <a:lvl1pPr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Karlsruhe Institute of  Technology</a:t>
            </a:r>
          </a:p>
          <a:p>
            <a:pPr eaLnBrk="1" hangingPunct="1">
              <a:lnSpc>
                <a:spcPct val="112000"/>
              </a:lnSpc>
            </a:pPr>
            <a:r>
              <a:rPr lang="de-DE" sz="4800">
                <a:solidFill>
                  <a:schemeClr val="bg2"/>
                </a:solidFill>
              </a:rPr>
              <a:t>Communications Engineering Lab</a:t>
            </a:r>
          </a:p>
          <a:p>
            <a:pPr eaLnBrk="1" hangingPunct="1">
              <a:lnSpc>
                <a:spcPct val="112000"/>
              </a:lnSpc>
            </a:pPr>
            <a:endParaRPr lang="de-DE" sz="4800">
              <a:solidFill>
                <a:schemeClr val="bg2"/>
              </a:solidFill>
            </a:endParaRPr>
          </a:p>
        </p:txBody>
      </p:sp>
      <p:pic>
        <p:nvPicPr>
          <p:cNvPr id="2094" name="Picture 17" descr="CE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5" y="1325563"/>
            <a:ext cx="2420938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1092"/>
          <p:cNvSpPr>
            <a:spLocks noChangeArrowheads="1"/>
          </p:cNvSpPr>
          <p:nvPr/>
        </p:nvSpPr>
        <p:spPr bwMode="auto">
          <a:xfrm>
            <a:off x="1577975" y="19019922"/>
            <a:ext cx="13315950" cy="210853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257175" indent="-257175" defTabSz="4176713">
              <a:spcAft>
                <a:spcPts val="1200"/>
              </a:spcAft>
              <a:defRPr/>
            </a:pPr>
            <a:r>
              <a:rPr lang="en-US" sz="4800" dirty="0" smtClean="0"/>
              <a:t>System model</a:t>
            </a:r>
            <a:endParaRPr lang="en-US" sz="4800" dirty="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endParaRPr lang="en-US" sz="3600" b="0" smtClean="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endParaRPr lang="en-US" sz="3600"/>
          </a:p>
          <a:p>
            <a:pPr marL="457200" indent="-457200" defTabSz="4176713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600" b="0" smtClean="0"/>
              <a:t> </a:t>
            </a:r>
            <a:endParaRPr lang="en-US" sz="3600" b="0" dirty="0" smtClean="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Cognitive </a:t>
            </a:r>
            <a:r>
              <a:rPr lang="en-US" sz="2800"/>
              <a:t>Relay (CR) is network element of the SU </a:t>
            </a:r>
            <a:r>
              <a:rPr lang="en-US" sz="2800" smtClean="0"/>
              <a:t>system</a:t>
            </a:r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smtClean="0"/>
              <a:t>Supports </a:t>
            </a:r>
            <a:r>
              <a:rPr lang="en-US" sz="2800"/>
              <a:t>wireless services for devices operating indoor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Enables dynamic access to increase spectral </a:t>
            </a:r>
            <a:r>
              <a:rPr lang="en-US" sz="2800" smtClean="0"/>
              <a:t>eciency.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0">
              <a:solidFill>
                <a:srgbClr val="0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smtClean="0">
              <a:solidFill>
                <a:srgbClr val="000000"/>
              </a:solidFill>
            </a:endParaRPr>
          </a:p>
          <a:p>
            <a:r>
              <a:rPr lang="de-DE" sz="2800"/>
              <a:t>Learning</a:t>
            </a:r>
          </a:p>
          <a:p>
            <a:r>
              <a:rPr lang="en-US" sz="2800"/>
              <a:t>Modelling channel access model as discrete time discrete state Markov </a:t>
            </a:r>
            <a:r>
              <a:rPr lang="en-US" sz="2800" smtClean="0"/>
              <a:t>Process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 </a:t>
            </a: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de-DE" sz="2800"/>
              <a:t> PU subchannels 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457200" indent="-457200">
              <a:buFont typeface="Arial" pitchFamily="34" charset="0"/>
              <a:buChar char="•"/>
            </a:pPr>
            <a:endParaRPr lang="de-DE" sz="2800" i="1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Multiband Sensing through </a:t>
            </a:r>
            <a:endParaRPr lang="en-US" sz="2800" smtClean="0"/>
          </a:p>
          <a:p>
            <a:r>
              <a:rPr lang="en-US" sz="2800"/>
              <a:t>	</a:t>
            </a:r>
            <a:r>
              <a:rPr lang="en-US" sz="2800" smtClean="0"/>
              <a:t>subchannel scanning</a:t>
            </a:r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r>
              <a:rPr lang="de-DE" sz="2800"/>
              <a:t> Transitional Probability </a:t>
            </a:r>
            <a:r>
              <a:rPr lang="de-DE" sz="2800" smtClean="0"/>
              <a:t>(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sz="2800" smtClean="0"/>
              <a:t>; 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DE" sz="280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de-DE" sz="280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Channel ranking is decided </a:t>
            </a:r>
            <a:endParaRPr lang="en-US" sz="2800" smtClean="0"/>
          </a:p>
          <a:p>
            <a:r>
              <a:rPr lang="en-US" sz="2800"/>
              <a:t>	</a:t>
            </a:r>
            <a:r>
              <a:rPr lang="en-US" sz="2800" smtClean="0"/>
              <a:t>based </a:t>
            </a:r>
            <a:r>
              <a:rPr lang="en-US" sz="2800"/>
              <a:t>on Utilization Probability</a:t>
            </a: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15228888" y="10831657"/>
            <a:ext cx="13495337" cy="2385522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457200" indent="-457200" defTabSz="4176713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800" smtClean="0"/>
              <a:t>Implementation and User Interactionions</a:t>
            </a:r>
            <a:endParaRPr lang="en-US" sz="4800" dirty="0" smtClean="0"/>
          </a:p>
          <a:p>
            <a:endParaRPr lang="de-DE" sz="2800" smtClean="0"/>
          </a:p>
          <a:p>
            <a:r>
              <a:rPr lang="de-DE" sz="2800" b="1" smtClean="0"/>
              <a:t>Demonstrator Setup</a:t>
            </a:r>
          </a:p>
          <a:p>
            <a:endParaRPr lang="de-DE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Test </a:t>
            </a:r>
            <a:r>
              <a:rPr lang="en-US" sz="2800"/>
              <a:t>scenario </a:t>
            </a:r>
            <a:r>
              <a:rPr lang="en-US" sz="280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 smtClean="0">
                <a:sym typeface="Wingdings"/>
              </a:rPr>
              <a:t>→</a:t>
            </a:r>
            <a:r>
              <a:rPr lang="en-US" sz="2800" smtClean="0"/>
              <a:t> </a:t>
            </a:r>
            <a:r>
              <a:rPr lang="en-US" sz="2800"/>
              <a:t>GSM Channels </a:t>
            </a:r>
            <a:r>
              <a:rPr lang="en-US" sz="2800"/>
              <a:t>at </a:t>
            </a:r>
            <a:r>
              <a:rPr lang="en-US" sz="2800" smtClean="0"/>
              <a:t>1800MHz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/>
          </a:p>
          <a:p>
            <a:pPr marL="514350" indent="-514350">
              <a:buFont typeface="Wingdings" pitchFamily="2" charset="2"/>
              <a:buChar char="§"/>
            </a:pPr>
            <a:r>
              <a:rPr lang="de-DE" sz="2800"/>
              <a:t> </a:t>
            </a:r>
            <a:r>
              <a:rPr lang="de-DE" sz="2800"/>
              <a:t>Hardware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>
                <a:sym typeface="Wingdings"/>
              </a:rPr>
              <a:t>→ </a:t>
            </a:r>
            <a:r>
              <a:rPr lang="de-DE" sz="2800" smtClean="0"/>
              <a:t>USRP N210</a:t>
            </a:r>
          </a:p>
          <a:p>
            <a:pPr marL="514350" indent="-514350">
              <a:buFont typeface="Wingdings" pitchFamily="2" charset="2"/>
              <a:buChar char="§"/>
            </a:pPr>
            <a:endParaRPr lang="de-DE" sz="2800"/>
          </a:p>
          <a:p>
            <a:pPr marL="449263" indent="-449263">
              <a:buFont typeface="Wingdings" pitchFamily="2" charset="2"/>
              <a:buChar char="§"/>
            </a:pPr>
            <a:r>
              <a:rPr lang="en-US" sz="2800"/>
              <a:t> Implementing multiband sensing through scanning using a Software </a:t>
            </a:r>
            <a:r>
              <a:rPr lang="en-US" sz="2800"/>
              <a:t>dened </a:t>
            </a:r>
            <a:r>
              <a:rPr lang="en-US" sz="2800" smtClean="0"/>
              <a:t>  architec</a:t>
            </a:r>
            <a:r>
              <a:rPr lang="de-DE" sz="2800" smtClean="0"/>
              <a:t>ture </a:t>
            </a:r>
            <a:r>
              <a:rPr lang="en-US" sz="2800">
                <a:solidFill>
                  <a:schemeClr val="bg1">
                    <a:lumMod val="75000"/>
                  </a:schemeClr>
                </a:solidFill>
                <a:sym typeface="Wingdings"/>
              </a:rPr>
              <a:t></a:t>
            </a:r>
            <a:r>
              <a:rPr lang="en-US" sz="2800">
                <a:sym typeface="Wingdings"/>
              </a:rPr>
              <a:t>→ </a:t>
            </a:r>
            <a:r>
              <a:rPr lang="de-DE" sz="2800" smtClean="0"/>
              <a:t>GnuRadio</a:t>
            </a:r>
            <a:r>
              <a:rPr lang="en-US" sz="2800" b="0" smtClean="0"/>
              <a:t>Perpendicular illumination</a:t>
            </a:r>
          </a:p>
          <a:p>
            <a:pPr marL="449263" indent="-449263">
              <a:buFont typeface="Wingdings" pitchFamily="2" charset="2"/>
              <a:buChar char="§"/>
            </a:pPr>
            <a:endParaRPr lang="en-US" sz="2800"/>
          </a:p>
          <a:p>
            <a:pPr marL="449263" indent="-449263">
              <a:buFont typeface="Wingdings" pitchFamily="2" charset="2"/>
              <a:buChar char="§"/>
            </a:pPr>
            <a:endParaRPr lang="en-US" sz="2800" b="0" smtClean="0"/>
          </a:p>
          <a:p>
            <a:pPr marL="449263" indent="-449263">
              <a:buFont typeface="Wingdings" pitchFamily="2" charset="2"/>
              <a:buChar char="§"/>
            </a:pPr>
            <a:endParaRPr lang="en-US" sz="2800"/>
          </a:p>
          <a:p>
            <a:endParaRPr lang="en-US" sz="2800" b="1" smtClean="0"/>
          </a:p>
          <a:p>
            <a:endParaRPr lang="en-US" sz="2800" b="1"/>
          </a:p>
          <a:p>
            <a:r>
              <a:rPr lang="en-US" sz="2800" b="1" smtClean="0"/>
              <a:t>Analysis</a:t>
            </a:r>
          </a:p>
          <a:p>
            <a:endParaRPr lang="en-US" sz="2800" b="1"/>
          </a:p>
          <a:p>
            <a:pPr marL="457200" indent="-457200">
              <a:buFont typeface="Wingdings" pitchFamily="2" charset="2"/>
              <a:buChar char="§"/>
            </a:pPr>
            <a:r>
              <a:rPr lang="de-DE" sz="2800"/>
              <a:t>Determination </a:t>
            </a:r>
            <a:r>
              <a:rPr lang="de-DE" sz="2800"/>
              <a:t>of </a:t>
            </a:r>
            <a:endParaRPr lang="de-DE" sz="2800" smtClean="0"/>
          </a:p>
          <a:p>
            <a:r>
              <a:rPr lang="de-DE" sz="2800"/>
              <a:t>	</a:t>
            </a:r>
            <a:r>
              <a:rPr lang="de-DE" sz="2800" smtClean="0"/>
              <a:t>spectral holes</a:t>
            </a:r>
          </a:p>
          <a:p>
            <a:endParaRPr lang="de-DE" sz="2800"/>
          </a:p>
          <a:p>
            <a:pPr marL="457200" indent="-457200">
              <a:buFont typeface="Wingdings" pitchFamily="2" charset="2"/>
              <a:buChar char="§"/>
            </a:pPr>
            <a:r>
              <a:rPr lang="de-DE" sz="2800"/>
              <a:t> Estimation </a:t>
            </a:r>
            <a:r>
              <a:rPr lang="de-DE" sz="2800"/>
              <a:t>of </a:t>
            </a:r>
            <a:endParaRPr lang="de-DE" sz="2800" smtClean="0"/>
          </a:p>
          <a:p>
            <a:r>
              <a:rPr lang="de-DE" sz="2800"/>
              <a:t>	</a:t>
            </a:r>
            <a:r>
              <a:rPr lang="de-DE" sz="2800" smtClean="0"/>
              <a:t>parameters (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^b</a:t>
            </a:r>
            <a:r>
              <a:rPr lang="de-DE" sz="2800" smtClean="0"/>
              <a:t>;</a:t>
            </a:r>
            <a:r>
              <a:rPr lang="de-DE" sz="2800" i="1" smtClean="0">
                <a:latin typeface="Times New Roman" pitchFamily="18" charset="0"/>
                <a:cs typeface="Times New Roman" pitchFamily="18" charset="0"/>
              </a:rPr>
              <a:t> ^c</a:t>
            </a:r>
            <a:r>
              <a:rPr lang="de-DE" sz="2800" smtClean="0"/>
              <a:t>)</a:t>
            </a:r>
          </a:p>
          <a:p>
            <a:endParaRPr lang="de-DE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Channel </a:t>
            </a:r>
            <a:r>
              <a:rPr lang="en-US" sz="2800"/>
              <a:t>Ranking </a:t>
            </a:r>
            <a:endParaRPr lang="en-US" sz="2800" smtClean="0"/>
          </a:p>
          <a:p>
            <a:r>
              <a:rPr lang="en-US" sz="2800"/>
              <a:t>	</a:t>
            </a:r>
            <a:r>
              <a:rPr lang="en-US" sz="2800" smtClean="0"/>
              <a:t>based </a:t>
            </a:r>
            <a:r>
              <a:rPr lang="en-US" sz="2800"/>
              <a:t>on the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u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4176713">
              <a:lnSpc>
                <a:spcPct val="150000"/>
              </a:lnSpc>
              <a:buFont typeface="Wingdings" pitchFamily="2" charset="2"/>
              <a:buChar char="§"/>
            </a:pPr>
            <a:endParaRPr lang="en-US" sz="2800" b="0" dirty="0" smtClean="0"/>
          </a:p>
        </p:txBody>
      </p:sp>
      <p:sp>
        <p:nvSpPr>
          <p:cNvPr id="149" name="Rectangle 18"/>
          <p:cNvSpPr>
            <a:spLocks noChangeArrowheads="1"/>
          </p:cNvSpPr>
          <p:nvPr/>
        </p:nvSpPr>
        <p:spPr bwMode="auto">
          <a:xfrm>
            <a:off x="1585913" y="10804361"/>
            <a:ext cx="13315950" cy="78833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"/>
          <a:lstStyle/>
          <a:p>
            <a:pPr marL="457200" indent="-457200" defTabSz="4176713"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Introduction </a:t>
            </a:r>
            <a:r>
              <a:rPr lang="en-US" sz="4800" dirty="0"/>
              <a:t>and M</a:t>
            </a:r>
            <a:r>
              <a:rPr lang="en-US" sz="4800" dirty="0" smtClean="0"/>
              <a:t>otivation</a:t>
            </a:r>
            <a:endParaRPr lang="en-US" sz="4800" dirty="0"/>
          </a:p>
          <a:p>
            <a:pPr defTabSz="4176713"/>
            <a:endParaRPr lang="en-US" sz="2800" dirty="0" smtClean="0"/>
          </a:p>
          <a:p>
            <a:r>
              <a:rPr lang="en-US" sz="2800"/>
              <a:t>Cognitive radio illustrates a dynamic model that provides human intervention to the</a:t>
            </a:r>
          </a:p>
          <a:p>
            <a:r>
              <a:rPr lang="de-DE" sz="2800"/>
              <a:t>underlying radio hardware.</a:t>
            </a:r>
          </a:p>
          <a:p>
            <a:r>
              <a:rPr lang="en-US" sz="2800"/>
              <a:t>Dynamic spectrum access (DSA) is one of the many applications of cognitive radio</a:t>
            </a:r>
            <a:r>
              <a:rPr lang="en-US" sz="2800" smtClean="0"/>
              <a:t>.</a:t>
            </a:r>
          </a:p>
          <a:p>
            <a:endParaRPr lang="en-US" sz="2800"/>
          </a:p>
          <a:p>
            <a:r>
              <a:rPr lang="en-US" sz="2800"/>
              <a:t>Main tasks for a DSA operating as secondary user (SU):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Realizes secondary access to the primary user (PU) spectrum.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Gathers information sensing and use it for intelligent access to the spectrum learning.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Avoid interference to the </a:t>
            </a:r>
            <a:r>
              <a:rPr lang="en-US" sz="2800" smtClean="0"/>
              <a:t>PU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  <a:p>
            <a:r>
              <a:rPr lang="de-DE" sz="2800"/>
              <a:t>Purpose of this work: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Realize the cognitive concepts over the hardware.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Implement simple algorithm to reduce the time and computational constraints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/>
              <a:t> Test it in a real </a:t>
            </a:r>
            <a:r>
              <a:rPr lang="en-US" sz="2800" smtClean="0"/>
              <a:t>scenario</a:t>
            </a:r>
            <a:endParaRPr lang="en-US" sz="2800" b="0" dirty="0" smtClean="0"/>
          </a:p>
        </p:txBody>
      </p:sp>
      <p:sp>
        <p:nvSpPr>
          <p:cNvPr id="150" name="Rectangle 294"/>
          <p:cNvSpPr>
            <a:spLocks noChangeArrowheads="1"/>
          </p:cNvSpPr>
          <p:nvPr/>
        </p:nvSpPr>
        <p:spPr bwMode="auto">
          <a:xfrm>
            <a:off x="15228888" y="35008485"/>
            <a:ext cx="13495337" cy="5106065"/>
          </a:xfrm>
          <a:prstGeom prst="rect">
            <a:avLst/>
          </a:prstGeom>
          <a:solidFill>
            <a:srgbClr val="B3E0D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0" tIns="46800"/>
          <a:lstStyle/>
          <a:p>
            <a:pPr marL="457200" indent="-457200" defTabSz="4176713">
              <a:spcBef>
                <a:spcPct val="50000"/>
              </a:spcBef>
              <a:buFont typeface="Arial" charset="0"/>
              <a:buChar char="•"/>
            </a:pPr>
            <a:endParaRPr lang="en-US" sz="2800" b="0"/>
          </a:p>
          <a:p>
            <a:pPr marL="914400" lvl="1" indent="-457200" defTabSz="4176713">
              <a:spcBef>
                <a:spcPct val="50000"/>
              </a:spcBef>
              <a:buFont typeface="Arial" charset="0"/>
              <a:buChar char="•"/>
            </a:pPr>
            <a:endParaRPr lang="de-DE" sz="2800" b="0"/>
          </a:p>
        </p:txBody>
      </p:sp>
      <p:sp>
        <p:nvSpPr>
          <p:cNvPr id="151" name="Rectangle 294"/>
          <p:cNvSpPr>
            <a:spLocks noChangeArrowheads="1"/>
          </p:cNvSpPr>
          <p:nvPr/>
        </p:nvSpPr>
        <p:spPr bwMode="auto">
          <a:xfrm>
            <a:off x="15232063" y="34943398"/>
            <a:ext cx="13495337" cy="502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46800"/>
          <a:lstStyle/>
          <a:p>
            <a:pPr marL="457200" indent="-457200" defTabSz="4176713">
              <a:buFont typeface="Wingdings" pitchFamily="2" charset="2"/>
              <a:buNone/>
            </a:pPr>
            <a:r>
              <a:rPr lang="en-US" sz="4800" smtClean="0"/>
              <a:t>Conclusion and Future </a:t>
            </a:r>
            <a:r>
              <a:rPr lang="en-US" sz="4800" smtClean="0"/>
              <a:t> Work</a:t>
            </a:r>
            <a:endParaRPr lang="en-US" sz="4800" smtClean="0"/>
          </a:p>
          <a:p>
            <a:endParaRPr lang="it-IT" sz="2800" smtClean="0"/>
          </a:p>
          <a:p>
            <a:pPr marL="457200" indent="-457200">
              <a:buFont typeface="Wingdings" pitchFamily="2" charset="2"/>
              <a:buChar char="§"/>
            </a:pPr>
            <a:r>
              <a:rPr lang="it-IT" sz="2800" smtClean="0"/>
              <a:t>Cognitive </a:t>
            </a:r>
            <a:r>
              <a:rPr lang="it-IT" sz="2800"/>
              <a:t>radio implementation in a </a:t>
            </a:r>
            <a:r>
              <a:rPr lang="it-IT" sz="2800"/>
              <a:t>dynamic </a:t>
            </a:r>
            <a:r>
              <a:rPr lang="it-IT" sz="2800" smtClean="0"/>
              <a:t>scenario</a:t>
            </a:r>
          </a:p>
          <a:p>
            <a:pPr marL="457200" indent="-457200">
              <a:buFont typeface="Wingdings" pitchFamily="2" charset="2"/>
              <a:buChar char="§"/>
            </a:pPr>
            <a:endParaRPr lang="it-IT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Potential to sense non-contiguous multiple band simultaneous over low cost hardware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Capable to learn and interact with </a:t>
            </a:r>
            <a:r>
              <a:rPr lang="en-US" sz="2800"/>
              <a:t>its </a:t>
            </a:r>
            <a:r>
              <a:rPr lang="en-US" sz="2800" smtClean="0"/>
              <a:t>environment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/>
              <a:t> Realizing other scenarios such as spatial separation of the PU and SU </a:t>
            </a:r>
            <a:r>
              <a:rPr lang="en-US" sz="2800"/>
              <a:t>system </a:t>
            </a:r>
            <a:r>
              <a:rPr lang="en-US" sz="2800" smtClean="0"/>
              <a:t>through </a:t>
            </a:r>
            <a:r>
              <a:rPr lang="de-DE" sz="2800" smtClean="0"/>
              <a:t>transmit </a:t>
            </a:r>
            <a:r>
              <a:rPr lang="de-DE" sz="2800"/>
              <a:t>power </a:t>
            </a:r>
            <a:r>
              <a:rPr lang="de-DE" sz="2800" smtClean="0"/>
              <a:t>control.</a:t>
            </a:r>
            <a:endParaRPr lang="en-US" sz="2800" smtClean="0"/>
          </a:p>
        </p:txBody>
      </p:sp>
      <p:sp>
        <p:nvSpPr>
          <p:cNvPr id="181" name="Rechteck 180"/>
          <p:cNvSpPr/>
          <p:nvPr/>
        </p:nvSpPr>
        <p:spPr bwMode="auto">
          <a:xfrm>
            <a:off x="8403506" y="36671632"/>
            <a:ext cx="6314105" cy="2725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9275849" y="36351070"/>
            <a:ext cx="432000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Utilization Probability</a:t>
            </a:r>
            <a:endParaRPr lang="en-US" sz="2800"/>
          </a:p>
        </p:txBody>
      </p:sp>
      <p:sp>
        <p:nvSpPr>
          <p:cNvPr id="4" name="Rechteck 3"/>
          <p:cNvSpPr/>
          <p:nvPr/>
        </p:nvSpPr>
        <p:spPr bwMode="auto">
          <a:xfrm>
            <a:off x="2104571" y="28539005"/>
            <a:ext cx="12600000" cy="22603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77" y="29293345"/>
            <a:ext cx="480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65" y="29569570"/>
            <a:ext cx="3457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857688" y="28741548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Receiver model</a:t>
            </a:r>
            <a:endParaRPr lang="de-DE" sz="2800"/>
          </a:p>
        </p:txBody>
      </p:sp>
      <p:sp>
        <p:nvSpPr>
          <p:cNvPr id="55" name="Textfeld 54"/>
          <p:cNvSpPr txBox="1"/>
          <p:nvPr/>
        </p:nvSpPr>
        <p:spPr>
          <a:xfrm>
            <a:off x="10233422" y="28741548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Energy Detection</a:t>
            </a:r>
            <a:endParaRPr lang="de-DE" sz="2800"/>
          </a:p>
        </p:txBody>
      </p:sp>
      <p:cxnSp>
        <p:nvCxnSpPr>
          <p:cNvPr id="223" name="Gerade Verbindung 222"/>
          <p:cNvCxnSpPr>
            <a:stCxn id="156" idx="2"/>
            <a:endCxn id="4" idx="2"/>
          </p:cNvCxnSpPr>
          <p:nvPr/>
        </p:nvCxnSpPr>
        <p:spPr bwMode="auto">
          <a:xfrm>
            <a:off x="8402443" y="28626090"/>
            <a:ext cx="2128" cy="2173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Textfeld 155"/>
          <p:cNvSpPr txBox="1"/>
          <p:nvPr/>
        </p:nvSpPr>
        <p:spPr>
          <a:xfrm>
            <a:off x="5942039" y="28102870"/>
            <a:ext cx="4920808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smtClean="0"/>
              <a:t>Cross-Layer optimization</a:t>
            </a:r>
            <a:endParaRPr lang="de-DE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42" y="37529192"/>
            <a:ext cx="285178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19659600" y="17487899"/>
            <a:ext cx="8210550" cy="7683501"/>
            <a:chOff x="19659600" y="17487899"/>
            <a:chExt cx="8210550" cy="7683501"/>
          </a:xfrm>
        </p:grpSpPr>
        <p:sp>
          <p:nvSpPr>
            <p:cNvPr id="7" name="Rechteck 6"/>
            <p:cNvSpPr/>
            <p:nvPr/>
          </p:nvSpPr>
          <p:spPr bwMode="auto">
            <a:xfrm>
              <a:off x="19659600" y="17487899"/>
              <a:ext cx="8210550" cy="76835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0119" y="18252063"/>
              <a:ext cx="6516000" cy="4206300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7381" y="23094149"/>
              <a:ext cx="6512828" cy="1785826"/>
            </a:xfrm>
            <a:prstGeom prst="rect">
              <a:avLst/>
            </a:prstGeom>
          </p:spPr>
        </p:pic>
      </p:grpSp>
      <p:sp>
        <p:nvSpPr>
          <p:cNvPr id="11" name="Rechteck 10"/>
          <p:cNvSpPr/>
          <p:nvPr/>
        </p:nvSpPr>
        <p:spPr bwMode="auto">
          <a:xfrm>
            <a:off x="2020625" y="20015200"/>
            <a:ext cx="12600000" cy="54718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26" y="20415244"/>
            <a:ext cx="9094562" cy="49546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82" y="32720583"/>
            <a:ext cx="7968132" cy="296778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227849" y="19701370"/>
            <a:ext cx="432000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Scenario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W-Poster_A0_hoch_en">
  <a:themeElements>
    <a:clrScheme name="KIT_W-Poster_A0_hoch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D9D9D9"/>
      </a:hlink>
      <a:folHlink>
        <a:srgbClr val="B3E0DA"/>
      </a:folHlink>
    </a:clrScheme>
    <a:fontScheme name="KIT_W-Poster_A0_hoch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_W-Poster_A0_hoch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D9D9D9"/>
        </a:hlink>
        <a:folHlink>
          <a:srgbClr val="B3E0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KIT_W-Poster_A0_hoch_en</Template>
  <TotalTime>0</TotalTime>
  <Words>300</Words>
  <Application>Microsoft Office PowerPoint</Application>
  <PresentationFormat>Benutzerdefiniert</PresentationFormat>
  <Paragraphs>102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KIT_W-Poster_A0_hoch_en</vt:lpstr>
      <vt:lpstr>Cognitive Relay: Detecting Spectrum Holes in a Dynamic Scenario</vt:lpstr>
    </vt:vector>
  </TitlesOfParts>
  <Company>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– Thema, Arial 80 pt fett schwarz oder KIT-Grün</dc:title>
  <dc:creator>olbrich</dc:creator>
  <cp:lastModifiedBy>olbrich</cp:lastModifiedBy>
  <cp:revision>183</cp:revision>
  <cp:lastPrinted>2013-07-17T06:28:52Z</cp:lastPrinted>
  <dcterms:created xsi:type="dcterms:W3CDTF">2010-03-22T09:05:29Z</dcterms:created>
  <dcterms:modified xsi:type="dcterms:W3CDTF">2013-07-17T06:40:22Z</dcterms:modified>
</cp:coreProperties>
</file>