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9975" cy="42808525"/>
  <p:notesSz cx="67945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CCFF99"/>
    <a:srgbClr val="CCFFCC"/>
    <a:srgbClr val="000000"/>
    <a:srgbClr val="CC3300"/>
    <a:srgbClr val="B3E0D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90" autoAdjust="0"/>
    <p:restoredTop sz="99394" autoAdjust="0"/>
  </p:normalViewPr>
  <p:slideViewPr>
    <p:cSldViewPr snapToGrid="0" showGuides="1">
      <p:cViewPr varScale="1">
        <p:scale>
          <a:sx n="17" d="100"/>
          <a:sy n="17" d="100"/>
        </p:scale>
        <p:origin x="-2148" y="-132"/>
      </p:cViewPr>
      <p:guideLst>
        <p:guide orient="horz" pos="18268"/>
        <p:guide orient="horz" pos="15119"/>
        <p:guide orient="horz" pos="23885"/>
        <p:guide orient="horz" pos="24986"/>
        <p:guide pos="1074"/>
        <p:guide pos="10364"/>
        <p:guide pos="17019"/>
        <p:guide pos="9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3813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8" tIns="46245" rIns="92488" bIns="46245" numCol="1" anchor="t" anchorCtr="0" compatLnSpc="1">
            <a:prstTxWarp prst="textNoShape">
              <a:avLst/>
            </a:prstTxWarp>
          </a:bodyPr>
          <a:lstStyle>
            <a:lvl1pPr defTabSz="925386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880" y="0"/>
            <a:ext cx="2944175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8" tIns="46245" rIns="92488" bIns="46245" numCol="1" anchor="t" anchorCtr="0" compatLnSpc="1">
            <a:prstTxWarp prst="textNoShape">
              <a:avLst/>
            </a:prstTxWarp>
          </a:bodyPr>
          <a:lstStyle>
            <a:lvl1pPr algn="r" defTabSz="925386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08379"/>
            <a:ext cx="2943813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8" tIns="46245" rIns="92488" bIns="46245" numCol="1" anchor="b" anchorCtr="0" compatLnSpc="1">
            <a:prstTxWarp prst="textNoShape">
              <a:avLst/>
            </a:prstTxWarp>
          </a:bodyPr>
          <a:lstStyle>
            <a:lvl1pPr defTabSz="925386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880" y="9408379"/>
            <a:ext cx="2944175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8" tIns="46245" rIns="92488" bIns="46245" numCol="1" anchor="b" anchorCtr="0" compatLnSpc="1">
            <a:prstTxWarp prst="textNoShape">
              <a:avLst/>
            </a:prstTxWarp>
          </a:bodyPr>
          <a:lstStyle>
            <a:lvl1pPr algn="r" defTabSz="925386">
              <a:defRPr sz="1200"/>
            </a:lvl1pPr>
          </a:lstStyle>
          <a:p>
            <a:pPr>
              <a:defRPr/>
            </a:pPr>
            <a:fld id="{EAAF9896-6175-4CEE-B8CC-FDFA5389A7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74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3813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25" tIns="47662" rIns="95325" bIns="47662" numCol="1" anchor="t" anchorCtr="0" compatLnSpc="1">
            <a:prstTxWarp prst="textNoShape">
              <a:avLst/>
            </a:prstTxWarp>
          </a:bodyPr>
          <a:lstStyle>
            <a:lvl1pPr defTabSz="95403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80" y="3"/>
            <a:ext cx="2944175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25" tIns="47662" rIns="95325" bIns="47662" numCol="1" anchor="t" anchorCtr="0" compatLnSpc="1">
            <a:prstTxWarp prst="textNoShape">
              <a:avLst/>
            </a:prstTxWarp>
          </a:bodyPr>
          <a:lstStyle>
            <a:lvl1pPr algn="r" defTabSz="95403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983" y="4704004"/>
            <a:ext cx="5436540" cy="445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25" tIns="47662" rIns="95325" bIns="47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09867"/>
            <a:ext cx="2943813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25" tIns="47662" rIns="95325" bIns="47662" numCol="1" anchor="b" anchorCtr="0" compatLnSpc="1">
            <a:prstTxWarp prst="textNoShape">
              <a:avLst/>
            </a:prstTxWarp>
          </a:bodyPr>
          <a:lstStyle>
            <a:lvl1pPr defTabSz="95403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80" y="9409867"/>
            <a:ext cx="2944175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25" tIns="47662" rIns="95325" bIns="47662" numCol="1" anchor="b" anchorCtr="0" compatLnSpc="1">
            <a:prstTxWarp prst="textNoShape">
              <a:avLst/>
            </a:prstTxWarp>
          </a:bodyPr>
          <a:lstStyle>
            <a:lvl1pPr algn="r" defTabSz="954030">
              <a:defRPr sz="1200"/>
            </a:lvl1pPr>
          </a:lstStyle>
          <a:p>
            <a:pPr>
              <a:defRPr/>
            </a:pPr>
            <a:fld id="{B058D67B-37FC-414F-8DA8-D609BB7EF0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1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23338" y="4699000"/>
            <a:ext cx="6408737" cy="133207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92363" y="4699000"/>
            <a:ext cx="19078575" cy="1332071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8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735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950" y="11969750"/>
            <a:ext cx="12742863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89213" y="11969750"/>
            <a:ext cx="12742862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7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50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2363" y="4699000"/>
            <a:ext cx="255635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950" y="11969750"/>
            <a:ext cx="25638125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Aufzählungspunkt 1</a:t>
            </a:r>
          </a:p>
          <a:p>
            <a:pPr lvl="1"/>
            <a:r>
              <a:rPr lang="de-DE" smtClean="0"/>
              <a:t>Aufzählungspunkt 2</a:t>
            </a:r>
          </a:p>
          <a:p>
            <a:pPr lvl="2"/>
            <a:r>
              <a:rPr lang="de-DE" smtClean="0"/>
              <a:t>Aufzählungspunkt 3</a:t>
            </a:r>
          </a:p>
          <a:p>
            <a:pPr lvl="3"/>
            <a:r>
              <a:rPr lang="de-DE" smtClean="0"/>
              <a:t>Aufzählungspunkt 4</a:t>
            </a:r>
          </a:p>
          <a:p>
            <a:pPr lvl="4"/>
            <a:r>
              <a:rPr lang="de-DE" smtClean="0"/>
              <a:t>Aufzählungspunkt 5</a:t>
            </a:r>
          </a:p>
          <a:p>
            <a:pPr lvl="4"/>
            <a:r>
              <a:rPr lang="de-DE" smtClean="0"/>
              <a:t>Aufzählungspunkt 6</a:t>
            </a:r>
          </a:p>
          <a:p>
            <a:pPr lvl="0"/>
            <a:r>
              <a:rPr lang="de-DE" smtClean="0"/>
              <a:t>Aufzählungspunkt 7</a:t>
            </a:r>
          </a:p>
          <a:p>
            <a:pPr lvl="0"/>
            <a:r>
              <a:rPr lang="de-DE" smtClean="0"/>
              <a:t>Aufzählungspunkt 8</a:t>
            </a:r>
          </a:p>
          <a:p>
            <a:pPr lvl="0"/>
            <a:endParaRPr lang="de-DE" smtClean="0"/>
          </a:p>
        </p:txBody>
      </p:sp>
      <p:pic>
        <p:nvPicPr>
          <p:cNvPr id="1028" name="Picture 28" descr="kit-logo_standard_en_farbe-rgb_positiv_groß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38275"/>
            <a:ext cx="55451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1" descr="2009_11_rahmen_wiss-post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30276800" cy="428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419225" y="41271825"/>
            <a:ext cx="144589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</a:defRPr>
            </a:lvl1pPr>
            <a:lvl2pPr defTabSz="4176713">
              <a:defRPr>
                <a:solidFill>
                  <a:schemeClr val="tx1"/>
                </a:solidFill>
                <a:latin typeface="Arial" charset="0"/>
              </a:defRPr>
            </a:lvl2pPr>
            <a:lvl3pPr defTabSz="4176713">
              <a:defRPr>
                <a:solidFill>
                  <a:schemeClr val="tx1"/>
                </a:solidFill>
                <a:latin typeface="Arial" charset="0"/>
              </a:defRPr>
            </a:lvl3pPr>
            <a:lvl4pPr defTabSz="4176713">
              <a:defRPr>
                <a:solidFill>
                  <a:schemeClr val="tx1"/>
                </a:solidFill>
                <a:latin typeface="Arial" charset="0"/>
              </a:defRPr>
            </a:lvl4pPr>
            <a:lvl5pPr defTabSz="4176713">
              <a:defRPr>
                <a:solidFill>
                  <a:schemeClr val="tx1"/>
                </a:solidFill>
                <a:latin typeface="Arial" charset="0"/>
              </a:defRPr>
            </a:lvl5pPr>
            <a:lvl6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3300" smtClean="0"/>
              <a:t>KIT – University of the State of Baden-Wuerttemberg and</a:t>
            </a:r>
          </a:p>
          <a:p>
            <a:pPr>
              <a:defRPr/>
            </a:pPr>
            <a:r>
              <a:rPr lang="de-DE" sz="3300" smtClean="0"/>
              <a:t>National Research Center of the Helmholtz Association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2pPr>
      <a:lvl3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3pPr>
      <a:lvl4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4pPr>
      <a:lvl5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5pPr>
      <a:lvl6pPr marL="4572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6pPr>
      <a:lvl7pPr marL="9144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7pPr>
      <a:lvl8pPr marL="13716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8pPr>
      <a:lvl9pPr marL="18288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9pPr>
    </p:titleStyle>
    <p:bodyStyle>
      <a:lvl1pPr marL="609600" indent="-609600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rgbClr val="000000"/>
          </a:solidFill>
          <a:latin typeface="+mn-lt"/>
          <a:ea typeface="+mn-ea"/>
          <a:cs typeface="+mn-cs"/>
        </a:defRPr>
      </a:lvl1pPr>
      <a:lvl2pPr marL="1447800" indent="-6588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2pPr>
      <a:lvl3pPr marL="22479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3pPr>
      <a:lvl4pPr marL="30480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4pPr>
      <a:lvl5pPr marL="38481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5pPr>
      <a:lvl6pPr marL="43053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6pPr>
      <a:lvl7pPr marL="47625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7pPr>
      <a:lvl8pPr marL="52197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8pPr>
      <a:lvl9pPr marL="5676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092"/>
          <p:cNvSpPr>
            <a:spLocks noChangeArrowheads="1"/>
          </p:cNvSpPr>
          <p:nvPr/>
        </p:nvSpPr>
        <p:spPr bwMode="auto">
          <a:xfrm>
            <a:off x="1471613" y="26818346"/>
            <a:ext cx="13464000" cy="132962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257175" indent="-257175" defTabSz="4176713">
              <a:spcAft>
                <a:spcPts val="1200"/>
              </a:spcAft>
              <a:defRPr/>
            </a:pPr>
            <a:r>
              <a:rPr lang="en-US" sz="4800" smtClean="0"/>
              <a:t>System Model</a:t>
            </a:r>
            <a:endParaRPr lang="en-US" sz="2800"/>
          </a:p>
          <a:p>
            <a:r>
              <a:rPr lang="en-US" sz="2800" b="1" smtClean="0"/>
              <a:t>Cross layer optimization</a:t>
            </a:r>
          </a:p>
          <a:p>
            <a:endParaRPr lang="en-US" sz="2800" b="1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0" smtClean="0">
                <a:solidFill>
                  <a:srgbClr val="000000"/>
                </a:solidFill>
              </a:rPr>
              <a:t>Receiver model</a:t>
            </a: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r>
              <a:rPr lang="en-US" sz="2800" smtClean="0">
                <a:solidFill>
                  <a:srgbClr val="000000"/>
                </a:solidFill>
              </a:rPr>
              <a:t>	Energy detection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endParaRPr lang="de-DE" sz="2800" b="1" smtClean="0"/>
          </a:p>
          <a:p>
            <a:endParaRPr lang="de-DE" sz="2800" b="1" smtClean="0"/>
          </a:p>
          <a:p>
            <a:endParaRPr lang="de-DE" sz="2800" b="1"/>
          </a:p>
          <a:p>
            <a:endParaRPr lang="de-DE" sz="2800" b="1" smtClean="0"/>
          </a:p>
          <a:p>
            <a:endParaRPr lang="de-DE" sz="2800" b="1"/>
          </a:p>
          <a:p>
            <a:endParaRPr lang="de-DE" sz="2800" b="1" smtClean="0"/>
          </a:p>
          <a:p>
            <a:r>
              <a:rPr lang="de-DE" sz="2800" b="1" smtClean="0"/>
              <a:t>Learning</a:t>
            </a:r>
            <a:endParaRPr lang="de-DE" sz="2800" b="1" smtClean="0"/>
          </a:p>
          <a:p>
            <a:endParaRPr lang="de-DE" sz="2800"/>
          </a:p>
          <a:p>
            <a:r>
              <a:rPr lang="en-US" sz="2800"/>
              <a:t>Modelling channel </a:t>
            </a:r>
            <a:r>
              <a:rPr lang="en-US" sz="2800" smtClean="0"/>
              <a:t>access</a:t>
            </a:r>
          </a:p>
          <a:p>
            <a:r>
              <a:rPr lang="en-US" sz="2800" smtClean="0"/>
              <a:t>as </a:t>
            </a:r>
            <a:r>
              <a:rPr lang="en-US" sz="2800"/>
              <a:t>discrete time </a:t>
            </a:r>
            <a:endParaRPr lang="en-US" sz="2800" smtClean="0"/>
          </a:p>
          <a:p>
            <a:r>
              <a:rPr lang="en-US" sz="2800" smtClean="0"/>
              <a:t>discrete </a:t>
            </a:r>
            <a:r>
              <a:rPr lang="en-US" sz="2800"/>
              <a:t>state Markov </a:t>
            </a:r>
            <a:r>
              <a:rPr lang="en-US" sz="2800" smtClean="0"/>
              <a:t>process</a:t>
            </a:r>
          </a:p>
          <a:p>
            <a:endParaRPr lang="en-US" sz="2800"/>
          </a:p>
          <a:p>
            <a:pPr marL="457200" indent="-457200" defTabSz="533400">
              <a:buFont typeface="Wingdings" pitchFamily="2" charset="2"/>
              <a:buChar char="§"/>
            </a:pPr>
            <a:r>
              <a:rPr lang="de-DE" sz="2800"/>
              <a:t> PU subchannels 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457200" indent="-457200" defTabSz="533400">
              <a:buFont typeface="Arial" pitchFamily="34" charset="0"/>
              <a:buChar char="•"/>
            </a:pPr>
            <a:endParaRPr lang="de-DE" sz="2800" i="1"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533400">
              <a:buFont typeface="Wingdings" pitchFamily="2" charset="2"/>
              <a:buChar char="§"/>
            </a:pPr>
            <a:r>
              <a:rPr lang="en-US" sz="2800"/>
              <a:t> Multiband </a:t>
            </a:r>
            <a:r>
              <a:rPr lang="en-US" sz="2800" smtClean="0"/>
              <a:t>sensing </a:t>
            </a:r>
            <a:r>
              <a:rPr lang="en-US" sz="2800"/>
              <a:t>through </a:t>
            </a:r>
            <a:endParaRPr lang="en-US" sz="2800" smtClean="0"/>
          </a:p>
          <a:p>
            <a:pPr defTabSz="533400"/>
            <a:r>
              <a:rPr lang="en-US" sz="2800"/>
              <a:t>	</a:t>
            </a:r>
            <a:r>
              <a:rPr lang="en-US" sz="2800" smtClean="0"/>
              <a:t>scanning</a:t>
            </a:r>
          </a:p>
          <a:p>
            <a:pPr defTabSz="533400"/>
            <a:endParaRPr lang="en-US" sz="2800"/>
          </a:p>
          <a:p>
            <a:pPr marL="457200" indent="-457200" defTabSz="533400">
              <a:buFont typeface="Wingdings" pitchFamily="2" charset="2"/>
              <a:buChar char="§"/>
            </a:pPr>
            <a:r>
              <a:rPr lang="de-DE" sz="2800"/>
              <a:t> </a:t>
            </a:r>
            <a:r>
              <a:rPr lang="de-DE" sz="2800" smtClean="0"/>
              <a:t>State transition probabilities (</a:t>
            </a:r>
            <a:r>
              <a:rPr lang="de-DE" sz="2800" i="1" smtClean="0">
                <a:latin typeface="Symbol" pitchFamily="18" charset="2"/>
                <a:cs typeface="Times New Roman" pitchFamily="18" charset="0"/>
              </a:rPr>
              <a:t>a </a:t>
            </a:r>
            <a:r>
              <a:rPr lang="de-DE" sz="2800"/>
              <a:t>,</a:t>
            </a:r>
            <a:r>
              <a:rPr lang="de-DE" sz="2800" smtClean="0"/>
              <a:t> </a:t>
            </a:r>
            <a:r>
              <a:rPr lang="de-DE" sz="2800" i="1" smtClean="0">
                <a:latin typeface="Symbol" pitchFamily="18" charset="2"/>
                <a:cs typeface="Times New Roman" pitchFamily="18" charset="0"/>
              </a:rPr>
              <a:t>b </a:t>
            </a:r>
            <a:r>
              <a:rPr lang="de-DE" sz="2800" smtClean="0"/>
              <a:t>)</a:t>
            </a:r>
          </a:p>
          <a:p>
            <a:pPr marL="457200" indent="-457200" defTabSz="533400">
              <a:buFont typeface="Arial" pitchFamily="34" charset="0"/>
              <a:buChar char="•"/>
            </a:pPr>
            <a:endParaRPr lang="de-DE" sz="2800"/>
          </a:p>
          <a:p>
            <a:pPr marL="457200" indent="-457200" defTabSz="533400"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smtClean="0"/>
              <a:t>Utilization probability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b="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063" y="4699000"/>
            <a:ext cx="27187525" cy="2559050"/>
          </a:xfrm>
          <a:noFill/>
        </p:spPr>
        <p:txBody>
          <a:bodyPr wrap="square"/>
          <a:lstStyle/>
          <a:p>
            <a:pPr eaLnBrk="1" hangingPunct="1"/>
            <a:r>
              <a:rPr lang="de-DE" smtClean="0"/>
              <a:t>Cognitive Relay: Detecting Spectrum Holes in a Dynamic Scenario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1450" y="7654925"/>
            <a:ext cx="2726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5000" smtClean="0"/>
              <a:t>Ankit Kaushik, Marcus Müller </a:t>
            </a:r>
            <a:r>
              <a:rPr lang="de-DE" sz="5000"/>
              <a:t>and Friedrich K. Jondral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41450" y="8497888"/>
            <a:ext cx="2726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272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5000" smtClean="0">
                <a:solidFill>
                  <a:srgbClr val="727272"/>
                </a:solidFill>
              </a:rPr>
              <a:t>{ankit.kaushik, friedrich.jondral</a:t>
            </a:r>
            <a:r>
              <a:rPr lang="de-DE" sz="5000">
                <a:solidFill>
                  <a:srgbClr val="727272"/>
                </a:solidFill>
              </a:rPr>
              <a:t>}@</a:t>
            </a:r>
            <a:r>
              <a:rPr lang="de-DE" sz="5000" smtClean="0">
                <a:solidFill>
                  <a:srgbClr val="727272"/>
                </a:solidFill>
              </a:rPr>
              <a:t>kit.edu, {</a:t>
            </a:r>
            <a:r>
              <a:rPr lang="de-DE" sz="5000" smtClean="0">
                <a:solidFill>
                  <a:srgbClr val="727272"/>
                </a:solidFill>
              </a:rPr>
              <a:t>marcus.mueller@student.kit.edu</a:t>
            </a:r>
            <a:r>
              <a:rPr lang="de-DE" sz="5000" smtClean="0">
                <a:solidFill>
                  <a:srgbClr val="727272"/>
                </a:solidFill>
              </a:rPr>
              <a:t>}</a:t>
            </a:r>
            <a:endParaRPr lang="de-DE" sz="5000">
              <a:solidFill>
                <a:srgbClr val="727272"/>
              </a:solidFill>
            </a:endParaRPr>
          </a:p>
        </p:txBody>
      </p: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15678150" y="1385888"/>
            <a:ext cx="12449175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b"/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lang="de-DE" sz="4800">
                <a:solidFill>
                  <a:schemeClr val="bg2"/>
                </a:solidFill>
              </a:rPr>
              <a:t>Karlsruhe Institute of </a:t>
            </a:r>
            <a:r>
              <a:rPr lang="de-DE" sz="4800" smtClean="0">
                <a:solidFill>
                  <a:schemeClr val="bg2"/>
                </a:solidFill>
              </a:rPr>
              <a:t>Technology</a:t>
            </a:r>
            <a:endParaRPr lang="de-DE" sz="4800">
              <a:solidFill>
                <a:schemeClr val="bg2"/>
              </a:solidFill>
            </a:endParaRPr>
          </a:p>
          <a:p>
            <a:pPr eaLnBrk="1" hangingPunct="1">
              <a:lnSpc>
                <a:spcPct val="112000"/>
              </a:lnSpc>
            </a:pPr>
            <a:r>
              <a:rPr lang="de-DE" sz="4800">
                <a:solidFill>
                  <a:schemeClr val="bg2"/>
                </a:solidFill>
              </a:rPr>
              <a:t>Communications Engineering Lab</a:t>
            </a:r>
          </a:p>
          <a:p>
            <a:pPr eaLnBrk="1" hangingPunct="1">
              <a:lnSpc>
                <a:spcPct val="112000"/>
              </a:lnSpc>
            </a:pPr>
            <a:endParaRPr lang="de-DE" sz="4800">
              <a:solidFill>
                <a:schemeClr val="bg2"/>
              </a:solidFill>
            </a:endParaRPr>
          </a:p>
        </p:txBody>
      </p:sp>
      <p:pic>
        <p:nvPicPr>
          <p:cNvPr id="2094" name="Picture 17" descr="CE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5" y="1325563"/>
            <a:ext cx="2420938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1092"/>
          <p:cNvSpPr>
            <a:spLocks noChangeArrowheads="1"/>
          </p:cNvSpPr>
          <p:nvPr/>
        </p:nvSpPr>
        <p:spPr bwMode="auto">
          <a:xfrm>
            <a:off x="1471613" y="17762623"/>
            <a:ext cx="13464000" cy="87930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257175" indent="-257175" defTabSz="4176713">
              <a:spcAft>
                <a:spcPts val="1200"/>
              </a:spcAft>
              <a:defRPr/>
            </a:pPr>
            <a:r>
              <a:rPr lang="en-US" sz="4800" smtClean="0"/>
              <a:t>Scenario</a:t>
            </a:r>
            <a:endParaRPr lang="en-US" sz="3600" b="0" smtClean="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endParaRPr lang="en-US" sz="360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600" b="0" smtClean="0"/>
              <a:t> </a:t>
            </a:r>
            <a:endParaRPr lang="en-US" sz="3600" b="0" dirty="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Cognitive </a:t>
            </a:r>
            <a:r>
              <a:rPr lang="en-US" sz="2800"/>
              <a:t>Relay (CR) is </a:t>
            </a:r>
            <a:r>
              <a:rPr lang="en-US" sz="2800" smtClean="0"/>
              <a:t>a network </a:t>
            </a:r>
            <a:r>
              <a:rPr lang="en-US" sz="2800"/>
              <a:t>element of the SU </a:t>
            </a:r>
            <a:r>
              <a:rPr lang="en-US" sz="2800" smtClean="0"/>
              <a:t>system</a:t>
            </a:r>
          </a:p>
          <a:p>
            <a:endParaRPr lang="en-US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smtClean="0"/>
              <a:t>Supports </a:t>
            </a:r>
            <a:r>
              <a:rPr lang="en-US" sz="2800"/>
              <a:t>wireless services for devices operating </a:t>
            </a:r>
            <a:r>
              <a:rPr lang="en-US" sz="2800" smtClean="0"/>
              <a:t>indoor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smtClean="0"/>
              <a:t>Enables </a:t>
            </a:r>
            <a:r>
              <a:rPr lang="en-US" sz="2800"/>
              <a:t>dynamic access to increase spectral </a:t>
            </a:r>
            <a:r>
              <a:rPr lang="en-US" sz="2800" smtClean="0"/>
              <a:t>efficiency</a:t>
            </a:r>
            <a:endParaRPr lang="en-US" sz="2800" b="0" dirty="0">
              <a:solidFill>
                <a:srgbClr val="000000"/>
              </a:solidFill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15228888" y="10804361"/>
            <a:ext cx="13464000" cy="232600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457200" indent="-457200" defTabSz="4176713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800" smtClean="0"/>
              <a:t>Implementation and User Interactions</a:t>
            </a:r>
            <a:endParaRPr lang="en-US" sz="4800" dirty="0" smtClean="0"/>
          </a:p>
          <a:p>
            <a:r>
              <a:rPr lang="de-DE" sz="2800" b="1" smtClean="0"/>
              <a:t>Demonstrator Setup</a:t>
            </a:r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 smtClean="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 smtClean="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 smtClean="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/>
          </a:p>
          <a:p>
            <a:pPr marL="457200" indent="-457200" defTabSz="304800">
              <a:buFont typeface="Wingdings" pitchFamily="2" charset="2"/>
              <a:buChar char="§"/>
            </a:pPr>
            <a:endParaRPr lang="en-US" sz="2800"/>
          </a:p>
          <a:p>
            <a:endParaRPr lang="en-US" sz="2800" b="1" smtClean="0"/>
          </a:p>
          <a:p>
            <a:r>
              <a:rPr lang="en-US" sz="2800" b="1" smtClean="0"/>
              <a:t>Analysis</a:t>
            </a:r>
          </a:p>
          <a:p>
            <a:endParaRPr lang="en-US" sz="2800" b="1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 smtClean="0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pPr marL="457200" indent="-457200" defTabSz="457200">
              <a:buFont typeface="Wingdings" pitchFamily="2" charset="2"/>
              <a:buChar char="§"/>
            </a:pPr>
            <a:endParaRPr lang="de-DE" sz="2800" smtClean="0"/>
          </a:p>
          <a:p>
            <a:pPr defTabSz="4176713">
              <a:lnSpc>
                <a:spcPct val="150000"/>
              </a:lnSpc>
            </a:pPr>
            <a:endParaRPr lang="en-US" sz="2800" b="0" dirty="0" smtClean="0"/>
          </a:p>
        </p:txBody>
      </p:sp>
      <p:sp>
        <p:nvSpPr>
          <p:cNvPr id="149" name="Rectangle 18"/>
          <p:cNvSpPr>
            <a:spLocks noChangeArrowheads="1"/>
          </p:cNvSpPr>
          <p:nvPr/>
        </p:nvSpPr>
        <p:spPr bwMode="auto">
          <a:xfrm>
            <a:off x="1471613" y="10804361"/>
            <a:ext cx="13464000" cy="666448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 rIns="36000"/>
          <a:lstStyle/>
          <a:p>
            <a:pPr marL="457200" indent="-457200" defTabSz="4467225">
              <a:spcBef>
                <a:spcPts val="1200"/>
              </a:spcBef>
              <a:spcAft>
                <a:spcPts val="1200"/>
              </a:spcAft>
            </a:pPr>
            <a:r>
              <a:rPr lang="en-US" sz="4800" dirty="0" smtClean="0"/>
              <a:t>Introduction </a:t>
            </a:r>
            <a:r>
              <a:rPr lang="en-US" sz="4800"/>
              <a:t>and </a:t>
            </a:r>
            <a:r>
              <a:rPr lang="en-US" sz="4800" smtClean="0"/>
              <a:t>Motivation</a:t>
            </a:r>
            <a:endParaRPr lang="en-US" sz="2800" dirty="0" smtClean="0"/>
          </a:p>
          <a:p>
            <a:r>
              <a:rPr lang="en-US" sz="2800"/>
              <a:t>Dynamic </a:t>
            </a:r>
            <a:r>
              <a:rPr lang="en-US" sz="2800" smtClean="0"/>
              <a:t>Spectrum Access </a:t>
            </a:r>
            <a:r>
              <a:rPr lang="en-US" sz="2800"/>
              <a:t>(DSA) is one of the many applications of </a:t>
            </a:r>
            <a:r>
              <a:rPr lang="en-US" sz="2800" smtClean="0"/>
              <a:t>cognitive radio.</a:t>
            </a:r>
            <a:endParaRPr lang="en-US" sz="2800"/>
          </a:p>
          <a:p>
            <a:pPr>
              <a:spcBef>
                <a:spcPts val="1800"/>
              </a:spcBef>
            </a:pPr>
            <a:r>
              <a:rPr lang="en-US" sz="2800"/>
              <a:t>Main tasks for a DSA operating as </a:t>
            </a:r>
            <a:r>
              <a:rPr lang="en-US" sz="2800" smtClean="0"/>
              <a:t>Secondary User </a:t>
            </a:r>
            <a:r>
              <a:rPr lang="en-US" sz="2800"/>
              <a:t>(SU):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de-DE" sz="2800"/>
              <a:t> </a:t>
            </a:r>
            <a:r>
              <a:rPr lang="de-DE" sz="2800" smtClean="0"/>
              <a:t>Sensing </a:t>
            </a:r>
            <a:r>
              <a:rPr lang="de-DE" sz="2800" smtClean="0"/>
              <a:t>(</a:t>
            </a:r>
            <a:r>
              <a:rPr lang="de-DE" sz="2800" i="1" smtClean="0"/>
              <a:t>Learning) </a:t>
            </a:r>
            <a:r>
              <a:rPr lang="de-DE" sz="2800" smtClean="0"/>
              <a:t>and </a:t>
            </a:r>
            <a:r>
              <a:rPr lang="de-DE" sz="2800"/>
              <a:t>intelligent access </a:t>
            </a:r>
            <a:r>
              <a:rPr lang="de-DE" sz="2800" smtClean="0"/>
              <a:t>(</a:t>
            </a:r>
            <a:r>
              <a:rPr lang="de-DE" sz="2800" i="1" smtClean="0"/>
              <a:t>Act)</a:t>
            </a:r>
            <a:endParaRPr lang="de-DE" sz="2800" i="1"/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800"/>
              <a:t> Avoid interference to the </a:t>
            </a:r>
            <a:r>
              <a:rPr lang="en-US" sz="2800" smtClean="0"/>
              <a:t>Primary </a:t>
            </a:r>
            <a:r>
              <a:rPr lang="en-US" sz="2800"/>
              <a:t>User (PU</a:t>
            </a:r>
            <a:r>
              <a:rPr lang="en-US" sz="2800" smtClean="0"/>
              <a:t>)</a:t>
            </a:r>
          </a:p>
          <a:p>
            <a:endParaRPr lang="en-US" sz="2800"/>
          </a:p>
          <a:p>
            <a:r>
              <a:rPr lang="de-DE" sz="2800"/>
              <a:t>Purpose of this work:</a:t>
            </a:r>
          </a:p>
          <a:p>
            <a:pPr marL="457200" indent="-381000" defTabSz="457200">
              <a:spcBef>
                <a:spcPts val="1200"/>
              </a:spcBef>
              <a:buFont typeface="Wingdings" pitchFamily="2" charset="2"/>
              <a:buChar char="§"/>
              <a:tabLst>
                <a:tab pos="895350" algn="l"/>
              </a:tabLst>
            </a:pPr>
            <a:r>
              <a:rPr lang="en-US" sz="2800"/>
              <a:t> Realize the cognitive </a:t>
            </a:r>
            <a:r>
              <a:rPr lang="en-US" sz="2800" smtClean="0"/>
              <a:t>concepts</a:t>
            </a:r>
            <a:r>
              <a:rPr lang="en-US" sz="2800"/>
              <a:t>	</a:t>
            </a:r>
            <a:r>
              <a:rPr lang="en-US" sz="2800" smtClean="0"/>
              <a:t> over the hardware</a:t>
            </a:r>
            <a:endParaRPr lang="en-US" sz="2800"/>
          </a:p>
          <a:p>
            <a:pPr marL="457200" indent="-381000" defTabSz="457200">
              <a:spcBef>
                <a:spcPts val="1200"/>
              </a:spcBef>
              <a:buFont typeface="Wingdings" pitchFamily="2" charset="2"/>
              <a:buChar char="§"/>
              <a:tabLst>
                <a:tab pos="895350" algn="l"/>
              </a:tabLst>
            </a:pPr>
            <a:r>
              <a:rPr lang="en-US" sz="2800"/>
              <a:t> Use sophisticated algorithms to </a:t>
            </a:r>
            <a:r>
              <a:rPr lang="en-US" sz="2800" smtClean="0"/>
              <a:t>reduce </a:t>
            </a:r>
            <a:r>
              <a:rPr lang="en-US" sz="2800"/>
              <a:t>the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time </a:t>
            </a:r>
            <a:r>
              <a:rPr lang="en-US" sz="2800"/>
              <a:t>constraints and </a:t>
            </a:r>
            <a:r>
              <a:rPr lang="en-US" sz="2800" smtClean="0"/>
              <a:t>computational com</a:t>
            </a:r>
            <a:r>
              <a:rPr lang="de-DE" sz="2800" smtClean="0"/>
              <a:t>plexity</a:t>
            </a:r>
            <a:endParaRPr lang="de-DE" sz="2800"/>
          </a:p>
          <a:p>
            <a:pPr marL="457200" indent="-381000" defTabSz="457200">
              <a:spcBef>
                <a:spcPts val="1200"/>
              </a:spcBef>
              <a:buFont typeface="Wingdings" pitchFamily="2" charset="2"/>
              <a:buChar char="§"/>
              <a:tabLst>
                <a:tab pos="895350" algn="l"/>
              </a:tabLst>
            </a:pPr>
            <a:r>
              <a:rPr lang="en-US" sz="2800"/>
              <a:t> </a:t>
            </a:r>
            <a:r>
              <a:rPr lang="en-US" sz="2800" smtClean="0"/>
              <a:t>Demonstrate the </a:t>
            </a:r>
            <a:r>
              <a:rPr lang="en-US" sz="2800"/>
              <a:t>radio in a real scenario</a:t>
            </a:r>
            <a:endParaRPr lang="en-US" sz="2800" b="0" dirty="0" smtClean="0"/>
          </a:p>
        </p:txBody>
      </p:sp>
      <p:sp>
        <p:nvSpPr>
          <p:cNvPr id="150" name="Rectangle 294"/>
          <p:cNvSpPr>
            <a:spLocks noChangeArrowheads="1"/>
          </p:cNvSpPr>
          <p:nvPr/>
        </p:nvSpPr>
        <p:spPr bwMode="auto">
          <a:xfrm>
            <a:off x="15228888" y="34340800"/>
            <a:ext cx="13464000" cy="5773751"/>
          </a:xfrm>
          <a:prstGeom prst="rect">
            <a:avLst/>
          </a:prstGeom>
          <a:solidFill>
            <a:srgbClr val="B3E0D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0" tIns="46800"/>
          <a:lstStyle/>
          <a:p>
            <a:pPr marL="457200" indent="-457200" defTabSz="4176713">
              <a:spcBef>
                <a:spcPct val="50000"/>
              </a:spcBef>
              <a:buFont typeface="Arial" charset="0"/>
              <a:buChar char="•"/>
            </a:pPr>
            <a:endParaRPr lang="en-US" sz="2800" b="0"/>
          </a:p>
          <a:p>
            <a:pPr marL="914400" lvl="1" indent="-457200" defTabSz="4176713">
              <a:spcBef>
                <a:spcPct val="50000"/>
              </a:spcBef>
              <a:buFont typeface="Arial" charset="0"/>
              <a:buChar char="•"/>
            </a:pPr>
            <a:endParaRPr lang="de-DE" sz="2800" b="0"/>
          </a:p>
        </p:txBody>
      </p:sp>
      <p:sp>
        <p:nvSpPr>
          <p:cNvPr id="151" name="Rectangle 294"/>
          <p:cNvSpPr>
            <a:spLocks noChangeArrowheads="1"/>
          </p:cNvSpPr>
          <p:nvPr/>
        </p:nvSpPr>
        <p:spPr bwMode="auto">
          <a:xfrm>
            <a:off x="15232063" y="34354666"/>
            <a:ext cx="13495337" cy="50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/>
          <a:lstStyle/>
          <a:p>
            <a:pPr marL="457200" indent="-457200" defTabSz="4176713">
              <a:buFont typeface="Wingdings" pitchFamily="2" charset="2"/>
              <a:buNone/>
            </a:pPr>
            <a:r>
              <a:rPr lang="en-US" sz="4800" smtClean="0"/>
              <a:t>Conclusion and Future Work</a:t>
            </a:r>
          </a:p>
          <a:p>
            <a:endParaRPr lang="it-IT" sz="2800" smtClean="0"/>
          </a:p>
          <a:p>
            <a:pPr marL="457200" indent="-457200" defTabSz="457200">
              <a:buFont typeface="Wingdings" pitchFamily="2" charset="2"/>
              <a:buChar char="§"/>
            </a:pPr>
            <a:r>
              <a:rPr lang="it-IT" sz="2800" smtClean="0"/>
              <a:t>Cognitive </a:t>
            </a:r>
            <a:r>
              <a:rPr lang="it-IT" sz="2800"/>
              <a:t>radio implementation in a dynamic </a:t>
            </a:r>
            <a:r>
              <a:rPr lang="it-IT" sz="2800" smtClean="0"/>
              <a:t>scenario</a:t>
            </a:r>
            <a:endParaRPr lang="it-IT" sz="2800"/>
          </a:p>
          <a:p>
            <a:pPr marL="457200" indent="-457200" defTabSz="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800" smtClean="0"/>
              <a:t>Potential </a:t>
            </a:r>
            <a:r>
              <a:rPr lang="en-US" sz="2800"/>
              <a:t>to sense non-contiguous multiple band </a:t>
            </a:r>
            <a:r>
              <a:rPr lang="en-US" sz="2800" smtClean="0"/>
              <a:t>simultaneously </a:t>
            </a:r>
            <a:r>
              <a:rPr lang="en-US" sz="2800"/>
              <a:t>over </a:t>
            </a:r>
            <a:r>
              <a:rPr lang="en-US" sz="2800" smtClean="0"/>
              <a:t>               low </a:t>
            </a:r>
            <a:r>
              <a:rPr lang="en-US" sz="2800"/>
              <a:t>cost </a:t>
            </a:r>
            <a:r>
              <a:rPr lang="en-US" sz="2800" smtClean="0"/>
              <a:t> hardware</a:t>
            </a:r>
            <a:endParaRPr lang="en-US" sz="2800"/>
          </a:p>
          <a:p>
            <a:pPr marL="457200" indent="-457200" defTabSz="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800" smtClean="0"/>
              <a:t>Capable </a:t>
            </a:r>
            <a:r>
              <a:rPr lang="en-US" sz="2800"/>
              <a:t>to learn and interact with its </a:t>
            </a:r>
            <a:r>
              <a:rPr lang="en-US" sz="2800" smtClean="0"/>
              <a:t>environment</a:t>
            </a:r>
            <a:endParaRPr lang="en-US" sz="2800"/>
          </a:p>
          <a:p>
            <a:pPr marL="457200" indent="-457200" defTabSz="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800" smtClean="0"/>
              <a:t>Considering </a:t>
            </a:r>
            <a:r>
              <a:rPr lang="en-US" sz="2800"/>
              <a:t>other scenarios such as Overlay Systems</a:t>
            </a:r>
          </a:p>
          <a:p>
            <a:pPr defTabSz="457200"/>
            <a:r>
              <a:rPr lang="en-US" sz="2800"/>
              <a:t> </a:t>
            </a:r>
            <a:r>
              <a:rPr lang="en-US" sz="2800" smtClean="0"/>
              <a:t>		– Spatial </a:t>
            </a:r>
            <a:r>
              <a:rPr lang="en-US" sz="2800"/>
              <a:t>separation of the PU and SU systems </a:t>
            </a:r>
            <a:r>
              <a:rPr lang="en-US" sz="2800" smtClean="0"/>
              <a:t>(transmission </a:t>
            </a:r>
            <a:r>
              <a:rPr lang="en-US" sz="2800"/>
              <a:t>p</a:t>
            </a:r>
            <a:r>
              <a:rPr lang="en-US" sz="2800" smtClean="0"/>
              <a:t>ower </a:t>
            </a:r>
            <a:r>
              <a:rPr lang="en-US" sz="2800" smtClean="0"/>
              <a:t>control)</a:t>
            </a:r>
            <a:endParaRPr lang="en-US" sz="2800"/>
          </a:p>
          <a:p>
            <a:pPr marL="457200" indent="-457200" defTabSz="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800" smtClean="0"/>
              <a:t>Cooperation </a:t>
            </a:r>
            <a:r>
              <a:rPr lang="en-US" sz="2800"/>
              <a:t>with other the </a:t>
            </a:r>
            <a:r>
              <a:rPr lang="en-US" sz="2800" smtClean="0"/>
              <a:t>CRs</a:t>
            </a:r>
            <a:endParaRPr lang="en-US" sz="2800"/>
          </a:p>
          <a:p>
            <a:endParaRPr lang="en-US" sz="2800" smtClean="0"/>
          </a:p>
        </p:txBody>
      </p:sp>
      <p:sp>
        <p:nvSpPr>
          <p:cNvPr id="181" name="Rechteck 180"/>
          <p:cNvSpPr/>
          <p:nvPr/>
        </p:nvSpPr>
        <p:spPr bwMode="auto">
          <a:xfrm>
            <a:off x="8289206" y="38001502"/>
            <a:ext cx="6336000" cy="16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66" y="38025690"/>
            <a:ext cx="285178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5678150" y="20631148"/>
            <a:ext cx="12240000" cy="100584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174" y="21215086"/>
            <a:ext cx="9323876" cy="567506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 bwMode="auto">
          <a:xfrm>
            <a:off x="1704975" y="18643600"/>
            <a:ext cx="13017350" cy="518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26" y="18795994"/>
            <a:ext cx="9094562" cy="49546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feld 19"/>
          <p:cNvSpPr txBox="1"/>
          <p:nvPr/>
        </p:nvSpPr>
        <p:spPr>
          <a:xfrm>
            <a:off x="2466327" y="29909036"/>
            <a:ext cx="9366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1575"/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)  	</a:t>
            </a:r>
            <a:r>
              <a:rPr lang="de-DE" sz="2800"/>
              <a:t>t</a:t>
            </a:r>
            <a:r>
              <a:rPr lang="de-DE" sz="2800" smtClean="0"/>
              <a:t>est statistics</a:t>
            </a:r>
            <a:endParaRPr lang="de-DE" sz="2800"/>
          </a:p>
          <a:p>
            <a:pPr defTabSz="1171575"/>
            <a:r>
              <a:rPr lang="de-DE" sz="2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/>
              <a:t>n</a:t>
            </a:r>
            <a:r>
              <a:rPr lang="de-DE" sz="2800" smtClean="0"/>
              <a:t>umber </a:t>
            </a:r>
            <a:r>
              <a:rPr lang="de-DE" sz="2800"/>
              <a:t>of s</a:t>
            </a:r>
            <a:r>
              <a:rPr lang="de-DE" sz="2800" smtClean="0"/>
              <a:t>amples</a:t>
            </a:r>
            <a:endParaRPr lang="de-DE" sz="2800"/>
          </a:p>
          <a:p>
            <a:pPr defTabSz="1171575"/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/>
              <a:t>r</a:t>
            </a:r>
            <a:r>
              <a:rPr lang="de-DE" sz="2800" smtClean="0"/>
              <a:t>eceived waveform</a:t>
            </a:r>
            <a:endParaRPr lang="de-DE" sz="2800"/>
          </a:p>
          <a:p>
            <a:pPr defTabSz="1171575"/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/>
              <a:t>t</a:t>
            </a:r>
            <a:r>
              <a:rPr lang="de-DE" sz="2800" smtClean="0"/>
              <a:t>ransmitted waveform</a:t>
            </a:r>
            <a:endParaRPr lang="de-DE" sz="2800"/>
          </a:p>
          <a:p>
            <a:pPr defTabSz="1171575"/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/>
              <a:t>n</a:t>
            </a:r>
            <a:r>
              <a:rPr lang="de-DE" sz="2800" smtClean="0"/>
              <a:t>oise waveform</a:t>
            </a:r>
          </a:p>
          <a:p>
            <a:pPr defTabSz="1171575"/>
            <a:r>
              <a:rPr lang="de-DE" sz="2800" smtClean="0">
                <a:sym typeface="Symbol"/>
              </a:rPr>
              <a:t></a:t>
            </a:r>
            <a:r>
              <a:rPr lang="de-DE" sz="2800" i="1" smtClean="0">
                <a:sym typeface="Symbol"/>
              </a:rPr>
              <a:t></a:t>
            </a:r>
            <a:r>
              <a:rPr lang="de-DE" sz="2800" smtClean="0">
                <a:sym typeface="Symbol"/>
              </a:rPr>
              <a:t>	threshold, determined using </a:t>
            </a:r>
            <a:r>
              <a:rPr lang="de-DE" sz="2800" smtClean="0">
                <a:sym typeface="Symbol"/>
              </a:rPr>
              <a:t>constant false </a:t>
            </a:r>
            <a:r>
              <a:rPr lang="de-DE" sz="2800" smtClean="0">
                <a:sym typeface="Symbol"/>
              </a:rPr>
              <a:t>alarm</a:t>
            </a:r>
            <a:endParaRPr lang="de-DE" sz="280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06" y="14124523"/>
            <a:ext cx="4451681" cy="30800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11" y="34292986"/>
            <a:ext cx="6640110" cy="247315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841" y="12589415"/>
            <a:ext cx="11110592" cy="3019355"/>
          </a:xfrm>
          <a:prstGeom prst="rect">
            <a:avLst/>
          </a:prstGeom>
        </p:spPr>
      </p:pic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4286"/>
              </p:ext>
            </p:extLst>
          </p:nvPr>
        </p:nvGraphicFramePr>
        <p:xfrm>
          <a:off x="16478251" y="16211953"/>
          <a:ext cx="10553699" cy="29022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19749"/>
                <a:gridCol w="493395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Test scenario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GSM channels at 1800 MHz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Shared Access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Interweave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Hardware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USRP N210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Multiband sensing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smtClean="0">
                          <a:latin typeface="+mn-lt"/>
                        </a:rPr>
                        <a:t>Software defined</a:t>
                      </a:r>
                      <a:r>
                        <a:rPr lang="de-DE" sz="2800" b="0" baseline="0" smtClean="0">
                          <a:latin typeface="+mn-lt"/>
                        </a:rPr>
                        <a:t> architecture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GNU Radio 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15251"/>
              </p:ext>
            </p:extLst>
          </p:nvPr>
        </p:nvGraphicFramePr>
        <p:xfrm>
          <a:off x="16452850" y="31261453"/>
          <a:ext cx="10560050" cy="22517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94529"/>
                <a:gridCol w="546552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Detection of spectral holes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Time slots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Estimation of model parameters (</a:t>
                      </a:r>
                      <a:r>
                        <a:rPr lang="de-DE" sz="2800" b="0" i="1" smtClean="0">
                          <a:latin typeface="Symbol" pitchFamily="18" charset="2"/>
                          <a:cs typeface="Times New Roman" pitchFamily="18" charset="0"/>
                        </a:rPr>
                        <a:t>a</a:t>
                      </a:r>
                      <a:r>
                        <a:rPr lang="de-DE" sz="2800" b="0" smtClean="0">
                          <a:latin typeface="+mn-lt"/>
                        </a:rPr>
                        <a:t>, </a:t>
                      </a:r>
                      <a:r>
                        <a:rPr lang="de-DE" sz="2800" b="0" i="1" smtClean="0">
                          <a:latin typeface="Symbol" pitchFamily="18" charset="2"/>
                        </a:rPr>
                        <a:t>b </a:t>
                      </a:r>
                      <a:r>
                        <a:rPr lang="de-DE" sz="2800" b="0" smtClean="0">
                          <a:latin typeface="+mn-lt"/>
                        </a:rPr>
                        <a:t>)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Maximum likelihood estimation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800" b="0" smtClean="0">
                          <a:latin typeface="+mn-lt"/>
                        </a:rPr>
                        <a:t>Channel ranking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800" i="1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2800" i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800" baseline="3000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800" i="1" smtClean="0">
                          <a:latin typeface="Times New Roman" pitchFamily="18" charset="0"/>
                          <a:cs typeface="Times New Roman" pitchFamily="18" charset="0"/>
                        </a:rPr>
                        <a:t>, u</a:t>
                      </a:r>
                      <a:r>
                        <a:rPr lang="en-US" sz="2800" baseline="3000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800" i="1" smtClean="0">
                          <a:latin typeface="Times New Roman" pitchFamily="18" charset="0"/>
                          <a:cs typeface="Times New Roman" pitchFamily="18" charset="0"/>
                        </a:rPr>
                        <a:t>, ..., u</a:t>
                      </a:r>
                      <a:r>
                        <a:rPr lang="en-US" sz="2800" i="1" baseline="30000" smtClean="0">
                          <a:latin typeface="Times New Roman" pitchFamily="18" charset="0"/>
                          <a:cs typeface="Times New Roman" pitchFamily="18" charset="0"/>
                        </a:rPr>
                        <a:t>N </a:t>
                      </a:r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de-DE" sz="28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" name="Textfeld 42"/>
          <p:cNvSpPr txBox="1"/>
          <p:nvPr/>
        </p:nvSpPr>
        <p:spPr>
          <a:xfrm>
            <a:off x="19593254" y="32289436"/>
            <a:ext cx="32893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Times New Roman"/>
                <a:cs typeface="Times New Roman"/>
              </a:rPr>
              <a:t>^</a:t>
            </a:r>
            <a:endParaRPr lang="de-DE" sz="2400"/>
          </a:p>
        </p:txBody>
      </p:sp>
      <p:sp>
        <p:nvSpPr>
          <p:cNvPr id="45" name="Textfeld 44"/>
          <p:cNvSpPr txBox="1"/>
          <p:nvPr/>
        </p:nvSpPr>
        <p:spPr>
          <a:xfrm>
            <a:off x="20026315" y="32218019"/>
            <a:ext cx="32893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Times New Roman"/>
                <a:cs typeface="Times New Roman"/>
              </a:rPr>
              <a:t>^</a:t>
            </a:r>
            <a:endParaRPr lang="de-DE" sz="2400"/>
          </a:p>
        </p:txBody>
      </p:sp>
      <p:grpSp>
        <p:nvGrpSpPr>
          <p:cNvPr id="12" name="Gruppieren 11"/>
          <p:cNvGrpSpPr/>
          <p:nvPr/>
        </p:nvGrpSpPr>
        <p:grpSpPr>
          <a:xfrm>
            <a:off x="8384456" y="28443755"/>
            <a:ext cx="6301064" cy="725763"/>
            <a:chOff x="8289206" y="28443755"/>
            <a:chExt cx="6301064" cy="725763"/>
          </a:xfrm>
        </p:grpSpPr>
        <p:sp>
          <p:nvSpPr>
            <p:cNvPr id="4" name="Rechteck 3"/>
            <p:cNvSpPr/>
            <p:nvPr/>
          </p:nvSpPr>
          <p:spPr bwMode="auto">
            <a:xfrm>
              <a:off x="8289206" y="28443755"/>
              <a:ext cx="6301064" cy="7257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8096" y="28552319"/>
              <a:ext cx="3423285" cy="50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8393981" y="30052692"/>
            <a:ext cx="6301064" cy="1440000"/>
            <a:chOff x="8298731" y="30052692"/>
            <a:chExt cx="6301064" cy="1440000"/>
          </a:xfrm>
        </p:grpSpPr>
        <p:sp>
          <p:nvSpPr>
            <p:cNvPr id="44" name="Rechteck 43"/>
            <p:cNvSpPr/>
            <p:nvPr/>
          </p:nvSpPr>
          <p:spPr bwMode="auto">
            <a:xfrm>
              <a:off x="8298731" y="30052692"/>
              <a:ext cx="6301064" cy="14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4691" y="30101180"/>
              <a:ext cx="458914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7" name="Gerade Verbindung 16"/>
          <p:cNvCxnSpPr/>
          <p:nvPr/>
        </p:nvCxnSpPr>
        <p:spPr bwMode="auto">
          <a:xfrm>
            <a:off x="15678150" y="27317548"/>
            <a:ext cx="1224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16452850" y="20631148"/>
            <a:ext cx="0" cy="100584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15768637" y="28016943"/>
            <a:ext cx="615553" cy="18909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2800" smtClean="0"/>
              <a:t>MAC Layer</a:t>
            </a:r>
            <a:endParaRPr lang="de-DE" sz="2800"/>
          </a:p>
        </p:txBody>
      </p:sp>
      <p:sp>
        <p:nvSpPr>
          <p:cNvPr id="46" name="Textfeld 45"/>
          <p:cNvSpPr txBox="1"/>
          <p:nvPr/>
        </p:nvSpPr>
        <p:spPr>
          <a:xfrm>
            <a:off x="15768637" y="23102757"/>
            <a:ext cx="615553" cy="18235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2800" smtClean="0"/>
              <a:t>PHY Layer</a:t>
            </a:r>
            <a:endParaRPr lang="de-DE" sz="2800"/>
          </a:p>
        </p:txBody>
      </p:sp>
      <p:cxnSp>
        <p:nvCxnSpPr>
          <p:cNvPr id="25" name="Gerade Verbindung mit Pfeil 24"/>
          <p:cNvCxnSpPr/>
          <p:nvPr/>
        </p:nvCxnSpPr>
        <p:spPr bwMode="auto">
          <a:xfrm flipV="1">
            <a:off x="16984174" y="20745448"/>
            <a:ext cx="0" cy="6144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/>
          <p:nvPr/>
        </p:nvCxnSpPr>
        <p:spPr bwMode="auto">
          <a:xfrm flipV="1">
            <a:off x="16998463" y="27393900"/>
            <a:ext cx="0" cy="2448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/>
          <p:nvPr/>
        </p:nvCxnSpPr>
        <p:spPr bwMode="auto">
          <a:xfrm>
            <a:off x="16979868" y="26890154"/>
            <a:ext cx="102282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/>
          <p:nvPr/>
        </p:nvCxnSpPr>
        <p:spPr bwMode="auto">
          <a:xfrm>
            <a:off x="16994159" y="29838145"/>
            <a:ext cx="102282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16520766" y="27127200"/>
            <a:ext cx="492443" cy="5866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/>
              <a:t>u</a:t>
            </a:r>
            <a:r>
              <a:rPr lang="de-DE" smtClean="0"/>
              <a:t> </a:t>
            </a:r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16480765" y="20745448"/>
            <a:ext cx="492443" cy="11143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mtClean="0"/>
              <a:t>time/s</a:t>
            </a:r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26479333" y="26379549"/>
            <a:ext cx="1269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mtClean="0"/>
              <a:t>Channels</a:t>
            </a:r>
            <a:br>
              <a:rPr lang="de-DE" smtClean="0"/>
            </a:br>
            <a:r>
              <a:rPr lang="de-DE" smtClean="0"/>
              <a:t>/MHz</a:t>
            </a:r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26479333" y="29327830"/>
            <a:ext cx="1269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mtClean="0"/>
              <a:t>Channels</a:t>
            </a:r>
            <a:br>
              <a:rPr lang="de-DE" smtClean="0"/>
            </a:br>
            <a:r>
              <a:rPr lang="de-DE" smtClean="0"/>
              <a:t>/MHz</a:t>
            </a:r>
            <a:endParaRPr lang="de-DE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90" y="27526168"/>
            <a:ext cx="9547453" cy="2619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W-Poster_A0_hoch_en">
  <a:themeElements>
    <a:clrScheme name="KIT_W-Poster_A0_hoch_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D9D9D9"/>
      </a:hlink>
      <a:folHlink>
        <a:srgbClr val="B3E0DA"/>
      </a:folHlink>
    </a:clrScheme>
    <a:fontScheme name="KIT_W-Poster_A0_hoch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T_W-Poster_A0_hoch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D9D9D9"/>
        </a:hlink>
        <a:folHlink>
          <a:srgbClr val="B3E0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KIT_W-Poster_A0_hoch_en</Template>
  <TotalTime>0</TotalTime>
  <Words>244</Words>
  <Application>Microsoft Office PowerPoint</Application>
  <PresentationFormat>Benutzerdefiniert</PresentationFormat>
  <Paragraphs>144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KIT_W-Poster_A0_hoch_en</vt:lpstr>
      <vt:lpstr>Cognitive Relay: Detecting Spectrum Holes in a Dynamic Scenario</vt:lpstr>
    </vt:vector>
  </TitlesOfParts>
  <Company>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– Thema, Arial 80 pt fett schwarz oder KIT-Grün</dc:title>
  <dc:creator>olbrich</dc:creator>
  <cp:lastModifiedBy>olbrich</cp:lastModifiedBy>
  <cp:revision>230</cp:revision>
  <cp:lastPrinted>2013-07-19T06:12:47Z</cp:lastPrinted>
  <dcterms:created xsi:type="dcterms:W3CDTF">2010-03-22T09:05:29Z</dcterms:created>
  <dcterms:modified xsi:type="dcterms:W3CDTF">2013-07-19T07:08:33Z</dcterms:modified>
</cp:coreProperties>
</file>