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29"/>
  </p:notesMasterIdLst>
  <p:handoutMasterIdLst>
    <p:handoutMasterId r:id="rId130"/>
  </p:handoutMasterIdLst>
  <p:sldIdLst>
    <p:sldId id="394" r:id="rId5"/>
    <p:sldId id="340" r:id="rId6"/>
    <p:sldId id="400" r:id="rId7"/>
    <p:sldId id="281" r:id="rId8"/>
    <p:sldId id="282" r:id="rId9"/>
    <p:sldId id="283" r:id="rId10"/>
    <p:sldId id="341" r:id="rId11"/>
    <p:sldId id="284" r:id="rId12"/>
    <p:sldId id="342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43" r:id="rId28"/>
    <p:sldId id="344" r:id="rId29"/>
    <p:sldId id="299" r:id="rId30"/>
    <p:sldId id="345" r:id="rId31"/>
    <p:sldId id="346" r:id="rId32"/>
    <p:sldId id="300" r:id="rId33"/>
    <p:sldId id="301" r:id="rId34"/>
    <p:sldId id="395" r:id="rId35"/>
    <p:sldId id="302" r:id="rId36"/>
    <p:sldId id="303" r:id="rId37"/>
    <p:sldId id="304" r:id="rId38"/>
    <p:sldId id="305" r:id="rId39"/>
    <p:sldId id="348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49" r:id="rId48"/>
    <p:sldId id="313" r:id="rId49"/>
    <p:sldId id="409" r:id="rId50"/>
    <p:sldId id="352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71" r:id="rId66"/>
    <p:sldId id="372" r:id="rId67"/>
    <p:sldId id="370" r:id="rId68"/>
    <p:sldId id="329" r:id="rId69"/>
    <p:sldId id="330" r:id="rId70"/>
    <p:sldId id="332" r:id="rId71"/>
    <p:sldId id="427" r:id="rId72"/>
    <p:sldId id="333" r:id="rId73"/>
    <p:sldId id="334" r:id="rId74"/>
    <p:sldId id="335" r:id="rId75"/>
    <p:sldId id="336" r:id="rId76"/>
    <p:sldId id="339" r:id="rId77"/>
    <p:sldId id="353" r:id="rId78"/>
    <p:sldId id="354" r:id="rId79"/>
    <p:sldId id="355" r:id="rId80"/>
    <p:sldId id="356" r:id="rId81"/>
    <p:sldId id="359" r:id="rId82"/>
    <p:sldId id="357" r:id="rId83"/>
    <p:sldId id="360" r:id="rId84"/>
    <p:sldId id="363" r:id="rId85"/>
    <p:sldId id="364" r:id="rId86"/>
    <p:sldId id="362" r:id="rId87"/>
    <p:sldId id="361" r:id="rId88"/>
    <p:sldId id="365" r:id="rId89"/>
    <p:sldId id="366" r:id="rId90"/>
    <p:sldId id="369" r:id="rId91"/>
    <p:sldId id="368" r:id="rId92"/>
    <p:sldId id="373" r:id="rId93"/>
    <p:sldId id="374" r:id="rId94"/>
    <p:sldId id="375" r:id="rId95"/>
    <p:sldId id="376" r:id="rId96"/>
    <p:sldId id="377" r:id="rId97"/>
    <p:sldId id="396" r:id="rId98"/>
    <p:sldId id="378" r:id="rId99"/>
    <p:sldId id="39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  <p:sldId id="393" r:id="rId115"/>
    <p:sldId id="397" r:id="rId116"/>
    <p:sldId id="399" r:id="rId117"/>
    <p:sldId id="402" r:id="rId118"/>
    <p:sldId id="401" r:id="rId119"/>
    <p:sldId id="403" r:id="rId120"/>
    <p:sldId id="404" r:id="rId121"/>
    <p:sldId id="405" r:id="rId122"/>
    <p:sldId id="406" r:id="rId123"/>
    <p:sldId id="407" r:id="rId124"/>
    <p:sldId id="408" r:id="rId125"/>
    <p:sldId id="412" r:id="rId126"/>
    <p:sldId id="452" r:id="rId127"/>
    <p:sldId id="411" r:id="rId12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3" autoAdjust="0"/>
    <p:restoredTop sz="76699" autoAdjust="0"/>
  </p:normalViewPr>
  <p:slideViewPr>
    <p:cSldViewPr snapToGrid="0" showGuides="1">
      <p:cViewPr>
        <p:scale>
          <a:sx n="75" d="100"/>
          <a:sy n="75" d="100"/>
        </p:scale>
        <p:origin x="-97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13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73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98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CPOL parameter decides clock format to be used by the SPI bus,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 clock formats are permitted one is inverted and another one is non-inverted.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leading edge of the clock is rising, that means the first edge of the clock is rising in this case, and the trailing edge is falling.</a:t>
            </a:r>
            <a:r>
              <a:rPr lang="en-IN" sz="9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</a:t>
            </a:r>
            <a:r>
              <a:rPr lang="en-IN" sz="9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cplo</a:t>
            </a:r>
            <a:r>
              <a:rPr lang="en-IN" sz="9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zero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leading edge of the clock is falling and the trailing edge is rising</a:t>
            </a:r>
            <a:r>
              <a:rPr lang="en-IN" sz="9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</a:t>
            </a:r>
            <a:r>
              <a:rPr lang="en-IN" sz="9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cpol</a:t>
            </a:r>
            <a:r>
              <a:rPr lang="en-IN" sz="9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always sampled on the trailing edge of the clock “.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phase determines at which edge the data has to be sampled and at which edge the data has to be toggled. If it is 1 then data will be sampled on the trailing edge of the clock.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5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mode table picture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8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8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8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just a different vendor’s customization on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bus. 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that typically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has 4 pins, in which 2 lines are used to transmit and receive data.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basically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full duplex unidirectional bus.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can also use it bidirectional mode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3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2 lines are unidirectional with full duplex capability.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 can save 1 pin which you can use for some other purpose.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Putting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mode, actually disables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rcv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functionality of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peripheral and makes that pin free so that it can be used for other purposes safely. 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microcontroller datasheet will tell you how you can put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to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mode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interface bus commonly used to send data between microcontrollers and small peripherals such as sensors, memory chips like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cards,etc</a:t>
            </a:r>
            <a:endParaRPr lang="en-IN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separate clock and data lines, along with a select line to choose the device you wish to talk to.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side that generates the clock is called the “master”, and the other side is called the “slave”.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always only one master (which is almost always your microcontroller), but there can be multiple slaves.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Putting in to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mode, actually disables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function and frees the transmit I/O PIN  ,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6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Slave1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line for both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rxing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basically half duplex, bidirectional mode.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0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 direction swap will occur at both master as well as slave side.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18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transmit the data, the data has to be written to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shift register receives 1 complete byte it will transfer it to the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so that you can read it.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5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HSI stands for High speed internal, which is nothing but our internal RC oscillator of 16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megahtz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HSE stands for HIGH speed external, which is external crystal based oscillator of 8 mega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htz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PLL stands for Phase locked loop, which is clock boosting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cirutitary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 inside the MCU.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by default, HIS, that is internal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oscillator of 16megh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htz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selected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88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maximum frequency  at which spi1 peripheral can run is maximum apb2 clock divided by 2 which is 42mhz.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88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r>
              <a:rPr lang="en-US" dirty="0" smtClean="0"/>
              <a:t>d1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is a single-master communication protocol. This means that one central device initiates all the communications with the slaves,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SPI is restricted to one master, driving couple of slaves using corresponding slave select line. 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clock signal named SCLK, sent from the bus master to all slaves;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slave select signal for each slave, used to select the slave the master communicates with</a:t>
            </a:r>
            <a:b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data line from the master to the slaves, named MOSI (Master Out-Slave In)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data line from the slaves to the master, named MISO (Master In-Slave Out).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6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01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538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EF89D-B9A6-4BE9-BB23-4578A6930EA7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070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15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15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1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2 lines are unidirectional with full duplex capability.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is a synchronous protocol, or you can say it uses a synchronous bus,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it uses separate lines for data and clock, and the design keeps both side </a:t>
            </a:r>
            <a:r>
              <a:rPr lang="en-IN" sz="9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clock and data in a perfect sync. 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clock is an oscillating signal, that is always generated by master, which tells the receiver exactly when to sample the bits on the data line.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478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Slave Management </a:t>
            </a:r>
          </a:p>
          <a:p>
            <a:r>
              <a:rPr lang="en-US" baseline="0" dirty="0" smtClean="0"/>
              <a:t>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42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0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04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04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6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is a single-master communication protocol. This means that one central device initiates all the communications with the slaves,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SPI is restricted to one master, driving couple of slaves using corresponding slave select line. 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clock signal named SCLK, sent from the bus master to all slaves;</a:t>
            </a:r>
          </a:p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slave select signal for each slave, used to select the slave the master communicates with</a:t>
            </a:r>
            <a:b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data line from the master to the slaves, named MOSI (Master Out-Slave In)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data line from the slaves to the master, named MISO (Master In-Slave Out).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43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SPI</a:t>
            </a:r>
            <a:r>
              <a:rPr lang="en-US" baseline="0" dirty="0" smtClean="0"/>
              <a:t> interrupting the Processor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432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reason that SPI is so popular is that the transmitting as well as the receiving hardware can be a simple </a:t>
            </a:r>
            <a:r>
              <a:rPr lang="en-IN" sz="9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shift register</a:t>
            </a:r>
            <a:r>
              <a:rPr lang="en-I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4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9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Receiving</a:t>
            </a:r>
            <a:r>
              <a:rPr lang="en-US" sz="900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3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97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Non-Proper</a:t>
            </a:r>
            <a:r>
              <a:rPr lang="en-US" baseline="0" dirty="0" smtClean="0"/>
              <a:t> Configuration of I/O lines for alternate functionality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82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556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00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76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08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08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334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8DF73-0F57-4965-AD70-EB89021C82E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66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91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721" y="728439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0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23722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3714750"/>
            <a:ext cx="5999486" cy="80554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0525" y="2487385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721" y="728439"/>
            <a:ext cx="601434" cy="194668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2886458"/>
            <a:ext cx="6619244" cy="441388"/>
          </a:xfrm>
        </p:spPr>
        <p:txBody>
          <a:bodyPr anchor="b">
            <a:normAutofit/>
          </a:bodyPr>
          <a:lstStyle>
            <a:lvl1pPr marL="0" indent="0" algn="l" defTabSz="342900" rtl="0" eaLnBrk="1" latinLnBrk="0" hangingPunct="1">
              <a:buNone/>
              <a:defRPr lang="en-US" sz="27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23114" y="1085850"/>
            <a:ext cx="1057474" cy="330993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1085850"/>
            <a:ext cx="5082473" cy="330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15491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629841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99559" y="-342900"/>
            <a:ext cx="1200150" cy="12001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56759" y="4572000"/>
            <a:ext cx="742950" cy="7429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68580" tIns="34290" rIns="68580" bIns="3429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26" y="2897679"/>
            <a:ext cx="8229600" cy="85725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Introduction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063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05" y="2916195"/>
            <a:ext cx="8815274" cy="85725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SPI Hardware :Behind the scenes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751" y="504621"/>
            <a:ext cx="7073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</a:t>
            </a:r>
            <a:r>
              <a:rPr lang="en-IN" sz="2400" dirty="0" smtClean="0"/>
              <a:t>1: </a:t>
            </a:r>
            <a:r>
              <a:rPr lang="en-IN" sz="2400" dirty="0"/>
              <a:t>Master cannot able to </a:t>
            </a:r>
            <a:r>
              <a:rPr lang="en-IN" sz="2400" dirty="0" smtClean="0"/>
              <a:t>produce</a:t>
            </a:r>
          </a:p>
          <a:p>
            <a:r>
              <a:rPr lang="en-IN" sz="2400" dirty="0" smtClean="0"/>
              <a:t>              clock </a:t>
            </a:r>
            <a:r>
              <a:rPr lang="en-IN" sz="2400" dirty="0"/>
              <a:t>and data 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96751" y="1756701"/>
            <a:ext cx="6996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Reason-1:</a:t>
            </a:r>
          </a:p>
          <a:p>
            <a:r>
              <a:rPr lang="en-US" sz="1800" dirty="0" smtClean="0"/>
              <a:t>Non-Proper </a:t>
            </a:r>
            <a:r>
              <a:rPr lang="en-US" sz="1800" dirty="0"/>
              <a:t>Configuration of I/O lines for </a:t>
            </a:r>
            <a:r>
              <a:rPr lang="en-US" sz="1800" dirty="0" smtClean="0"/>
              <a:t>Alternate </a:t>
            </a:r>
            <a:r>
              <a:rPr lang="en-US" sz="1800" dirty="0"/>
              <a:t>functionality 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496751" y="3319967"/>
            <a:ext cx="7165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 </a:t>
            </a:r>
          </a:p>
          <a:p>
            <a:r>
              <a:rPr lang="en-US" sz="1800" dirty="0" smtClean="0"/>
              <a:t>Recheck </a:t>
            </a:r>
            <a:r>
              <a:rPr lang="en-US" sz="1800" dirty="0"/>
              <a:t>the GPIO Configuration registers to see what values they have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751" y="2004401"/>
            <a:ext cx="7925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Reason-2:</a:t>
            </a:r>
          </a:p>
          <a:p>
            <a:r>
              <a:rPr lang="en-US" sz="1800" dirty="0" smtClean="0"/>
              <a:t>Configuration Overriding </a:t>
            </a:r>
            <a:endParaRPr lang="en-IN" sz="1800" dirty="0"/>
          </a:p>
        </p:txBody>
      </p:sp>
      <p:sp>
        <p:nvSpPr>
          <p:cNvPr id="2" name="Rectangle 1"/>
          <p:cNvSpPr/>
          <p:nvPr/>
        </p:nvSpPr>
        <p:spPr>
          <a:xfrm>
            <a:off x="496751" y="3150294"/>
            <a:ext cx="7535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Debug Tip:</a:t>
            </a:r>
          </a:p>
          <a:p>
            <a:r>
              <a:rPr lang="en-IN" sz="1800" dirty="0" smtClean="0"/>
              <a:t>Dump </a:t>
            </a:r>
            <a:r>
              <a:rPr lang="en-IN" sz="1800" dirty="0"/>
              <a:t>out all the required register contents just before you begin the transmission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751" y="504621"/>
            <a:ext cx="7073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</a:t>
            </a:r>
            <a:r>
              <a:rPr lang="en-IN" sz="2400" dirty="0" smtClean="0"/>
              <a:t>1: </a:t>
            </a:r>
            <a:r>
              <a:rPr lang="en-IN" sz="2400" dirty="0"/>
              <a:t>Master cannot able to </a:t>
            </a:r>
            <a:r>
              <a:rPr lang="en-IN" sz="2400" dirty="0" smtClean="0"/>
              <a:t>produce</a:t>
            </a:r>
          </a:p>
          <a:p>
            <a:r>
              <a:rPr lang="en-IN" sz="2400" dirty="0" smtClean="0"/>
              <a:t>              clock </a:t>
            </a:r>
            <a:r>
              <a:rPr lang="en-IN" sz="2400" dirty="0"/>
              <a:t>and data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8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750" y="2199980"/>
            <a:ext cx="8543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Master is sending data, but slave is not receiving data !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496751" y="50462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Case </a:t>
            </a:r>
            <a:r>
              <a:rPr lang="en-IN" sz="3200" dirty="0" smtClean="0"/>
              <a:t>2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751" y="504621"/>
            <a:ext cx="7535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2</a:t>
            </a:r>
            <a:r>
              <a:rPr lang="en-IN" sz="2400" dirty="0" smtClean="0"/>
              <a:t>: </a:t>
            </a:r>
            <a:r>
              <a:rPr lang="en-IN" sz="2400" dirty="0"/>
              <a:t>Master is sending data but </a:t>
            </a:r>
            <a:endParaRPr lang="en-IN" sz="2400" dirty="0" smtClean="0"/>
          </a:p>
          <a:p>
            <a:r>
              <a:rPr lang="en-IN" sz="2400" dirty="0"/>
              <a:t>	 </a:t>
            </a:r>
            <a:r>
              <a:rPr lang="en-IN" sz="2400" dirty="0" smtClean="0"/>
              <a:t>     slave </a:t>
            </a:r>
            <a:r>
              <a:rPr lang="en-IN" sz="2400" dirty="0"/>
              <a:t>is not receiving data !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96751" y="1928175"/>
            <a:ext cx="8323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Reason-1:</a:t>
            </a:r>
          </a:p>
          <a:p>
            <a:r>
              <a:rPr lang="en-IN" sz="1800" dirty="0" smtClean="0"/>
              <a:t>Not </a:t>
            </a:r>
            <a:r>
              <a:rPr lang="en-IN" sz="1800" dirty="0"/>
              <a:t>pulling down the slave select pin to ground before sending data to the slave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751" y="3367385"/>
            <a:ext cx="7339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</a:t>
            </a:r>
          </a:p>
          <a:p>
            <a:r>
              <a:rPr lang="en-US" sz="1800" dirty="0" smtClean="0"/>
              <a:t>Probe through the logic analyzer to confirm slave select line is really low during data communication 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751" y="1946527"/>
            <a:ext cx="8091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Reason-2 :</a:t>
            </a:r>
          </a:p>
          <a:p>
            <a:r>
              <a:rPr lang="en-US" sz="1800" dirty="0" smtClean="0"/>
              <a:t>Non-Proper </a:t>
            </a:r>
            <a:r>
              <a:rPr lang="en-US" sz="1800" dirty="0"/>
              <a:t>Configuration of I/O lines for Alternate functionality 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496751" y="3347594"/>
            <a:ext cx="65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 </a:t>
            </a:r>
          </a:p>
          <a:p>
            <a:r>
              <a:rPr lang="en-US" sz="1800" dirty="0" smtClean="0"/>
              <a:t>Probe the alternate function register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751" y="504621"/>
            <a:ext cx="7535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2</a:t>
            </a:r>
            <a:r>
              <a:rPr lang="en-IN" sz="2400" dirty="0" smtClean="0"/>
              <a:t>: </a:t>
            </a:r>
            <a:r>
              <a:rPr lang="en-IN" sz="2400" dirty="0"/>
              <a:t>Master is sending data but </a:t>
            </a:r>
            <a:endParaRPr lang="en-IN" sz="2400" dirty="0" smtClean="0"/>
          </a:p>
          <a:p>
            <a:r>
              <a:rPr lang="en-IN" sz="2400" dirty="0"/>
              <a:t>	 </a:t>
            </a:r>
            <a:r>
              <a:rPr lang="en-IN" sz="2400" dirty="0" smtClean="0"/>
              <a:t>     slave </a:t>
            </a:r>
            <a:r>
              <a:rPr lang="en-IN" sz="2400" dirty="0"/>
              <a:t>is not receiving data !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36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751" y="1934953"/>
            <a:ext cx="8369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Reason-3 : </a:t>
            </a:r>
          </a:p>
          <a:p>
            <a:r>
              <a:rPr lang="en-US" sz="1800" dirty="0" smtClean="0"/>
              <a:t>Non enabling the peripheral IRQ number in the NVIC 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473601" y="3153677"/>
            <a:ext cx="7339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</a:t>
            </a:r>
          </a:p>
          <a:p>
            <a:r>
              <a:rPr lang="en-US" sz="1800" dirty="0" smtClean="0"/>
              <a:t>Probe the NVIC Interrupt Mask register to see whether the bit position corresponding to the IRQ number is set or not 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751" y="504621"/>
            <a:ext cx="7535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2</a:t>
            </a:r>
            <a:r>
              <a:rPr lang="en-IN" sz="2400" dirty="0" smtClean="0"/>
              <a:t>: </a:t>
            </a:r>
            <a:r>
              <a:rPr lang="en-IN" sz="2400" dirty="0"/>
              <a:t>Master is sending data but </a:t>
            </a:r>
            <a:endParaRPr lang="en-IN" sz="2400" dirty="0" smtClean="0"/>
          </a:p>
          <a:p>
            <a:r>
              <a:rPr lang="en-IN" sz="2400" dirty="0"/>
              <a:t>	 </a:t>
            </a:r>
            <a:r>
              <a:rPr lang="en-IN" sz="2400" dirty="0" smtClean="0"/>
              <a:t>     slave </a:t>
            </a:r>
            <a:r>
              <a:rPr lang="en-IN" sz="2400" dirty="0"/>
              <a:t>is not receiving data !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15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4157" y="2156853"/>
            <a:ext cx="663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SPI interrupts </a:t>
            </a:r>
            <a:r>
              <a:rPr lang="en-IN" sz="2400" dirty="0"/>
              <a:t>are not getting triggered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751" y="50462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Case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751" y="504621"/>
            <a:ext cx="7026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Case 3</a:t>
            </a:r>
            <a:r>
              <a:rPr lang="en-IN" sz="2400" dirty="0" smtClean="0"/>
              <a:t>: SPI interrupts </a:t>
            </a:r>
            <a:r>
              <a:rPr lang="en-IN" sz="2400" dirty="0"/>
              <a:t>are not getting triggered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96751" y="1960083"/>
            <a:ext cx="7941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Reason-1 :</a:t>
            </a:r>
          </a:p>
          <a:p>
            <a:r>
              <a:rPr lang="en-IN" sz="1800" dirty="0" smtClean="0"/>
              <a:t>Not </a:t>
            </a:r>
            <a:r>
              <a:rPr lang="en-IN" sz="1800" dirty="0"/>
              <a:t>enabling the </a:t>
            </a:r>
            <a:r>
              <a:rPr lang="en-IN" sz="1800" dirty="0" smtClean="0"/>
              <a:t>TXE or RXNE interrupt  </a:t>
            </a:r>
            <a:r>
              <a:rPr lang="en-IN" sz="1800" dirty="0"/>
              <a:t>in the </a:t>
            </a:r>
            <a:r>
              <a:rPr lang="en-IN" sz="1800" dirty="0" smtClean="0"/>
              <a:t>SPI configuration </a:t>
            </a:r>
            <a:r>
              <a:rPr lang="en-IN" sz="1800" dirty="0"/>
              <a:t>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96749" y="3280999"/>
            <a:ext cx="7362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</a:t>
            </a:r>
          </a:p>
          <a:p>
            <a:r>
              <a:rPr lang="en-US" sz="1800" dirty="0" smtClean="0"/>
              <a:t>Check the SPI configuration register to see TXEIE and RXNEIE bits are really set to enable the interrupt !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751" y="1766130"/>
            <a:ext cx="791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Reason-2:</a:t>
            </a:r>
          </a:p>
          <a:p>
            <a:r>
              <a:rPr lang="en-US" sz="1800" dirty="0" smtClean="0"/>
              <a:t>Non enabling the peripheral IRQ number in the NVIC 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496751" y="3118953"/>
            <a:ext cx="7362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</a:t>
            </a:r>
          </a:p>
          <a:p>
            <a:r>
              <a:rPr lang="en-US" sz="1800" dirty="0" smtClean="0"/>
              <a:t>Probe the NVIC Interrupt Mask Register to see whether the bit position corresponding to the IRQ number is set or not 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6751" y="504621"/>
            <a:ext cx="7026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Case 3</a:t>
            </a:r>
            <a:r>
              <a:rPr lang="en-IN" sz="2400" dirty="0" smtClean="0"/>
              <a:t>: SPI interrupts </a:t>
            </a:r>
            <a:r>
              <a:rPr lang="en-IN" sz="2400" dirty="0"/>
              <a:t>are not getting triggered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66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8403" y="2204777"/>
            <a:ext cx="690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Master is </a:t>
            </a:r>
            <a:r>
              <a:rPr lang="en-IN" sz="2400" dirty="0"/>
              <a:t>producing right data but slave is receiving the different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751" y="50462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Case </a:t>
            </a:r>
            <a:r>
              <a:rPr lang="en-IN" sz="3200" dirty="0" smtClean="0"/>
              <a:t>4	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43" name="Group 42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A4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A3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A2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A1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A0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>
              <a:endCxn id="37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45" name="Rectangle 44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B4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B3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B2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B1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B0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50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1727684" y="1302611"/>
            <a:ext cx="873722" cy="397307"/>
            <a:chOff x="1727684" y="1736812"/>
            <a:chExt cx="873722" cy="529743"/>
          </a:xfrm>
        </p:grpSpPr>
        <p:grpSp>
          <p:nvGrpSpPr>
            <p:cNvPr id="194" name="Group 19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186" name="Straight Arrow Connector 185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Connector 195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2579197" y="1295443"/>
            <a:ext cx="873722" cy="397307"/>
            <a:chOff x="1727684" y="1736812"/>
            <a:chExt cx="873722" cy="529743"/>
          </a:xfrm>
        </p:grpSpPr>
        <p:grpSp>
          <p:nvGrpSpPr>
            <p:cNvPr id="209" name="Group 208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13" name="Straight Arrow Connector 212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209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3491886" y="1276424"/>
            <a:ext cx="873722" cy="397307"/>
            <a:chOff x="1727684" y="1736812"/>
            <a:chExt cx="873722" cy="529743"/>
          </a:xfrm>
        </p:grpSpPr>
        <p:grpSp>
          <p:nvGrpSpPr>
            <p:cNvPr id="216" name="Group 215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Connector 216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365608" y="1267765"/>
            <a:ext cx="873722" cy="397307"/>
            <a:chOff x="1727684" y="1736812"/>
            <a:chExt cx="873722" cy="529743"/>
          </a:xfrm>
        </p:grpSpPr>
        <p:grpSp>
          <p:nvGrpSpPr>
            <p:cNvPr id="223" name="Group 222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239330" y="1267765"/>
            <a:ext cx="873722" cy="397307"/>
            <a:chOff x="1727684" y="1736812"/>
            <a:chExt cx="873722" cy="529743"/>
          </a:xfrm>
        </p:grpSpPr>
        <p:grpSp>
          <p:nvGrpSpPr>
            <p:cNvPr id="230" name="Group 229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15" name="Group 114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Connector 116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751" y="504621"/>
            <a:ext cx="8091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Case 4</a:t>
            </a:r>
            <a:r>
              <a:rPr lang="en-IN" sz="2400" dirty="0" smtClean="0"/>
              <a:t>: </a:t>
            </a:r>
            <a:r>
              <a:rPr lang="en-IN" sz="2400" dirty="0"/>
              <a:t>M</a:t>
            </a:r>
            <a:r>
              <a:rPr lang="en-IN" sz="2400" dirty="0" smtClean="0"/>
              <a:t>aster </a:t>
            </a:r>
            <a:r>
              <a:rPr lang="en-IN" sz="2400" dirty="0"/>
              <a:t>is producing right data </a:t>
            </a:r>
            <a:endParaRPr lang="en-IN" sz="2400" dirty="0" smtClean="0"/>
          </a:p>
          <a:p>
            <a:r>
              <a:rPr lang="en-IN" sz="2400" dirty="0" smtClean="0"/>
              <a:t>              but </a:t>
            </a:r>
            <a:r>
              <a:rPr lang="en-IN" sz="2400" dirty="0"/>
              <a:t>slave is receiving the different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751" y="1819206"/>
            <a:ext cx="6360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/>
              <a:t>Reason-1 :</a:t>
            </a:r>
          </a:p>
          <a:p>
            <a:r>
              <a:rPr lang="en-IN" sz="1800" dirty="0" smtClean="0"/>
              <a:t>Using Long Wires in high frequency communication 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496750" y="3205472"/>
            <a:ext cx="7535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Debug Tip: </a:t>
            </a:r>
          </a:p>
          <a:p>
            <a:r>
              <a:rPr lang="en-US" sz="1800" dirty="0" smtClean="0"/>
              <a:t>use shorter wires or reduce the SPI serial frequency to 500KHz to check things work well 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1" y="347240"/>
            <a:ext cx="4620169" cy="4363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37" y="247829"/>
            <a:ext cx="41148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3571" y="570354"/>
            <a:ext cx="7388592" cy="3250368"/>
            <a:chOff x="683571" y="1005576"/>
            <a:chExt cx="7388592" cy="3926089"/>
          </a:xfrm>
        </p:grpSpPr>
        <p:sp>
          <p:nvSpPr>
            <p:cNvPr id="4" name="Rounded Rectangle 3"/>
            <p:cNvSpPr/>
            <p:nvPr/>
          </p:nvSpPr>
          <p:spPr>
            <a:xfrm>
              <a:off x="683571" y="1059581"/>
              <a:ext cx="2721537" cy="1883621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32768" y="1005576"/>
              <a:ext cx="2664296" cy="1026114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64088" y="2301720"/>
              <a:ext cx="2664296" cy="1026114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07867" y="3813888"/>
              <a:ext cx="2664296" cy="1026114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43" idx="6"/>
            </p:cNvCxnSpPr>
            <p:nvPr/>
          </p:nvCxnSpPr>
          <p:spPr>
            <a:xfrm flipV="1">
              <a:off x="3432906" y="1912849"/>
              <a:ext cx="1405496" cy="6516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072018" y="2285850"/>
              <a:ext cx="0" cy="907759"/>
            </a:xfrm>
            <a:prstGeom prst="line">
              <a:avLst/>
            </a:prstGeom>
            <a:ln w="603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072018" y="3202607"/>
              <a:ext cx="726314" cy="8607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758893" y="4702945"/>
              <a:ext cx="1164631" cy="0"/>
            </a:xfrm>
            <a:prstGeom prst="straightConnector1">
              <a:avLst/>
            </a:prstGeom>
            <a:ln w="6032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405108" y="2285850"/>
              <a:ext cx="666910" cy="0"/>
            </a:xfrm>
            <a:prstGeom prst="line">
              <a:avLst/>
            </a:prstGeom>
            <a:ln w="603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462218" y="2647299"/>
              <a:ext cx="276345" cy="0"/>
            </a:xfrm>
            <a:prstGeom prst="line">
              <a:avLst/>
            </a:prstGeom>
            <a:ln w="603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38561" y="2641104"/>
              <a:ext cx="0" cy="2039388"/>
            </a:xfrm>
            <a:prstGeom prst="line">
              <a:avLst/>
            </a:prstGeom>
            <a:ln w="603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5332771" y="1090092"/>
              <a:ext cx="666706" cy="1045563"/>
              <a:chOff x="5332768" y="1453454"/>
              <a:chExt cx="666706" cy="139408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364364" y="1453454"/>
                <a:ext cx="609462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SCLK</a:t>
                </a:r>
                <a:endParaRPr lang="en-IN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332768" y="1733140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MOSI</a:t>
                </a:r>
                <a:endParaRPr lang="en-IN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364364" y="2020198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MISO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5397560" y="2313237"/>
                    <a:ext cx="510076" cy="5343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Nss</m:t>
                              </m:r>
                            </m:e>
                          </m:bar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60" y="2313237"/>
                    <a:ext cx="604653" cy="53348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4000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Group 70"/>
            <p:cNvGrpSpPr/>
            <p:nvPr/>
          </p:nvGrpSpPr>
          <p:grpSpPr>
            <a:xfrm>
              <a:off x="5407870" y="2364106"/>
              <a:ext cx="666706" cy="1045563"/>
              <a:chOff x="5332768" y="1453454"/>
              <a:chExt cx="666706" cy="139408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364364" y="1453454"/>
                <a:ext cx="609462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SCLK</a:t>
                </a:r>
                <a:endParaRPr lang="en-IN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332768" y="1733140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MOSI</a:t>
                </a:r>
                <a:endParaRPr lang="en-IN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364364" y="2020198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MISO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5397560" y="2313237"/>
                    <a:ext cx="510076" cy="5343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Nss</m:t>
                              </m:r>
                            </m:e>
                          </m:bar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60" y="2313237"/>
                    <a:ext cx="604653" cy="53348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4141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/>
            <p:cNvGrpSpPr/>
            <p:nvPr/>
          </p:nvGrpSpPr>
          <p:grpSpPr>
            <a:xfrm>
              <a:off x="5463795" y="3886102"/>
              <a:ext cx="666706" cy="1045563"/>
              <a:chOff x="5332768" y="1453454"/>
              <a:chExt cx="666706" cy="139408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364364" y="1453454"/>
                <a:ext cx="609462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SCLK</a:t>
                </a:r>
                <a:endParaRPr lang="en-IN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332768" y="1733140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MOSI</a:t>
                </a:r>
                <a:endParaRPr lang="en-IN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364364" y="2020198"/>
                <a:ext cx="635110" cy="495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MISO</a:t>
                </a:r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5397560" y="2313237"/>
                    <a:ext cx="510076" cy="5343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Nss</m:t>
                              </m:r>
                            </m:e>
                          </m:bar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60" y="2313237"/>
                    <a:ext cx="604653" cy="53348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4141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Rectangle 81"/>
            <p:cNvSpPr/>
            <p:nvPr/>
          </p:nvSpPr>
          <p:spPr>
            <a:xfrm>
              <a:off x="2516629" y="1083101"/>
              <a:ext cx="609462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SCLK</a:t>
              </a:r>
              <a:endParaRPr lang="en-IN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83771" y="1299856"/>
              <a:ext cx="635110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MOSI</a:t>
              </a:r>
              <a:endParaRPr lang="en-IN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03805" y="1485737"/>
              <a:ext cx="635110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MISO</a:t>
              </a:r>
              <a:endParaRPr lang="en-IN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516629" y="1705673"/>
              <a:ext cx="678391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gpio1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23058" y="2084865"/>
              <a:ext cx="678391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gpio2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38234" y="2440119"/>
              <a:ext cx="678391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gpio3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94680" y="1606881"/>
              <a:ext cx="774571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</a:t>
              </a:r>
              <a:endParaRPr lang="en-IN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44208" y="1367090"/>
              <a:ext cx="748923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Slave1</a:t>
              </a:r>
              <a:endParaRPr lang="en-IN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44208" y="2641105"/>
              <a:ext cx="748923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Slave2</a:t>
              </a:r>
              <a:endParaRPr lang="en-IN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444208" y="4184962"/>
              <a:ext cx="748923" cy="37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Slave3</a:t>
              </a:r>
              <a:endParaRPr lang="en-IN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838402" y="1916979"/>
              <a:ext cx="494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757379" y="1865190"/>
              <a:ext cx="81023" cy="9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838843" y="3208998"/>
              <a:ext cx="494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757820" y="3157209"/>
              <a:ext cx="81023" cy="9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03194" y="4737235"/>
              <a:ext cx="49436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822171" y="4685446"/>
              <a:ext cx="81023" cy="953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38550" y="1960507"/>
              <a:ext cx="530542" cy="341107"/>
              <a:chOff x="4538550" y="1960507"/>
              <a:chExt cx="530542" cy="341107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4798331" y="1960507"/>
                <a:ext cx="0" cy="17453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538550" y="2178442"/>
                <a:ext cx="530542" cy="127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4713554" y="2300344"/>
                <a:ext cx="178690" cy="127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4626974" y="2239393"/>
                <a:ext cx="353694" cy="127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46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Check These Settings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058" y="1678585"/>
            <a:ext cx="7818805" cy="3146611"/>
          </a:xfrm>
        </p:spPr>
        <p:txBody>
          <a:bodyPr/>
          <a:lstStyle/>
          <a:p>
            <a:pPr lvl="1"/>
            <a:r>
              <a:rPr lang="en-IN" sz="1600" dirty="0"/>
              <a:t>Master mode bit must be enabled in </a:t>
            </a:r>
            <a:r>
              <a:rPr lang="en-IN" sz="1600" dirty="0" smtClean="0"/>
              <a:t>the configuration </a:t>
            </a:r>
            <a:r>
              <a:rPr lang="en-IN" sz="1600" dirty="0"/>
              <a:t>register </a:t>
            </a:r>
            <a:r>
              <a:rPr lang="en-IN" sz="1600" dirty="0" smtClean="0"/>
              <a:t> if you are configuring the peripheral as master </a:t>
            </a:r>
            <a:endParaRPr lang="en-IN" sz="1200" dirty="0"/>
          </a:p>
          <a:p>
            <a:pPr lvl="1"/>
            <a:r>
              <a:rPr lang="en-IN" sz="1600" dirty="0" smtClean="0"/>
              <a:t>SPI peripheral </a:t>
            </a:r>
            <a:r>
              <a:rPr lang="en-IN" sz="1600" dirty="0"/>
              <a:t>enable bit must be enabled .</a:t>
            </a:r>
            <a:endParaRPr lang="en-IN" sz="1200" dirty="0"/>
          </a:p>
          <a:p>
            <a:pPr lvl="1"/>
            <a:r>
              <a:rPr lang="en-IN" sz="1600" dirty="0" smtClean="0"/>
              <a:t>SPI peripheral </a:t>
            </a:r>
            <a:r>
              <a:rPr lang="en-IN" sz="1600" dirty="0"/>
              <a:t>clock must be enabled. By default clocks to almost all peripheral in the microcontroller will be disabled </a:t>
            </a:r>
            <a:r>
              <a:rPr lang="en-IN" sz="1600" dirty="0" smtClean="0"/>
              <a:t>to </a:t>
            </a:r>
            <a:r>
              <a:rPr lang="en-IN" sz="1600" dirty="0"/>
              <a:t>save power. </a:t>
            </a:r>
            <a:endParaRPr lang="en-IN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228" y="450166"/>
            <a:ext cx="5303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Clock Sources in the MCU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596097" y="1466114"/>
            <a:ext cx="6175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High Speed Internal (HSI) oscillator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High Speed External (HSE) oscillator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Phase Locked Loop (PLL)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Low Speed Internal (LSI) clock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Low Speed External (LSE) clock</a:t>
            </a:r>
          </a:p>
        </p:txBody>
      </p:sp>
    </p:spTree>
    <p:extLst>
      <p:ext uri="{BB962C8B-B14F-4D97-AF65-F5344CB8AC3E}">
        <p14:creationId xmlns:p14="http://schemas.microsoft.com/office/powerpoint/2010/main" val="33827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1123171" y="1456842"/>
            <a:ext cx="4851242" cy="26214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iagonal Stripe 3"/>
          <p:cNvSpPr/>
          <p:nvPr/>
        </p:nvSpPr>
        <p:spPr>
          <a:xfrm rot="7909446">
            <a:off x="1012724" y="1791318"/>
            <a:ext cx="1122956" cy="1040247"/>
          </a:xfrm>
          <a:prstGeom prst="diagStripe">
            <a:avLst>
              <a:gd name="adj" fmla="val 76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6216" y="231144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/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727107" y="2311440"/>
            <a:ext cx="727276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VCO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3727107" y="161073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79949" y="2311441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979949" y="3244528"/>
            <a:ext cx="613458" cy="49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10" name="Diagonal Stripe 9"/>
          <p:cNvSpPr/>
          <p:nvPr/>
        </p:nvSpPr>
        <p:spPr>
          <a:xfrm rot="7909446">
            <a:off x="5793942" y="1791316"/>
            <a:ext cx="1122956" cy="1040247"/>
          </a:xfrm>
          <a:prstGeom prst="diagStripe">
            <a:avLst>
              <a:gd name="adj" fmla="val 76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265" y="2608826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/</a:t>
            </a:r>
            <a:endParaRPr lang="en-IN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883265" y="3677679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/</a:t>
            </a:r>
            <a:endParaRPr lang="en-IN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7034455" y="2111114"/>
            <a:ext cx="424405" cy="4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/</a:t>
            </a:r>
            <a:endParaRPr lang="en-IN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996" y="1954554"/>
            <a:ext cx="1249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1573" y="2788536"/>
            <a:ext cx="124920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76176" y="784906"/>
            <a:ext cx="0" cy="116964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6176" y="784906"/>
            <a:ext cx="490466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80845" y="784906"/>
            <a:ext cx="0" cy="9207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80845" y="1705698"/>
            <a:ext cx="474575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16247" y="1245302"/>
            <a:ext cx="0" cy="154323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6247" y="1245302"/>
            <a:ext cx="4377159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93406" y="1245302"/>
            <a:ext cx="0" cy="771617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93407" y="2016919"/>
            <a:ext cx="762013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" idx="1"/>
          </p:cNvCxnSpPr>
          <p:nvPr/>
        </p:nvCxnSpPr>
        <p:spPr>
          <a:xfrm>
            <a:off x="1753179" y="2560295"/>
            <a:ext cx="583037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1"/>
          </p:cNvCxnSpPr>
          <p:nvPr/>
        </p:nvCxnSpPr>
        <p:spPr>
          <a:xfrm>
            <a:off x="2981400" y="2541305"/>
            <a:ext cx="745707" cy="189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8" idx="1"/>
          </p:cNvCxnSpPr>
          <p:nvPr/>
        </p:nvCxnSpPr>
        <p:spPr>
          <a:xfrm>
            <a:off x="4454383" y="2560296"/>
            <a:ext cx="5255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9" idx="1"/>
          </p:cNvCxnSpPr>
          <p:nvPr/>
        </p:nvCxnSpPr>
        <p:spPr>
          <a:xfrm rot="16200000" flipH="1">
            <a:off x="4382014" y="2895448"/>
            <a:ext cx="933087" cy="26278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93407" y="2560295"/>
            <a:ext cx="762013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2"/>
            <a:endCxn id="14" idx="1"/>
          </p:cNvCxnSpPr>
          <p:nvPr/>
        </p:nvCxnSpPr>
        <p:spPr>
          <a:xfrm>
            <a:off x="6530904" y="2294958"/>
            <a:ext cx="503551" cy="164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</p:cNvCxnSpPr>
          <p:nvPr/>
        </p:nvCxnSpPr>
        <p:spPr>
          <a:xfrm>
            <a:off x="7458860" y="2311439"/>
            <a:ext cx="1489276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13" idx="1"/>
          </p:cNvCxnSpPr>
          <p:nvPr/>
        </p:nvCxnSpPr>
        <p:spPr>
          <a:xfrm rot="16200000" flipH="1">
            <a:off x="6887781" y="2882519"/>
            <a:ext cx="1566563" cy="42440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1" idx="1"/>
          </p:cNvCxnSpPr>
          <p:nvPr/>
        </p:nvCxnSpPr>
        <p:spPr>
          <a:xfrm rot="16200000" flipH="1">
            <a:off x="7528308" y="2454194"/>
            <a:ext cx="497710" cy="2122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</p:cNvCxnSpPr>
          <p:nvPr/>
        </p:nvCxnSpPr>
        <p:spPr>
          <a:xfrm>
            <a:off x="8307670" y="2809151"/>
            <a:ext cx="6404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</p:cNvCxnSpPr>
          <p:nvPr/>
        </p:nvCxnSpPr>
        <p:spPr>
          <a:xfrm flipV="1">
            <a:off x="8307670" y="3878003"/>
            <a:ext cx="64046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24996" y="164143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HSI</a:t>
            </a:r>
            <a:endParaRPr lang="en-IN" b="1" dirty="0"/>
          </a:p>
        </p:txBody>
      </p:sp>
      <p:sp>
        <p:nvSpPr>
          <p:cNvPr id="69" name="Rectangle 68"/>
          <p:cNvSpPr/>
          <p:nvPr/>
        </p:nvSpPr>
        <p:spPr>
          <a:xfrm>
            <a:off x="374248" y="245493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HSE</a:t>
            </a:r>
            <a:endParaRPr lang="en-IN" b="1" dirty="0"/>
          </a:p>
        </p:txBody>
      </p:sp>
      <p:sp>
        <p:nvSpPr>
          <p:cNvPr id="70" name="Rectangle 69"/>
          <p:cNvSpPr/>
          <p:nvPr/>
        </p:nvSpPr>
        <p:spPr>
          <a:xfrm>
            <a:off x="374248" y="195455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16MHz</a:t>
            </a:r>
            <a:endParaRPr lang="en-IN" b="1" dirty="0"/>
          </a:p>
        </p:txBody>
      </p:sp>
      <p:sp>
        <p:nvSpPr>
          <p:cNvPr id="71" name="Rectangle 70"/>
          <p:cNvSpPr/>
          <p:nvPr/>
        </p:nvSpPr>
        <p:spPr>
          <a:xfrm>
            <a:off x="417830" y="2768918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8 – 26 MHz</a:t>
            </a:r>
            <a:endParaRPr lang="en-IN" b="1" dirty="0"/>
          </a:p>
        </p:txBody>
      </p:sp>
      <p:sp>
        <p:nvSpPr>
          <p:cNvPr id="72" name="Rectangle 71"/>
          <p:cNvSpPr/>
          <p:nvPr/>
        </p:nvSpPr>
        <p:spPr>
          <a:xfrm>
            <a:off x="2423975" y="2016919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PLLM</a:t>
            </a:r>
            <a:endParaRPr lang="en-IN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40410" y="2443720"/>
            <a:ext cx="298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440410" y="1859586"/>
            <a:ext cx="0" cy="584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" idx="1"/>
          </p:cNvCxnSpPr>
          <p:nvPr/>
        </p:nvCxnSpPr>
        <p:spPr>
          <a:xfrm>
            <a:off x="3440410" y="1859586"/>
            <a:ext cx="2866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" idx="3"/>
          </p:cNvCxnSpPr>
          <p:nvPr/>
        </p:nvCxnSpPr>
        <p:spPr>
          <a:xfrm flipV="1">
            <a:off x="4340565" y="1859586"/>
            <a:ext cx="255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96055" y="1859586"/>
            <a:ext cx="0" cy="68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53679" y="1572310"/>
            <a:ext cx="590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PLLN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5067708" y="2003662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PLLP</a:t>
            </a:r>
            <a:endParaRPr lang="en-IN" b="1" dirty="0"/>
          </a:p>
        </p:txBody>
      </p:sp>
      <p:sp>
        <p:nvSpPr>
          <p:cNvPr id="87" name="Rectangle 86"/>
          <p:cNvSpPr/>
          <p:nvPr/>
        </p:nvSpPr>
        <p:spPr>
          <a:xfrm>
            <a:off x="4979949" y="2922804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PLLQ</a:t>
            </a:r>
            <a:endParaRPr lang="en-IN" b="1" dirty="0"/>
          </a:p>
        </p:txBody>
      </p:sp>
      <p:cxnSp>
        <p:nvCxnSpPr>
          <p:cNvPr id="89" name="Straight Arrow Connector 88"/>
          <p:cNvCxnSpPr>
            <a:stCxn id="9" idx="2"/>
          </p:cNvCxnSpPr>
          <p:nvPr/>
        </p:nvCxnSpPr>
        <p:spPr>
          <a:xfrm>
            <a:off x="5286678" y="3742239"/>
            <a:ext cx="0" cy="9086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414484" y="4638028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USB </a:t>
            </a:r>
            <a:r>
              <a:rPr lang="en-US" b="1" dirty="0" err="1"/>
              <a:t>OTG,SDIO,etc</a:t>
            </a:r>
            <a:endParaRPr lang="en-IN" b="1" dirty="0"/>
          </a:p>
        </p:txBody>
      </p:sp>
      <p:sp>
        <p:nvSpPr>
          <p:cNvPr id="91" name="Rectangle 90"/>
          <p:cNvSpPr/>
          <p:nvPr/>
        </p:nvSpPr>
        <p:spPr>
          <a:xfrm>
            <a:off x="6433757" y="1803337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SysClk</a:t>
            </a:r>
            <a:endParaRPr lang="en-IN" b="1" dirty="0"/>
          </a:p>
        </p:txBody>
      </p:sp>
      <p:sp>
        <p:nvSpPr>
          <p:cNvPr id="92" name="Rectangle 91"/>
          <p:cNvSpPr/>
          <p:nvPr/>
        </p:nvSpPr>
        <p:spPr>
          <a:xfrm>
            <a:off x="7109484" y="17868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AHB</a:t>
            </a:r>
            <a:endParaRPr lang="en-IN" b="1" dirty="0"/>
          </a:p>
        </p:txBody>
      </p:sp>
      <p:sp>
        <p:nvSpPr>
          <p:cNvPr id="93" name="Rectangle 92"/>
          <p:cNvSpPr/>
          <p:nvPr/>
        </p:nvSpPr>
        <p:spPr>
          <a:xfrm>
            <a:off x="8218931" y="199776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AHB</a:t>
            </a:r>
            <a:endParaRPr lang="en-IN" b="1" dirty="0"/>
          </a:p>
        </p:txBody>
      </p:sp>
      <p:sp>
        <p:nvSpPr>
          <p:cNvPr id="94" name="Rectangle 93"/>
          <p:cNvSpPr/>
          <p:nvPr/>
        </p:nvSpPr>
        <p:spPr>
          <a:xfrm>
            <a:off x="8356033" y="2481199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APB1</a:t>
            </a:r>
            <a:endParaRPr lang="en-IN" b="1" dirty="0"/>
          </a:p>
        </p:txBody>
      </p:sp>
      <p:sp>
        <p:nvSpPr>
          <p:cNvPr id="95" name="Rectangle 94"/>
          <p:cNvSpPr/>
          <p:nvPr/>
        </p:nvSpPr>
        <p:spPr>
          <a:xfrm>
            <a:off x="8356033" y="3570832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APB2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2896654" y="3684373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PLL</a:t>
            </a:r>
            <a:endParaRPr lang="en-IN" sz="2000" b="1" dirty="0"/>
          </a:p>
        </p:txBody>
      </p:sp>
      <p:sp>
        <p:nvSpPr>
          <p:cNvPr id="99" name="Rectangle 98"/>
          <p:cNvSpPr/>
          <p:nvPr/>
        </p:nvSpPr>
        <p:spPr>
          <a:xfrm>
            <a:off x="342461" y="157778"/>
            <a:ext cx="5303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Clock Sources in the MCU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79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924" y="1875702"/>
            <a:ext cx="84784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HSI RC oscillator which is inside the MCU has the advantage of providing a clock source at low cost  . Because there is no external components required to use this clock. </a:t>
            </a:r>
            <a:r>
              <a:rPr lang="en-IN" sz="2000" dirty="0" smtClean="0"/>
              <a:t> </a:t>
            </a:r>
            <a:r>
              <a:rPr lang="en-IN" sz="2000" dirty="0"/>
              <a:t>I</a:t>
            </a:r>
            <a:r>
              <a:rPr lang="en-IN" sz="2000" dirty="0" smtClean="0"/>
              <a:t>t </a:t>
            </a:r>
            <a:r>
              <a:rPr lang="en-IN" sz="2000" dirty="0"/>
              <a:t>also has a faster </a:t>
            </a:r>
            <a:r>
              <a:rPr lang="en-IN" sz="2000" dirty="0" smtClean="0"/>
              <a:t>start-up </a:t>
            </a:r>
            <a:r>
              <a:rPr lang="en-IN" sz="2000" dirty="0"/>
              <a:t>time than the </a:t>
            </a:r>
            <a:r>
              <a:rPr lang="en-IN" sz="2000" dirty="0" smtClean="0"/>
              <a:t>external </a:t>
            </a:r>
            <a:r>
              <a:rPr lang="en-IN" sz="2000" dirty="0"/>
              <a:t>crystal oscillator however, the frequency is less accurate than an external crystal oscillator.</a:t>
            </a:r>
          </a:p>
        </p:txBody>
      </p:sp>
    </p:spTree>
    <p:extLst>
      <p:ext uri="{BB962C8B-B14F-4D97-AF65-F5344CB8AC3E}">
        <p14:creationId xmlns:p14="http://schemas.microsoft.com/office/powerpoint/2010/main" val="11505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2" y="226490"/>
            <a:ext cx="3508033" cy="46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75230" y="82712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STM32F4xx Discovery board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2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6091" y="694084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/>
              <a:t>STM32F411RE </a:t>
            </a:r>
            <a:r>
              <a:rPr lang="en-IN" sz="1800" b="1" dirty="0" smtClean="0"/>
              <a:t> </a:t>
            </a:r>
            <a:r>
              <a:rPr lang="en-IN" sz="1800" dirty="0" smtClean="0"/>
              <a:t>Nucleo-64 </a:t>
            </a:r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" y="361949"/>
            <a:ext cx="3918768" cy="462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1700" y="1193800"/>
            <a:ext cx="2616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011893" y="1388962"/>
            <a:ext cx="1498600" cy="186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18200" y="1193800"/>
            <a:ext cx="2616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918200" y="1388962"/>
            <a:ext cx="1498600" cy="21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7900" y="4064000"/>
            <a:ext cx="24003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6200" y="3581400"/>
            <a:ext cx="368300" cy="33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011893" y="1382607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</a:t>
            </a:r>
            <a:r>
              <a:rPr lang="en-US" dirty="0"/>
              <a:t>2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919170" y="1382606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395099" y="1700311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323181" y="2754410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910041" y="3910111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911362" y="3910110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01699" y="4010223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56349" y="4010222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84784" y="3219437"/>
            <a:ext cx="1225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16290" y="360462"/>
            <a:ext cx="4406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Connection Diagram</a:t>
            </a:r>
            <a:endParaRPr lang="en-IN" sz="3200" dirty="0"/>
          </a:p>
        </p:txBody>
      </p:sp>
      <p:sp>
        <p:nvSpPr>
          <p:cNvPr id="25" name="Rectangle 24"/>
          <p:cNvSpPr/>
          <p:nvPr/>
        </p:nvSpPr>
        <p:spPr>
          <a:xfrm>
            <a:off x="1530350" y="4360962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854249" y="4317999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5945185" y="1698822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2336005" y="2172823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927732" y="2178043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5990400" y="2752921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543170" y="1852710"/>
            <a:ext cx="23681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</p:cNvCxnSpPr>
          <p:nvPr/>
        </p:nvCxnSpPr>
        <p:spPr>
          <a:xfrm flipV="1">
            <a:off x="3496900" y="2908298"/>
            <a:ext cx="241446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  <a:endCxn id="28" idx="3"/>
          </p:cNvCxnSpPr>
          <p:nvPr/>
        </p:nvCxnSpPr>
        <p:spPr>
          <a:xfrm flipH="1" flipV="1">
            <a:off x="3509724" y="2326712"/>
            <a:ext cx="2418008" cy="52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3" y="3525923"/>
            <a:ext cx="531337" cy="441153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059534" y="3097311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NSS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5549571" y="3280556"/>
            <a:ext cx="0" cy="3427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flipH="1">
            <a:off x="5286143" y="3684278"/>
            <a:ext cx="530541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flipH="1">
            <a:off x="5461147" y="3806180"/>
            <a:ext cx="178690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 flipH="1">
            <a:off x="5374567" y="3745229"/>
            <a:ext cx="353694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51414" y="3280556"/>
            <a:ext cx="35994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0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5193703" y="3030230"/>
            <a:ext cx="68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Slave</a:t>
            </a:r>
            <a:endParaRPr lang="en-IN" b="1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2579197" y="1295443"/>
            <a:ext cx="873722" cy="397307"/>
            <a:chOff x="1727684" y="1736812"/>
            <a:chExt cx="873722" cy="529743"/>
          </a:xfrm>
        </p:grpSpPr>
        <p:grpSp>
          <p:nvGrpSpPr>
            <p:cNvPr id="209" name="Group 208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13" name="Straight Arrow Connector 212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Straight Connector 209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3491886" y="1276424"/>
            <a:ext cx="873722" cy="397307"/>
            <a:chOff x="1727684" y="1736812"/>
            <a:chExt cx="873722" cy="529743"/>
          </a:xfrm>
        </p:grpSpPr>
        <p:grpSp>
          <p:nvGrpSpPr>
            <p:cNvPr id="216" name="Group 215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Connector 216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365608" y="1267765"/>
            <a:ext cx="873722" cy="397307"/>
            <a:chOff x="1727684" y="1736812"/>
            <a:chExt cx="873722" cy="529743"/>
          </a:xfrm>
        </p:grpSpPr>
        <p:grpSp>
          <p:nvGrpSpPr>
            <p:cNvPr id="223" name="Group 222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239330" y="1267765"/>
            <a:ext cx="873722" cy="397307"/>
            <a:chOff x="1727684" y="1736812"/>
            <a:chExt cx="873722" cy="529743"/>
          </a:xfrm>
        </p:grpSpPr>
        <p:grpSp>
          <p:nvGrpSpPr>
            <p:cNvPr id="230" name="Group 229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51" name="Group 150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55" name="Rectangle 154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A4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A3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A2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A1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52" name="Straight Arrow Connector 151"/>
            <p:cNvCxnSpPr>
              <a:endCxn id="158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65" name="Rectangle 164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B4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B3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B2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B1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70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79" name="Group 178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744" y="1754554"/>
            <a:ext cx="7199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How </a:t>
            </a:r>
            <a:r>
              <a:rPr lang="en-US" sz="3200" dirty="0" smtClean="0"/>
              <a:t>to </a:t>
            </a:r>
            <a:r>
              <a:rPr lang="en-US" sz="3200" dirty="0"/>
              <a:t>enable the High Speed External Crystal Oscillator and use it as System Clock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496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2744" y="1754554"/>
            <a:ext cx="719945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Let’s measure the frequency of different clock sources like HSI,HSE,PLL by using USB logic Analyzer 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66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5382" y="1986973"/>
            <a:ext cx="70894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Connection between USB Logic Analyzer and Discovery board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3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6257"/>
            <a:ext cx="7772400" cy="857250"/>
          </a:xfrm>
        </p:spPr>
        <p:txBody>
          <a:bodyPr>
            <a:noAutofit/>
          </a:bodyPr>
          <a:lstStyle/>
          <a:p>
            <a:r>
              <a:rPr lang="en-IN" sz="4000" dirty="0" smtClean="0"/>
              <a:t>Understanding Connection 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541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191" y="1236762"/>
            <a:ext cx="2616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399384" y="1431924"/>
            <a:ext cx="1498600" cy="186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37274" y="1279724"/>
            <a:ext cx="2616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37274" y="1474886"/>
            <a:ext cx="1498600" cy="21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2884391" y="4149922"/>
            <a:ext cx="34460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3691" y="3624362"/>
            <a:ext cx="368300" cy="33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399384" y="1425569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</a:t>
            </a:r>
            <a:r>
              <a:rPr lang="en-US" dirty="0"/>
              <a:t>2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338244" y="146853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782590" y="1743273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710672" y="2797372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297532" y="3953073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330436" y="3996034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89190" y="4053185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175423" y="4096146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STM32F4 discovery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72275" y="3262399"/>
            <a:ext cx="1225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button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917841" y="4403924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Master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273323" y="4403923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Slave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364259" y="1784746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SCLK(PB13)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723496" y="2215785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346806" y="226396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MISO(PB14)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409474" y="2838845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MOSI(PB15)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2884391" y="2951261"/>
            <a:ext cx="34460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4" y="3568885"/>
            <a:ext cx="531337" cy="441153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13" idx="3"/>
            <a:endCxn id="22" idx="1"/>
          </p:cNvCxnSpPr>
          <p:nvPr/>
        </p:nvCxnSpPr>
        <p:spPr>
          <a:xfrm>
            <a:off x="2930661" y="1897162"/>
            <a:ext cx="3433598" cy="414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1"/>
          </p:cNvCxnSpPr>
          <p:nvPr/>
        </p:nvCxnSpPr>
        <p:spPr>
          <a:xfrm flipH="1" flipV="1">
            <a:off x="2884391" y="2417855"/>
            <a:ext cx="3462415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28421" y="254644"/>
            <a:ext cx="3102015" cy="889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Logic analyzer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701565" y="982803"/>
            <a:ext cx="335666" cy="1538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977185" y="982803"/>
            <a:ext cx="335666" cy="1538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219867" y="985667"/>
            <a:ext cx="335666" cy="1538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302569" y="981057"/>
            <a:ext cx="378598" cy="1538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/>
          <p:cNvCxnSpPr/>
          <p:nvPr/>
        </p:nvCxnSpPr>
        <p:spPr>
          <a:xfrm>
            <a:off x="3470402" y="1144165"/>
            <a:ext cx="0" cy="300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2"/>
          </p:cNvCxnSpPr>
          <p:nvPr/>
        </p:nvCxnSpPr>
        <p:spPr>
          <a:xfrm>
            <a:off x="5869398" y="1136691"/>
            <a:ext cx="0" cy="80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5018" y="1144165"/>
            <a:ext cx="0" cy="184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87700" y="1144165"/>
            <a:ext cx="0" cy="127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103060" y="2910184"/>
            <a:ext cx="83916" cy="82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428444" y="4096146"/>
            <a:ext cx="83916" cy="82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5827330" y="1897360"/>
            <a:ext cx="83916" cy="82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345742" y="2369673"/>
            <a:ext cx="83916" cy="825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5631883" y="931806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CH0</a:t>
            </a:r>
            <a:endParaRPr lang="en-IN" sz="1100" dirty="0"/>
          </a:p>
        </p:txBody>
      </p:sp>
      <p:sp>
        <p:nvSpPr>
          <p:cNvPr id="71" name="Rectangle 70"/>
          <p:cNvSpPr/>
          <p:nvPr/>
        </p:nvSpPr>
        <p:spPr>
          <a:xfrm>
            <a:off x="4907613" y="927196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CH1</a:t>
            </a:r>
            <a:endParaRPr lang="en-IN" sz="1100" dirty="0"/>
          </a:p>
        </p:txBody>
      </p:sp>
      <p:sp>
        <p:nvSpPr>
          <p:cNvPr id="72" name="Rectangle 71"/>
          <p:cNvSpPr/>
          <p:nvPr/>
        </p:nvSpPr>
        <p:spPr>
          <a:xfrm>
            <a:off x="4150295" y="927196"/>
            <a:ext cx="4748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CH2</a:t>
            </a:r>
            <a:endParaRPr lang="en-IN" sz="1100" dirty="0"/>
          </a:p>
        </p:txBody>
      </p:sp>
      <p:sp>
        <p:nvSpPr>
          <p:cNvPr id="73" name="Rectangle 72"/>
          <p:cNvSpPr/>
          <p:nvPr/>
        </p:nvSpPr>
        <p:spPr>
          <a:xfrm>
            <a:off x="3234237" y="931806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GND</a:t>
            </a:r>
            <a:endParaRPr lang="en-IN" sz="1100" dirty="0"/>
          </a:p>
        </p:txBody>
      </p:sp>
      <p:sp>
        <p:nvSpPr>
          <p:cNvPr id="74" name="Left Arrow 73"/>
          <p:cNvSpPr/>
          <p:nvPr/>
        </p:nvSpPr>
        <p:spPr>
          <a:xfrm>
            <a:off x="2692400" y="393700"/>
            <a:ext cx="536021" cy="419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2012406" y="449361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3491886" y="1276424"/>
            <a:ext cx="873722" cy="397307"/>
            <a:chOff x="1727684" y="1736812"/>
            <a:chExt cx="873722" cy="529743"/>
          </a:xfrm>
        </p:grpSpPr>
        <p:grpSp>
          <p:nvGrpSpPr>
            <p:cNvPr id="216" name="Group 215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0" name="Straight Arrow Connector 219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Connector 216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365608" y="1267765"/>
            <a:ext cx="873722" cy="397307"/>
            <a:chOff x="1727684" y="1736812"/>
            <a:chExt cx="873722" cy="529743"/>
          </a:xfrm>
        </p:grpSpPr>
        <p:grpSp>
          <p:nvGrpSpPr>
            <p:cNvPr id="223" name="Group 222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239330" y="1267765"/>
            <a:ext cx="873722" cy="397307"/>
            <a:chOff x="1727684" y="1736812"/>
            <a:chExt cx="873722" cy="529743"/>
          </a:xfrm>
        </p:grpSpPr>
        <p:grpSp>
          <p:nvGrpSpPr>
            <p:cNvPr id="230" name="Group 229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3" name="Group 112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A4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A3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A2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4" name="Straight Arrow Connector 113"/>
            <p:cNvCxnSpPr>
              <a:endCxn id="120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27" name="Rectangle 126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B4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B3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B2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132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1" name="Group 140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Connector 142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5193703" y="3030230"/>
            <a:ext cx="68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Slave</a:t>
            </a:r>
            <a:endParaRPr lang="en-IN" b="1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365608" y="1267765"/>
            <a:ext cx="873722" cy="397307"/>
            <a:chOff x="1727684" y="1736812"/>
            <a:chExt cx="873722" cy="529743"/>
          </a:xfrm>
        </p:grpSpPr>
        <p:grpSp>
          <p:nvGrpSpPr>
            <p:cNvPr id="223" name="Group 222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27" name="Straight Arrow Connector 226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5239330" y="1267765"/>
            <a:ext cx="873722" cy="397307"/>
            <a:chOff x="1727684" y="1736812"/>
            <a:chExt cx="873722" cy="529743"/>
          </a:xfrm>
        </p:grpSpPr>
        <p:grpSp>
          <p:nvGrpSpPr>
            <p:cNvPr id="230" name="Group 229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A4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A3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5" name="Straight Arrow Connector 114"/>
            <p:cNvCxnSpPr>
              <a:endCxn id="121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28" name="Rectangle 127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B4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B3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3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2" name="Group 141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5193703" y="3030230"/>
            <a:ext cx="68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Slave</a:t>
            </a:r>
            <a:endParaRPr lang="en-IN" b="1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812604" y="1267764"/>
            <a:ext cx="8615" cy="390140"/>
            <a:chOff x="3455876" y="1628800"/>
            <a:chExt cx="8615" cy="520186"/>
          </a:xfrm>
        </p:grpSpPr>
        <p:cxnSp>
          <p:nvCxnSpPr>
            <p:cNvPr id="227" name="Straight Arrow Connector 226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/>
          <p:cNvCxnSpPr/>
          <p:nvPr/>
        </p:nvCxnSpPr>
        <p:spPr>
          <a:xfrm>
            <a:off x="4365608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788032" y="1267763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239330" y="1274932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5239330" y="1267765"/>
            <a:ext cx="873722" cy="397307"/>
            <a:chOff x="1727684" y="1736812"/>
            <a:chExt cx="873722" cy="529743"/>
          </a:xfrm>
        </p:grpSpPr>
        <p:grpSp>
          <p:nvGrpSpPr>
            <p:cNvPr id="230" name="Group 229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34" name="Straight Arrow Connector 233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4632584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5" name="Group 114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19" name="Rectangle 118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B3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A4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6" name="Straight Arrow Connector 115"/>
            <p:cNvCxnSpPr>
              <a:endCxn id="122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29" name="Rectangle 128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A3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B4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34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3" name="Group 142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Connector 144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812604" y="1267764"/>
            <a:ext cx="8615" cy="390140"/>
            <a:chOff x="3455876" y="1628800"/>
            <a:chExt cx="8615" cy="520186"/>
          </a:xfrm>
        </p:grpSpPr>
        <p:cxnSp>
          <p:nvCxnSpPr>
            <p:cNvPr id="227" name="Straight Arrow Connector 226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/>
          <p:cNvCxnSpPr/>
          <p:nvPr/>
        </p:nvCxnSpPr>
        <p:spPr>
          <a:xfrm>
            <a:off x="4365608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788032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239330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5686326" y="1267764"/>
            <a:ext cx="8615" cy="390140"/>
            <a:chOff x="3455876" y="1628800"/>
            <a:chExt cx="8615" cy="520186"/>
          </a:xfrm>
        </p:grpSpPr>
        <p:cxnSp>
          <p:nvCxnSpPr>
            <p:cNvPr id="234" name="Straight Arrow Connector 233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5239333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661754" y="1267763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113052" y="1274932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6113052" y="1260597"/>
            <a:ext cx="873722" cy="397307"/>
            <a:chOff x="1727684" y="1736812"/>
            <a:chExt cx="873722" cy="529743"/>
          </a:xfrm>
        </p:grpSpPr>
        <p:grpSp>
          <p:nvGrpSpPr>
            <p:cNvPr id="244" name="Group 243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48" name="Straight Arrow Connector 247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Straight Connector 244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4632584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3" name="Oval 112"/>
          <p:cNvSpPr/>
          <p:nvPr/>
        </p:nvSpPr>
        <p:spPr>
          <a:xfrm>
            <a:off x="5535014" y="932174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20" name="Rectangle 119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B3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B4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A5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>
              <a:endCxn id="123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30" name="Rectangle 129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A3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A4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B5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35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4" name="Group 143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97" name="Rectangle 96"/>
          <p:cNvSpPr/>
          <p:nvPr/>
        </p:nvSpPr>
        <p:spPr>
          <a:xfrm>
            <a:off x="5193703" y="3030230"/>
            <a:ext cx="682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Slave</a:t>
            </a:r>
            <a:endParaRPr lang="en-IN" b="1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812604" y="1267764"/>
            <a:ext cx="8615" cy="390140"/>
            <a:chOff x="3455876" y="1628800"/>
            <a:chExt cx="8615" cy="520186"/>
          </a:xfrm>
        </p:grpSpPr>
        <p:cxnSp>
          <p:nvCxnSpPr>
            <p:cNvPr id="227" name="Straight Arrow Connector 226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/>
          <p:cNvCxnSpPr/>
          <p:nvPr/>
        </p:nvCxnSpPr>
        <p:spPr>
          <a:xfrm>
            <a:off x="4365608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788032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239330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5686326" y="1267764"/>
            <a:ext cx="8615" cy="390140"/>
            <a:chOff x="3455876" y="1628800"/>
            <a:chExt cx="8615" cy="520186"/>
          </a:xfrm>
        </p:grpSpPr>
        <p:cxnSp>
          <p:nvCxnSpPr>
            <p:cNvPr id="234" name="Straight Arrow Connector 233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5239333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661754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113052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6560048" y="1260595"/>
            <a:ext cx="8615" cy="390140"/>
            <a:chOff x="3455876" y="1628800"/>
            <a:chExt cx="8615" cy="520186"/>
          </a:xfrm>
        </p:grpSpPr>
        <p:cxnSp>
          <p:nvCxnSpPr>
            <p:cNvPr id="248" name="Straight Arrow Connector 247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Straight Connector 244"/>
          <p:cNvCxnSpPr/>
          <p:nvPr/>
        </p:nvCxnSpPr>
        <p:spPr>
          <a:xfrm>
            <a:off x="6113055" y="165790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35476" y="1260596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6986774" y="1267764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6988726" y="1251886"/>
            <a:ext cx="873722" cy="397307"/>
            <a:chOff x="1727684" y="1736812"/>
            <a:chExt cx="873722" cy="529743"/>
          </a:xfrm>
        </p:grpSpPr>
        <p:grpSp>
          <p:nvGrpSpPr>
            <p:cNvPr id="251" name="Group 250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55" name="Straight Arrow Connector 254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Straight Connector 251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4632584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3" name="Oval 112"/>
          <p:cNvSpPr/>
          <p:nvPr/>
        </p:nvSpPr>
        <p:spPr>
          <a:xfrm>
            <a:off x="5535014" y="93478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4" name="Oval 113"/>
          <p:cNvSpPr/>
          <p:nvPr/>
        </p:nvSpPr>
        <p:spPr>
          <a:xfrm>
            <a:off x="6401085" y="940793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7" name="Group 116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21" name="Rectangle 120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B4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B3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B5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A6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8" name="Straight Arrow Connector 117"/>
            <p:cNvCxnSpPr>
              <a:endCxn id="124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31" name="Rectangle 130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A4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A3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A5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B6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6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5" name="Group 144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Connector 146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812604" y="1267764"/>
            <a:ext cx="8615" cy="390140"/>
            <a:chOff x="3455876" y="1628800"/>
            <a:chExt cx="8615" cy="520186"/>
          </a:xfrm>
        </p:grpSpPr>
        <p:cxnSp>
          <p:nvCxnSpPr>
            <p:cNvPr id="227" name="Straight Arrow Connector 226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/>
          <p:cNvCxnSpPr/>
          <p:nvPr/>
        </p:nvCxnSpPr>
        <p:spPr>
          <a:xfrm>
            <a:off x="4365608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788032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239330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5686326" y="1267764"/>
            <a:ext cx="8615" cy="390140"/>
            <a:chOff x="3455876" y="1628800"/>
            <a:chExt cx="8615" cy="520186"/>
          </a:xfrm>
        </p:grpSpPr>
        <p:cxnSp>
          <p:nvCxnSpPr>
            <p:cNvPr id="234" name="Straight Arrow Connector 233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5239333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661754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113052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6560048" y="1260595"/>
            <a:ext cx="8615" cy="390140"/>
            <a:chOff x="3455876" y="1628800"/>
            <a:chExt cx="8615" cy="520186"/>
          </a:xfrm>
        </p:grpSpPr>
        <p:cxnSp>
          <p:nvCxnSpPr>
            <p:cNvPr id="248" name="Straight Arrow Connector 247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Straight Connector 244"/>
          <p:cNvCxnSpPr/>
          <p:nvPr/>
        </p:nvCxnSpPr>
        <p:spPr>
          <a:xfrm>
            <a:off x="6113055" y="165790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35476" y="126059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6986774" y="1267764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7435720" y="1251884"/>
            <a:ext cx="8615" cy="390140"/>
            <a:chOff x="3455876" y="1628800"/>
            <a:chExt cx="8615" cy="520186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6988729" y="1649192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411150" y="1251884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862448" y="1259053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7862448" y="1227347"/>
            <a:ext cx="873722" cy="397307"/>
            <a:chOff x="1727684" y="1736812"/>
            <a:chExt cx="873722" cy="52974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174677" y="1736812"/>
              <a:ext cx="8615" cy="520186"/>
              <a:chOff x="3455876" y="1628800"/>
              <a:chExt cx="8615" cy="520186"/>
            </a:xfrm>
          </p:grpSpPr>
          <p:cxnSp>
            <p:nvCxnSpPr>
              <p:cNvPr id="262" name="Straight Arrow Connector 261"/>
              <p:cNvCxnSpPr/>
              <p:nvPr/>
            </p:nvCxnSpPr>
            <p:spPr>
              <a:xfrm flipV="1">
                <a:off x="3464491" y="1860954"/>
                <a:ext cx="0" cy="288032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3455876" y="1628800"/>
                <a:ext cx="0" cy="216024"/>
              </a:xfrm>
              <a:prstGeom prst="line">
                <a:avLst/>
              </a:prstGeom>
              <a:ln w="317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9" name="Straight Connector 258"/>
            <p:cNvCxnSpPr/>
            <p:nvPr/>
          </p:nvCxnSpPr>
          <p:spPr>
            <a:xfrm>
              <a:off x="1727684" y="2266555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50105" y="1736812"/>
              <a:ext cx="451301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601406" y="1746369"/>
              <a:ext cx="0" cy="520186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4632584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3" name="Oval 112"/>
          <p:cNvSpPr/>
          <p:nvPr/>
        </p:nvSpPr>
        <p:spPr>
          <a:xfrm>
            <a:off x="5535014" y="93478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4" name="Oval 113"/>
          <p:cNvSpPr/>
          <p:nvPr/>
        </p:nvSpPr>
        <p:spPr>
          <a:xfrm>
            <a:off x="6401085" y="940793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15" name="Oval 114"/>
          <p:cNvSpPr/>
          <p:nvPr/>
        </p:nvSpPr>
        <p:spPr>
          <a:xfrm>
            <a:off x="7276761" y="938186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8" name="Group 117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B5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B4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B3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B6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A7</a:t>
                </a:r>
                <a:endParaRPr lang="en-IN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9" name="Straight Arrow Connector 118"/>
            <p:cNvCxnSpPr>
              <a:endCxn id="125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32" name="Rectangle 131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A5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A4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A3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A6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B7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37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6" name="Group 145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8352420" y="2409732"/>
            <a:ext cx="4680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0472" y="2409732"/>
            <a:ext cx="0" cy="140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1520" y="2412876"/>
            <a:ext cx="0" cy="1401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51520" y="3813888"/>
            <a:ext cx="85689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160814" y="21327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MOSI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4188545" y="353688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MISO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4238046" y="261878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SCLK</a:t>
            </a:r>
            <a:endParaRPr lang="en-IN" dirty="0"/>
          </a:p>
        </p:txBody>
      </p:sp>
      <p:sp>
        <p:nvSpPr>
          <p:cNvPr id="100" name="Rectangle 99"/>
          <p:cNvSpPr/>
          <p:nvPr/>
        </p:nvSpPr>
        <p:spPr>
          <a:xfrm>
            <a:off x="305192" y="1383618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87624" y="1302609"/>
            <a:ext cx="5400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727684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74680" y="1302610"/>
            <a:ext cx="8615" cy="390140"/>
            <a:chOff x="3455876" y="1628800"/>
            <a:chExt cx="8615" cy="520186"/>
          </a:xfrm>
        </p:grpSpPr>
        <p:cxnSp>
          <p:nvCxnSpPr>
            <p:cNvPr id="186" name="Straight Arrow Connector 185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Connector 195"/>
          <p:cNvCxnSpPr/>
          <p:nvPr/>
        </p:nvCxnSpPr>
        <p:spPr>
          <a:xfrm>
            <a:off x="1727687" y="169991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150108" y="130260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2601406" y="1309777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3026192" y="1295442"/>
            <a:ext cx="8615" cy="390140"/>
            <a:chOff x="3455876" y="1628800"/>
            <a:chExt cx="8615" cy="520186"/>
          </a:xfrm>
        </p:grpSpPr>
        <p:cxnSp>
          <p:nvCxnSpPr>
            <p:cNvPr id="213" name="Straight Arrow Connector 212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/>
          <p:nvPr/>
        </p:nvCxnSpPr>
        <p:spPr>
          <a:xfrm>
            <a:off x="2579198" y="1692749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001621" y="129544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452919" y="130261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/>
          <p:cNvGrpSpPr/>
          <p:nvPr/>
        </p:nvGrpSpPr>
        <p:grpSpPr>
          <a:xfrm>
            <a:off x="3938882" y="1276423"/>
            <a:ext cx="8615" cy="390140"/>
            <a:chOff x="3455876" y="1628800"/>
            <a:chExt cx="8615" cy="520186"/>
          </a:xfrm>
        </p:grpSpPr>
        <p:cxnSp>
          <p:nvCxnSpPr>
            <p:cNvPr id="220" name="Straight Arrow Connector 219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>
            <a:off x="3491889" y="1673730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914310" y="127642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365608" y="1283590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4812604" y="1267764"/>
            <a:ext cx="8615" cy="390140"/>
            <a:chOff x="3455876" y="1628800"/>
            <a:chExt cx="8615" cy="520186"/>
          </a:xfrm>
        </p:grpSpPr>
        <p:cxnSp>
          <p:nvCxnSpPr>
            <p:cNvPr id="227" name="Straight Arrow Connector 226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/>
          <p:cNvCxnSpPr/>
          <p:nvPr/>
        </p:nvCxnSpPr>
        <p:spPr>
          <a:xfrm>
            <a:off x="4365608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788032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5239330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5686326" y="1267764"/>
            <a:ext cx="8615" cy="390140"/>
            <a:chOff x="3455876" y="1628800"/>
            <a:chExt cx="8615" cy="520186"/>
          </a:xfrm>
        </p:grpSpPr>
        <p:cxnSp>
          <p:nvCxnSpPr>
            <p:cNvPr id="234" name="Straight Arrow Connector 233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Connector 230"/>
          <p:cNvCxnSpPr/>
          <p:nvPr/>
        </p:nvCxnSpPr>
        <p:spPr>
          <a:xfrm>
            <a:off x="5239333" y="1665071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661754" y="126776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113052" y="1274932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6560048" y="1260595"/>
            <a:ext cx="8615" cy="390140"/>
            <a:chOff x="3455876" y="1628800"/>
            <a:chExt cx="8615" cy="520186"/>
          </a:xfrm>
        </p:grpSpPr>
        <p:cxnSp>
          <p:nvCxnSpPr>
            <p:cNvPr id="248" name="Straight Arrow Connector 247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5" name="Straight Connector 244"/>
          <p:cNvCxnSpPr/>
          <p:nvPr/>
        </p:nvCxnSpPr>
        <p:spPr>
          <a:xfrm>
            <a:off x="6113055" y="165790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6535476" y="1260596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6986774" y="1267764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7435720" y="1251884"/>
            <a:ext cx="8615" cy="390140"/>
            <a:chOff x="3455876" y="1628800"/>
            <a:chExt cx="8615" cy="520186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6988729" y="1649192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7411150" y="1251884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862448" y="1259053"/>
            <a:ext cx="0" cy="39014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8309441" y="1227346"/>
            <a:ext cx="8615" cy="390140"/>
            <a:chOff x="3455876" y="1628800"/>
            <a:chExt cx="8615" cy="520186"/>
          </a:xfrm>
        </p:grpSpPr>
        <p:cxnSp>
          <p:nvCxnSpPr>
            <p:cNvPr id="262" name="Straight Arrow Connector 261"/>
            <p:cNvCxnSpPr/>
            <p:nvPr/>
          </p:nvCxnSpPr>
          <p:spPr>
            <a:xfrm flipV="1">
              <a:off x="3464491" y="1860954"/>
              <a:ext cx="0" cy="28803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3455876" y="1628800"/>
              <a:ext cx="0" cy="216024"/>
            </a:xfrm>
            <a:prstGeom prst="line">
              <a:avLst/>
            </a:prstGeom>
            <a:ln w="317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/>
          <p:cNvCxnSpPr/>
          <p:nvPr/>
        </p:nvCxnSpPr>
        <p:spPr>
          <a:xfrm>
            <a:off x="7862451" y="1624653"/>
            <a:ext cx="451301" cy="0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8284872" y="1227346"/>
            <a:ext cx="451301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8736170" y="1234513"/>
            <a:ext cx="0" cy="39014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015719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09" name="Oval 108"/>
          <p:cNvSpPr/>
          <p:nvPr/>
        </p:nvSpPr>
        <p:spPr>
          <a:xfrm>
            <a:off x="2867232" y="98523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1" name="Oval 110"/>
          <p:cNvSpPr/>
          <p:nvPr/>
        </p:nvSpPr>
        <p:spPr>
          <a:xfrm>
            <a:off x="3769000" y="956500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12" name="Oval 111"/>
          <p:cNvSpPr/>
          <p:nvPr/>
        </p:nvSpPr>
        <p:spPr>
          <a:xfrm>
            <a:off x="4632584" y="962495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3" name="Oval 112"/>
          <p:cNvSpPr/>
          <p:nvPr/>
        </p:nvSpPr>
        <p:spPr>
          <a:xfrm>
            <a:off x="5535014" y="934781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4" name="Oval 113"/>
          <p:cNvSpPr/>
          <p:nvPr/>
        </p:nvSpPr>
        <p:spPr>
          <a:xfrm>
            <a:off x="6401085" y="940793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15" name="Oval 114"/>
          <p:cNvSpPr/>
          <p:nvPr/>
        </p:nvSpPr>
        <p:spPr>
          <a:xfrm>
            <a:off x="7276761" y="938186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116" name="Oval 115"/>
          <p:cNvSpPr/>
          <p:nvPr/>
        </p:nvSpPr>
        <p:spPr>
          <a:xfrm>
            <a:off x="8150483" y="934424"/>
            <a:ext cx="360039" cy="2780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1540" y="1923678"/>
            <a:ext cx="3528392" cy="1434934"/>
            <a:chOff x="431540" y="1923678"/>
            <a:chExt cx="3528392" cy="1434934"/>
          </a:xfrm>
        </p:grpSpPr>
        <p:grpSp>
          <p:nvGrpSpPr>
            <p:cNvPr id="119" name="Group 118"/>
            <p:cNvGrpSpPr/>
            <p:nvPr/>
          </p:nvGrpSpPr>
          <p:grpSpPr>
            <a:xfrm>
              <a:off x="431540" y="1923678"/>
              <a:ext cx="3528392" cy="1404156"/>
              <a:chOff x="431540" y="1484784"/>
              <a:chExt cx="3528392" cy="1872208"/>
            </a:xfrm>
            <a:solidFill>
              <a:schemeClr val="tx1">
                <a:lumMod val="95000"/>
              </a:schemeClr>
            </a:solidFill>
          </p:grpSpPr>
          <p:sp>
            <p:nvSpPr>
              <p:cNvPr id="123" name="Rectangle 122"/>
              <p:cNvSpPr/>
              <p:nvPr/>
            </p:nvSpPr>
            <p:spPr>
              <a:xfrm>
                <a:off x="431540" y="1484784"/>
                <a:ext cx="3528392" cy="187220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1156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B6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47565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B5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35696" y="1997224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B4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5557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B7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9573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B3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555776" y="1995441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B2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915816" y="1988840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B1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275856" y="1995441"/>
                <a:ext cx="360040" cy="288032"/>
              </a:xfrm>
              <a:prstGeom prst="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B0</a:t>
                </a:r>
                <a:endParaRPr lang="en-IN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0" name="Straight Arrow Connector 119"/>
            <p:cNvCxnSpPr>
              <a:endCxn id="126" idx="2"/>
            </p:cNvCxnSpPr>
            <p:nvPr/>
          </p:nvCxnSpPr>
          <p:spPr>
            <a:xfrm flipV="1">
              <a:off x="2015716" y="2524032"/>
              <a:ext cx="0" cy="3717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11120" y="3050835"/>
              <a:ext cx="771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04494" y="1923678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127377" y="1900807"/>
            <a:ext cx="3693095" cy="1437200"/>
            <a:chOff x="5127377" y="1900807"/>
            <a:chExt cx="3693095" cy="1437200"/>
          </a:xfrm>
        </p:grpSpPr>
        <p:sp>
          <p:nvSpPr>
            <p:cNvPr id="133" name="Rectangle 132"/>
            <p:cNvSpPr/>
            <p:nvPr/>
          </p:nvSpPr>
          <p:spPr>
            <a:xfrm>
              <a:off x="5127377" y="1900807"/>
              <a:ext cx="3528392" cy="140415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8321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A6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19218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A5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52220" y="2308008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A4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7210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A7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91226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A3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272300" y="2306671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A2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632340" y="2301720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A1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992380" y="2306671"/>
              <a:ext cx="360040" cy="21602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A0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352420" y="2409732"/>
              <a:ext cx="4680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8" idx="2"/>
            </p:cNvCxnSpPr>
            <p:nvPr/>
          </p:nvCxnSpPr>
          <p:spPr>
            <a:xfrm flipV="1">
              <a:off x="7092280" y="2517744"/>
              <a:ext cx="0" cy="378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193703" y="3030230"/>
              <a:ext cx="6559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Slave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165724" y="190080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Shift Register</a:t>
              </a:r>
              <a:endParaRPr lang="en-I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25548" y="2949221"/>
            <a:ext cx="1368152" cy="162018"/>
            <a:chOff x="2087724" y="1772816"/>
            <a:chExt cx="1368152" cy="216024"/>
          </a:xfrm>
        </p:grpSpPr>
        <p:grpSp>
          <p:nvGrpSpPr>
            <p:cNvPr id="147" name="Group 146"/>
            <p:cNvGrpSpPr/>
            <p:nvPr/>
          </p:nvGrpSpPr>
          <p:grpSpPr>
            <a:xfrm>
              <a:off x="237575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2915816" y="1772816"/>
              <a:ext cx="252028" cy="216024"/>
              <a:chOff x="2375756" y="1772816"/>
              <a:chExt cx="252028" cy="216024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2375756" y="1772816"/>
                <a:ext cx="25202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375756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627784" y="1772816"/>
                <a:ext cx="0" cy="2160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Straight Connector 148"/>
            <p:cNvCxnSpPr/>
            <p:nvPr/>
          </p:nvCxnSpPr>
          <p:spPr>
            <a:xfrm>
              <a:off x="262778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6784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87724" y="1988840"/>
              <a:ext cx="2880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2015716" y="2900521"/>
            <a:ext cx="50765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65419" y="308144"/>
            <a:ext cx="5043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SPI Hardware :Behind the scenes</a:t>
            </a:r>
            <a:endParaRPr lang="en-IN" sz="2400" dirty="0">
              <a:latin typeface="+mj-lt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3635896" y="2409732"/>
            <a:ext cx="1836204" cy="6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51520" y="240973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8285" y="1257802"/>
            <a:ext cx="335380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S</a:t>
            </a:r>
            <a:r>
              <a:rPr lang="en-US" sz="4800" dirty="0"/>
              <a:t>erial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FFF00"/>
                </a:solidFill>
              </a:rPr>
              <a:t>P</a:t>
            </a:r>
            <a:r>
              <a:rPr lang="en-US" sz="4800" dirty="0" smtClean="0"/>
              <a:t>eripheral </a:t>
            </a:r>
          </a:p>
          <a:p>
            <a:r>
              <a:rPr lang="en-US" sz="4800" dirty="0" smtClean="0">
                <a:solidFill>
                  <a:srgbClr val="FFFF00"/>
                </a:solidFill>
              </a:rPr>
              <a:t>I</a:t>
            </a:r>
            <a:r>
              <a:rPr lang="en-US" sz="4800" dirty="0" smtClean="0"/>
              <a:t>nterface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036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66" y="2517616"/>
            <a:ext cx="8229600" cy="857250"/>
          </a:xfrm>
        </p:spPr>
        <p:txBody>
          <a:bodyPr>
            <a:noAutofit/>
          </a:bodyPr>
          <a:lstStyle/>
          <a:p>
            <a:r>
              <a:rPr lang="en-IN" sz="4200" dirty="0">
                <a:latin typeface="Century Schoolbook" pitchFamily="18" charset="0"/>
              </a:rPr>
              <a:t>Significance of </a:t>
            </a:r>
            <a:r>
              <a:rPr lang="en-IN" sz="4200" dirty="0" smtClean="0">
                <a:latin typeface="Century Schoolbook" pitchFamily="18" charset="0"/>
              </a:rPr>
              <a:t>Clock Phase and Polarity</a:t>
            </a:r>
            <a:endParaRPr lang="en-IN" sz="42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67" y="2988203"/>
            <a:ext cx="8229600" cy="85725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Clock</a:t>
            </a:r>
            <a:r>
              <a:rPr lang="en-IN" sz="4200" b="1" dirty="0" smtClean="0"/>
              <a:t> </a:t>
            </a:r>
            <a:r>
              <a:rPr lang="en-IN" sz="4200" dirty="0" smtClean="0"/>
              <a:t>Polarity(CPOL)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5754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346905" y="2878126"/>
            <a:ext cx="7295431" cy="496774"/>
            <a:chOff x="1092993" y="1686515"/>
            <a:chExt cx="5712535" cy="316450"/>
          </a:xfrm>
        </p:grpSpPr>
        <p:grpSp>
          <p:nvGrpSpPr>
            <p:cNvPr id="4" name="Group 3"/>
            <p:cNvGrpSpPr/>
            <p:nvPr/>
          </p:nvGrpSpPr>
          <p:grpSpPr>
            <a:xfrm>
              <a:off x="1092993" y="1686515"/>
              <a:ext cx="329093" cy="282386"/>
              <a:chOff x="2644415" y="2204864"/>
              <a:chExt cx="360040" cy="296416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29684" y="1694502"/>
              <a:ext cx="673387" cy="282386"/>
              <a:chOff x="2267744" y="2204864"/>
              <a:chExt cx="736711" cy="296416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103231" y="1700808"/>
              <a:ext cx="673387" cy="282386"/>
              <a:chOff x="2267744" y="2204864"/>
              <a:chExt cx="736711" cy="29641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776618" y="1708795"/>
              <a:ext cx="673387" cy="282386"/>
              <a:chOff x="2267744" y="2204864"/>
              <a:chExt cx="736711" cy="29641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438592" y="1716782"/>
              <a:ext cx="673387" cy="282386"/>
              <a:chOff x="2267744" y="2204864"/>
              <a:chExt cx="736711" cy="29641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111980" y="1720579"/>
              <a:ext cx="673387" cy="282386"/>
              <a:chOff x="2267744" y="2204864"/>
              <a:chExt cx="736711" cy="29641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785367" y="1708795"/>
              <a:ext cx="673387" cy="282386"/>
              <a:chOff x="2267744" y="2204864"/>
              <a:chExt cx="736711" cy="29641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458754" y="1712592"/>
              <a:ext cx="673387" cy="282386"/>
              <a:chOff x="2267744" y="2204864"/>
              <a:chExt cx="736711" cy="29641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04455" y="2213248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132141" y="1693546"/>
              <a:ext cx="673387" cy="274399"/>
              <a:chOff x="2267744" y="2204864"/>
              <a:chExt cx="736711" cy="28803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2267744" y="2492896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636274" y="2204864"/>
                <a:ext cx="0" cy="288032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644415" y="2204864"/>
                <a:ext cx="36004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Rectangle 53"/>
          <p:cNvSpPr/>
          <p:nvPr/>
        </p:nvSpPr>
        <p:spPr>
          <a:xfrm>
            <a:off x="387117" y="2453785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CPOL</a:t>
            </a:r>
            <a:r>
              <a:rPr lang="en-US" sz="2400" baseline="0" dirty="0" smtClean="0"/>
              <a:t> =1</a:t>
            </a:r>
            <a:endParaRPr lang="en-IN" sz="2400" dirty="0"/>
          </a:p>
        </p:txBody>
      </p:sp>
      <p:sp>
        <p:nvSpPr>
          <p:cNvPr id="95" name="Rectangle 94"/>
          <p:cNvSpPr/>
          <p:nvPr/>
        </p:nvSpPr>
        <p:spPr>
          <a:xfrm>
            <a:off x="387871" y="1459106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CPOL</a:t>
            </a:r>
            <a:r>
              <a:rPr lang="en-US" sz="2400" baseline="0" dirty="0" smtClean="0"/>
              <a:t> =0</a:t>
            </a:r>
            <a:endParaRPr lang="en-IN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43374" y="2039869"/>
            <a:ext cx="840938" cy="395001"/>
            <a:chOff x="2267744" y="2204864"/>
            <a:chExt cx="736711" cy="296416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193803" y="2051041"/>
            <a:ext cx="840938" cy="395001"/>
            <a:chOff x="2267744" y="2204864"/>
            <a:chExt cx="736711" cy="296416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34940" y="2059860"/>
            <a:ext cx="840938" cy="395001"/>
            <a:chOff x="2267744" y="2204864"/>
            <a:chExt cx="736711" cy="29641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885370" y="2046970"/>
            <a:ext cx="840938" cy="395001"/>
            <a:chOff x="2267744" y="2204864"/>
            <a:chExt cx="736711" cy="296416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726308" y="2034282"/>
            <a:ext cx="840938" cy="395001"/>
            <a:chOff x="2267744" y="2204864"/>
            <a:chExt cx="736711" cy="2964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577951" y="2023108"/>
            <a:ext cx="840938" cy="395001"/>
            <a:chOff x="2267744" y="2204864"/>
            <a:chExt cx="736711" cy="29641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440181" y="2040570"/>
            <a:ext cx="840938" cy="395001"/>
            <a:chOff x="2267744" y="2204864"/>
            <a:chExt cx="736711" cy="296416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7297905" y="2036008"/>
            <a:ext cx="840938" cy="395001"/>
            <a:chOff x="2267744" y="2204864"/>
            <a:chExt cx="736711" cy="296416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>
            <a:off x="8138843" y="2454861"/>
            <a:ext cx="41097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26" y="3001851"/>
            <a:ext cx="8229600" cy="85725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Clock Phase(CPHASE)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239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967" y="1822488"/>
            <a:ext cx="8325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CPHASE defines, When </a:t>
            </a:r>
            <a:r>
              <a:rPr lang="en-IN" sz="2400" dirty="0"/>
              <a:t>the data has to be toggled and when the </a:t>
            </a:r>
            <a:r>
              <a:rPr lang="en-IN" sz="2400" dirty="0" err="1" smtClean="0"/>
              <a:t>adata</a:t>
            </a:r>
            <a:r>
              <a:rPr lang="en-IN" sz="2400" dirty="0" smtClean="0"/>
              <a:t> </a:t>
            </a:r>
            <a:r>
              <a:rPr lang="en-IN" sz="2400" dirty="0"/>
              <a:t>has to be </a:t>
            </a:r>
            <a:r>
              <a:rPr lang="en-IN" sz="2400" dirty="0" smtClean="0"/>
              <a:t>sampled on the data lines of the SPI 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71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24686" y="1641796"/>
            <a:ext cx="4067644" cy="499365"/>
            <a:chOff x="1658207" y="3348905"/>
            <a:chExt cx="3010307" cy="4993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400790" y="336990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415587" y="3799087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658207" y="337325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658207" y="3799087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7553" y="3376606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317553" y="3358717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54237" y="336364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69034" y="379282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65144" y="3353363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71000" y="335245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00132" y="33600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914929" y="3789275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1039" y="334981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816895" y="3348905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66586" y="334981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570587" y="3348905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669465" y="3386605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2400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2310" y="1023062"/>
            <a:ext cx="8118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Data toggling means, data transition to the next </a:t>
            </a:r>
            <a:r>
              <a:rPr lang="en-IN" sz="2400" dirty="0" smtClean="0"/>
              <a:t>bit. 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682310" y="2583094"/>
            <a:ext cx="7605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ata </a:t>
            </a:r>
            <a:r>
              <a:rPr lang="en-IN" sz="2400" dirty="0"/>
              <a:t>sampling means, sampling </a:t>
            </a:r>
            <a:r>
              <a:rPr lang="en-IN" sz="2400" dirty="0" smtClean="0"/>
              <a:t>the data </a:t>
            </a:r>
            <a:r>
              <a:rPr lang="en-IN" sz="2400" dirty="0"/>
              <a:t>line to capture the data.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352731" y="3502580"/>
            <a:ext cx="3010307" cy="1202374"/>
            <a:chOff x="2887862" y="3735693"/>
            <a:chExt cx="3010307" cy="1202374"/>
          </a:xfrm>
        </p:grpSpPr>
        <p:grpSp>
          <p:nvGrpSpPr>
            <p:cNvPr id="52" name="Group 51"/>
            <p:cNvGrpSpPr/>
            <p:nvPr/>
          </p:nvGrpSpPr>
          <p:grpSpPr>
            <a:xfrm>
              <a:off x="2887862" y="3735693"/>
              <a:ext cx="3010307" cy="1202374"/>
              <a:chOff x="998861" y="1279096"/>
              <a:chExt cx="3010307" cy="1202374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115616" y="1663339"/>
                <a:ext cx="953721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077967" y="1279096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086242" y="1279096"/>
                <a:ext cx="365993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452235" y="1290281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452235" y="1692271"/>
                <a:ext cx="365993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26858" y="1308028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835133" y="1308028"/>
                <a:ext cx="365993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201126" y="1319213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201126" y="1703456"/>
                <a:ext cx="365993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75749" y="1319213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4024" y="1319213"/>
                <a:ext cx="365993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50017" y="1330398"/>
                <a:ext cx="0" cy="384243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741444" y="2046071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756241" y="2475254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998861" y="2049423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98861" y="2475254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58207" y="2052773"/>
                <a:ext cx="98034" cy="42869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1658207" y="2034884"/>
                <a:ext cx="83237" cy="4403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494891" y="2039808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509688" y="2468991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405798" y="2029530"/>
                <a:ext cx="101928" cy="445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411654" y="2028621"/>
                <a:ext cx="83237" cy="4403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240786" y="2036259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255583" y="2465442"/>
                <a:ext cx="659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151693" y="2025981"/>
                <a:ext cx="101928" cy="445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157549" y="2025072"/>
                <a:ext cx="83237" cy="4403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907240" y="2025981"/>
                <a:ext cx="101928" cy="4457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911241" y="2025072"/>
                <a:ext cx="85093" cy="4501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1010119" y="2062772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IN" b="1" dirty="0"/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3949937" y="3735693"/>
              <a:ext cx="0" cy="120237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715734" y="3735693"/>
              <a:ext cx="0" cy="120237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456887" y="3764625"/>
              <a:ext cx="0" cy="11734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3797258" y="18312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4715859" y="184332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0" name="Rectangle 69"/>
          <p:cNvSpPr/>
          <p:nvPr/>
        </p:nvSpPr>
        <p:spPr>
          <a:xfrm>
            <a:off x="5803930" y="183127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4431837" y="431605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5645567" y="430535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4909179" y="432970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1552945" y="177438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line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1984786" y="4305354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line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2125403" y="3579046"/>
            <a:ext cx="6880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6592" y="480155"/>
            <a:ext cx="7426519" cy="2506361"/>
            <a:chOff x="1006592" y="480154"/>
            <a:chExt cx="7426519" cy="3884947"/>
          </a:xfrm>
        </p:grpSpPr>
        <p:sp>
          <p:nvSpPr>
            <p:cNvPr id="54" name="Rectangle 53"/>
            <p:cNvSpPr/>
            <p:nvPr/>
          </p:nvSpPr>
          <p:spPr>
            <a:xfrm>
              <a:off x="3783458" y="480154"/>
              <a:ext cx="2357939" cy="423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CPOL</a:t>
              </a:r>
              <a:r>
                <a:rPr lang="en-US" sz="1600" baseline="0" dirty="0" smtClean="0"/>
                <a:t> =1 CPHASE=1</a:t>
              </a:r>
              <a:endParaRPr lang="en-IN" sz="16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39792" y="125040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5782" y="1250407"/>
              <a:ext cx="0" cy="38424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05785" y="163464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080408" y="1250405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88683" y="125040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454676" y="1261590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454676" y="165142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829299" y="1267182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837574" y="126718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203567" y="1278367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203567" y="168035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78190" y="129611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586465" y="129611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952458" y="130729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952458" y="169154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327081" y="130729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335356" y="1307299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701349" y="13184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670387" y="1662610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45010" y="1278367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053285" y="127836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419278" y="1289552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419279" y="166917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93902" y="128492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802177" y="1284929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168170" y="129611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186439" y="169539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561062" y="1311151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69337" y="131115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935330" y="1322336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935331" y="167262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309954" y="12883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318229" y="128838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684222" y="129956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684220" y="167262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8058843" y="12883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067118" y="128838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433111" y="129956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49175" y="2531640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763972" y="29608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006592" y="25349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1006592" y="29608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Up Arrow 51"/>
            <p:cNvSpPr/>
            <p:nvPr/>
          </p:nvSpPr>
          <p:spPr>
            <a:xfrm>
              <a:off x="2039927" y="1358664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86" name="Up Arrow 285"/>
            <p:cNvSpPr/>
            <p:nvPr/>
          </p:nvSpPr>
          <p:spPr>
            <a:xfrm>
              <a:off x="2757546" y="1386627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87" name="Up Arrow 286"/>
            <p:cNvSpPr/>
            <p:nvPr/>
          </p:nvSpPr>
          <p:spPr>
            <a:xfrm>
              <a:off x="3523716" y="1404045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88" name="Up Arrow 287"/>
            <p:cNvSpPr/>
            <p:nvPr/>
          </p:nvSpPr>
          <p:spPr>
            <a:xfrm>
              <a:off x="4272235" y="1407828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89" name="Up Arrow 288"/>
            <p:cNvSpPr/>
            <p:nvPr/>
          </p:nvSpPr>
          <p:spPr>
            <a:xfrm>
              <a:off x="4983279" y="1371660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90" name="Up Arrow 289"/>
            <p:cNvSpPr/>
            <p:nvPr/>
          </p:nvSpPr>
          <p:spPr>
            <a:xfrm>
              <a:off x="5731798" y="1375442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91" name="Up Arrow 290"/>
            <p:cNvSpPr/>
            <p:nvPr/>
          </p:nvSpPr>
          <p:spPr>
            <a:xfrm>
              <a:off x="6506216" y="1386627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92" name="Up Arrow 291"/>
            <p:cNvSpPr/>
            <p:nvPr/>
          </p:nvSpPr>
          <p:spPr>
            <a:xfrm>
              <a:off x="7262904" y="1419412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93" name="Up Arrow 292"/>
            <p:cNvSpPr/>
            <p:nvPr/>
          </p:nvSpPr>
          <p:spPr>
            <a:xfrm>
              <a:off x="7998327" y="1395224"/>
              <a:ext cx="126242" cy="1677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299" name="Up Arrow 298"/>
            <p:cNvSpPr/>
            <p:nvPr/>
          </p:nvSpPr>
          <p:spPr>
            <a:xfrm flipV="1">
              <a:off x="1659765" y="1334408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0" name="Up Arrow 299"/>
            <p:cNvSpPr/>
            <p:nvPr/>
          </p:nvSpPr>
          <p:spPr>
            <a:xfrm flipV="1">
              <a:off x="2423743" y="1358135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1" name="Up Arrow 300"/>
            <p:cNvSpPr/>
            <p:nvPr/>
          </p:nvSpPr>
          <p:spPr>
            <a:xfrm flipV="1">
              <a:off x="3164385" y="1371425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2" name="Up Arrow 301"/>
            <p:cNvSpPr/>
            <p:nvPr/>
          </p:nvSpPr>
          <p:spPr>
            <a:xfrm flipV="1">
              <a:off x="3928365" y="1395155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3" name="Up Arrow 302"/>
            <p:cNvSpPr/>
            <p:nvPr/>
          </p:nvSpPr>
          <p:spPr>
            <a:xfrm flipV="1">
              <a:off x="4648778" y="1396006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4" name="Up Arrow 303"/>
            <p:cNvSpPr/>
            <p:nvPr/>
          </p:nvSpPr>
          <p:spPr>
            <a:xfrm flipV="1">
              <a:off x="5387615" y="1402586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5" name="Up Arrow 304"/>
            <p:cNvSpPr/>
            <p:nvPr/>
          </p:nvSpPr>
          <p:spPr>
            <a:xfrm flipV="1">
              <a:off x="6123747" y="1391851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6" name="Up Arrow 305"/>
            <p:cNvSpPr/>
            <p:nvPr/>
          </p:nvSpPr>
          <p:spPr>
            <a:xfrm flipV="1">
              <a:off x="6907566" y="1386629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sp>
          <p:nvSpPr>
            <p:cNvPr id="307" name="Up Arrow 306"/>
            <p:cNvSpPr/>
            <p:nvPr/>
          </p:nvSpPr>
          <p:spPr>
            <a:xfrm flipV="1">
              <a:off x="7634857" y="1409173"/>
              <a:ext cx="98728" cy="216239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/>
            </a:p>
          </p:txBody>
        </p:sp>
        <p:cxnSp>
          <p:nvCxnSpPr>
            <p:cNvPr id="294" name="Straight Connector 293"/>
            <p:cNvCxnSpPr/>
            <p:nvPr/>
          </p:nvCxnSpPr>
          <p:spPr>
            <a:xfrm>
              <a:off x="1665938" y="2538342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1665938" y="2520453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502622" y="2525377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517419" y="2954560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413529" y="2515099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2419385" y="2514190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3248517" y="252182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263314" y="295101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159424" y="251155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3165280" y="251064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4004064" y="252182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018861" y="295101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914971" y="251155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3918972" y="2510641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4762792" y="2521828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777589" y="2951675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673699" y="251221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4677700" y="2511305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5486192" y="25224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500989" y="2951675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5397099" y="251221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5401100" y="2511305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6230490" y="25224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6245287" y="2951675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141397" y="251221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H="1">
              <a:off x="6145398" y="2511305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983216" y="251800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6998013" y="2947185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6894123" y="2507724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6898124" y="2506815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7734617" y="251287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7749414" y="294206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645524" y="250260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7649525" y="2501691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758493" y="361226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773290" y="404144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1015910" y="361561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015910" y="404144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1675256" y="3618963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1675256" y="360107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511940" y="360599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526737" y="403518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22847" y="359572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2428703" y="359481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3257835" y="360244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3272632" y="403163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168742" y="359217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3174598" y="3591262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013382" y="360244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4028179" y="403163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924289" y="359217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928290" y="359126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4772110" y="3602449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4786907" y="4032296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683017" y="359283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4687018" y="359192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5495510" y="360311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5510307" y="403229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406417" y="359283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5410418" y="359192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6239808" y="360311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54605" y="403229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150715" y="359283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6154716" y="359192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992534" y="35986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7007331" y="402780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6903441" y="35883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H="1">
              <a:off x="6907442" y="35874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7743935" y="359349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7758732" y="402268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7654842" y="358322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7658843" y="358231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071774" y="1645831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837571" y="1602865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578724" y="1655208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4344522" y="1612244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053274" y="1668238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5819071" y="1625272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560224" y="1677616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7326022" y="1634649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067116" y="1672626"/>
              <a:ext cx="0" cy="252620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709127" y="1550647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472849" y="1702728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3215348" y="1649086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3952455" y="1675968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4710827" y="1651275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5464145" y="1675965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209224" y="1686054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954155" y="1673794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718829" y="1721306"/>
              <a:ext cx="5543" cy="264379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8597" y="1715441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MOSI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0" y="2437855"/>
            <a:ext cx="957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MISO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93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740" y="1308967"/>
            <a:ext cx="7683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/>
              <a:t>CPHASE=1</a:t>
            </a:r>
          </a:p>
          <a:p>
            <a:pPr>
              <a:defRPr/>
            </a:pPr>
            <a:r>
              <a:rPr lang="en-IN" sz="2400" dirty="0"/>
              <a:t>D</a:t>
            </a:r>
            <a:r>
              <a:rPr lang="en-IN" sz="2400" dirty="0" smtClean="0"/>
              <a:t>ata </a:t>
            </a:r>
            <a:r>
              <a:rPr lang="en-IN" sz="2400" dirty="0"/>
              <a:t>will be </a:t>
            </a:r>
            <a:r>
              <a:rPr lang="en-IN" sz="2400" dirty="0" smtClean="0"/>
              <a:t>sampled </a:t>
            </a:r>
            <a:r>
              <a:rPr lang="en-IN" sz="2400" dirty="0"/>
              <a:t>on the </a:t>
            </a:r>
            <a:r>
              <a:rPr lang="en-IN" sz="2400" i="1" dirty="0"/>
              <a:t>trailing edge </a:t>
            </a:r>
            <a:r>
              <a:rPr lang="en-IN" sz="2400" dirty="0"/>
              <a:t>of the clock.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b="1" dirty="0"/>
              <a:t>CPHASE=0</a:t>
            </a:r>
          </a:p>
          <a:p>
            <a:pPr>
              <a:defRPr/>
            </a:pPr>
            <a:r>
              <a:rPr lang="en-IN" sz="2400" dirty="0" smtClean="0"/>
              <a:t>Data </a:t>
            </a:r>
            <a:r>
              <a:rPr lang="en-IN" sz="2400" dirty="0"/>
              <a:t>will be sampled on the </a:t>
            </a:r>
            <a:r>
              <a:rPr lang="en-IN" sz="2400" i="1" dirty="0"/>
              <a:t>leading edge </a:t>
            </a:r>
            <a:r>
              <a:rPr lang="en-IN" sz="2400" dirty="0"/>
              <a:t>of the clock.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21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25" y="589062"/>
            <a:ext cx="3995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Different SPI Modes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18" y="1574396"/>
            <a:ext cx="5638783" cy="29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63" y="2430778"/>
            <a:ext cx="8693625" cy="85725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>
                <a:latin typeface="+mj-lt"/>
              </a:rPr>
              <a:t>Different </a:t>
            </a:r>
            <a:r>
              <a:rPr lang="en-IN" sz="4000" dirty="0" smtClean="0">
                <a:latin typeface="+mj-lt"/>
              </a:rPr>
              <a:t>SPI Modes </a:t>
            </a:r>
            <a:br>
              <a:rPr lang="en-IN" sz="4000" dirty="0" smtClean="0">
                <a:latin typeface="+mj-lt"/>
              </a:rPr>
            </a:br>
            <a:r>
              <a:rPr lang="en-IN" sz="4000" dirty="0" smtClean="0">
                <a:latin typeface="+mj-lt"/>
              </a:rPr>
              <a:t>and Timing diagram </a:t>
            </a:r>
            <a:r>
              <a:rPr lang="en-IN" sz="4000" dirty="0">
                <a:latin typeface="+mj-lt"/>
              </a:rPr>
              <a:t/>
            </a:r>
            <a:br>
              <a:rPr lang="en-IN" sz="4000" dirty="0">
                <a:latin typeface="+mj-lt"/>
              </a:rPr>
            </a:b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5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12188" y="583094"/>
            <a:ext cx="7313493" cy="2314028"/>
            <a:chOff x="683571" y="742536"/>
            <a:chExt cx="7313493" cy="1937626"/>
          </a:xfrm>
        </p:grpSpPr>
        <p:sp>
          <p:nvSpPr>
            <p:cNvPr id="2" name="Rounded Rectangle 1"/>
            <p:cNvSpPr/>
            <p:nvPr/>
          </p:nvSpPr>
          <p:spPr>
            <a:xfrm>
              <a:off x="683571" y="796541"/>
              <a:ext cx="2721537" cy="1883621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332768" y="742536"/>
              <a:ext cx="2664296" cy="193762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376485" y="958560"/>
              <a:ext cx="192944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431940" y="1442604"/>
              <a:ext cx="18722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376485" y="1812569"/>
              <a:ext cx="192766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418521" y="2364265"/>
              <a:ext cx="190082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349138" y="827052"/>
              <a:ext cx="716062" cy="1677486"/>
              <a:chOff x="5349135" y="1453454"/>
              <a:chExt cx="716062" cy="223665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64364" y="1453454"/>
                <a:ext cx="670376" cy="45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SCLK</a:t>
                </a:r>
                <a:endParaRPr lang="en-IN" sz="16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49135" y="2002828"/>
                <a:ext cx="700833" cy="45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MOSI</a:t>
                </a:r>
                <a:endParaRPr lang="en-IN" sz="16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4364" y="2541775"/>
                <a:ext cx="700833" cy="45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MISO</a:t>
                </a:r>
                <a:endParaRPr lang="en-IN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5403336" y="3238698"/>
                    <a:ext cx="418704" cy="4514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/>
                                </a:rPr>
                                <m:t>ss</m:t>
                              </m:r>
                            </m:e>
                          </m:bar>
                        </m:oMath>
                      </m:oMathPara>
                    </a14:m>
                    <a:endParaRPr lang="en-IN" sz="16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3336" y="3238698"/>
                    <a:ext cx="418704" cy="45140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4545" r="-14493"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/>
            <p:cNvSpPr/>
            <p:nvPr/>
          </p:nvSpPr>
          <p:spPr>
            <a:xfrm>
              <a:off x="2551601" y="820061"/>
              <a:ext cx="670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SCLK</a:t>
              </a:r>
              <a:endParaRPr lang="en-IN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04209" y="1239082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MOSI</a:t>
              </a:r>
              <a:endParaRPr lang="en-IN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36371" y="1658492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MISO</a:t>
              </a:r>
              <a:endParaRPr lang="en-IN" sz="1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24" y="2194988"/>
              <a:ext cx="752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gpio1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29652" y="134384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Master</a:t>
              </a:r>
              <a:endParaRPr lang="en-IN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44208" y="1104050"/>
              <a:ext cx="715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Slave</a:t>
              </a:r>
              <a:endParaRPr lang="en-IN" sz="1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32546" y="1451013"/>
              <a:ext cx="173316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 Sensor</a:t>
              </a:r>
              <a:r>
                <a:rPr lang="en-US" dirty="0"/>
                <a:t>, EEPROM</a:t>
              </a:r>
              <a:r>
                <a:rPr lang="en-US" dirty="0" smtClean="0"/>
                <a:t>,</a:t>
              </a:r>
            </a:p>
            <a:p>
              <a:r>
                <a:rPr lang="en-US" dirty="0" smtClean="0"/>
                <a:t> </a:t>
              </a:r>
              <a:r>
                <a:rPr lang="en-US" dirty="0"/>
                <a:t>SDCARD</a:t>
              </a:r>
              <a:r>
                <a:rPr lang="en-US" dirty="0" smtClean="0"/>
                <a:t>,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Display,</a:t>
              </a:r>
            </a:p>
            <a:p>
              <a:r>
                <a:rPr lang="en-US" dirty="0" smtClean="0"/>
                <a:t> </a:t>
              </a:r>
              <a:r>
                <a:rPr lang="en-US" dirty="0" err="1" smtClean="0"/>
                <a:t>Bluetooth,etc</a:t>
              </a:r>
              <a:r>
                <a:rPr lang="en-US" dirty="0" smtClean="0"/>
                <a:t> 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1447" y="602005"/>
            <a:ext cx="8309902" cy="3088727"/>
            <a:chOff x="123970" y="615511"/>
            <a:chExt cx="8309902" cy="3906330"/>
          </a:xfrm>
        </p:grpSpPr>
        <p:sp>
          <p:nvSpPr>
            <p:cNvPr id="54" name="Rectangle 53"/>
            <p:cNvSpPr/>
            <p:nvPr/>
          </p:nvSpPr>
          <p:spPr>
            <a:xfrm>
              <a:off x="3169034" y="615511"/>
              <a:ext cx="1468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CPOL</a:t>
              </a:r>
              <a:r>
                <a:rPr lang="en-US" sz="2400" baseline="0" dirty="0" smtClean="0"/>
                <a:t> =0</a:t>
              </a:r>
              <a:endParaRPr lang="en-IN" sz="2400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115616" y="1663339"/>
              <a:ext cx="953721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077967" y="1279096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086242" y="1279096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2452235" y="1290281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452235" y="169227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826858" y="1308028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835133" y="130802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201126" y="1319213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201126" y="1703456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575749" y="1319213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584024" y="1319213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950017" y="1330398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919055" y="167452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293678" y="1290281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301953" y="129028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667946" y="1301466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667947" y="1681086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042570" y="1296843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050845" y="1296843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16838" y="1308028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435107" y="170730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809730" y="1323065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5818005" y="132306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183998" y="1334250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183999" y="168454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558622" y="1300298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566897" y="130029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6932890" y="1311483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932888" y="168454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307511" y="1300298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315786" y="130029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681779" y="1311483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41444" y="204607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756241" y="247525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998861" y="20494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98861" y="247525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1658207" y="2052773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1658207" y="203488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494891" y="203980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509688" y="246899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405798" y="202953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2411654" y="202862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3240786" y="203625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255583" y="246544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151693" y="202598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3157549" y="2025072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3996333" y="203625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011130" y="246544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907240" y="202598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3911241" y="202507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4755061" y="2036259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769858" y="2466106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665968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4669969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5478461" y="20369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493258" y="246610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5389368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5393369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6222759" y="20369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6237556" y="246610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133666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H="1">
              <a:off x="6137667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975485" y="203243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6990282" y="246161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6886392" y="202215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6890393" y="202124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7726886" y="202730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7741683" y="24564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637793" y="201703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7641794" y="201612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752702" y="276949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767499" y="319867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1010119" y="27728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010119" y="319867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1669465" y="2776193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1669465" y="275830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506149" y="276322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520946" y="319241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17056" y="275295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2422912" y="275204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3252044" y="275967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3266841" y="318886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162951" y="274940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3168807" y="2748492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007591" y="275967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4022388" y="318886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918498" y="274940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922499" y="274849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4766319" y="2759679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4781116" y="3189526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677226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4681227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5489719" y="27603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5504516" y="318952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400626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5404627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6234017" y="27603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48814" y="318952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144924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6148925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986743" y="275585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7001540" y="318503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6897650" y="274557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H="1">
              <a:off x="6901651" y="274466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7738144" y="275072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7752941" y="317991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7649051" y="274045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7653052" y="273954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071774" y="1645831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837571" y="1602865"/>
              <a:ext cx="0" cy="259596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578724" y="1655208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4344522" y="1612244"/>
              <a:ext cx="0" cy="256064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053274" y="1668238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5819071" y="1625272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560224" y="1677616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7326022" y="1634649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709127" y="1668238"/>
              <a:ext cx="0" cy="217333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442565" y="1669172"/>
              <a:ext cx="0" cy="217240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3215348" y="1649086"/>
              <a:ext cx="0" cy="219249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3952455" y="1675968"/>
              <a:ext cx="0" cy="216560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4710827" y="1651275"/>
              <a:ext cx="0" cy="219029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5419278" y="1686054"/>
              <a:ext cx="0" cy="215552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209224" y="1686054"/>
              <a:ext cx="0" cy="215552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921457" y="1714465"/>
              <a:ext cx="0" cy="212710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674172" y="1695394"/>
              <a:ext cx="0" cy="214618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23970" y="2106033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MOSI</a:t>
              </a:r>
              <a:endParaRPr lang="en-IN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2422" y="2806956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MISO</a:t>
              </a:r>
              <a:endParaRPr lang="en-IN" sz="1600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1115616" y="3579319"/>
              <a:ext cx="4989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753358" y="3841574"/>
              <a:ext cx="60535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936873" y="3579319"/>
              <a:ext cx="379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11108" y="3587012"/>
              <a:ext cx="142250" cy="2545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7802492" y="3579318"/>
              <a:ext cx="134381" cy="262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975712" y="4505486"/>
              <a:ext cx="7458160" cy="0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80408" y="4172891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835133" y="4163551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578724" y="417203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352061" y="417203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053285" y="4160853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824789" y="4151476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567229" y="418924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334820" y="4151476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214005" y="3375740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n</a:t>
              </a:r>
              <a:r>
                <a:rPr lang="en-US" sz="1600" dirty="0" err="1" smtClean="0"/>
                <a:t>SS</a:t>
              </a:r>
              <a:endParaRPr lang="en-IN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4855" y="4114740"/>
              <a:ext cx="9332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Sample</a:t>
              </a:r>
              <a:endParaRPr lang="en-IN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4005" y="1233533"/>
              <a:ext cx="670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SCLK</a:t>
              </a:r>
              <a:endParaRPr lang="en-IN" sz="16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708369" y="615511"/>
              <a:ext cx="15648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PHASE</a:t>
              </a:r>
              <a:r>
                <a:rPr lang="en-US" sz="2400" baseline="0" dirty="0" smtClean="0"/>
                <a:t> =0</a:t>
              </a:r>
              <a:endParaRPr lang="en-IN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0119" y="2062772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954503" y="2783771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38144" y="2053293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759999" y="2793823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3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740" y="869129"/>
            <a:ext cx="7683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/>
              <a:t>CPHASE=1</a:t>
            </a:r>
          </a:p>
          <a:p>
            <a:pPr>
              <a:defRPr/>
            </a:pPr>
            <a:r>
              <a:rPr lang="en-IN" sz="2400" dirty="0"/>
              <a:t>D</a:t>
            </a:r>
            <a:r>
              <a:rPr lang="en-IN" sz="2400" dirty="0" smtClean="0"/>
              <a:t>ata </a:t>
            </a:r>
            <a:r>
              <a:rPr lang="en-IN" sz="2400" dirty="0"/>
              <a:t>will be </a:t>
            </a:r>
            <a:r>
              <a:rPr lang="en-IN" sz="2400" dirty="0" smtClean="0"/>
              <a:t>sampled </a:t>
            </a:r>
            <a:r>
              <a:rPr lang="en-IN" sz="2400" dirty="0"/>
              <a:t>on the </a:t>
            </a:r>
            <a:r>
              <a:rPr lang="en-IN" sz="2400" i="1" dirty="0"/>
              <a:t>trailing edge </a:t>
            </a:r>
            <a:r>
              <a:rPr lang="en-IN" sz="2400" dirty="0"/>
              <a:t>of the clock.</a:t>
            </a:r>
          </a:p>
          <a:p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b="1" dirty="0"/>
              <a:t>CPHASE=0</a:t>
            </a:r>
          </a:p>
          <a:p>
            <a:pPr>
              <a:defRPr/>
            </a:pPr>
            <a:r>
              <a:rPr lang="en-IN" sz="2400" dirty="0" smtClean="0"/>
              <a:t>Data </a:t>
            </a:r>
            <a:r>
              <a:rPr lang="en-IN" sz="2400" dirty="0"/>
              <a:t>will be sampled on the </a:t>
            </a:r>
            <a:r>
              <a:rPr lang="en-IN" sz="2400" i="1" dirty="0"/>
              <a:t>leading edge </a:t>
            </a:r>
            <a:r>
              <a:rPr lang="en-IN" sz="2400" dirty="0"/>
              <a:t>of the clock.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32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270622" y="530969"/>
            <a:ext cx="1468672" cy="348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CPOL</a:t>
            </a:r>
            <a:r>
              <a:rPr lang="en-US" sz="2400" baseline="0" dirty="0" smtClean="0"/>
              <a:t> =0</a:t>
            </a:r>
            <a:endParaRPr lang="en-IN" sz="24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589844" y="138046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64467" y="1090076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72742" y="1090076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338735" y="1098529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338735" y="1393148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713358" y="1102756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21633" y="1102756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087626" y="1111209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087626" y="1415014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462249" y="1124621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470524" y="1124621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836517" y="1133074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836517" y="1423467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11140" y="1133074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19415" y="1133074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585408" y="1141527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554446" y="1401601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929069" y="1111209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937344" y="111120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303337" y="1119662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303338" y="1406561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677961" y="1116168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686236" y="1116168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052229" y="1124621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070498" y="1426378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45121" y="1135985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453396" y="1135985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819389" y="1144438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19390" y="1409172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94013" y="1118779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02288" y="111877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568281" y="1127232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568279" y="1409172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942902" y="1118779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951177" y="111877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17170" y="1127232"/>
            <a:ext cx="0" cy="29039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06962" y="1682399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21759" y="200675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264379" y="168493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264379" y="200675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923725" y="1687464"/>
            <a:ext cx="98034" cy="323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1923725" y="1673944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760409" y="167766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775206" y="200202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671316" y="1669898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2677172" y="1669211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506304" y="167498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3521101" y="199934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417211" y="1667216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3423067" y="1666529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261851" y="167498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276648" y="199934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4172758" y="1667216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176759" y="1666529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5020579" y="1674984"/>
            <a:ext cx="640109" cy="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5035376" y="1999842"/>
            <a:ext cx="625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931486" y="1667718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4935487" y="1667031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43979" y="167548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758776" y="199984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5654886" y="1667718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>
            <a:off x="5658887" y="1667031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488277" y="167548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503074" y="199984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6399184" y="1667718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6403185" y="1667031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241003" y="167209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255800" y="199644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151910" y="1664325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155911" y="1663638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7992404" y="166822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007201" y="199257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7903311" y="1660452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7907312" y="1659765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018220" y="222912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2033017" y="255348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1275637" y="2231659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1275637" y="255348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934983" y="2234191"/>
            <a:ext cx="98034" cy="323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1934983" y="2220671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771667" y="222439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786464" y="2548749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2682574" y="2216625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2688430" y="2215938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3517562" y="222171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3532359" y="254606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3428469" y="2213943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3434325" y="2213256"/>
            <a:ext cx="83237" cy="332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4273109" y="222171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287906" y="254606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184016" y="2213943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4188017" y="2213256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5031837" y="2221710"/>
            <a:ext cx="640109" cy="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5046634" y="2546568"/>
            <a:ext cx="625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942744" y="2214444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4946745" y="2213757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5755237" y="222221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770034" y="254656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666144" y="2214444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5670145" y="2213757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499535" y="222221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6514332" y="254656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10442" y="2214444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6414443" y="2213757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7252261" y="2218819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7267058" y="254317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7163168" y="2211051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>
            <a:off x="7167169" y="2210364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8003662" y="221494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8018459" y="2539303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7914569" y="2207179"/>
            <a:ext cx="101928" cy="336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H="1">
            <a:off x="7918570" y="2206492"/>
            <a:ext cx="85093" cy="340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337292" y="1379917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3103089" y="1347445"/>
            <a:ext cx="0" cy="196190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3844242" y="1387003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610040" y="1354533"/>
            <a:ext cx="0" cy="193521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318792" y="1396851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6084589" y="1364379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6825742" y="1403938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7591540" y="1371466"/>
            <a:ext cx="0" cy="19091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8332634" y="1400167"/>
            <a:ext cx="0" cy="21247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1974645" y="1307981"/>
            <a:ext cx="0" cy="173137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708083" y="1397557"/>
            <a:ext cx="0" cy="164180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3480866" y="1382377"/>
            <a:ext cx="0" cy="1656980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217973" y="1402693"/>
            <a:ext cx="0" cy="163666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976345" y="1384031"/>
            <a:ext cx="0" cy="165532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5684796" y="1410315"/>
            <a:ext cx="0" cy="1629042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6474742" y="1410315"/>
            <a:ext cx="0" cy="1629042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7186975" y="1431787"/>
            <a:ext cx="0" cy="160756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7939690" y="1417374"/>
            <a:ext cx="0" cy="162198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9488" y="1727716"/>
            <a:ext cx="700833" cy="25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397940" y="2257440"/>
            <a:ext cx="700833" cy="25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MISO</a:t>
            </a:r>
            <a:endParaRPr lang="en-IN" sz="1600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381134" y="2841155"/>
            <a:ext cx="4989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018876" y="3039355"/>
            <a:ext cx="60535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202391" y="2841155"/>
            <a:ext cx="379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876626" y="2846969"/>
            <a:ext cx="142250" cy="1923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8068010" y="2841155"/>
            <a:ext cx="134381" cy="1982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241230" y="3541109"/>
            <a:ext cx="745816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345926" y="3289749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100651" y="3282690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844242" y="3289102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617579" y="3289102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18803" y="3280651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090307" y="3273565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32747" y="3302109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600338" y="3273565"/>
            <a:ext cx="0" cy="25136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9523" y="2687300"/>
            <a:ext cx="514885" cy="25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dirty="0" err="1" smtClean="0"/>
              <a:t>SS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400373" y="3245801"/>
            <a:ext cx="933269" cy="25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Sample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479523" y="1068321"/>
            <a:ext cx="670376" cy="255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SCLK</a:t>
            </a:r>
            <a:endParaRPr lang="en-IN" sz="1600" dirty="0"/>
          </a:p>
        </p:txBody>
      </p:sp>
      <p:sp>
        <p:nvSpPr>
          <p:cNvPr id="186" name="Rectangle 185"/>
          <p:cNvSpPr/>
          <p:nvPr/>
        </p:nvSpPr>
        <p:spPr>
          <a:xfrm>
            <a:off x="4809957" y="530969"/>
            <a:ext cx="1564852" cy="348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PHASE</a:t>
            </a:r>
            <a:r>
              <a:rPr lang="en-US" sz="2400" baseline="0" dirty="0" smtClean="0"/>
              <a:t> =1</a:t>
            </a:r>
            <a:endParaRPr lang="en-IN" sz="2400" dirty="0"/>
          </a:p>
        </p:txBody>
      </p:sp>
      <p:sp>
        <p:nvSpPr>
          <p:cNvPr id="170" name="Rectangle 169"/>
          <p:cNvSpPr/>
          <p:nvPr/>
        </p:nvSpPr>
        <p:spPr>
          <a:xfrm>
            <a:off x="1275637" y="1695021"/>
            <a:ext cx="514885" cy="232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1" name="Rectangle 170"/>
          <p:cNvSpPr/>
          <p:nvPr/>
        </p:nvSpPr>
        <p:spPr>
          <a:xfrm>
            <a:off x="1220021" y="2239918"/>
            <a:ext cx="514885" cy="232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2" name="Rectangle 171"/>
          <p:cNvSpPr/>
          <p:nvPr/>
        </p:nvSpPr>
        <p:spPr>
          <a:xfrm>
            <a:off x="8003662" y="1687857"/>
            <a:ext cx="514885" cy="232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3" name="Rectangle 172"/>
          <p:cNvSpPr/>
          <p:nvPr/>
        </p:nvSpPr>
        <p:spPr>
          <a:xfrm>
            <a:off x="8025517" y="2247515"/>
            <a:ext cx="514885" cy="232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9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99061" y="478868"/>
            <a:ext cx="1468672" cy="368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CPOL</a:t>
            </a:r>
            <a:r>
              <a:rPr lang="en-US" sz="2400" baseline="0" dirty="0" smtClean="0"/>
              <a:t> =1</a:t>
            </a:r>
            <a:endParaRPr lang="en-IN" sz="2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429141" y="1108745"/>
            <a:ext cx="95616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385303" y="1117671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385303" y="1428780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759926" y="1122134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8201" y="1122134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134194" y="1131060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134194" y="145186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508817" y="1145223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17092" y="1145223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883085" y="1154149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883085" y="1460795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257708" y="1154149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265983" y="1154149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31976" y="1163075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601014" y="1437706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975637" y="1131060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983912" y="1131060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349905" y="1139986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349906" y="1442943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724529" y="1136297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732804" y="1136297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098797" y="1145223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117066" y="1463870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491689" y="1157223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499964" y="1157223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865957" y="1166150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865958" y="1445700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240581" y="1139054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248856" y="1139054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614849" y="1147980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14847" y="1445700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989470" y="1139054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997745" y="1139054"/>
            <a:ext cx="36599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63738" y="1147980"/>
            <a:ext cx="0" cy="3066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54969" y="171652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69766" y="205903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312386" y="1719203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312386" y="205903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971732" y="1721876"/>
            <a:ext cx="98034" cy="342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1971732" y="1707600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08416" y="1711529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823213" y="205404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719323" y="1703327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2725179" y="1702602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3554311" y="1708697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3569108" y="205120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465218" y="1700495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H="1">
            <a:off x="3471074" y="1699769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4309858" y="1708697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4324655" y="205120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4220765" y="1700495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224766" y="1699769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5068586" y="1708697"/>
            <a:ext cx="640109" cy="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5083383" y="2051738"/>
            <a:ext cx="625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4979493" y="1701025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>
            <a:off x="4983494" y="1700299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91986" y="1709227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806783" y="205173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5702893" y="1701025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>
            <a:off x="5706894" y="1700299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6536284" y="1709227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551081" y="205173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6447191" y="1701025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6451192" y="1700299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7289010" y="170564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7303807" y="204815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7199917" y="1697441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203918" y="1696716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8040411" y="170155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8055208" y="204406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7951318" y="169335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7955319" y="1692627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066227" y="229385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2081024" y="263636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1323644" y="2296530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1323644" y="2636366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982990" y="2299204"/>
            <a:ext cx="98034" cy="342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1982990" y="2284927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819674" y="2288857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2834471" y="2631368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2730581" y="2280654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2736437" y="2279929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3565569" y="228602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3580366" y="262853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3476476" y="227782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3482332" y="2277097"/>
            <a:ext cx="83237" cy="351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4321116" y="228602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4335913" y="262853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232023" y="227782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4236024" y="2277097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5079844" y="2286024"/>
            <a:ext cx="640109" cy="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5094641" y="2629065"/>
            <a:ext cx="625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990751" y="227835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4994752" y="2277627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5803244" y="228655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5818041" y="262906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714151" y="227835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5718152" y="2277627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547542" y="2286554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6562339" y="2629065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6458449" y="2278352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6462450" y="2277627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7300268" y="2282971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7315065" y="262548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7211175" y="2274769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flipH="1">
            <a:off x="7215176" y="2274043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8051669" y="2278882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8066466" y="2621393"/>
            <a:ext cx="6593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7962576" y="2270680"/>
            <a:ext cx="101928" cy="355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H="1">
            <a:off x="7966577" y="2269954"/>
            <a:ext cx="85093" cy="359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385299" y="1397115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3151096" y="1362826"/>
            <a:ext cx="0" cy="20717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3892249" y="1404598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658047" y="1370311"/>
            <a:ext cx="0" cy="20435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5366799" y="1414997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6132596" y="1380708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6873749" y="1422481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7639547" y="1388191"/>
            <a:ext cx="0" cy="20160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8380641" y="1418499"/>
            <a:ext cx="0" cy="224368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022652" y="1117671"/>
            <a:ext cx="0" cy="203176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2756090" y="1415742"/>
            <a:ext cx="0" cy="173369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3528873" y="1399713"/>
            <a:ext cx="0" cy="174972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265980" y="1421166"/>
            <a:ext cx="0" cy="172826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5024352" y="1401459"/>
            <a:ext cx="0" cy="174797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5732803" y="1429215"/>
            <a:ext cx="0" cy="172022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6522749" y="1429215"/>
            <a:ext cx="0" cy="1720221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7234982" y="1451888"/>
            <a:ext cx="0" cy="1697546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7987697" y="1436669"/>
            <a:ext cx="0" cy="171276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7495" y="1764380"/>
            <a:ext cx="700833" cy="270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445947" y="2323754"/>
            <a:ext cx="700833" cy="270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MISO</a:t>
            </a:r>
            <a:endParaRPr lang="en-IN" sz="1600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429141" y="2940141"/>
            <a:ext cx="4989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066883" y="3149434"/>
            <a:ext cx="60535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250398" y="2940141"/>
            <a:ext cx="379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924633" y="2946280"/>
            <a:ext cx="142250" cy="2031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8116017" y="2940140"/>
            <a:ext cx="134381" cy="2092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289237" y="3679271"/>
            <a:ext cx="745816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393933" y="3413842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148658" y="3406389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892249" y="3413159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665586" y="3413159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366810" y="3404235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138314" y="3396752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880754" y="3426894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648345" y="3396752"/>
            <a:ext cx="0" cy="26542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527530" y="2777674"/>
            <a:ext cx="514885" cy="270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dirty="0" err="1" smtClean="0"/>
              <a:t>SS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448380" y="3367435"/>
            <a:ext cx="933269" cy="270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Sample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527530" y="1068079"/>
            <a:ext cx="670376" cy="2701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SCLK</a:t>
            </a:r>
            <a:endParaRPr lang="en-IN" sz="1600" dirty="0"/>
          </a:p>
        </p:txBody>
      </p:sp>
      <p:sp>
        <p:nvSpPr>
          <p:cNvPr id="186" name="Rectangle 185"/>
          <p:cNvSpPr/>
          <p:nvPr/>
        </p:nvSpPr>
        <p:spPr>
          <a:xfrm>
            <a:off x="4638396" y="478868"/>
            <a:ext cx="1564852" cy="368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PHASE</a:t>
            </a:r>
            <a:r>
              <a:rPr lang="en-US" sz="2400" baseline="0" dirty="0" smtClean="0"/>
              <a:t> =0</a:t>
            </a:r>
            <a:endParaRPr lang="en-IN" sz="2400" dirty="0"/>
          </a:p>
        </p:txBody>
      </p:sp>
      <p:sp>
        <p:nvSpPr>
          <p:cNvPr id="170" name="Rectangle 169"/>
          <p:cNvSpPr/>
          <p:nvPr/>
        </p:nvSpPr>
        <p:spPr>
          <a:xfrm>
            <a:off x="1323644" y="1729856"/>
            <a:ext cx="514885" cy="245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1" name="Rectangle 170"/>
          <p:cNvSpPr/>
          <p:nvPr/>
        </p:nvSpPr>
        <p:spPr>
          <a:xfrm>
            <a:off x="1268028" y="2305251"/>
            <a:ext cx="514885" cy="245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2" name="Rectangle 171"/>
          <p:cNvSpPr/>
          <p:nvPr/>
        </p:nvSpPr>
        <p:spPr>
          <a:xfrm>
            <a:off x="8051669" y="1722291"/>
            <a:ext cx="514885" cy="245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  <p:sp>
        <p:nvSpPr>
          <p:cNvPr id="173" name="Rectangle 172"/>
          <p:cNvSpPr/>
          <p:nvPr/>
        </p:nvSpPr>
        <p:spPr>
          <a:xfrm>
            <a:off x="8073524" y="2313273"/>
            <a:ext cx="514885" cy="245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Hi-Z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23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3076" y="543872"/>
            <a:ext cx="8309902" cy="3067429"/>
            <a:chOff x="123970" y="536165"/>
            <a:chExt cx="8309902" cy="3985676"/>
          </a:xfrm>
        </p:grpSpPr>
        <p:sp>
          <p:nvSpPr>
            <p:cNvPr id="54" name="Rectangle 53"/>
            <p:cNvSpPr/>
            <p:nvPr/>
          </p:nvSpPr>
          <p:spPr>
            <a:xfrm>
              <a:off x="3048083" y="536165"/>
              <a:ext cx="1468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CPOL</a:t>
              </a:r>
              <a:r>
                <a:rPr lang="en-US" sz="2400" baseline="0" dirty="0" smtClean="0"/>
                <a:t> =1</a:t>
              </a:r>
              <a:endParaRPr lang="en-IN" sz="24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115616" y="1250405"/>
              <a:ext cx="590169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5782" y="1250407"/>
              <a:ext cx="0" cy="38424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705785" y="1634648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080408" y="1250405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088683" y="125040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454676" y="1261590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454676" y="1651425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829299" y="1267182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837574" y="126718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203567" y="1278367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203567" y="168035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78190" y="129611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586465" y="129611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952458" y="130729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952458" y="169154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327081" y="130729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335356" y="1307299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701349" y="13184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670387" y="1662610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045010" y="1278367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053285" y="127836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419278" y="1289552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419279" y="1669172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93902" y="128492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802177" y="1284929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6168170" y="129611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186439" y="169539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561062" y="1311151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569337" y="1311151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935330" y="1322336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935331" y="167262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309954" y="12883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318229" y="128838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684222" y="129956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684220" y="1672627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8058843" y="1288384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067118" y="1288384"/>
              <a:ext cx="36599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433111" y="1299569"/>
              <a:ext cx="0" cy="384243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41444" y="204607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756241" y="247525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998861" y="20494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98861" y="247525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1658207" y="2052773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H="1">
              <a:off x="1658207" y="203488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494891" y="203980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509688" y="246899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405798" y="202953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2411654" y="202862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3240786" y="203625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255583" y="246544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151693" y="202598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3157549" y="2025072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3996333" y="203625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011130" y="246544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907240" y="202598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>
              <a:off x="3911241" y="202507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4755061" y="2036259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769858" y="2466106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665968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4669969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5478461" y="20369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493258" y="246610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5389368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flipH="1">
              <a:off x="5393369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6222759" y="203692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6237556" y="246610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6133666" y="202664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flipH="1">
              <a:off x="6137667" y="202573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975485" y="203243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6990282" y="246161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6886392" y="202215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H="1">
              <a:off x="6890393" y="202124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7726886" y="202730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7741683" y="245649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637793" y="201703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7641794" y="201612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752702" y="276949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767499" y="319867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1010119" y="27728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010119" y="3198674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1669465" y="2776193"/>
              <a:ext cx="98034" cy="4286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1669465" y="2758304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506149" y="2763228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520946" y="3192411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17056" y="2752950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2422912" y="2752041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3252044" y="275967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3266841" y="318886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162951" y="274940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3168807" y="2748492"/>
              <a:ext cx="83237" cy="440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007591" y="275967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4022388" y="318886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918498" y="274940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922499" y="274849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4766319" y="2759679"/>
              <a:ext cx="640109" cy="6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4781116" y="3189526"/>
              <a:ext cx="6253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677226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4681227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5489719" y="27603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5504516" y="318952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5400626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5404627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6234017" y="276034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48814" y="318952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144924" y="275006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flipH="1">
              <a:off x="6148925" y="274915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986743" y="2755853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7001540" y="3185036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6897650" y="2745575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flipH="1">
              <a:off x="6901651" y="2744666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7738144" y="2750729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7752941" y="3179912"/>
              <a:ext cx="6593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7649051" y="2740451"/>
              <a:ext cx="101928" cy="4457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flipH="1">
              <a:off x="7653052" y="2739542"/>
              <a:ext cx="85093" cy="4501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071774" y="1645831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837571" y="1602865"/>
              <a:ext cx="0" cy="259596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3578724" y="1655208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4344522" y="1612244"/>
              <a:ext cx="0" cy="256064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5053274" y="1668238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5819071" y="1625272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6560224" y="1677616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7326022" y="1634649"/>
              <a:ext cx="0" cy="252620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067116" y="1672626"/>
              <a:ext cx="0" cy="281144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709127" y="1550647"/>
              <a:ext cx="0" cy="2290927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442565" y="1669172"/>
              <a:ext cx="0" cy="217240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3215348" y="1649086"/>
              <a:ext cx="0" cy="219249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3952455" y="1675968"/>
              <a:ext cx="0" cy="2165606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4710827" y="1651275"/>
              <a:ext cx="0" cy="219029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5419278" y="1686054"/>
              <a:ext cx="0" cy="215552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209224" y="1686054"/>
              <a:ext cx="0" cy="215552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921457" y="1714465"/>
              <a:ext cx="0" cy="212710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674172" y="1695394"/>
              <a:ext cx="0" cy="214618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23970" y="2106033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MOSI</a:t>
              </a:r>
              <a:endParaRPr lang="en-IN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2422" y="2806956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MISO</a:t>
              </a:r>
              <a:endParaRPr lang="en-IN" sz="1600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1115616" y="3579319"/>
              <a:ext cx="4989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753358" y="3841574"/>
              <a:ext cx="605357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936873" y="3579319"/>
              <a:ext cx="37904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11108" y="3587012"/>
              <a:ext cx="142250" cy="2545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7802492" y="3579318"/>
              <a:ext cx="134381" cy="262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975712" y="4505486"/>
              <a:ext cx="7458160" cy="0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80408" y="4172891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835133" y="4163551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578724" y="417203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352061" y="417203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053285" y="4160853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5824789" y="4151476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567229" y="4189245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334820" y="4151476"/>
              <a:ext cx="0" cy="332596"/>
            </a:xfrm>
            <a:prstGeom prst="line">
              <a:avLst/>
            </a:prstGeom>
            <a:ln w="508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214005" y="3375740"/>
              <a:ext cx="5148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n</a:t>
              </a:r>
              <a:r>
                <a:rPr lang="en-US" sz="1600" dirty="0" err="1" smtClean="0"/>
                <a:t>SS</a:t>
              </a:r>
              <a:endParaRPr lang="en-IN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4855" y="4114740"/>
              <a:ext cx="9332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Sample</a:t>
              </a:r>
              <a:endParaRPr lang="en-IN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4005" y="1233533"/>
              <a:ext cx="6703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SCLK</a:t>
              </a:r>
              <a:endParaRPr lang="en-IN" sz="16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587418" y="536165"/>
              <a:ext cx="15648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PHASE</a:t>
              </a:r>
              <a:r>
                <a:rPr lang="en-US" sz="2400" baseline="0" dirty="0" smtClean="0"/>
                <a:t> =1</a:t>
              </a:r>
              <a:endParaRPr lang="en-IN" sz="24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010119" y="2062772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954503" y="2783771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738144" y="2053293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7759999" y="2793823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Hi-Z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21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58" y="2802334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Uni</a:t>
            </a:r>
            <a:r>
              <a:rPr lang="en-US" sz="4000" dirty="0" smtClean="0"/>
              <a:t> and Bi-Directional SPI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3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9770" y="1471342"/>
            <a:ext cx="2721537" cy="322095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7863" y="1417337"/>
            <a:ext cx="266429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8358" y="1925191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8358" y="2618514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41302" y="3420498"/>
            <a:ext cx="187221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96759" y="4103019"/>
            <a:ext cx="1872208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223747" y="1752443"/>
            <a:ext cx="824940" cy="2529087"/>
            <a:chOff x="5287545" y="1715567"/>
            <a:chExt cx="824940" cy="3372118"/>
          </a:xfrm>
        </p:grpSpPr>
        <p:sp>
          <p:nvSpPr>
            <p:cNvPr id="66" name="Rectangle 65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47532" y="2613264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87545" y="3693419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491465" y="4595242"/>
                  <a:ext cx="44755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465" y="4595242"/>
                  <a:ext cx="447558" cy="4924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568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546216" y="1740525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83" name="Rectangle 82"/>
          <p:cNvSpPr/>
          <p:nvPr/>
        </p:nvSpPr>
        <p:spPr>
          <a:xfrm>
            <a:off x="2452828" y="243384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4" name="Rectangle 83"/>
          <p:cNvSpPr/>
          <p:nvPr/>
        </p:nvSpPr>
        <p:spPr>
          <a:xfrm>
            <a:off x="2452828" y="323671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p:sp>
        <p:nvSpPr>
          <p:cNvPr id="85" name="Rectangle 84"/>
          <p:cNvSpPr/>
          <p:nvPr/>
        </p:nvSpPr>
        <p:spPr>
          <a:xfrm>
            <a:off x="2361457" y="3918353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gpio1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39255" y="289112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89" name="Rectangle 88"/>
          <p:cNvSpPr/>
          <p:nvPr/>
        </p:nvSpPr>
        <p:spPr>
          <a:xfrm>
            <a:off x="6380406" y="2728448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Unidirectional: TX-RX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2197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55" y="400202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/>
              <a:t>Unidirectional: </a:t>
            </a:r>
            <a:r>
              <a:rPr lang="en-US" sz="4200" dirty="0" smtClean="0"/>
              <a:t>TX Only</a:t>
            </a:r>
            <a:endParaRPr lang="en-IN" sz="4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187624" y="2106411"/>
            <a:ext cx="6912765" cy="1627957"/>
            <a:chOff x="683571" y="1059582"/>
            <a:chExt cx="7092785" cy="1800200"/>
          </a:xfrm>
        </p:grpSpPr>
        <p:sp>
          <p:nvSpPr>
            <p:cNvPr id="4" name="Rounded Rectangle 3"/>
            <p:cNvSpPr/>
            <p:nvPr/>
          </p:nvSpPr>
          <p:spPr>
            <a:xfrm>
              <a:off x="683571" y="1059582"/>
              <a:ext cx="2880317" cy="18002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+mj-lt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12060" y="1059582"/>
              <a:ext cx="2664296" cy="18002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31368" y="1154783"/>
              <a:ext cx="68783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SCLK</a:t>
              </a:r>
              <a:endParaRPr lang="en-IN" sz="1600" dirty="0"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8505" y="1976213"/>
              <a:ext cx="71908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MISO</a:t>
              </a:r>
              <a:endParaRPr lang="en-IN" sz="16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818764" y="2382284"/>
                  <a:ext cx="447108" cy="374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𝑠𝑠</m:t>
                            </m:r>
                          </m:e>
                        </m:bar>
                      </m:oMath>
                    </m:oMathPara>
                  </a14:m>
                  <a:endParaRPr lang="en-IN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64" y="2382284"/>
                  <a:ext cx="4571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9091" r="-19178" b="-381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1194680" y="1606880"/>
              <a:ext cx="883558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Master</a:t>
              </a:r>
              <a:endParaRPr lang="en-IN" sz="1600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4208" y="1367090"/>
              <a:ext cx="733887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Slave</a:t>
              </a:r>
              <a:endParaRPr lang="en-IN" sz="1600" dirty="0">
                <a:latin typeface="+mj-l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8505" y="1559024"/>
              <a:ext cx="71908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MOSI</a:t>
              </a:r>
              <a:endParaRPr lang="en-IN" sz="1600" dirty="0"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20072" y="1237549"/>
              <a:ext cx="68783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SCLK</a:t>
              </a:r>
              <a:endParaRPr lang="en-IN" sz="1600" dirty="0"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7210" y="2058980"/>
              <a:ext cx="71908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MISO</a:t>
              </a:r>
              <a:endParaRPr lang="en-IN" sz="16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307468" y="2465050"/>
                  <a:ext cx="447108" cy="374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𝑠𝑠</m:t>
                            </m:r>
                          </m:e>
                        </m:bar>
                      </m:oMath>
                    </m:oMathPara>
                  </a14:m>
                  <a:endParaRPr lang="en-IN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8" y="2465050"/>
                  <a:ext cx="45711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091" r="-20548" b="-381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5187209" y="1641790"/>
              <a:ext cx="719084" cy="374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MOSI</a:t>
              </a:r>
              <a:endParaRPr lang="en-IN" sz="1600" dirty="0">
                <a:latin typeface="+mj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63888" y="1422215"/>
              <a:ext cx="162332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63889" y="1736422"/>
              <a:ext cx="162332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596751" y="2566950"/>
              <a:ext cx="1623321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1835" y="2189299"/>
              <a:ext cx="3334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23911" y="2058978"/>
              <a:ext cx="166727" cy="246341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819938" y="2058979"/>
              <a:ext cx="170701" cy="199369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1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820592" y="1870442"/>
            <a:ext cx="2807212" cy="1627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8" name="Rounded Rectangle 37"/>
          <p:cNvSpPr/>
          <p:nvPr/>
        </p:nvSpPr>
        <p:spPr>
          <a:xfrm>
            <a:off x="5136683" y="1870442"/>
            <a:ext cx="2596674" cy="1627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9" name="Rectangle 38"/>
          <p:cNvSpPr/>
          <p:nvPr/>
        </p:nvSpPr>
        <p:spPr>
          <a:xfrm>
            <a:off x="2816414" y="195653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SCLK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2784386" y="26993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MISO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901592" y="3066588"/>
                <a:ext cx="4357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𝑠𝑠</m:t>
                          </m:r>
                        </m:e>
                      </m:ba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92" y="3066588"/>
                <a:ext cx="43576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26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318729" y="2365375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Master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6435020" y="2148528"/>
            <a:ext cx="715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Slave</a:t>
            </a:r>
            <a:endParaRPr lang="en-IN" sz="1600" dirty="0"/>
          </a:p>
        </p:txBody>
      </p:sp>
      <p:sp>
        <p:nvSpPr>
          <p:cNvPr id="44" name="Rectangle 43"/>
          <p:cNvSpPr/>
          <p:nvPr/>
        </p:nvSpPr>
        <p:spPr>
          <a:xfrm>
            <a:off x="2784386" y="2322097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MOSI</a:t>
            </a:r>
            <a:endParaRPr lang="en-IN" sz="1600" dirty="0"/>
          </a:p>
        </p:txBody>
      </p:sp>
      <p:sp>
        <p:nvSpPr>
          <p:cNvPr id="45" name="Rectangle 44"/>
          <p:cNvSpPr/>
          <p:nvPr/>
        </p:nvSpPr>
        <p:spPr>
          <a:xfrm>
            <a:off x="5241953" y="2031381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SCLK</a:t>
            </a:r>
            <a:endParaRPr lang="en-IN" sz="1600" dirty="0"/>
          </a:p>
        </p:txBody>
      </p:sp>
      <p:sp>
        <p:nvSpPr>
          <p:cNvPr id="46" name="Rectangle 45"/>
          <p:cNvSpPr/>
          <p:nvPr/>
        </p:nvSpPr>
        <p:spPr>
          <a:xfrm>
            <a:off x="5209925" y="2774218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MISO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327131" y="3141435"/>
                <a:ext cx="4357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1600" b="0" i="1" dirty="0" smtClean="0">
                              <a:latin typeface="Cambria Math"/>
                            </a:rPr>
                            <m:t>𝑠𝑠</m:t>
                          </m:r>
                        </m:e>
                      </m:ba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131" y="3141435"/>
                <a:ext cx="435760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26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5209924" y="2396944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MOSI</a:t>
            </a:r>
            <a:endParaRPr lang="en-IN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27804" y="2198378"/>
            <a:ext cx="158212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59833" y="3233585"/>
            <a:ext cx="158212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26274" y="2532372"/>
            <a:ext cx="3249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71952" y="2414520"/>
            <a:ext cx="162495" cy="2227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868080" y="2414521"/>
            <a:ext cx="166368" cy="1802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26274" y="2867435"/>
            <a:ext cx="150832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04064" y="363029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/>
              <a:t>Unidirectional: </a:t>
            </a:r>
            <a:r>
              <a:rPr lang="en-US" sz="4200" dirty="0" smtClean="0"/>
              <a:t>RX Only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286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9920" y="2049008"/>
            <a:ext cx="2721537" cy="188362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Rounded Rectangle 4"/>
          <p:cNvSpPr/>
          <p:nvPr/>
        </p:nvSpPr>
        <p:spPr>
          <a:xfrm>
            <a:off x="5389117" y="1995003"/>
            <a:ext cx="2664296" cy="193762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61454" y="2211027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61457" y="2588666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6907" y="2984430"/>
            <a:ext cx="187221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16912" y="3446834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389120" y="2079518"/>
            <a:ext cx="796548" cy="1534568"/>
            <a:chOff x="5332768" y="1453454"/>
            <a:chExt cx="796548" cy="1237708"/>
          </a:xfrm>
        </p:grpSpPr>
        <p:sp>
          <p:nvSpPr>
            <p:cNvPr id="66" name="Rectangle 65"/>
            <p:cNvSpPr/>
            <p:nvPr/>
          </p:nvSpPr>
          <p:spPr>
            <a:xfrm>
              <a:off x="5364364" y="1453454"/>
              <a:ext cx="731290" cy="29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2768" y="1733141"/>
              <a:ext cx="764953" cy="29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4363" y="2051000"/>
              <a:ext cx="764953" cy="29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97560" y="2393277"/>
                  <a:ext cx="447558" cy="297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8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93277"/>
                  <a:ext cx="418704" cy="45140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3261" r="-1470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572978" y="2072528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83" name="Rectangle 82"/>
          <p:cNvSpPr/>
          <p:nvPr/>
        </p:nvSpPr>
        <p:spPr>
          <a:xfrm>
            <a:off x="2576183" y="2405451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4" name="Rectangle 83"/>
          <p:cNvSpPr/>
          <p:nvPr/>
        </p:nvSpPr>
        <p:spPr>
          <a:xfrm>
            <a:off x="2582281" y="2815153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643513" y="3241555"/>
                <a:ext cx="463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𝑠𝑠</m:t>
                          </m:r>
                        </m:e>
                      </m:ba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13" y="3241555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710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1251029" y="259630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89" name="Rectangle 88"/>
          <p:cNvSpPr/>
          <p:nvPr/>
        </p:nvSpPr>
        <p:spPr>
          <a:xfrm>
            <a:off x="6500557" y="2356517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Unidirectional: TX-RX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736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71" y="796541"/>
            <a:ext cx="2721537" cy="188362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ounded Rectangle 4"/>
          <p:cNvSpPr/>
          <p:nvPr/>
        </p:nvSpPr>
        <p:spPr>
          <a:xfrm>
            <a:off x="5332768" y="742536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" name="Rounded Rectangle 5"/>
          <p:cNvSpPr/>
          <p:nvPr/>
        </p:nvSpPr>
        <p:spPr>
          <a:xfrm>
            <a:off x="5364088" y="2038680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7" name="Rounded Rectangle 6"/>
          <p:cNvSpPr/>
          <p:nvPr/>
        </p:nvSpPr>
        <p:spPr>
          <a:xfrm>
            <a:off x="5407867" y="3550848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76485" y="958560"/>
            <a:ext cx="1929449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05105" y="1174584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05105" y="1390608"/>
            <a:ext cx="192766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05105" y="1610387"/>
            <a:ext cx="1900829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16016" y="958560"/>
            <a:ext cx="0" cy="2808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98156" y="1174584"/>
            <a:ext cx="0" cy="2808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83968" y="1390608"/>
            <a:ext cx="0" cy="2808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72018" y="2013215"/>
            <a:ext cx="0" cy="8895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0445" y="2258156"/>
            <a:ext cx="691851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16018" y="3766872"/>
            <a:ext cx="691851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98156" y="3982896"/>
            <a:ext cx="90971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21229" y="2470728"/>
            <a:ext cx="90971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237271" y="2686752"/>
            <a:ext cx="1126819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37272" y="4197569"/>
            <a:ext cx="1193671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72018" y="2902776"/>
            <a:ext cx="129207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38563" y="4414944"/>
            <a:ext cx="166930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05105" y="2013215"/>
            <a:ext cx="6669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20943" y="2317812"/>
            <a:ext cx="3334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38560" y="2325139"/>
            <a:ext cx="0" cy="20898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662009" y="938547"/>
            <a:ext cx="108012" cy="540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0" name="Oval 59"/>
          <p:cNvSpPr/>
          <p:nvPr/>
        </p:nvSpPr>
        <p:spPr>
          <a:xfrm>
            <a:off x="4443818" y="1175316"/>
            <a:ext cx="108676" cy="4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2" name="Oval 61"/>
          <p:cNvSpPr/>
          <p:nvPr/>
        </p:nvSpPr>
        <p:spPr>
          <a:xfrm>
            <a:off x="4682047" y="2214200"/>
            <a:ext cx="72008" cy="810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3" name="Oval 62"/>
          <p:cNvSpPr/>
          <p:nvPr/>
        </p:nvSpPr>
        <p:spPr>
          <a:xfrm>
            <a:off x="4462152" y="2425700"/>
            <a:ext cx="72008" cy="810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5" name="Oval 64"/>
          <p:cNvSpPr/>
          <p:nvPr/>
        </p:nvSpPr>
        <p:spPr>
          <a:xfrm>
            <a:off x="4247964" y="1350104"/>
            <a:ext cx="72008" cy="810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grpSp>
        <p:nvGrpSpPr>
          <p:cNvPr id="70" name="Group 69"/>
          <p:cNvGrpSpPr/>
          <p:nvPr/>
        </p:nvGrpSpPr>
        <p:grpSpPr>
          <a:xfrm>
            <a:off x="5332771" y="827052"/>
            <a:ext cx="732429" cy="983391"/>
            <a:chOff x="5332768" y="1453454"/>
            <a:chExt cx="732429" cy="1311189"/>
          </a:xfrm>
        </p:grpSpPr>
        <p:sp>
          <p:nvSpPr>
            <p:cNvPr id="66" name="Rectangle 65"/>
            <p:cNvSpPr/>
            <p:nvPr/>
          </p:nvSpPr>
          <p:spPr>
            <a:xfrm>
              <a:off x="5364364" y="1453454"/>
              <a:ext cx="670376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SCLK</a:t>
              </a:r>
              <a:endParaRPr lang="en-IN" sz="16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2768" y="1733141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MOSI</a:t>
              </a:r>
              <a:endParaRPr lang="en-IN" sz="1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4364" y="2020198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MISO</a:t>
              </a:r>
              <a:endParaRPr lang="en-IN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97560" y="2313237"/>
                  <a:ext cx="418704" cy="4514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5407870" y="2101066"/>
            <a:ext cx="732429" cy="983391"/>
            <a:chOff x="5332768" y="1453454"/>
            <a:chExt cx="732429" cy="1311189"/>
          </a:xfrm>
        </p:grpSpPr>
        <p:sp>
          <p:nvSpPr>
            <p:cNvPr id="72" name="Rectangle 71"/>
            <p:cNvSpPr/>
            <p:nvPr/>
          </p:nvSpPr>
          <p:spPr>
            <a:xfrm>
              <a:off x="5364364" y="1453454"/>
              <a:ext cx="670376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SCLK</a:t>
              </a:r>
              <a:endParaRPr lang="en-IN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32768" y="1733141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MOSI</a:t>
              </a:r>
              <a:endParaRPr lang="en-IN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4364" y="2020198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MISO</a:t>
              </a:r>
              <a:endParaRPr lang="en-IN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397560" y="2313237"/>
                  <a:ext cx="418704" cy="4514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5463795" y="3623062"/>
            <a:ext cx="732429" cy="983391"/>
            <a:chOff x="5332768" y="1453454"/>
            <a:chExt cx="732429" cy="1311189"/>
          </a:xfrm>
        </p:grpSpPr>
        <p:sp>
          <p:nvSpPr>
            <p:cNvPr id="77" name="Rectangle 76"/>
            <p:cNvSpPr/>
            <p:nvPr/>
          </p:nvSpPr>
          <p:spPr>
            <a:xfrm>
              <a:off x="5364364" y="1453454"/>
              <a:ext cx="670376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SCLK</a:t>
              </a:r>
              <a:endParaRPr lang="en-IN" sz="16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32768" y="1733141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MOSI</a:t>
              </a:r>
              <a:endParaRPr lang="en-IN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64364" y="2020198"/>
              <a:ext cx="700833" cy="451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MISO</a:t>
              </a:r>
              <a:endParaRPr lang="en-IN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397560" y="2313237"/>
                  <a:ext cx="418704" cy="4514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551601" y="820061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SCLK</a:t>
            </a:r>
            <a:endParaRPr lang="en-IN" sz="1600" dirty="0"/>
          </a:p>
        </p:txBody>
      </p:sp>
      <p:sp>
        <p:nvSpPr>
          <p:cNvPr id="83" name="Rectangle 82"/>
          <p:cNvSpPr/>
          <p:nvPr/>
        </p:nvSpPr>
        <p:spPr>
          <a:xfrm>
            <a:off x="2483771" y="1036816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MOSI</a:t>
            </a:r>
            <a:endParaRPr lang="en-IN" sz="1600" dirty="0"/>
          </a:p>
        </p:txBody>
      </p:sp>
      <p:sp>
        <p:nvSpPr>
          <p:cNvPr id="84" name="Rectangle 83"/>
          <p:cNvSpPr/>
          <p:nvPr/>
        </p:nvSpPr>
        <p:spPr>
          <a:xfrm>
            <a:off x="2550339" y="1238669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MISO</a:t>
            </a:r>
            <a:endParaRPr lang="en-IN" sz="1600" dirty="0"/>
          </a:p>
        </p:txBody>
      </p:sp>
      <p:sp>
        <p:nvSpPr>
          <p:cNvPr id="85" name="Rectangle 84"/>
          <p:cNvSpPr/>
          <p:nvPr/>
        </p:nvSpPr>
        <p:spPr>
          <a:xfrm>
            <a:off x="2550339" y="1442633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gpio1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30450" y="1812230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gpio2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42277" y="2124154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gpio3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229652" y="134384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Master</a:t>
            </a:r>
            <a:endParaRPr lang="en-IN" sz="1600" dirty="0"/>
          </a:p>
        </p:txBody>
      </p:sp>
      <p:sp>
        <p:nvSpPr>
          <p:cNvPr id="89" name="Rectangle 88"/>
          <p:cNvSpPr/>
          <p:nvPr/>
        </p:nvSpPr>
        <p:spPr>
          <a:xfrm>
            <a:off x="6444208" y="1104050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Slave1</a:t>
            </a:r>
            <a:endParaRPr lang="en-IN" sz="1600" dirty="0"/>
          </a:p>
        </p:txBody>
      </p:sp>
      <p:sp>
        <p:nvSpPr>
          <p:cNvPr id="90" name="Rectangle 89"/>
          <p:cNvSpPr/>
          <p:nvPr/>
        </p:nvSpPr>
        <p:spPr>
          <a:xfrm>
            <a:off x="6444208" y="2378064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Slave2</a:t>
            </a:r>
            <a:endParaRPr lang="en-IN" sz="1600" dirty="0"/>
          </a:p>
        </p:txBody>
      </p:sp>
      <p:sp>
        <p:nvSpPr>
          <p:cNvPr id="91" name="Rectangle 90"/>
          <p:cNvSpPr/>
          <p:nvPr/>
        </p:nvSpPr>
        <p:spPr>
          <a:xfrm>
            <a:off x="6444208" y="3921921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Slave3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86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6" grpId="0" animBg="1"/>
      <p:bldP spid="60" grpId="0" animBg="1"/>
      <p:bldP spid="62" grpId="0" animBg="1"/>
      <p:bldP spid="63" grpId="0" animBg="1"/>
      <p:bldP spid="65" grpId="0" animBg="1"/>
      <p:bldP spid="87" grpId="0"/>
      <p:bldP spid="90" grpId="0"/>
      <p:bldP spid="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6828" y="2036612"/>
            <a:ext cx="2807212" cy="1627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Rounded Rectangle 4"/>
          <p:cNvSpPr/>
          <p:nvPr/>
        </p:nvSpPr>
        <p:spPr>
          <a:xfrm>
            <a:off x="5132919" y="2036612"/>
            <a:ext cx="2596674" cy="1627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/>
          <p:cNvSpPr/>
          <p:nvPr/>
        </p:nvSpPr>
        <p:spPr>
          <a:xfrm>
            <a:off x="2812650" y="2122704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97828" y="3232758"/>
                <a:ext cx="46833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𝑠𝑠</m:t>
                          </m:r>
                        </m:e>
                      </m:ba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28" y="3232758"/>
                <a:ext cx="468333" cy="369331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18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314965" y="2531544"/>
            <a:ext cx="946093" cy="369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15" name="Rectangle 14"/>
          <p:cNvSpPr/>
          <p:nvPr/>
        </p:nvSpPr>
        <p:spPr>
          <a:xfrm>
            <a:off x="6431256" y="2314698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sp>
        <p:nvSpPr>
          <p:cNvPr id="16" name="Rectangle 15"/>
          <p:cNvSpPr/>
          <p:nvPr/>
        </p:nvSpPr>
        <p:spPr>
          <a:xfrm>
            <a:off x="2323684" y="2648692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MOSI/MISO</a:t>
            </a:r>
            <a:endParaRPr lang="en-IN" sz="1800" dirty="0"/>
          </a:p>
        </p:txBody>
      </p:sp>
      <p:sp>
        <p:nvSpPr>
          <p:cNvPr id="17" name="Rectangle 16"/>
          <p:cNvSpPr/>
          <p:nvPr/>
        </p:nvSpPr>
        <p:spPr>
          <a:xfrm>
            <a:off x="5238189" y="2197551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23367" y="3307605"/>
                <a:ext cx="46833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𝑠𝑠</m:t>
                          </m:r>
                        </m:e>
                      </m:ba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67" y="3307605"/>
                <a:ext cx="468333" cy="369331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818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3624040" y="2364548"/>
            <a:ext cx="1508879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6069" y="3399755"/>
            <a:ext cx="14768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246821" y="2665371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MOSI/MISO</a:t>
            </a:r>
            <a:endParaRPr lang="en-IN" sz="18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32329" y="411510"/>
            <a:ext cx="8229600" cy="85725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Bidirectional SPI</a:t>
            </a:r>
            <a:endParaRPr lang="en-IN" sz="4200" dirty="0"/>
          </a:p>
        </p:txBody>
      </p:sp>
      <p:sp>
        <p:nvSpPr>
          <p:cNvPr id="2" name="Left-Right Arrow 1"/>
          <p:cNvSpPr/>
          <p:nvPr/>
        </p:nvSpPr>
        <p:spPr>
          <a:xfrm>
            <a:off x="3712991" y="2810225"/>
            <a:ext cx="1363005" cy="79624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4729" y="1084233"/>
            <a:ext cx="1192758" cy="309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00" y="244004"/>
            <a:ext cx="4853664" cy="105039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Bidirectional SPI</a:t>
            </a:r>
            <a:endParaRPr lang="en-IN" sz="4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66401" y="1682286"/>
            <a:ext cx="35300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419405" y="1682287"/>
            <a:ext cx="0" cy="2474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19408" y="1682286"/>
            <a:ext cx="722319" cy="254652"/>
            <a:chOff x="2267744" y="2204864"/>
            <a:chExt cx="736711" cy="2964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141727" y="1693090"/>
            <a:ext cx="722319" cy="254652"/>
            <a:chOff x="2267744" y="2204864"/>
            <a:chExt cx="736711" cy="2964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64047" y="1711722"/>
            <a:ext cx="722319" cy="254652"/>
            <a:chOff x="2267744" y="2204864"/>
            <a:chExt cx="736711" cy="2964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86366" y="1718923"/>
            <a:ext cx="1738201" cy="247449"/>
            <a:chOff x="2267744" y="2204864"/>
            <a:chExt cx="1772834" cy="2880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44415" y="2204864"/>
              <a:ext cx="1396163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420876" y="2193552"/>
            <a:ext cx="738626" cy="291046"/>
            <a:chOff x="1308082" y="3717032"/>
            <a:chExt cx="753342" cy="338778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51520" y="2191395"/>
            <a:ext cx="738626" cy="291046"/>
            <a:chOff x="1308082" y="3717032"/>
            <a:chExt cx="753342" cy="33877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890109" y="2204203"/>
            <a:ext cx="738626" cy="291046"/>
            <a:chOff x="1308082" y="3717032"/>
            <a:chExt cx="753342" cy="33877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620752" y="2202032"/>
            <a:ext cx="784654" cy="293214"/>
            <a:chOff x="1308082" y="3717032"/>
            <a:chExt cx="800287" cy="341303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14651" y="3717032"/>
              <a:ext cx="93718" cy="3413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969326" y="2193552"/>
            <a:ext cx="451556" cy="299540"/>
            <a:chOff x="1600872" y="3707145"/>
            <a:chExt cx="460552" cy="348665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600872" y="3707145"/>
              <a:ext cx="404815" cy="98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613445" y="4055810"/>
              <a:ext cx="3922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Straight Connector 221"/>
          <p:cNvCxnSpPr/>
          <p:nvPr/>
        </p:nvCxnSpPr>
        <p:spPr>
          <a:xfrm>
            <a:off x="610352" y="2904402"/>
            <a:ext cx="37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124573" y="3147814"/>
            <a:ext cx="7265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69324" y="2890749"/>
            <a:ext cx="155249" cy="263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42798" y="2904402"/>
            <a:ext cx="37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8407413" y="2904402"/>
            <a:ext cx="135385" cy="249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48064" y="1718923"/>
            <a:ext cx="35300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501068" y="1718924"/>
            <a:ext cx="0" cy="2474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5501071" y="1718923"/>
            <a:ext cx="722319" cy="254652"/>
            <a:chOff x="2267744" y="2204864"/>
            <a:chExt cx="736711" cy="296416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6223390" y="1729727"/>
            <a:ext cx="722319" cy="254652"/>
            <a:chOff x="2267744" y="2204864"/>
            <a:chExt cx="736711" cy="296416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6945710" y="1748359"/>
            <a:ext cx="722319" cy="254652"/>
            <a:chOff x="2267744" y="2204864"/>
            <a:chExt cx="736711" cy="296416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3004455" y="2213248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7668029" y="1755560"/>
            <a:ext cx="722319" cy="247449"/>
            <a:chOff x="2267744" y="2204864"/>
            <a:chExt cx="736711" cy="288032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2267744" y="2492896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636274" y="2204864"/>
              <a:ext cx="0" cy="28803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644415" y="2204864"/>
              <a:ext cx="3600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5445879" y="2180747"/>
            <a:ext cx="793817" cy="314505"/>
            <a:chOff x="1251791" y="3717032"/>
            <a:chExt cx="809633" cy="366084"/>
          </a:xfrm>
        </p:grpSpPr>
        <p:cxnSp>
          <p:nvCxnSpPr>
            <p:cNvPr id="253" name="Straight Connector 252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1251791" y="3717032"/>
              <a:ext cx="105274" cy="3660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6231715" y="2178587"/>
            <a:ext cx="738626" cy="291046"/>
            <a:chOff x="1308082" y="3717032"/>
            <a:chExt cx="753342" cy="338778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6970304" y="2191395"/>
            <a:ext cx="738626" cy="291046"/>
            <a:chOff x="1308082" y="3717032"/>
            <a:chExt cx="753342" cy="338778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7700947" y="2189238"/>
            <a:ext cx="738626" cy="291046"/>
            <a:chOff x="1308082" y="3717032"/>
            <a:chExt cx="753342" cy="338778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1357064" y="3717032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014651" y="3717032"/>
              <a:ext cx="46773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V="1">
              <a:off x="2005686" y="3887370"/>
              <a:ext cx="55738" cy="1659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357064" y="4055810"/>
              <a:ext cx="6486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>
              <a:off x="1308082" y="3717032"/>
              <a:ext cx="48982" cy="1703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1324713" y="3887370"/>
              <a:ext cx="32351" cy="1684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4405405" y="2495252"/>
            <a:ext cx="1040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304729" y="1059582"/>
            <a:ext cx="0" cy="309634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5497487" y="1084233"/>
            <a:ext cx="0" cy="309634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4331891" y="3291830"/>
            <a:ext cx="1188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Bus</a:t>
            </a:r>
          </a:p>
          <a:p>
            <a:r>
              <a:rPr lang="en-US" sz="1800" dirty="0" smtClean="0"/>
              <a:t>Direction</a:t>
            </a:r>
          </a:p>
          <a:p>
            <a:r>
              <a:rPr lang="en-US" sz="1800" dirty="0" smtClean="0"/>
              <a:t>Swap</a:t>
            </a:r>
            <a:endParaRPr lang="en-IN" sz="1800" dirty="0"/>
          </a:p>
        </p:txBody>
      </p:sp>
      <p:sp>
        <p:nvSpPr>
          <p:cNvPr id="295" name="Rectangle 294"/>
          <p:cNvSpPr/>
          <p:nvPr/>
        </p:nvSpPr>
        <p:spPr>
          <a:xfrm>
            <a:off x="1788721" y="3291830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MOSI Phase</a:t>
            </a:r>
            <a:endParaRPr lang="en-IN" sz="1800" dirty="0"/>
          </a:p>
        </p:txBody>
      </p:sp>
      <p:sp>
        <p:nvSpPr>
          <p:cNvPr id="296" name="Rectangle 295"/>
          <p:cNvSpPr/>
          <p:nvPr/>
        </p:nvSpPr>
        <p:spPr>
          <a:xfrm>
            <a:off x="6468829" y="3430329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MISO Phase</a:t>
            </a:r>
            <a:endParaRPr lang="en-IN" sz="1800" dirty="0"/>
          </a:p>
        </p:txBody>
      </p:sp>
      <p:sp>
        <p:nvSpPr>
          <p:cNvPr id="299" name="Rectangle 298"/>
          <p:cNvSpPr/>
          <p:nvPr/>
        </p:nvSpPr>
        <p:spPr>
          <a:xfrm>
            <a:off x="20960" y="212592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MISO/MOSI</a:t>
            </a:r>
            <a:endParaRPr lang="en-IN" sz="1800" dirty="0"/>
          </a:p>
        </p:txBody>
      </p:sp>
      <p:sp>
        <p:nvSpPr>
          <p:cNvPr id="300" name="Rectangle 299"/>
          <p:cNvSpPr/>
          <p:nvPr/>
        </p:nvSpPr>
        <p:spPr>
          <a:xfrm>
            <a:off x="294400" y="1563693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301" name="Rectangle 300"/>
          <p:cNvSpPr/>
          <p:nvPr/>
        </p:nvSpPr>
        <p:spPr>
          <a:xfrm>
            <a:off x="214090" y="28377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SS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573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6" y="288198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SPI Functional Block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455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75" y="2534057"/>
            <a:ext cx="9491552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SPI Peripheral clock &amp;</a:t>
            </a:r>
            <a:br>
              <a:rPr lang="en-US" sz="4000" dirty="0" smtClean="0"/>
            </a:br>
            <a:r>
              <a:rPr lang="en-US" sz="4000" dirty="0" smtClean="0"/>
              <a:t>Serial clock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040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52" y="1520117"/>
            <a:ext cx="8802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So, </a:t>
            </a:r>
            <a:r>
              <a:rPr lang="en-IN" sz="2400" dirty="0" smtClean="0"/>
              <a:t>Let’s </a:t>
            </a:r>
            <a:r>
              <a:rPr lang="en-IN" sz="2400" dirty="0"/>
              <a:t>find out what is the maximum </a:t>
            </a:r>
            <a:r>
              <a:rPr lang="en-IN" sz="2400" dirty="0" smtClean="0"/>
              <a:t>Peripheral clock </a:t>
            </a:r>
            <a:r>
              <a:rPr lang="en-IN" sz="2400" dirty="0"/>
              <a:t>frequency at which our </a:t>
            </a:r>
            <a:r>
              <a:rPr lang="en-IN" sz="2400" dirty="0" smtClean="0"/>
              <a:t>SPI peripheral </a:t>
            </a:r>
            <a:r>
              <a:rPr lang="en-IN" sz="2400" dirty="0"/>
              <a:t>can run if we use the internal </a:t>
            </a:r>
            <a:r>
              <a:rPr lang="en-IN" sz="2400" dirty="0" smtClean="0"/>
              <a:t>RC(HIS) oscillator </a:t>
            </a:r>
            <a:r>
              <a:rPr lang="en-IN" sz="2400" dirty="0"/>
              <a:t>of </a:t>
            </a:r>
            <a:r>
              <a:rPr lang="en-IN" sz="2400" dirty="0" smtClean="0"/>
              <a:t>16Mhz </a:t>
            </a:r>
            <a:r>
              <a:rPr lang="en-IN" sz="2400" dirty="0"/>
              <a:t>as our system core clock.  </a:t>
            </a:r>
          </a:p>
          <a:p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21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4151918" y="1021585"/>
            <a:ext cx="0" cy="7409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00262" y="1768859"/>
            <a:ext cx="720080" cy="380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/</a:t>
            </a:r>
            <a:endParaRPr lang="en-IN" sz="16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51918" y="2095973"/>
            <a:ext cx="0" cy="6336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549108" y="2729602"/>
            <a:ext cx="5688632" cy="30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APB 1 bus ( 42 </a:t>
            </a:r>
            <a:r>
              <a:rPr lang="en-US" sz="1600" dirty="0" err="1" smtClean="0"/>
              <a:t>Mhz</a:t>
            </a:r>
            <a:r>
              <a:rPr lang="en-US" sz="1600" dirty="0" smtClean="0"/>
              <a:t> Max)</a:t>
            </a:r>
            <a:endParaRPr lang="en-IN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88022" y="3029796"/>
            <a:ext cx="0" cy="570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00262" y="3912721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20342" y="3600062"/>
            <a:ext cx="1512168" cy="625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SPI2/SPI3</a:t>
            </a:r>
            <a:endParaRPr lang="en-IN" sz="1600" dirty="0"/>
          </a:p>
        </p:txBody>
      </p:sp>
      <p:sp>
        <p:nvSpPr>
          <p:cNvPr id="19" name="Flowchart: Manual Operation 18"/>
          <p:cNvSpPr/>
          <p:nvPr/>
        </p:nvSpPr>
        <p:spPr>
          <a:xfrm rot="16200000">
            <a:off x="2131204" y="877386"/>
            <a:ext cx="1425665" cy="4320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53164" y="1021585"/>
            <a:ext cx="11071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475884" y="507305"/>
            <a:ext cx="1152128" cy="25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4" name="Right Arrow 23"/>
          <p:cNvSpPr/>
          <p:nvPr/>
        </p:nvSpPr>
        <p:spPr>
          <a:xfrm>
            <a:off x="1475884" y="894859"/>
            <a:ext cx="1152128" cy="25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5" name="Right Arrow 24"/>
          <p:cNvSpPr/>
          <p:nvPr/>
        </p:nvSpPr>
        <p:spPr>
          <a:xfrm>
            <a:off x="1475884" y="1281427"/>
            <a:ext cx="1152128" cy="25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9" name="Rectangle 28"/>
          <p:cNvSpPr/>
          <p:nvPr/>
        </p:nvSpPr>
        <p:spPr>
          <a:xfrm>
            <a:off x="892924" y="471535"/>
            <a:ext cx="473206" cy="29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HSI</a:t>
            </a:r>
            <a:endParaRPr lang="en-IN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422" y="823320"/>
            <a:ext cx="537327" cy="29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HSE</a:t>
            </a:r>
            <a:endParaRPr lang="en-IN" sz="1600" dirty="0"/>
          </a:p>
        </p:txBody>
      </p:sp>
      <p:sp>
        <p:nvSpPr>
          <p:cNvPr id="31" name="Rectangle 30"/>
          <p:cNvSpPr/>
          <p:nvPr/>
        </p:nvSpPr>
        <p:spPr>
          <a:xfrm>
            <a:off x="892924" y="1229566"/>
            <a:ext cx="495649" cy="29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PLL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3198608" y="660825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16Mhz</a:t>
            </a:r>
            <a:endParaRPr lang="en-IN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3059895" y="3798312"/>
            <a:ext cx="720080" cy="3801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/</a:t>
            </a:r>
            <a:endParaRPr lang="en-IN" sz="1600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51558" y="3314929"/>
            <a:ext cx="1510350" cy="51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Min </a:t>
            </a:r>
            <a:r>
              <a:rPr lang="en-US" sz="1600" dirty="0" err="1" smtClean="0"/>
              <a:t>Prescalar</a:t>
            </a:r>
            <a:endParaRPr lang="en-US" sz="1600" dirty="0" smtClean="0"/>
          </a:p>
          <a:p>
            <a:r>
              <a:rPr lang="en-US" sz="1600" dirty="0" smtClean="0"/>
              <a:t>= 2</a:t>
            </a:r>
            <a:endParaRPr lang="en-IN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359183" y="3988400"/>
            <a:ext cx="6923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90840" y="3829497"/>
            <a:ext cx="699230" cy="297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8Mhz</a:t>
            </a:r>
            <a:endParaRPr lang="en-IN" sz="1600" dirty="0"/>
          </a:p>
        </p:txBody>
      </p:sp>
      <p:sp>
        <p:nvSpPr>
          <p:cNvPr id="2" name="Rectangle 1"/>
          <p:cNvSpPr/>
          <p:nvPr/>
        </p:nvSpPr>
        <p:spPr>
          <a:xfrm>
            <a:off x="2359183" y="3993796"/>
            <a:ext cx="609462" cy="270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SCLK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5105599" y="3130049"/>
            <a:ext cx="1582214" cy="40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/>
              <a:t>f</a:t>
            </a:r>
            <a:r>
              <a:rPr lang="en-US" sz="2400" baseline="-25000" dirty="0" err="1" smtClean="0"/>
              <a:t>pclk</a:t>
            </a:r>
            <a:r>
              <a:rPr lang="en-US" sz="2400" baseline="-25000" dirty="0" smtClean="0"/>
              <a:t> = 16MHz </a:t>
            </a:r>
            <a:endParaRPr lang="en-I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5011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1114" y="425173"/>
            <a:ext cx="7399318" cy="3222389"/>
            <a:chOff x="1061114" y="425173"/>
            <a:chExt cx="7399318" cy="441397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374610" y="1153638"/>
              <a:ext cx="0" cy="84204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022954" y="2002869"/>
              <a:ext cx="7200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</a:rPr>
                <a:t>/</a:t>
              </a:r>
              <a:endParaRPr lang="en-IN" sz="16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374610" y="2374614"/>
              <a:ext cx="0" cy="72008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nual Operation 18"/>
            <p:cNvSpPr/>
            <p:nvPr/>
          </p:nvSpPr>
          <p:spPr>
            <a:xfrm rot="16200000">
              <a:off x="2256638" y="1019239"/>
              <a:ext cx="1620180" cy="432048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75856" y="1153638"/>
              <a:ext cx="110713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>
              <a:off x="1698576" y="569190"/>
              <a:ext cx="1152128" cy="2880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1698576" y="1009622"/>
              <a:ext cx="115212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698576" y="1448932"/>
              <a:ext cx="115212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5616" y="528540"/>
              <a:ext cx="473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HSI</a:t>
              </a:r>
              <a:endParaRPr lang="en-IN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61114" y="928322"/>
              <a:ext cx="5373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HSE</a:t>
              </a:r>
              <a:endParaRPr lang="en-IN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5616" y="1389996"/>
              <a:ext cx="4956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PLL</a:t>
              </a:r>
              <a:endParaRPr lang="en-IN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21300" y="743656"/>
              <a:ext cx="813043" cy="463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16Mhz</a:t>
              </a:r>
              <a:endParaRPr lang="en-IN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82994" y="2725362"/>
              <a:ext cx="8162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16mhz</a:t>
              </a:r>
              <a:endParaRPr lang="en-IN" sz="16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771800" y="3094694"/>
              <a:ext cx="5688632" cy="341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APB 2 bus ( 84 </a:t>
              </a:r>
              <a:r>
                <a:rPr lang="en-US" sz="1600" dirty="0" err="1" smtClean="0"/>
                <a:t>Mhz</a:t>
              </a:r>
              <a:r>
                <a:rPr lang="en-US" sz="1600" dirty="0" smtClean="0"/>
                <a:t> Max)</a:t>
              </a:r>
              <a:endParaRPr lang="en-IN" sz="16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10714" y="3435846"/>
              <a:ext cx="0" cy="64807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022954" y="4439236"/>
              <a:ext cx="720080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743034" y="4083918"/>
              <a:ext cx="1512168" cy="710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SPI1</a:t>
              </a:r>
              <a:endParaRPr lang="en-IN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282587" y="4309217"/>
              <a:ext cx="72008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 smtClean="0">
                  <a:solidFill>
                    <a:schemeClr val="tx1"/>
                  </a:solidFill>
                </a:rPr>
                <a:t>/</a:t>
              </a:r>
              <a:endParaRPr lang="en-IN" sz="1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06801" y="3620955"/>
              <a:ext cx="15103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Min </a:t>
              </a:r>
              <a:r>
                <a:rPr lang="en-US" sz="1600" dirty="0" err="1" smtClean="0"/>
                <a:t>Prescalar</a:t>
              </a:r>
              <a:endParaRPr lang="en-US" sz="1600" dirty="0" smtClean="0"/>
            </a:p>
            <a:p>
              <a:r>
                <a:rPr lang="en-US" sz="1600" dirty="0" smtClean="0"/>
                <a:t>= 2</a:t>
              </a:r>
              <a:endParaRPr lang="en-IN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2581875" y="4525241"/>
              <a:ext cx="69232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813532" y="4344657"/>
              <a:ext cx="6992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8Mhz</a:t>
              </a:r>
              <a:endParaRPr lang="en-IN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81875" y="4531373"/>
              <a:ext cx="60946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SCLK</a:t>
              </a:r>
              <a:endParaRPr lang="en-IN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41009" y="3464505"/>
              <a:ext cx="15822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 err="1"/>
                <a:t>f</a:t>
              </a:r>
              <a:r>
                <a:rPr lang="en-US" sz="2400" baseline="-25000" dirty="0" err="1" smtClean="0"/>
                <a:t>pclk</a:t>
              </a:r>
              <a:r>
                <a:rPr lang="en-US" sz="2400" baseline="-25000" dirty="0" smtClean="0"/>
                <a:t> = 16MHz </a:t>
              </a:r>
              <a:endParaRPr lang="en-IN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0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691" y="1971530"/>
            <a:ext cx="81196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So, if we use the internal </a:t>
            </a:r>
            <a:r>
              <a:rPr lang="en-IN" sz="2400" dirty="0" smtClean="0"/>
              <a:t>RC </a:t>
            </a:r>
            <a:r>
              <a:rPr lang="en-IN" sz="2400" dirty="0"/>
              <a:t>oscillator of </a:t>
            </a:r>
            <a:r>
              <a:rPr lang="en-IN" sz="2400" i="1" dirty="0" smtClean="0"/>
              <a:t>16Mhz as our system clock</a:t>
            </a:r>
            <a:r>
              <a:rPr lang="en-IN" sz="2400" dirty="0" smtClean="0"/>
              <a:t> </a:t>
            </a:r>
            <a:r>
              <a:rPr lang="en-IN" sz="2400" dirty="0"/>
              <a:t>then </a:t>
            </a:r>
            <a:r>
              <a:rPr lang="en-IN" sz="2400" dirty="0" smtClean="0"/>
              <a:t>SPI1/SPI2/SPI3 peripherals </a:t>
            </a:r>
            <a:r>
              <a:rPr lang="en-IN" sz="2400" dirty="0"/>
              <a:t>can able to produce the serial clock of maximum </a:t>
            </a:r>
            <a:r>
              <a:rPr lang="en-IN" sz="2400" dirty="0" smtClean="0"/>
              <a:t>8Mhz</a:t>
            </a:r>
            <a:r>
              <a:rPr lang="en-IN" sz="2400" dirty="0"/>
              <a:t>. </a:t>
            </a:r>
          </a:p>
          <a:p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711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44" y="2984435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SPI Master TX/RX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26047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9929" y="1356264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359525" y="3621725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1402394" y="233435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425" y="4227934"/>
            <a:ext cx="329005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0146" y="4443958"/>
            <a:ext cx="314284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0146" y="1591006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5" name="Rectangle 34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6" name="Rectangle 35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7" name="Rectangle 36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80" y="2559013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Understanding SPI Pins and Protocol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2353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4430" y="1197825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/>
              <a:t>HIGH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359525" y="3621725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1402394" y="233435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425" y="4227934"/>
            <a:ext cx="329005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0146" y="4443958"/>
            <a:ext cx="314284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5" name="Rectangle 34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6" name="Rectangle 35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7" name="Rectangle 36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9" name="Rectangle 38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46" name="Rectangle 45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5425" y="4227934"/>
            <a:ext cx="329005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40146" y="4443958"/>
            <a:ext cx="314284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402394" y="233435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31" name="Rectangle 30"/>
          <p:cNvSpPr/>
          <p:nvPr/>
        </p:nvSpPr>
        <p:spPr>
          <a:xfrm>
            <a:off x="1359525" y="3621725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20317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321162" y="3837169"/>
            <a:ext cx="206554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09" name="Rectangle 108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10" name="Rectangle 109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11" name="Rectangle 110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12" name="Rectangle 111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13" name="Rectangle 112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25425" y="4227934"/>
            <a:ext cx="2357897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40146" y="4443958"/>
            <a:ext cx="234317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28" idx="0"/>
                <a:endCxn id="12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tangle 125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9" idx="0"/>
                <a:endCxn id="139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9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09" name="Rectangle 108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10" name="Rectangle 109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11" name="Rectangle 110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12" name="Rectangle 111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13" name="Rectangle 112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14" name="Rectangle 113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25425" y="4227934"/>
            <a:ext cx="2357897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40146" y="4443958"/>
            <a:ext cx="234317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27" idx="0"/>
                <a:endCxn id="127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135" name="Group 134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Rectangle 13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38" idx="0"/>
                <a:endCxn id="13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94939" y="2397009"/>
            <a:ext cx="20317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699997" y="1437013"/>
            <a:ext cx="207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20317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62453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14" name="Rectangle 113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15" name="Rectangle 114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16" name="Rectangle 115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17" name="Rectangle 116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18" name="Rectangle 117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19" name="Rectangle 118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20" name="Rectangle 119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28" idx="0"/>
                <a:endCxn id="12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ectangle 125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39" idx="0"/>
                <a:endCxn id="139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cxnSp>
        <p:nvCxnSpPr>
          <p:cNvPr id="146" name="Straight Connector 145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699997" y="1437013"/>
            <a:ext cx="207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1581404" y="2376715"/>
            <a:ext cx="2428000" cy="21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820779" y="3837169"/>
            <a:ext cx="2752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62453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16" name="Rectangle 115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17" name="Rectangle 116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18" name="Rectangle 117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19" name="Rectangle 118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20" name="Rectangle 119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21" name="Rectangle 120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22" name="Rectangle 121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27" name="Group 126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30" idx="0"/>
                <a:endCxn id="130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Rectangle 127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138" name="Group 137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141" idx="0"/>
                <a:endCxn id="141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cxnSp>
        <p:nvCxnSpPr>
          <p:cNvPr id="148" name="Straight Connector 147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699997" y="1437013"/>
            <a:ext cx="207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65173" y="2397009"/>
            <a:ext cx="42593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80" name="Rectangle 179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81" name="Rectangle 180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82" name="Rectangle 181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83" name="Rectangle 182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84" name="Rectangle 183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85" name="Rectangle 184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86" name="Rectangle 185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94" name="Group 193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7" idx="0"/>
                <a:endCxn id="197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ectangle 194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205" name="Group 204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Rectangle 20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08" idx="0"/>
                <a:endCxn id="20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Rectangle 205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564049" y="948446"/>
            <a:ext cx="2577443" cy="340632"/>
            <a:chOff x="1306085" y="1563638"/>
            <a:chExt cx="2577443" cy="340632"/>
          </a:xfrm>
        </p:grpSpPr>
        <p:grpSp>
          <p:nvGrpSpPr>
            <p:cNvPr id="216" name="Group 215"/>
            <p:cNvGrpSpPr/>
            <p:nvPr/>
          </p:nvGrpSpPr>
          <p:grpSpPr>
            <a:xfrm>
              <a:off x="1347326" y="1563638"/>
              <a:ext cx="2216752" cy="340632"/>
              <a:chOff x="1347326" y="931255"/>
              <a:chExt cx="2216752" cy="340632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/>
              <p:cNvSpPr/>
              <p:nvPr/>
            </p:nvSpPr>
            <p:spPr>
              <a:xfrm>
                <a:off x="1347326" y="940852"/>
                <a:ext cx="2216752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19" idx="0"/>
                <a:endCxn id="219" idx="2"/>
              </p:cNvCxnSpPr>
              <p:nvPr/>
            </p:nvCxnSpPr>
            <p:spPr>
              <a:xfrm>
                <a:off x="24557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216"/>
            <p:cNvSpPr/>
            <p:nvPr/>
          </p:nvSpPr>
          <p:spPr>
            <a:xfrm>
              <a:off x="1306085" y="1563638"/>
              <a:ext cx="25774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B0  b1 b2 b3 b4  b5 b6 b7</a:t>
              </a:r>
              <a:endParaRPr lang="en-IN" sz="14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582393" y="2817119"/>
            <a:ext cx="2654633" cy="340632"/>
            <a:chOff x="1264846" y="1563638"/>
            <a:chExt cx="2654633" cy="340632"/>
          </a:xfrm>
        </p:grpSpPr>
        <p:grpSp>
          <p:nvGrpSpPr>
            <p:cNvPr id="227" name="Group 226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230" idx="0"/>
                <a:endCxn id="230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Rectangle 227"/>
            <p:cNvSpPr/>
            <p:nvPr/>
          </p:nvSpPr>
          <p:spPr>
            <a:xfrm>
              <a:off x="1264846" y="1563638"/>
              <a:ext cx="2654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 b5 b6 b7</a:t>
              </a:r>
              <a:endParaRPr lang="en-IN" sz="1400" dirty="0"/>
            </a:p>
          </p:txBody>
        </p:sp>
      </p:grpSp>
      <p:cxnSp>
        <p:nvCxnSpPr>
          <p:cNvPr id="283" name="Straight Connector 28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699997" y="1437013"/>
            <a:ext cx="207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9" name="Straight Connector 438"/>
          <p:cNvCxnSpPr/>
          <p:nvPr/>
        </p:nvCxnSpPr>
        <p:spPr>
          <a:xfrm>
            <a:off x="4076460" y="1394067"/>
            <a:ext cx="79606" cy="2910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156066" y="1685105"/>
            <a:ext cx="16859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1850947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971962" y="2165125"/>
            <a:ext cx="18700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42572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84" name="Rectangle 183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85" name="Rectangle 184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86" name="Rectangle 185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87" name="Rectangle 186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88" name="Rectangle 187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89" name="Rectangle 188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90" name="Rectangle 189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98" name="Group 197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Rectangle 200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2" name="Straight Connector 20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201" idx="0"/>
                <a:endCxn id="201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Rectangle 198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209" name="Group 208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3" name="Straight Connector 212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12" idx="0"/>
                <a:endCxn id="212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 209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564049" y="948446"/>
            <a:ext cx="2577443" cy="340632"/>
            <a:chOff x="1306085" y="1563638"/>
            <a:chExt cx="2577443" cy="340632"/>
          </a:xfrm>
        </p:grpSpPr>
        <p:grpSp>
          <p:nvGrpSpPr>
            <p:cNvPr id="220" name="Group 219"/>
            <p:cNvGrpSpPr/>
            <p:nvPr/>
          </p:nvGrpSpPr>
          <p:grpSpPr>
            <a:xfrm>
              <a:off x="1347326" y="1563638"/>
              <a:ext cx="2216752" cy="340632"/>
              <a:chOff x="1347326" y="931255"/>
              <a:chExt cx="2216752" cy="340632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/>
              <p:cNvSpPr/>
              <p:nvPr/>
            </p:nvSpPr>
            <p:spPr>
              <a:xfrm>
                <a:off x="1347326" y="940852"/>
                <a:ext cx="2216752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23" idx="0"/>
                <a:endCxn id="223" idx="2"/>
              </p:cNvCxnSpPr>
              <p:nvPr/>
            </p:nvCxnSpPr>
            <p:spPr>
              <a:xfrm>
                <a:off x="24557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Rectangle 220"/>
            <p:cNvSpPr/>
            <p:nvPr/>
          </p:nvSpPr>
          <p:spPr>
            <a:xfrm>
              <a:off x="1306085" y="1563638"/>
              <a:ext cx="25774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B0  b1 b2 b3 b4  b5 b6 b7</a:t>
              </a:r>
              <a:endParaRPr lang="en-IN" sz="1400" dirty="0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582393" y="2817119"/>
            <a:ext cx="2654633" cy="340632"/>
            <a:chOff x="1264846" y="1563638"/>
            <a:chExt cx="2654633" cy="340632"/>
          </a:xfrm>
        </p:grpSpPr>
        <p:grpSp>
          <p:nvGrpSpPr>
            <p:cNvPr id="271" name="Group 270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273" name="Straight Connector 272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tangle 273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stCxn id="274" idx="0"/>
                <a:endCxn id="274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2" name="Rectangle 271"/>
            <p:cNvSpPr/>
            <p:nvPr/>
          </p:nvSpPr>
          <p:spPr>
            <a:xfrm>
              <a:off x="1264846" y="1563638"/>
              <a:ext cx="2654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 b5 b6 b7</a:t>
              </a:r>
              <a:endParaRPr lang="en-IN" sz="1400" dirty="0"/>
            </a:p>
          </p:txBody>
        </p:sp>
      </p:grpSp>
      <p:cxnSp>
        <p:nvCxnSpPr>
          <p:cNvPr id="281" name="Straight Connector 280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1699997" y="1437013"/>
            <a:ext cx="2074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083450" y="1419622"/>
            <a:ext cx="72616" cy="2654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2207227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971962" y="2165125"/>
            <a:ext cx="22167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42374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V="1">
            <a:off x="5673935" y="3556231"/>
            <a:ext cx="89232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5763167" y="3556231"/>
            <a:ext cx="1227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>
            <a:off x="5885891" y="3556231"/>
            <a:ext cx="79703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5965594" y="3837169"/>
            <a:ext cx="2932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5734734" y="4227934"/>
            <a:ext cx="52414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34734" y="4443958"/>
            <a:ext cx="52414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156066" y="1685105"/>
            <a:ext cx="2032616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90" name="Rectangle 189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91" name="Rectangle 190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92" name="Rectangle 191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93" name="Rectangle 192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94" name="Rectangle 193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95" name="Rectangle 194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96" name="Rectangle 195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204" name="Group 203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0"/>
                <a:endCxn id="207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Rectangle 204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215" name="Group 214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8" idx="0"/>
                <a:endCxn id="21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Rectangle 215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3564049" y="948446"/>
            <a:ext cx="2577443" cy="340632"/>
            <a:chOff x="1306085" y="1563638"/>
            <a:chExt cx="2577443" cy="340632"/>
          </a:xfrm>
        </p:grpSpPr>
        <p:grpSp>
          <p:nvGrpSpPr>
            <p:cNvPr id="226" name="Group 225"/>
            <p:cNvGrpSpPr/>
            <p:nvPr/>
          </p:nvGrpSpPr>
          <p:grpSpPr>
            <a:xfrm>
              <a:off x="1347326" y="1563638"/>
              <a:ext cx="2216752" cy="340632"/>
              <a:chOff x="1347326" y="931255"/>
              <a:chExt cx="2216752" cy="340632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/>
              <p:cNvSpPr/>
              <p:nvPr/>
            </p:nvSpPr>
            <p:spPr>
              <a:xfrm>
                <a:off x="1347326" y="940852"/>
                <a:ext cx="2216752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29" idx="0"/>
                <a:endCxn id="229" idx="2"/>
              </p:cNvCxnSpPr>
              <p:nvPr/>
            </p:nvCxnSpPr>
            <p:spPr>
              <a:xfrm>
                <a:off x="24557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Rectangle 226"/>
            <p:cNvSpPr/>
            <p:nvPr/>
          </p:nvSpPr>
          <p:spPr>
            <a:xfrm>
              <a:off x="1306085" y="1563638"/>
              <a:ext cx="25774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B0  b1 b2 b3 b4  b5 b6 b7</a:t>
              </a:r>
              <a:endParaRPr lang="en-IN" sz="1400" dirty="0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582393" y="2817119"/>
            <a:ext cx="2654633" cy="340632"/>
            <a:chOff x="1264846" y="1563638"/>
            <a:chExt cx="2654633" cy="340632"/>
          </a:xfrm>
        </p:grpSpPr>
        <p:grpSp>
          <p:nvGrpSpPr>
            <p:cNvPr id="277" name="Group 276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Rectangle 279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>
                <a:stCxn id="280" idx="0"/>
                <a:endCxn id="280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Rectangle 277"/>
            <p:cNvSpPr/>
            <p:nvPr/>
          </p:nvSpPr>
          <p:spPr>
            <a:xfrm>
              <a:off x="1264846" y="1563638"/>
              <a:ext cx="2654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 b5 b6 b7</a:t>
              </a:r>
              <a:endParaRPr lang="en-IN" sz="1400" dirty="0"/>
            </a:p>
          </p:txBody>
        </p:sp>
      </p:grpSp>
      <p:cxnSp>
        <p:nvCxnSpPr>
          <p:cNvPr id="287" name="Straight Connector 286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809893" y="604476"/>
            <a:ext cx="290464" cy="205800"/>
            <a:chOff x="575284" y="1628799"/>
            <a:chExt cx="329093" cy="274400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6089950" y="604477"/>
            <a:ext cx="290464" cy="205800"/>
            <a:chOff x="575284" y="1628799"/>
            <a:chExt cx="329093" cy="274400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6380414" y="604478"/>
            <a:ext cx="290464" cy="205800"/>
            <a:chOff x="575284" y="1628799"/>
            <a:chExt cx="329093" cy="274400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6649026" y="596098"/>
            <a:ext cx="290464" cy="205800"/>
            <a:chOff x="575284" y="1628799"/>
            <a:chExt cx="329093" cy="274400"/>
          </a:xfrm>
        </p:grpSpPr>
        <p:cxnSp>
          <p:nvCxnSpPr>
            <p:cNvPr id="287" name="Straight Connector 28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6905300" y="604478"/>
            <a:ext cx="290464" cy="205800"/>
            <a:chOff x="575284" y="1628799"/>
            <a:chExt cx="329093" cy="274400"/>
          </a:xfrm>
        </p:grpSpPr>
        <p:cxnSp>
          <p:nvCxnSpPr>
            <p:cNvPr id="292" name="Straight Connector 29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7185357" y="604479"/>
            <a:ext cx="290464" cy="205800"/>
            <a:chOff x="575284" y="1628799"/>
            <a:chExt cx="329093" cy="274400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475821" y="604480"/>
            <a:ext cx="290464" cy="205800"/>
            <a:chOff x="575284" y="1628799"/>
            <a:chExt cx="329093" cy="274400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7773275" y="604481"/>
            <a:ext cx="290464" cy="205800"/>
            <a:chOff x="575284" y="1628799"/>
            <a:chExt cx="329093" cy="274400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083450" y="1419622"/>
            <a:ext cx="72616" cy="2654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156066" y="1685105"/>
            <a:ext cx="2032616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6188636" y="1419622"/>
            <a:ext cx="46546" cy="2719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6226796" y="1409269"/>
            <a:ext cx="21914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971962" y="2165125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6396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5965594" y="3837169"/>
            <a:ext cx="19260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5734734" y="4227934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34734" y="4443958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16" name="Rectangle 315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17" name="Rectangle 316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18" name="Rectangle 317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19" name="Rectangle 318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20" name="Rectangle 319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21" name="Rectangle 320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44" name="Rectangle 343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379" name="Straight Connector 378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384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386" name="Group 385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Rectangle 388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0" name="Straight Connector 38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>
                <a:stCxn id="389" idx="0"/>
                <a:endCxn id="389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Rectangle 386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397" name="Group 396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Rectangle 399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1" name="Straight Connector 400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>
                <a:stCxn id="400" idx="0"/>
                <a:endCxn id="400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Rectangle 397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564049" y="948446"/>
            <a:ext cx="2577443" cy="340632"/>
            <a:chOff x="1306085" y="1563638"/>
            <a:chExt cx="2577443" cy="340632"/>
          </a:xfrm>
        </p:grpSpPr>
        <p:grpSp>
          <p:nvGrpSpPr>
            <p:cNvPr id="408" name="Group 407"/>
            <p:cNvGrpSpPr/>
            <p:nvPr/>
          </p:nvGrpSpPr>
          <p:grpSpPr>
            <a:xfrm>
              <a:off x="1347326" y="1563638"/>
              <a:ext cx="2216752" cy="340632"/>
              <a:chOff x="1347326" y="931255"/>
              <a:chExt cx="2216752" cy="340632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tangle 410"/>
              <p:cNvSpPr/>
              <p:nvPr/>
            </p:nvSpPr>
            <p:spPr>
              <a:xfrm>
                <a:off x="1347326" y="940852"/>
                <a:ext cx="2216752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>
                <a:stCxn id="411" idx="0"/>
                <a:endCxn id="411" idx="2"/>
              </p:cNvCxnSpPr>
              <p:nvPr/>
            </p:nvCxnSpPr>
            <p:spPr>
              <a:xfrm>
                <a:off x="24557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" name="Rectangle 408"/>
            <p:cNvSpPr/>
            <p:nvPr/>
          </p:nvSpPr>
          <p:spPr>
            <a:xfrm>
              <a:off x="1306085" y="1563638"/>
              <a:ext cx="25774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B0  b1 b2 b3 b4  b5 b6 b7</a:t>
              </a:r>
              <a:endParaRPr lang="en-IN" sz="1400" dirty="0"/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3582393" y="2817119"/>
            <a:ext cx="2654633" cy="340632"/>
            <a:chOff x="1264846" y="1563638"/>
            <a:chExt cx="2654633" cy="340632"/>
          </a:xfrm>
        </p:grpSpPr>
        <p:grpSp>
          <p:nvGrpSpPr>
            <p:cNvPr id="420" name="Group 419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23" name="Straight Connector 422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Rectangle 423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6" name="Straight Connector 425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>
                <a:stCxn id="424" idx="0"/>
                <a:endCxn id="424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2" name="Rectangle 421"/>
            <p:cNvSpPr/>
            <p:nvPr/>
          </p:nvSpPr>
          <p:spPr>
            <a:xfrm>
              <a:off x="1264846" y="1563638"/>
              <a:ext cx="2654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 b5 b6 b7</a:t>
              </a:r>
              <a:endParaRPr lang="en-IN" sz="1400" dirty="0"/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5822042" y="958043"/>
            <a:ext cx="2596214" cy="340632"/>
            <a:chOff x="1297432" y="1563638"/>
            <a:chExt cx="2596214" cy="340632"/>
          </a:xfrm>
        </p:grpSpPr>
        <p:grpSp>
          <p:nvGrpSpPr>
            <p:cNvPr id="455" name="Group 454"/>
            <p:cNvGrpSpPr/>
            <p:nvPr/>
          </p:nvGrpSpPr>
          <p:grpSpPr>
            <a:xfrm>
              <a:off x="1297432" y="1563638"/>
              <a:ext cx="2253845" cy="340632"/>
              <a:chOff x="1297432" y="931255"/>
              <a:chExt cx="2253845" cy="340632"/>
            </a:xfrm>
          </p:grpSpPr>
          <p:cxnSp>
            <p:nvCxnSpPr>
              <p:cNvPr id="457" name="Straight Connector 45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Rectangle 457"/>
              <p:cNvSpPr/>
              <p:nvPr/>
            </p:nvSpPr>
            <p:spPr>
              <a:xfrm>
                <a:off x="1297432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59" name="Straight Connector 45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>
                <a:stCxn id="458" idx="0"/>
                <a:endCxn id="458" idx="2"/>
              </p:cNvCxnSpPr>
              <p:nvPr/>
            </p:nvCxnSpPr>
            <p:spPr>
              <a:xfrm>
                <a:off x="2424355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6" name="Rectangle 455"/>
            <p:cNvSpPr/>
            <p:nvPr/>
          </p:nvSpPr>
          <p:spPr>
            <a:xfrm>
              <a:off x="1306085" y="1563638"/>
              <a:ext cx="2587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 smtClean="0"/>
                <a:t>0  b1b2 b3 b4  b5 b6 b7</a:t>
              </a:r>
              <a:endParaRPr lang="en-IN" sz="1400" dirty="0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836930" y="2854800"/>
            <a:ext cx="2596214" cy="340632"/>
            <a:chOff x="1297432" y="1563638"/>
            <a:chExt cx="2596214" cy="340632"/>
          </a:xfrm>
        </p:grpSpPr>
        <p:grpSp>
          <p:nvGrpSpPr>
            <p:cNvPr id="467" name="Group 466"/>
            <p:cNvGrpSpPr/>
            <p:nvPr/>
          </p:nvGrpSpPr>
          <p:grpSpPr>
            <a:xfrm>
              <a:off x="1297432" y="1563638"/>
              <a:ext cx="2253845" cy="340632"/>
              <a:chOff x="1297432" y="931255"/>
              <a:chExt cx="2253845" cy="340632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Rectangle 471"/>
              <p:cNvSpPr/>
              <p:nvPr/>
            </p:nvSpPr>
            <p:spPr>
              <a:xfrm>
                <a:off x="1297432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>
                <a:stCxn id="472" idx="0"/>
                <a:endCxn id="472" idx="2"/>
              </p:cNvCxnSpPr>
              <p:nvPr/>
            </p:nvCxnSpPr>
            <p:spPr>
              <a:xfrm>
                <a:off x="2424355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/>
            <p:cNvSpPr/>
            <p:nvPr/>
          </p:nvSpPr>
          <p:spPr>
            <a:xfrm>
              <a:off x="1306085" y="1563638"/>
              <a:ext cx="2587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 smtClean="0"/>
                <a:t>0  b1b2 b3 b4  b5 b6 b7</a:t>
              </a:r>
              <a:endParaRPr lang="en-IN" sz="1400" dirty="0"/>
            </a:p>
          </p:txBody>
        </p:sp>
      </p:grpSp>
      <p:cxnSp>
        <p:nvCxnSpPr>
          <p:cNvPr id="480" name="Straight Connector 479"/>
          <p:cNvCxnSpPr/>
          <p:nvPr/>
        </p:nvCxnSpPr>
        <p:spPr>
          <a:xfrm flipV="1">
            <a:off x="5673935" y="3556231"/>
            <a:ext cx="89232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5763167" y="3556231"/>
            <a:ext cx="1227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5885891" y="3556231"/>
            <a:ext cx="79703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7722" y="517989"/>
            <a:ext cx="2721537" cy="209209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6919" y="476969"/>
            <a:ext cx="2664296" cy="77940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58239" y="1461482"/>
            <a:ext cx="2664296" cy="77940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2018" y="2610081"/>
            <a:ext cx="2664296" cy="77940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99256" y="641055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99256" y="805140"/>
            <a:ext cx="187220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99256" y="969226"/>
            <a:ext cx="187221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86864" y="1210702"/>
            <a:ext cx="1271654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66169" y="1785868"/>
            <a:ext cx="0" cy="353067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66169" y="2117824"/>
            <a:ext cx="1292073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32714" y="3266423"/>
            <a:ext cx="1669307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99259" y="1785868"/>
            <a:ext cx="666910" cy="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40551" y="2244094"/>
            <a:ext cx="276345" cy="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32712" y="2275667"/>
            <a:ext cx="0" cy="992661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026922" y="541165"/>
            <a:ext cx="602586" cy="766798"/>
            <a:chOff x="5332768" y="1453454"/>
            <a:chExt cx="602586" cy="1346021"/>
          </a:xfrm>
        </p:grpSpPr>
        <p:sp>
          <p:nvSpPr>
            <p:cNvPr id="66" name="Rectangle 65"/>
            <p:cNvSpPr/>
            <p:nvPr/>
          </p:nvSpPr>
          <p:spPr>
            <a:xfrm>
              <a:off x="5364364" y="1453454"/>
              <a:ext cx="548548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SCLK</a:t>
              </a:r>
              <a:endParaRPr lang="en-IN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2768" y="1733142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MOSI</a:t>
              </a:r>
              <a:endParaRPr lang="en-IN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4364" y="2020198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MISO</a:t>
              </a:r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97560" y="2313237"/>
                  <a:ext cx="359393" cy="486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5102021" y="1508869"/>
            <a:ext cx="602586" cy="766798"/>
            <a:chOff x="5332768" y="1453454"/>
            <a:chExt cx="602586" cy="1346021"/>
          </a:xfrm>
        </p:grpSpPr>
        <p:sp>
          <p:nvSpPr>
            <p:cNvPr id="72" name="Rectangle 71"/>
            <p:cNvSpPr/>
            <p:nvPr/>
          </p:nvSpPr>
          <p:spPr>
            <a:xfrm>
              <a:off x="5364364" y="1453454"/>
              <a:ext cx="548548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SCLK</a:t>
              </a:r>
              <a:endParaRPr lang="en-IN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32768" y="1733142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MOSI</a:t>
              </a:r>
              <a:endParaRPr lang="en-IN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4364" y="2020198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MISO</a:t>
              </a:r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397560" y="2313237"/>
                  <a:ext cx="359393" cy="486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5157946" y="2664933"/>
            <a:ext cx="602586" cy="766798"/>
            <a:chOff x="5332768" y="1453454"/>
            <a:chExt cx="602586" cy="1346021"/>
          </a:xfrm>
        </p:grpSpPr>
        <p:sp>
          <p:nvSpPr>
            <p:cNvPr id="77" name="Rectangle 76"/>
            <p:cNvSpPr/>
            <p:nvPr/>
          </p:nvSpPr>
          <p:spPr>
            <a:xfrm>
              <a:off x="5364364" y="1453454"/>
              <a:ext cx="548548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SCLK</a:t>
              </a:r>
              <a:endParaRPr lang="en-IN" sz="1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32768" y="1733142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MOSI</a:t>
              </a:r>
              <a:endParaRPr lang="en-IN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64364" y="2020198"/>
              <a:ext cx="570990" cy="4862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MISO</a:t>
              </a:r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397560" y="2313237"/>
                  <a:ext cx="359393" cy="486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ss</m:t>
                            </m:r>
                          </m:e>
                        </m:bar>
                      </m:oMath>
                    </m:oMathPara>
                  </a14:m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4363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210780" y="535855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SCLK</a:t>
            </a:r>
            <a:endParaRPr lang="en-IN" sz="1200" dirty="0"/>
          </a:p>
        </p:txBody>
      </p:sp>
      <p:sp>
        <p:nvSpPr>
          <p:cNvPr id="83" name="Rectangle 82"/>
          <p:cNvSpPr/>
          <p:nvPr/>
        </p:nvSpPr>
        <p:spPr>
          <a:xfrm>
            <a:off x="2177922" y="70049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MOSI</a:t>
            </a:r>
            <a:endParaRPr lang="en-IN" sz="1200" dirty="0"/>
          </a:p>
        </p:txBody>
      </p:sp>
      <p:sp>
        <p:nvSpPr>
          <p:cNvPr id="84" name="Rectangle 83"/>
          <p:cNvSpPr/>
          <p:nvPr/>
        </p:nvSpPr>
        <p:spPr>
          <a:xfrm>
            <a:off x="2209518" y="853817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MISO</a:t>
            </a:r>
            <a:endParaRPr lang="en-IN" sz="1200" dirty="0"/>
          </a:p>
        </p:txBody>
      </p:sp>
      <p:sp>
        <p:nvSpPr>
          <p:cNvPr id="85" name="Rectangle 84"/>
          <p:cNvSpPr/>
          <p:nvPr/>
        </p:nvSpPr>
        <p:spPr>
          <a:xfrm>
            <a:off x="2218482" y="1307963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gpio1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80323" y="1721669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gpio2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09518" y="211782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gpio3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88831" y="933703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Master</a:t>
            </a:r>
            <a:endParaRPr lang="en-IN" sz="1200" dirty="0"/>
          </a:p>
        </p:txBody>
      </p:sp>
      <p:sp>
        <p:nvSpPr>
          <p:cNvPr id="89" name="Rectangle 88"/>
          <p:cNvSpPr/>
          <p:nvPr/>
        </p:nvSpPr>
        <p:spPr>
          <a:xfrm>
            <a:off x="6138359" y="751565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Slave1</a:t>
            </a:r>
            <a:endParaRPr lang="en-IN" sz="1200" dirty="0"/>
          </a:p>
        </p:txBody>
      </p:sp>
      <p:sp>
        <p:nvSpPr>
          <p:cNvPr id="90" name="Rectangle 89"/>
          <p:cNvSpPr/>
          <p:nvPr/>
        </p:nvSpPr>
        <p:spPr>
          <a:xfrm>
            <a:off x="6138359" y="1719268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Slave2</a:t>
            </a:r>
            <a:endParaRPr lang="en-IN" sz="1200" dirty="0"/>
          </a:p>
        </p:txBody>
      </p:sp>
      <p:sp>
        <p:nvSpPr>
          <p:cNvPr id="91" name="Rectangle 90"/>
          <p:cNvSpPr/>
          <p:nvPr/>
        </p:nvSpPr>
        <p:spPr>
          <a:xfrm>
            <a:off x="6138359" y="2891937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Slave3</a:t>
            </a:r>
            <a:endParaRPr lang="en-IN" sz="12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099259" y="1461482"/>
            <a:ext cx="666910" cy="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72495" y="1210702"/>
            <a:ext cx="0" cy="25078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809893" y="604476"/>
            <a:ext cx="290464" cy="205800"/>
            <a:chOff x="575284" y="1628799"/>
            <a:chExt cx="329093" cy="274400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6089950" y="604477"/>
            <a:ext cx="290464" cy="205800"/>
            <a:chOff x="575284" y="1628799"/>
            <a:chExt cx="329093" cy="274400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6380414" y="604478"/>
            <a:ext cx="290464" cy="205800"/>
            <a:chOff x="575284" y="1628799"/>
            <a:chExt cx="329093" cy="274400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6649026" y="596098"/>
            <a:ext cx="290464" cy="205800"/>
            <a:chOff x="575284" y="1628799"/>
            <a:chExt cx="329093" cy="274400"/>
          </a:xfrm>
        </p:grpSpPr>
        <p:cxnSp>
          <p:nvCxnSpPr>
            <p:cNvPr id="287" name="Straight Connector 28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6905300" y="604478"/>
            <a:ext cx="290464" cy="205800"/>
            <a:chOff x="575284" y="1628799"/>
            <a:chExt cx="329093" cy="274400"/>
          </a:xfrm>
        </p:grpSpPr>
        <p:cxnSp>
          <p:nvCxnSpPr>
            <p:cNvPr id="292" name="Straight Connector 29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7185357" y="604479"/>
            <a:ext cx="290464" cy="205800"/>
            <a:chOff x="575284" y="1628799"/>
            <a:chExt cx="329093" cy="274400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475821" y="604480"/>
            <a:ext cx="290464" cy="205800"/>
            <a:chOff x="575284" y="1628799"/>
            <a:chExt cx="329093" cy="274400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7773275" y="604481"/>
            <a:ext cx="290464" cy="205800"/>
            <a:chOff x="575284" y="1628799"/>
            <a:chExt cx="329093" cy="274400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083450" y="1419622"/>
            <a:ext cx="72616" cy="2654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156066" y="1685105"/>
            <a:ext cx="2032616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6188636" y="1419622"/>
            <a:ext cx="46546" cy="2719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6226796" y="1409269"/>
            <a:ext cx="21914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971962" y="2165125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1084229" y="1957031"/>
            <a:ext cx="19824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1091033" y="2165125"/>
            <a:ext cx="19144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450923" y="2397009"/>
            <a:ext cx="144016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6416400" cy="11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8011339" y="2408713"/>
            <a:ext cx="129095" cy="1736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8125646" y="2570666"/>
            <a:ext cx="420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 flipV="1">
            <a:off x="7891609" y="3549137"/>
            <a:ext cx="38348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7929957" y="3556231"/>
            <a:ext cx="8447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5734734" y="4227934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34734" y="4443958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>
            <a:off x="7946140" y="4227934"/>
            <a:ext cx="62870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7946140" y="4443958"/>
            <a:ext cx="62870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7907792" y="4227934"/>
            <a:ext cx="38348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H="1">
            <a:off x="7907792" y="4227934"/>
            <a:ext cx="38348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45" name="Rectangle 44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47" name="Rectangle 46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48" name="Rectangle 47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49" name="Rectangle 48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50" name="Rectangle 49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51" name="Rectangle 50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52" name="Rectangle 51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315" name="Straight Connector 314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Group 396"/>
          <p:cNvGrpSpPr/>
          <p:nvPr/>
        </p:nvGrpSpPr>
        <p:grpSpPr>
          <a:xfrm>
            <a:off x="3564049" y="948446"/>
            <a:ext cx="2577443" cy="340632"/>
            <a:chOff x="1306085" y="1563638"/>
            <a:chExt cx="2577443" cy="340632"/>
          </a:xfrm>
        </p:grpSpPr>
        <p:grpSp>
          <p:nvGrpSpPr>
            <p:cNvPr id="398" name="Group 397"/>
            <p:cNvGrpSpPr/>
            <p:nvPr/>
          </p:nvGrpSpPr>
          <p:grpSpPr>
            <a:xfrm>
              <a:off x="1347326" y="1563638"/>
              <a:ext cx="2216752" cy="340632"/>
              <a:chOff x="1347326" y="931255"/>
              <a:chExt cx="2216752" cy="340632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Rectangle 400"/>
              <p:cNvSpPr/>
              <p:nvPr/>
            </p:nvSpPr>
            <p:spPr>
              <a:xfrm>
                <a:off x="1347326" y="940852"/>
                <a:ext cx="2216752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2" name="Straight Connector 40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>
                <a:stCxn id="401" idx="0"/>
                <a:endCxn id="401" idx="2"/>
              </p:cNvCxnSpPr>
              <p:nvPr/>
            </p:nvCxnSpPr>
            <p:spPr>
              <a:xfrm>
                <a:off x="24557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" name="Rectangle 398"/>
            <p:cNvSpPr/>
            <p:nvPr/>
          </p:nvSpPr>
          <p:spPr>
            <a:xfrm>
              <a:off x="1306085" y="1563638"/>
              <a:ext cx="25774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B0  b1 b2 b3 b4  b5 b6 b7</a:t>
              </a:r>
              <a:endParaRPr lang="en-IN" sz="1400" dirty="0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3582393" y="2817119"/>
            <a:ext cx="2654633" cy="340632"/>
            <a:chOff x="1264846" y="1563638"/>
            <a:chExt cx="2654633" cy="340632"/>
          </a:xfrm>
        </p:grpSpPr>
        <p:grpSp>
          <p:nvGrpSpPr>
            <p:cNvPr id="409" name="Group 408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11" name="Straight Connector 410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Rectangle 411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3" name="Straight Connector 412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2" idx="0"/>
                <a:endCxn id="412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0" name="Rectangle 409"/>
            <p:cNvSpPr/>
            <p:nvPr/>
          </p:nvSpPr>
          <p:spPr>
            <a:xfrm>
              <a:off x="1264846" y="1563638"/>
              <a:ext cx="2654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 b5 b6 b7</a:t>
              </a:r>
              <a:endParaRPr lang="en-IN" sz="1400" dirty="0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5822042" y="958043"/>
            <a:ext cx="2596214" cy="340632"/>
            <a:chOff x="1297432" y="1563638"/>
            <a:chExt cx="2596214" cy="340632"/>
          </a:xfrm>
        </p:grpSpPr>
        <p:grpSp>
          <p:nvGrpSpPr>
            <p:cNvPr id="422" name="Group 421"/>
            <p:cNvGrpSpPr/>
            <p:nvPr/>
          </p:nvGrpSpPr>
          <p:grpSpPr>
            <a:xfrm>
              <a:off x="1297432" y="1563638"/>
              <a:ext cx="2253845" cy="340632"/>
              <a:chOff x="1297432" y="931255"/>
              <a:chExt cx="2253845" cy="340632"/>
            </a:xfrm>
          </p:grpSpPr>
          <p:cxnSp>
            <p:nvCxnSpPr>
              <p:cNvPr id="424" name="Straight Connector 423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Rectangle 425"/>
              <p:cNvSpPr/>
              <p:nvPr/>
            </p:nvSpPr>
            <p:spPr>
              <a:xfrm>
                <a:off x="1297432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28" name="Straight Connector 42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>
                <a:stCxn id="426" idx="0"/>
                <a:endCxn id="426" idx="2"/>
              </p:cNvCxnSpPr>
              <p:nvPr/>
            </p:nvCxnSpPr>
            <p:spPr>
              <a:xfrm>
                <a:off x="2424355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3" name="Rectangle 422"/>
            <p:cNvSpPr/>
            <p:nvPr/>
          </p:nvSpPr>
          <p:spPr>
            <a:xfrm>
              <a:off x="1306085" y="1563638"/>
              <a:ext cx="2587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 smtClean="0"/>
                <a:t>0  b1b2 b3 b4  b5 b6 b7</a:t>
              </a:r>
              <a:endParaRPr lang="en-IN" sz="1400" dirty="0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5836930" y="2854800"/>
            <a:ext cx="2596214" cy="340632"/>
            <a:chOff x="1297432" y="1563638"/>
            <a:chExt cx="2596214" cy="340632"/>
          </a:xfrm>
        </p:grpSpPr>
        <p:grpSp>
          <p:nvGrpSpPr>
            <p:cNvPr id="440" name="Group 439"/>
            <p:cNvGrpSpPr/>
            <p:nvPr/>
          </p:nvGrpSpPr>
          <p:grpSpPr>
            <a:xfrm>
              <a:off x="1297432" y="1563638"/>
              <a:ext cx="2253845" cy="340632"/>
              <a:chOff x="1297432" y="931255"/>
              <a:chExt cx="2253845" cy="340632"/>
            </a:xfrm>
          </p:grpSpPr>
          <p:cxnSp>
            <p:nvCxnSpPr>
              <p:cNvPr id="443" name="Straight Connector 442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Rectangle 444"/>
              <p:cNvSpPr/>
              <p:nvPr/>
            </p:nvSpPr>
            <p:spPr>
              <a:xfrm>
                <a:off x="1297432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>
                <a:stCxn id="445" idx="0"/>
                <a:endCxn id="445" idx="2"/>
              </p:cNvCxnSpPr>
              <p:nvPr/>
            </p:nvCxnSpPr>
            <p:spPr>
              <a:xfrm>
                <a:off x="2424355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2" name="Rectangle 441"/>
            <p:cNvSpPr/>
            <p:nvPr/>
          </p:nvSpPr>
          <p:spPr>
            <a:xfrm>
              <a:off x="1306085" y="1563638"/>
              <a:ext cx="25875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 smtClean="0"/>
                <a:t>0  b1b2 b3 b4  b5 b6 b7</a:t>
              </a:r>
              <a:endParaRPr lang="en-IN" sz="1400" dirty="0"/>
            </a:p>
          </p:txBody>
        </p:sp>
      </p:grpSp>
      <p:cxnSp>
        <p:nvCxnSpPr>
          <p:cNvPr id="455" name="Straight Connector 454"/>
          <p:cNvCxnSpPr/>
          <p:nvPr/>
        </p:nvCxnSpPr>
        <p:spPr>
          <a:xfrm>
            <a:off x="5965594" y="3837169"/>
            <a:ext cx="19260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V="1">
            <a:off x="5673935" y="3556231"/>
            <a:ext cx="89232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>
            <a:off x="5763167" y="3556231"/>
            <a:ext cx="1227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5885891" y="3556231"/>
            <a:ext cx="79703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oup 464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466" name="Group 465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Rectangle 469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2" name="Straight Connector 47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>
                <a:stCxn id="470" idx="0"/>
                <a:endCxn id="470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7" name="Rectangle 466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482" name="Group 481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5" name="Rectangle 484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86" name="Straight Connector 485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>
                <a:stCxn id="485" idx="0"/>
                <a:endCxn id="485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3" name="Rectangle 482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 b1 b2 b3 b4 b5 b6  b7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4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97" y="2888900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SPI Slave TX/RX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9051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9929" y="1356264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359525" y="3621725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1402394" y="233435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425" y="4227934"/>
            <a:ext cx="329005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0146" y="4443958"/>
            <a:ext cx="314284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0146" y="1591006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5" name="Rectangle 34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6" name="Rectangle 35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7" name="Rectangle 36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4430" y="1197825"/>
            <a:ext cx="689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smtClean="0"/>
              <a:t>HIGH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359525" y="3621725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1402394" y="2334352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Low</a:t>
            </a:r>
            <a:endParaRPr lang="en-IN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425" y="2541025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25425" y="3837169"/>
            <a:ext cx="3341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25425" y="4227934"/>
            <a:ext cx="329005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0146" y="4443958"/>
            <a:ext cx="314284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4" name="Rectangle 33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5" name="Rectangle 34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6" name="Rectangle 35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7" name="Rectangle 36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8" name="Rectangle 37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5684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190943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194153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964748" y="2680208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347325" y="2397010"/>
            <a:ext cx="247614" cy="283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1880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46855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4524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3590208" y="2717168"/>
            <a:ext cx="1116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3468662" y="2397011"/>
            <a:ext cx="132508" cy="320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11" name="Rectangle 110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12" name="Rectangle 111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13" name="Rectangle 112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14" name="Rectangle 113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15" name="Rectangle 114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16" name="Rectangle 115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117" name="Rectangle 116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143" name="Group 142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6" idx="0"/>
                <a:endCxn id="146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Rectangle 143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b0 b1  b2 b3 b4 b5 b6  b7</a:t>
              </a:r>
              <a:endParaRPr lang="en-IN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154" name="Group 153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8" name="Straight Connector 15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157" idx="0"/>
                <a:endCxn id="157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0  b1 b2 b3 b4 b5 b6  b7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400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083450" y="1419622"/>
            <a:ext cx="72616" cy="2654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156066" y="1685105"/>
            <a:ext cx="16904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1850947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4003844" y="2165125"/>
            <a:ext cx="1848309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964748" y="2680208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347325" y="2397010"/>
            <a:ext cx="247614" cy="283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1880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V="1">
            <a:off x="5673935" y="3556231"/>
            <a:ext cx="89232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5763167" y="3556231"/>
            <a:ext cx="1227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5734734" y="4227934"/>
            <a:ext cx="42144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34734" y="4443958"/>
            <a:ext cx="42144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3590208" y="2717168"/>
            <a:ext cx="1116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3468662" y="2397011"/>
            <a:ext cx="132508" cy="320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3690861" y="2397011"/>
            <a:ext cx="105542" cy="329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789214" y="2408260"/>
            <a:ext cx="18799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790722" y="2722191"/>
            <a:ext cx="1116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669176" y="2402034"/>
            <a:ext cx="132508" cy="320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194" name="Rectangle 193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195" name="Rectangle 194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196" name="Rectangle 195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197" name="Rectangle 196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198" name="Rectangle 197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199" name="Rectangle 198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200" name="Rectangle 199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204" name="Group 203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207" idx="0"/>
                <a:endCxn id="207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Rectangle 204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0 b1  b2 b3 b4 b5 b6  b7</a:t>
              </a:r>
              <a:endParaRPr lang="en-IN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215" name="Group 214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9" name="Straight Connector 218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8" idx="0"/>
                <a:endCxn id="218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6" name="Rectangle 215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0  b1 b2 b3 b4 b5 b6  b7</a:t>
              </a:r>
              <a:endParaRPr lang="en-IN" dirty="0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3582394" y="2817119"/>
            <a:ext cx="2573782" cy="340632"/>
            <a:chOff x="1264847" y="1563638"/>
            <a:chExt cx="2573782" cy="340632"/>
          </a:xfrm>
        </p:grpSpPr>
        <p:grpSp>
          <p:nvGrpSpPr>
            <p:cNvPr id="310" name="Group 309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0" name="Straight Connector 319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319" idx="0"/>
                <a:endCxn id="319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Rectangle 316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3609427" y="922561"/>
            <a:ext cx="2573782" cy="340632"/>
            <a:chOff x="1264847" y="1563638"/>
            <a:chExt cx="2573782" cy="340632"/>
          </a:xfrm>
        </p:grpSpPr>
        <p:grpSp>
          <p:nvGrpSpPr>
            <p:cNvPr id="338" name="Group 337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>
                <a:stCxn id="341" idx="0"/>
                <a:endCxn id="341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Rectangle 338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cxnSp>
        <p:nvCxnSpPr>
          <p:cNvPr id="350" name="Straight Connector 349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347325" y="614810"/>
            <a:ext cx="290464" cy="205800"/>
            <a:chOff x="575284" y="1628799"/>
            <a:chExt cx="329093" cy="2744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27381" y="614811"/>
            <a:ext cx="290464" cy="205800"/>
            <a:chOff x="575284" y="1628799"/>
            <a:chExt cx="329093" cy="2744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17846" y="614812"/>
            <a:ext cx="290464" cy="205800"/>
            <a:chOff x="575284" y="1628799"/>
            <a:chExt cx="329093" cy="274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186458" y="606432"/>
            <a:ext cx="290464" cy="205800"/>
            <a:chOff x="575284" y="1628799"/>
            <a:chExt cx="329093" cy="2744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442732" y="614813"/>
            <a:ext cx="290464" cy="205800"/>
            <a:chOff x="575284" y="1628799"/>
            <a:chExt cx="329093" cy="2744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722788" y="614813"/>
            <a:ext cx="290464" cy="205800"/>
            <a:chOff x="575284" y="1628799"/>
            <a:chExt cx="329093" cy="274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013253" y="614814"/>
            <a:ext cx="290464" cy="205800"/>
            <a:chOff x="575284" y="1628799"/>
            <a:chExt cx="329093" cy="2744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10706" y="614815"/>
            <a:ext cx="290464" cy="205800"/>
            <a:chOff x="575284" y="1628799"/>
            <a:chExt cx="329093" cy="274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3578555" y="605453"/>
            <a:ext cx="290464" cy="205800"/>
            <a:chOff x="575284" y="1628799"/>
            <a:chExt cx="329093" cy="274400"/>
          </a:xfrm>
        </p:grpSpPr>
        <p:cxnSp>
          <p:nvCxnSpPr>
            <p:cNvPr id="232" name="Straight Connector 23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858612" y="605453"/>
            <a:ext cx="290464" cy="205800"/>
            <a:chOff x="575284" y="1628799"/>
            <a:chExt cx="329093" cy="274400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4149076" y="605454"/>
            <a:ext cx="290464" cy="205800"/>
            <a:chOff x="575284" y="1628799"/>
            <a:chExt cx="329093" cy="274400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/>
        </p:nvGrpSpPr>
        <p:grpSpPr>
          <a:xfrm>
            <a:off x="4417688" y="597074"/>
            <a:ext cx="290464" cy="205800"/>
            <a:chOff x="575284" y="1628799"/>
            <a:chExt cx="329093" cy="274400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/>
        </p:nvGrpSpPr>
        <p:grpSpPr>
          <a:xfrm>
            <a:off x="4673962" y="605455"/>
            <a:ext cx="290464" cy="205800"/>
            <a:chOff x="575284" y="1628799"/>
            <a:chExt cx="329093" cy="274400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954019" y="605456"/>
            <a:ext cx="290464" cy="205800"/>
            <a:chOff x="575284" y="1628799"/>
            <a:chExt cx="329093" cy="274400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5244483" y="605456"/>
            <a:ext cx="290464" cy="205800"/>
            <a:chOff x="575284" y="1628799"/>
            <a:chExt cx="329093" cy="274400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5541937" y="605457"/>
            <a:ext cx="290464" cy="205800"/>
            <a:chOff x="575284" y="1628799"/>
            <a:chExt cx="329093" cy="274400"/>
          </a:xfrm>
        </p:grpSpPr>
        <p:cxnSp>
          <p:nvCxnSpPr>
            <p:cNvPr id="267" name="Straight Connector 26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809893" y="604476"/>
            <a:ext cx="290464" cy="205800"/>
            <a:chOff x="575284" y="1628799"/>
            <a:chExt cx="329093" cy="274400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6089950" y="604477"/>
            <a:ext cx="290464" cy="205800"/>
            <a:chOff x="575284" y="1628799"/>
            <a:chExt cx="329093" cy="274400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/>
        </p:nvGrpSpPr>
        <p:grpSpPr>
          <a:xfrm>
            <a:off x="6380414" y="604478"/>
            <a:ext cx="290464" cy="205800"/>
            <a:chOff x="575284" y="1628799"/>
            <a:chExt cx="329093" cy="274400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6649026" y="596098"/>
            <a:ext cx="290464" cy="205800"/>
            <a:chOff x="575284" y="1628799"/>
            <a:chExt cx="329093" cy="274400"/>
          </a:xfrm>
        </p:grpSpPr>
        <p:cxnSp>
          <p:nvCxnSpPr>
            <p:cNvPr id="287" name="Straight Connector 28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6905300" y="604478"/>
            <a:ext cx="290464" cy="205800"/>
            <a:chOff x="575284" y="1628799"/>
            <a:chExt cx="329093" cy="274400"/>
          </a:xfrm>
        </p:grpSpPr>
        <p:cxnSp>
          <p:nvCxnSpPr>
            <p:cNvPr id="292" name="Straight Connector 29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7185357" y="604479"/>
            <a:ext cx="290464" cy="205800"/>
            <a:chOff x="575284" y="1628799"/>
            <a:chExt cx="329093" cy="274400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7475821" y="604480"/>
            <a:ext cx="290464" cy="205800"/>
            <a:chOff x="575284" y="1628799"/>
            <a:chExt cx="329093" cy="274400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7773275" y="604481"/>
            <a:ext cx="290464" cy="205800"/>
            <a:chOff x="575284" y="1628799"/>
            <a:chExt cx="329093" cy="274400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747750" y="1628800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739831" y="1628800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892585" y="1628799"/>
              <a:ext cx="0" cy="2743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75284" y="1901897"/>
              <a:ext cx="1645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/>
          <p:cNvCxnSpPr/>
          <p:nvPr/>
        </p:nvCxnSpPr>
        <p:spPr>
          <a:xfrm>
            <a:off x="1399751" y="1685106"/>
            <a:ext cx="23462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1301818" y="1437013"/>
            <a:ext cx="97933" cy="2480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634371" y="1419622"/>
            <a:ext cx="72616" cy="2654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706987" y="1419622"/>
            <a:ext cx="1922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907437" y="1419622"/>
            <a:ext cx="106537" cy="2932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013974" y="1685105"/>
            <a:ext cx="183826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3852240" y="1409269"/>
            <a:ext cx="78988" cy="27583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3938218" y="1409269"/>
            <a:ext cx="1452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083450" y="1419622"/>
            <a:ext cx="72616" cy="26548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156066" y="1685105"/>
            <a:ext cx="2032616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6188636" y="1419622"/>
            <a:ext cx="46546" cy="2719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6226796" y="1409269"/>
            <a:ext cx="219146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314849" y="1957031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1321162" y="2165125"/>
            <a:ext cx="32294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1699997" y="1957031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981455" y="1957031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1682104" y="2165125"/>
            <a:ext cx="22312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971962" y="2165125"/>
            <a:ext cx="457382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964748" y="2680208"/>
            <a:ext cx="4254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V="1">
            <a:off x="1347325" y="2397010"/>
            <a:ext cx="247614" cy="283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1594939" y="2397009"/>
            <a:ext cx="1880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7937664" y="2414017"/>
            <a:ext cx="138223" cy="3031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8075887" y="2717168"/>
            <a:ext cx="4201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>
            <a:off x="1025425" y="3837169"/>
            <a:ext cx="236127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V="1">
            <a:off x="3386704" y="3549137"/>
            <a:ext cx="104981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3491685" y="3556231"/>
            <a:ext cx="23548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3727169" y="3549137"/>
            <a:ext cx="93610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820779" y="3837169"/>
            <a:ext cx="18531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V="1">
            <a:off x="5673935" y="3556231"/>
            <a:ext cx="89232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/>
          <p:cNvCxnSpPr/>
          <p:nvPr/>
        </p:nvCxnSpPr>
        <p:spPr>
          <a:xfrm>
            <a:off x="5763167" y="3556231"/>
            <a:ext cx="12272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>
            <a:off x="5885891" y="3556231"/>
            <a:ext cx="79703" cy="2809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/>
          <p:cNvCxnSpPr/>
          <p:nvPr/>
        </p:nvCxnSpPr>
        <p:spPr>
          <a:xfrm>
            <a:off x="5965594" y="3837169"/>
            <a:ext cx="192601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 flipV="1">
            <a:off x="7891609" y="3549137"/>
            <a:ext cx="38348" cy="28803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/>
          <p:cNvCxnSpPr/>
          <p:nvPr/>
        </p:nvCxnSpPr>
        <p:spPr>
          <a:xfrm>
            <a:off x="7929957" y="3556231"/>
            <a:ext cx="8447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025425" y="4227934"/>
            <a:ext cx="2377462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1040146" y="4443958"/>
            <a:ext cx="236274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3455377" y="4227934"/>
            <a:ext cx="64064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Connector 713"/>
          <p:cNvCxnSpPr/>
          <p:nvPr/>
        </p:nvCxnSpPr>
        <p:spPr>
          <a:xfrm>
            <a:off x="3471487" y="4443958"/>
            <a:ext cx="2218631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4096025" y="4227934"/>
            <a:ext cx="1594093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>
            <a:off x="5734734" y="4227934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>
            <a:off x="5734734" y="4443958"/>
            <a:ext cx="217305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/>
          <p:cNvCxnSpPr/>
          <p:nvPr/>
        </p:nvCxnSpPr>
        <p:spPr>
          <a:xfrm>
            <a:off x="3402887" y="4227934"/>
            <a:ext cx="72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/>
          <p:cNvCxnSpPr/>
          <p:nvPr/>
        </p:nvCxnSpPr>
        <p:spPr>
          <a:xfrm flipV="1">
            <a:off x="3402887" y="4227934"/>
            <a:ext cx="52490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 flipV="1">
            <a:off x="5690118" y="4227934"/>
            <a:ext cx="44616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>
            <a:off x="7946140" y="4227934"/>
            <a:ext cx="62870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7946140" y="4443958"/>
            <a:ext cx="628708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/>
          <p:cNvCxnSpPr/>
          <p:nvPr/>
        </p:nvCxnSpPr>
        <p:spPr>
          <a:xfrm>
            <a:off x="7907792" y="4227934"/>
            <a:ext cx="38348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/>
          <p:cNvCxnSpPr/>
          <p:nvPr/>
        </p:nvCxnSpPr>
        <p:spPr>
          <a:xfrm flipH="1">
            <a:off x="7907792" y="4227934"/>
            <a:ext cx="38348" cy="21602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/>
          <p:cNvCxnSpPr/>
          <p:nvPr/>
        </p:nvCxnSpPr>
        <p:spPr>
          <a:xfrm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/>
          <p:cNvCxnSpPr/>
          <p:nvPr/>
        </p:nvCxnSpPr>
        <p:spPr>
          <a:xfrm flipH="1">
            <a:off x="1282475" y="1957031"/>
            <a:ext cx="38687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/>
          <p:nvPr/>
        </p:nvCxnSpPr>
        <p:spPr>
          <a:xfrm>
            <a:off x="1637789" y="1957031"/>
            <a:ext cx="44315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/>
          <p:cNvCxnSpPr/>
          <p:nvPr/>
        </p:nvCxnSpPr>
        <p:spPr>
          <a:xfrm flipV="1">
            <a:off x="1627285" y="1957031"/>
            <a:ext cx="72712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/>
          <p:cNvCxnSpPr/>
          <p:nvPr/>
        </p:nvCxnSpPr>
        <p:spPr>
          <a:xfrm flipV="1">
            <a:off x="3913335" y="1957031"/>
            <a:ext cx="68120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3931228" y="1957031"/>
            <a:ext cx="40734" cy="208094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040146" y="1437013"/>
            <a:ext cx="2747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3590208" y="2717168"/>
            <a:ext cx="1116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3468662" y="2397011"/>
            <a:ext cx="132508" cy="320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3690861" y="2397011"/>
            <a:ext cx="105542" cy="329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789214" y="2408260"/>
            <a:ext cx="18799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790722" y="2722191"/>
            <a:ext cx="1116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669176" y="2402034"/>
            <a:ext cx="132508" cy="3201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5891375" y="2402034"/>
            <a:ext cx="105542" cy="3299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987865" y="2408260"/>
            <a:ext cx="19582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175827" y="479477"/>
            <a:ext cx="5757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SCK</a:t>
            </a:r>
            <a:endParaRPr lang="en-IN" sz="1600" dirty="0"/>
          </a:p>
        </p:txBody>
      </p:sp>
      <p:sp>
        <p:nvSpPr>
          <p:cNvPr id="380" name="Rectangle 379"/>
          <p:cNvSpPr/>
          <p:nvPr/>
        </p:nvSpPr>
        <p:spPr>
          <a:xfrm>
            <a:off x="125853" y="927265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sp>
        <p:nvSpPr>
          <p:cNvPr id="381" name="Rectangle 380"/>
          <p:cNvSpPr/>
          <p:nvPr/>
        </p:nvSpPr>
        <p:spPr>
          <a:xfrm>
            <a:off x="175827" y="13222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TXE</a:t>
            </a:r>
            <a:endParaRPr lang="en-IN" sz="1600" dirty="0"/>
          </a:p>
        </p:txBody>
      </p:sp>
      <p:sp>
        <p:nvSpPr>
          <p:cNvPr id="382" name="Rectangle 381"/>
          <p:cNvSpPr/>
          <p:nvPr/>
        </p:nvSpPr>
        <p:spPr>
          <a:xfrm>
            <a:off x="0" y="1876412"/>
            <a:ext cx="1021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 Buffer</a:t>
            </a:r>
            <a:endParaRPr lang="en-IN" sz="1600" dirty="0"/>
          </a:p>
        </p:txBody>
      </p:sp>
      <p:sp>
        <p:nvSpPr>
          <p:cNvPr id="383" name="Rectangle 382"/>
          <p:cNvSpPr/>
          <p:nvPr/>
        </p:nvSpPr>
        <p:spPr>
          <a:xfrm>
            <a:off x="27350" y="2310876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BSY flag</a:t>
            </a:r>
            <a:endParaRPr lang="en-IN" sz="1600" dirty="0"/>
          </a:p>
        </p:txBody>
      </p:sp>
      <p:sp>
        <p:nvSpPr>
          <p:cNvPr id="384" name="Rectangle 383"/>
          <p:cNvSpPr/>
          <p:nvPr/>
        </p:nvSpPr>
        <p:spPr>
          <a:xfrm>
            <a:off x="59790" y="2797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MISO</a:t>
            </a:r>
            <a:endParaRPr lang="en-IN" sz="1600" dirty="0"/>
          </a:p>
        </p:txBody>
      </p:sp>
      <p:sp>
        <p:nvSpPr>
          <p:cNvPr id="385" name="Rectangle 384"/>
          <p:cNvSpPr/>
          <p:nvPr/>
        </p:nvSpPr>
        <p:spPr>
          <a:xfrm>
            <a:off x="25066" y="3467837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RXNE flag</a:t>
            </a:r>
            <a:endParaRPr lang="en-IN" sz="1600" dirty="0"/>
          </a:p>
        </p:txBody>
      </p:sp>
      <p:sp>
        <p:nvSpPr>
          <p:cNvPr id="386" name="Rectangle 385"/>
          <p:cNvSpPr/>
          <p:nvPr/>
        </p:nvSpPr>
        <p:spPr>
          <a:xfrm>
            <a:off x="35936" y="4074626"/>
            <a:ext cx="7729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RX 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buffer</a:t>
            </a:r>
            <a:endParaRPr lang="en-IN" sz="1600" dirty="0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1084229" y="1957031"/>
            <a:ext cx="230620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1091033" y="2165125"/>
            <a:ext cx="223816" cy="0"/>
          </a:xfrm>
          <a:prstGeom prst="line">
            <a:avLst/>
          </a:prstGeom>
          <a:ln w="25400">
            <a:solidFill>
              <a:srgbClr val="FB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/>
          <p:cNvGrpSpPr/>
          <p:nvPr/>
        </p:nvGrpSpPr>
        <p:grpSpPr>
          <a:xfrm>
            <a:off x="1314849" y="922561"/>
            <a:ext cx="2615706" cy="349326"/>
            <a:chOff x="1314849" y="922561"/>
            <a:chExt cx="2615706" cy="349326"/>
          </a:xfrm>
        </p:grpSpPr>
        <p:grpSp>
          <p:nvGrpSpPr>
            <p:cNvPr id="390" name="Group 389"/>
            <p:cNvGrpSpPr/>
            <p:nvPr/>
          </p:nvGrpSpPr>
          <p:grpSpPr>
            <a:xfrm>
              <a:off x="1347325" y="931255"/>
              <a:ext cx="2253845" cy="340632"/>
              <a:chOff x="1347325" y="931255"/>
              <a:chExt cx="2253845" cy="340632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Rectangle 392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94" name="Straight Connector 393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stCxn id="393" idx="0"/>
                <a:endCxn id="393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Rectangle 390"/>
            <p:cNvSpPr/>
            <p:nvPr/>
          </p:nvSpPr>
          <p:spPr>
            <a:xfrm>
              <a:off x="1314849" y="922561"/>
              <a:ext cx="26157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0 b1  b2 b3 b4 b5 b6  b7</a:t>
              </a:r>
              <a:endParaRPr lang="en-IN" dirty="0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1347325" y="2815116"/>
            <a:ext cx="2583230" cy="340632"/>
            <a:chOff x="1321771" y="1563638"/>
            <a:chExt cx="2583230" cy="340632"/>
          </a:xfrm>
        </p:grpSpPr>
        <p:grpSp>
          <p:nvGrpSpPr>
            <p:cNvPr id="401" name="Group 400"/>
            <p:cNvGrpSpPr/>
            <p:nvPr/>
          </p:nvGrpSpPr>
          <p:grpSpPr>
            <a:xfrm>
              <a:off x="1347325" y="1563638"/>
              <a:ext cx="2253845" cy="340632"/>
              <a:chOff x="1347325" y="931255"/>
              <a:chExt cx="2253845" cy="340632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Rectangle 403"/>
              <p:cNvSpPr/>
              <p:nvPr/>
            </p:nvSpPr>
            <p:spPr>
              <a:xfrm>
                <a:off x="1347325" y="940852"/>
                <a:ext cx="2253845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5" name="Straight Connector 404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>
                <a:stCxn id="404" idx="0"/>
                <a:endCxn id="404" idx="2"/>
              </p:cNvCxnSpPr>
              <p:nvPr/>
            </p:nvCxnSpPr>
            <p:spPr>
              <a:xfrm>
                <a:off x="2474248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>
              <a:off x="1321771" y="1573235"/>
              <a:ext cx="258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0  b1 b2 b3 b4 b5 b6  b7</a:t>
              </a:r>
              <a:endParaRPr lang="en-IN" dirty="0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3582394" y="2817119"/>
            <a:ext cx="2573782" cy="340632"/>
            <a:chOff x="1264847" y="1563638"/>
            <a:chExt cx="2573782" cy="340632"/>
          </a:xfrm>
        </p:grpSpPr>
        <p:grpSp>
          <p:nvGrpSpPr>
            <p:cNvPr id="412" name="Group 411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Rectangle 414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6" name="Straight Connector 415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>
                <a:stCxn id="415" idx="0"/>
                <a:endCxn id="415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" name="Rectangle 412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3609427" y="922561"/>
            <a:ext cx="2573782" cy="340632"/>
            <a:chOff x="1264847" y="1563638"/>
            <a:chExt cx="2573782" cy="340632"/>
          </a:xfrm>
        </p:grpSpPr>
        <p:grpSp>
          <p:nvGrpSpPr>
            <p:cNvPr id="426" name="Group 425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30" name="Straight Connector 42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Rectangle 430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2" name="Straight Connector 43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1" idx="0"/>
                <a:endCxn id="431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8" name="Rectangle 427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5809224" y="2819122"/>
            <a:ext cx="2573782" cy="340632"/>
            <a:chOff x="1264847" y="1563638"/>
            <a:chExt cx="2573782" cy="340632"/>
          </a:xfrm>
        </p:grpSpPr>
        <p:grpSp>
          <p:nvGrpSpPr>
            <p:cNvPr id="445" name="Group 444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Rectangle 450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52" name="Straight Connector 451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>
                <a:stCxn id="451" idx="0"/>
                <a:endCxn id="451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7" name="Rectangle 446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5836257" y="924564"/>
            <a:ext cx="2573782" cy="340632"/>
            <a:chOff x="1264847" y="1563638"/>
            <a:chExt cx="2573782" cy="340632"/>
          </a:xfrm>
        </p:grpSpPr>
        <p:grpSp>
          <p:nvGrpSpPr>
            <p:cNvPr id="459" name="Group 458"/>
            <p:cNvGrpSpPr/>
            <p:nvPr/>
          </p:nvGrpSpPr>
          <p:grpSpPr>
            <a:xfrm>
              <a:off x="1306087" y="1563638"/>
              <a:ext cx="2208768" cy="340632"/>
              <a:chOff x="1306087" y="931255"/>
              <a:chExt cx="2208768" cy="340632"/>
            </a:xfrm>
          </p:grpSpPr>
          <p:cxnSp>
            <p:nvCxnSpPr>
              <p:cNvPr id="461" name="Straight Connector 460"/>
              <p:cNvCxnSpPr/>
              <p:nvPr/>
            </p:nvCxnSpPr>
            <p:spPr>
              <a:xfrm>
                <a:off x="2733196" y="933258"/>
                <a:ext cx="0" cy="329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ectangle 461"/>
              <p:cNvSpPr/>
              <p:nvPr/>
            </p:nvSpPr>
            <p:spPr>
              <a:xfrm>
                <a:off x="1306087" y="950449"/>
                <a:ext cx="2208768" cy="3214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1627381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1917846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2197902" y="940852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>
                <a:stCxn id="462" idx="0"/>
                <a:endCxn id="462" idx="2"/>
              </p:cNvCxnSpPr>
              <p:nvPr/>
            </p:nvCxnSpPr>
            <p:spPr>
              <a:xfrm>
                <a:off x="2410471" y="950449"/>
                <a:ext cx="0" cy="32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3013253" y="940852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3310706" y="931255"/>
                <a:ext cx="0" cy="331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0" name="Rectangle 459"/>
            <p:cNvSpPr/>
            <p:nvPr/>
          </p:nvSpPr>
          <p:spPr>
            <a:xfrm>
              <a:off x="1264847" y="1563638"/>
              <a:ext cx="25737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b</a:t>
              </a:r>
              <a:r>
                <a:rPr lang="en-US" sz="1400" dirty="0" smtClean="0"/>
                <a:t>0  b1 b2 b3 b4 b5  b6 b7</a:t>
              </a:r>
              <a:endParaRPr lang="en-IN" sz="1400" dirty="0"/>
            </a:p>
          </p:txBody>
        </p:sp>
      </p:grpSp>
      <p:cxnSp>
        <p:nvCxnSpPr>
          <p:cNvPr id="472" name="Straight Connector 471"/>
          <p:cNvCxnSpPr/>
          <p:nvPr/>
        </p:nvCxnSpPr>
        <p:spPr>
          <a:xfrm>
            <a:off x="1359525" y="514331"/>
            <a:ext cx="0" cy="45363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3606045" y="596098"/>
            <a:ext cx="0" cy="454740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5832401" y="698997"/>
            <a:ext cx="0" cy="45370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8063739" y="596098"/>
            <a:ext cx="0" cy="471195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96" y="2787257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SPI Driver Development: Introduction 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5721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96" y="2787257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Overview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639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5831" y="597176"/>
            <a:ext cx="6529892" cy="3010544"/>
            <a:chOff x="1625368" y="1816426"/>
            <a:chExt cx="5826952" cy="4636910"/>
          </a:xfrm>
        </p:grpSpPr>
        <p:sp>
          <p:nvSpPr>
            <p:cNvPr id="4" name="Rectangle 3"/>
            <p:cNvSpPr/>
            <p:nvPr/>
          </p:nvSpPr>
          <p:spPr>
            <a:xfrm>
              <a:off x="1659648" y="4869160"/>
              <a:ext cx="5792672" cy="1584176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1947680" y="5013176"/>
              <a:ext cx="1008112" cy="360040"/>
            </a:xfrm>
            <a:prstGeom prst="flowChartAlternateProces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SPI1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243824" y="5023149"/>
              <a:ext cx="1008112" cy="360040"/>
            </a:xfrm>
            <a:prstGeom prst="flowChartAlternate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SPI2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4467960" y="5013176"/>
              <a:ext cx="1008112" cy="36004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SPI3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6193785" y="5027274"/>
              <a:ext cx="1008112" cy="36004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SPIx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625368" y="3284984"/>
              <a:ext cx="3594704" cy="1224136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SPI Driver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Alternate Process 9"/>
            <p:cNvSpPr/>
            <p:nvPr/>
          </p:nvSpPr>
          <p:spPr>
            <a:xfrm>
              <a:off x="5606312" y="3284984"/>
              <a:ext cx="1846008" cy="1224136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Startup &amp; CMSIS APIs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1657400" y="1816426"/>
              <a:ext cx="5794920" cy="1080120"/>
            </a:xfrm>
            <a:prstGeom prst="flowChartAlternateProcess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Sample Applications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243824" y="2896546"/>
              <a:ext cx="248056" cy="388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237105" y="4509120"/>
              <a:ext cx="248056" cy="388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6180465" y="2896546"/>
              <a:ext cx="248056" cy="388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6291173" y="4519228"/>
              <a:ext cx="248056" cy="3884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220072" y="3717032"/>
              <a:ext cx="38624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1835696" y="4907666"/>
              <a:ext cx="5472608" cy="753582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4536" y="5877273"/>
              <a:ext cx="2459213" cy="3786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STM32F4xx</a:t>
              </a:r>
              <a:r>
                <a:rPr lang="en-US" sz="1600" baseline="0" dirty="0" smtClean="0"/>
                <a:t> Microcontroller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3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71" y="1059581"/>
            <a:ext cx="2721537" cy="300745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0292" y="1411886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2516629" y="196588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2550292" y="266683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p:sp>
        <p:nvSpPr>
          <p:cNvPr id="12" name="Rectangle 11"/>
          <p:cNvSpPr/>
          <p:nvPr/>
        </p:nvSpPr>
        <p:spPr>
          <a:xfrm>
            <a:off x="1194680" y="160688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13" name="Rectangle 12"/>
          <p:cNvSpPr/>
          <p:nvPr/>
        </p:nvSpPr>
        <p:spPr>
          <a:xfrm>
            <a:off x="2516629" y="3296212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gpio</a:t>
            </a:r>
            <a:endParaRPr lang="en-IN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5755848" y="1255592"/>
            <a:ext cx="2664296" cy="26067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5" name="Rectangle 14"/>
          <p:cNvSpPr/>
          <p:nvPr/>
        </p:nvSpPr>
        <p:spPr>
          <a:xfrm>
            <a:off x="5923564" y="1564286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16" name="Rectangle 15"/>
          <p:cNvSpPr/>
          <p:nvPr/>
        </p:nvSpPr>
        <p:spPr>
          <a:xfrm>
            <a:off x="5923564" y="211828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17" name="Rectangle 16"/>
          <p:cNvSpPr/>
          <p:nvPr/>
        </p:nvSpPr>
        <p:spPr>
          <a:xfrm>
            <a:off x="5923564" y="266683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79857" y="3311601"/>
                <a:ext cx="4187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/>
                            </a:rPr>
                            <m:t>ss</m:t>
                          </m:r>
                        </m:e>
                      </m:ba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57" y="3311601"/>
                <a:ext cx="418704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357" r="-1449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3363896" y="3491328"/>
            <a:ext cx="2350740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286965" y="3517593"/>
            <a:ext cx="0" cy="342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H="1">
            <a:off x="5023537" y="3921315"/>
            <a:ext cx="530541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H="1">
            <a:off x="5198541" y="4043217"/>
            <a:ext cx="178690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H="1">
            <a:off x="5111961" y="3982266"/>
            <a:ext cx="353694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405107" y="1044514"/>
            <a:ext cx="1706853" cy="422156"/>
            <a:chOff x="249669" y="1181578"/>
            <a:chExt cx="3846195" cy="562874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49669" y="1214709"/>
              <a:ext cx="2897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39455" y="1214709"/>
              <a:ext cx="0" cy="52018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539455" y="1214709"/>
              <a:ext cx="468823" cy="529743"/>
              <a:chOff x="539455" y="1214709"/>
              <a:chExt cx="468823" cy="529743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1018337" y="1205152"/>
              <a:ext cx="468823" cy="529743"/>
              <a:chOff x="539455" y="1214709"/>
              <a:chExt cx="468823" cy="52974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208" name="Straight Arrow Connector 207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1487160" y="1195595"/>
              <a:ext cx="468823" cy="529743"/>
              <a:chOff x="539455" y="1214709"/>
              <a:chExt cx="468823" cy="52974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202" name="Straight Arrow Connector 201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9" name="Straight Connector 198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1966042" y="1186038"/>
              <a:ext cx="468823" cy="529743"/>
              <a:chOff x="539455" y="1214709"/>
              <a:chExt cx="468823" cy="529743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196" name="Straight Arrow Connector 195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2434865" y="1200692"/>
              <a:ext cx="468823" cy="529743"/>
              <a:chOff x="539455" y="1214709"/>
              <a:chExt cx="468823" cy="529743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190" name="Straight Arrow Connector 189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2913747" y="1191135"/>
              <a:ext cx="468823" cy="529743"/>
              <a:chOff x="539455" y="1214709"/>
              <a:chExt cx="468823" cy="529743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184" name="Straight Arrow Connector 183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3382570" y="1181578"/>
              <a:ext cx="468823" cy="529743"/>
              <a:chOff x="539455" y="1214709"/>
              <a:chExt cx="468823" cy="529743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766118" y="1214709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008278" y="1224266"/>
                <a:ext cx="0" cy="52018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3851393" y="1201709"/>
              <a:ext cx="244471" cy="529743"/>
              <a:chOff x="539455" y="1214709"/>
              <a:chExt cx="244471" cy="52974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779303" y="1214709"/>
                <a:ext cx="4623" cy="520186"/>
                <a:chOff x="3455876" y="1628800"/>
                <a:chExt cx="8615" cy="520186"/>
              </a:xfrm>
            </p:grpSpPr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3464491" y="1860954"/>
                  <a:ext cx="0" cy="28803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3455876" y="1628800"/>
                  <a:ext cx="0" cy="21602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Straight Connector 169"/>
              <p:cNvCxnSpPr/>
              <p:nvPr/>
            </p:nvCxnSpPr>
            <p:spPr>
              <a:xfrm>
                <a:off x="539455" y="1744452"/>
                <a:ext cx="2421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6" name="Straight Arrow Connector 215"/>
          <p:cNvCxnSpPr/>
          <p:nvPr/>
        </p:nvCxnSpPr>
        <p:spPr>
          <a:xfrm>
            <a:off x="3451694" y="1735080"/>
            <a:ext cx="2350740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3407530" y="2190612"/>
            <a:ext cx="2350740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H="1">
            <a:off x="3405108" y="2851504"/>
            <a:ext cx="2326548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4017207" y="1898691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</a:t>
            </a:r>
            <a:endParaRPr lang="en-IN" dirty="0"/>
          </a:p>
        </p:txBody>
      </p:sp>
      <p:sp>
        <p:nvSpPr>
          <p:cNvPr id="228" name="Rectangle 227"/>
          <p:cNvSpPr/>
          <p:nvPr/>
        </p:nvSpPr>
        <p:spPr>
          <a:xfrm>
            <a:off x="4054940" y="2533106"/>
            <a:ext cx="89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Receive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01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3" y="2514301"/>
            <a:ext cx="8229600" cy="857250"/>
          </a:xfrm>
        </p:spPr>
        <p:txBody>
          <a:bodyPr>
            <a:noAutofit/>
          </a:bodyPr>
          <a:lstStyle/>
          <a:p>
            <a:r>
              <a:rPr lang="en-US" sz="4200" dirty="0" smtClean="0"/>
              <a:t>Understanding Driver API Requirements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0700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95536" y="2187943"/>
            <a:ext cx="2664296" cy="918102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SPI Driver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085628" y="2492123"/>
            <a:ext cx="693499" cy="27003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128" y="615296"/>
            <a:ext cx="648072" cy="413469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APIs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964658" y="696082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 </a:t>
            </a:r>
            <a:r>
              <a:rPr lang="en-IN" sz="1800" dirty="0" smtClean="0">
                <a:solidFill>
                  <a:schemeClr val="bg1"/>
                </a:solidFill>
              </a:rPr>
              <a:t>SPI Initialization</a:t>
            </a:r>
            <a:r>
              <a:rPr lang="en-IN" sz="1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4992507" y="1357656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SPI Master TX(non-blocking)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958615" y="2035633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SPI Master RX(non-blocking)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4992507" y="2762153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SPI </a:t>
            </a:r>
            <a:r>
              <a:rPr lang="en-US" sz="1800" dirty="0">
                <a:solidFill>
                  <a:schemeClr val="bg1"/>
                </a:solidFill>
              </a:rPr>
              <a:t>Slave </a:t>
            </a:r>
            <a:r>
              <a:rPr lang="en-US" sz="1800" dirty="0" smtClean="0">
                <a:solidFill>
                  <a:schemeClr val="bg1"/>
                </a:solidFill>
              </a:rPr>
              <a:t>TX(non-blocking)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460602" y="790592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47377" y="1452166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36327" y="2146180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60602" y="2902265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006116" y="3579862"/>
            <a:ext cx="3312368" cy="378042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SPI </a:t>
            </a:r>
            <a:r>
              <a:rPr lang="en-US" sz="1800" dirty="0">
                <a:solidFill>
                  <a:schemeClr val="bg1"/>
                </a:solidFill>
              </a:rPr>
              <a:t>Slave </a:t>
            </a:r>
            <a:r>
              <a:rPr lang="en-US" sz="1800" dirty="0" smtClean="0">
                <a:solidFill>
                  <a:schemeClr val="bg1"/>
                </a:solidFill>
              </a:rPr>
              <a:t>RX(non-blocking)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480500" y="3674372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06116" y="4227934"/>
            <a:ext cx="3598332" cy="522058"/>
          </a:xfrm>
          <a:prstGeom prst="flowChartAlternate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SPI </a:t>
            </a:r>
            <a:r>
              <a:rPr lang="en-US" sz="1800" dirty="0">
                <a:solidFill>
                  <a:schemeClr val="bg1"/>
                </a:solidFill>
              </a:rPr>
              <a:t>Interrupt </a:t>
            </a:r>
            <a:r>
              <a:rPr lang="en-US" sz="1800" dirty="0" smtClean="0">
                <a:solidFill>
                  <a:schemeClr val="bg1"/>
                </a:solidFill>
              </a:rPr>
              <a:t>handling</a:t>
            </a:r>
            <a:endParaRPr lang="en-IN" sz="1800" dirty="0">
              <a:solidFill>
                <a:schemeClr val="bg1"/>
              </a:solidFill>
            </a:endParaRPr>
          </a:p>
          <a:p>
            <a:pPr algn="ctr"/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454559" y="4466460"/>
            <a:ext cx="504056" cy="1890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44" y="2311101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Exploring different SPI Peripherals and pins of the MCU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1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75150"/>
              </p:ext>
            </p:extLst>
          </p:nvPr>
        </p:nvGraphicFramePr>
        <p:xfrm>
          <a:off x="507749" y="993731"/>
          <a:ext cx="8103815" cy="25018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681627"/>
                <a:gridCol w="833103"/>
                <a:gridCol w="833103"/>
                <a:gridCol w="774128"/>
                <a:gridCol w="730672"/>
                <a:gridCol w="730672"/>
                <a:gridCol w="730672"/>
                <a:gridCol w="664247"/>
                <a:gridCol w="686596"/>
                <a:gridCol w="575473"/>
                <a:gridCol w="863522"/>
              </a:tblGrid>
              <a:tr h="542586">
                <a:tc rowSpan="2"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SPIx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Pin Pack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Pin pack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Pin pack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Bus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MOSI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MISO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SCK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MOSI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MISO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SCK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MOSI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MISO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SCK</a:t>
                      </a:r>
                      <a:endParaRPr lang="en-IN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2789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SPI1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PA7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PA6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PA5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PB5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PB4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PB3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APB2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17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SPI2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PC3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PC2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PB10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PB15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PB14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PB13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PI3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PI2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PI0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APB1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SPI3</a:t>
                      </a:r>
                      <a:endParaRPr lang="en-IN" sz="1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PB5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PB4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PB3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PC12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PC11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PC10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APB1</a:t>
                      </a:r>
                      <a:endParaRPr lang="en-IN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420319" y="170859"/>
            <a:ext cx="2002420" cy="64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1296365" y="1302153"/>
            <a:ext cx="6458673" cy="3428034"/>
            <a:chOff x="1192193" y="1099596"/>
            <a:chExt cx="6458673" cy="3630591"/>
          </a:xfrm>
        </p:grpSpPr>
        <p:sp>
          <p:nvSpPr>
            <p:cNvPr id="4" name="Left-Right Arrow 3"/>
            <p:cNvSpPr/>
            <p:nvPr/>
          </p:nvSpPr>
          <p:spPr>
            <a:xfrm>
              <a:off x="1192193" y="1099596"/>
              <a:ext cx="6458673" cy="4051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APB1/APB2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24628" y="2176039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24628" y="4082004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Up Arrow 7"/>
            <p:cNvSpPr/>
            <p:nvPr/>
          </p:nvSpPr>
          <p:spPr>
            <a:xfrm>
              <a:off x="2476982" y="1412111"/>
              <a:ext cx="486137" cy="7639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61367" y="1360025"/>
              <a:ext cx="185195" cy="3046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27048" y="4226687"/>
              <a:ext cx="1319514" cy="35881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4628" y="3154102"/>
              <a:ext cx="2002420" cy="590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2540642" y="2824222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40642" y="3744410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Up-Down Arrow 13"/>
          <p:cNvSpPr/>
          <p:nvPr/>
        </p:nvSpPr>
        <p:spPr>
          <a:xfrm>
            <a:off x="4224758" y="819042"/>
            <a:ext cx="393539" cy="594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81122" y="341061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Firmware Write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2444984" y="341717"/>
            <a:ext cx="975335" cy="32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921630" y="339814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0xAB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152023" y="3242035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Register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313926" y="2318539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Rx buffer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362574" y="411816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TX buffer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985150" y="1706568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015954" y="4576298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524998" y="33856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0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420319" y="170859"/>
            <a:ext cx="2002420" cy="64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1296365" y="1302153"/>
            <a:ext cx="6458673" cy="3428034"/>
            <a:chOff x="1192193" y="1099596"/>
            <a:chExt cx="6458673" cy="3630591"/>
          </a:xfrm>
        </p:grpSpPr>
        <p:sp>
          <p:nvSpPr>
            <p:cNvPr id="4" name="Left-Right Arrow 3"/>
            <p:cNvSpPr/>
            <p:nvPr/>
          </p:nvSpPr>
          <p:spPr>
            <a:xfrm>
              <a:off x="1192193" y="1099596"/>
              <a:ext cx="6458673" cy="4051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APB1/APB2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24628" y="2176039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24628" y="4082004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Up Arrow 7"/>
            <p:cNvSpPr/>
            <p:nvPr/>
          </p:nvSpPr>
          <p:spPr>
            <a:xfrm>
              <a:off x="2476982" y="1412111"/>
              <a:ext cx="486137" cy="7639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61367" y="1360025"/>
              <a:ext cx="185195" cy="3046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27048" y="4226687"/>
              <a:ext cx="1319514" cy="35881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4628" y="3154102"/>
              <a:ext cx="2002420" cy="590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2540642" y="2824222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40642" y="3744410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Up-Down Arrow 13"/>
          <p:cNvSpPr/>
          <p:nvPr/>
        </p:nvSpPr>
        <p:spPr>
          <a:xfrm>
            <a:off x="4224758" y="819042"/>
            <a:ext cx="393539" cy="594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81122" y="341061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Firmware Write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2444984" y="341717"/>
            <a:ext cx="975335" cy="32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921630" y="339814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0xAB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152023" y="3242035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Register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313926" y="2318539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Rx buffer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362574" y="411816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TX buffer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985150" y="1706568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015954" y="4576298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524998" y="33856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1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-0.00587 C 0.05156 -0.00433 0.06146 -0.00464 0.07101 -0.00155 C 0.0724 -0.00093 0.07326 0.00247 0.07465 0.00309 C 0.07795 0.00463 0.08142 0.00463 0.0849 0.00525 C 0.08733 0.01204 0.08854 0.01791 0.08993 0.02564 C 0.09219 0.05406 0.09323 0.0831 0.09618 0.11121 C 0.09566 0.16805 0.09826 0.22799 0.09115 0.28452 C 0.08941 0.31696 0.08715 0.34723 0.08351 0.37905 C 0.08403 0.47142 0.07812 0.58325 0.09115 0.67871 C 0.09271 0.71547 0.1 0.75502 0.07604 0.76676 C 0.02465 0.74142 -0.07448 0.7615 -0.14167 0.75749 C -0.1467 0.75687 -0.15208 0.75811 -0.15695 0.75533 C -0.15816 0.75471 -0.15816 0.751 -0.15816 0.74853 C -0.15816 0.73617 -0.15729 0.71856 -0.15434 0.7059 C -0.15382 0.70343 -0.15191 0.70188 -0.15191 0.6991 C -0.15122 0.66821 -0.15191 0.63762 -0.15191 0.60673 " pathEditMode="relative" ptsTypes="fffffffffffffff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420319" y="170859"/>
            <a:ext cx="2002420" cy="64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1296365" y="1302153"/>
            <a:ext cx="6458673" cy="3428034"/>
            <a:chOff x="1192193" y="1099596"/>
            <a:chExt cx="6458673" cy="3630591"/>
          </a:xfrm>
        </p:grpSpPr>
        <p:sp>
          <p:nvSpPr>
            <p:cNvPr id="4" name="Left-Right Arrow 3"/>
            <p:cNvSpPr/>
            <p:nvPr/>
          </p:nvSpPr>
          <p:spPr>
            <a:xfrm>
              <a:off x="1192193" y="1099596"/>
              <a:ext cx="6458673" cy="4051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APB1/APB2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24628" y="2176039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24628" y="4082004"/>
              <a:ext cx="2002420" cy="648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Up Arrow 7"/>
            <p:cNvSpPr/>
            <p:nvPr/>
          </p:nvSpPr>
          <p:spPr>
            <a:xfrm>
              <a:off x="2476982" y="1412111"/>
              <a:ext cx="486137" cy="7639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61367" y="1360025"/>
              <a:ext cx="185195" cy="3046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3727048" y="4226687"/>
              <a:ext cx="1319514" cy="35881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24628" y="3154102"/>
              <a:ext cx="2002420" cy="590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2540642" y="2824222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2540642" y="3744410"/>
              <a:ext cx="358815" cy="3298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Up-Down Arrow 13"/>
          <p:cNvSpPr/>
          <p:nvPr/>
        </p:nvSpPr>
        <p:spPr>
          <a:xfrm>
            <a:off x="4224758" y="819042"/>
            <a:ext cx="393539" cy="594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18004" y="338566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Firmware </a:t>
            </a:r>
            <a:r>
              <a:rPr lang="en-US" dirty="0" smtClean="0"/>
              <a:t>Read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2352906" y="341717"/>
            <a:ext cx="975335" cy="32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2461035" y="2498477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0xAB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152023" y="3242035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Shift Register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313926" y="2318539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Rx buffer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362574" y="411816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TX buffer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985150" y="1706568"/>
            <a:ext cx="65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015954" y="4576298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524998" y="33856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2222E-6 -3.56812E-6 C -0.00087 -0.04943 -0.00226 -0.09916 -0.00261 -0.14859 C -0.00278 -0.17485 -0.01303 -0.21161 -0.00122 -0.22737 C 0.01406 -0.24745 0.0368 -0.22582 0.05572 -0.22521 C 0.11388 -0.21841 0.09513 -0.21841 0.17343 -0.22088 C 0.18715 -0.29441 0.2085 -0.4186 0.16197 -0.40995 C 0.13611 -0.39882 0.07951 -0.41396 0.0519 -0.41674 C 0.02395 -0.41612 -0.01841 -0.42817 -0.0507 -0.40995 C -0.05192 -0.40778 -0.05296 -0.40531 -0.05435 -0.40315 C -0.05556 -0.4013 -0.05712 -0.40068 -0.05817 -0.39882 C -0.06754 -0.38276 -0.05365 -0.40068 -0.06459 -0.38739 C -0.08143 -0.34229 -0.09723 -0.36948 -0.13924 -0.36948 " pathEditMode="relative" ptsTypes="fffffffffffA">
                                      <p:cBhvr>
                                        <p:cTn id="1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375" y="2996597"/>
            <a:ext cx="465864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4200" dirty="0"/>
              <a:t>Configuring </a:t>
            </a:r>
            <a:r>
              <a:rPr lang="en-IN" sz="4200" dirty="0" smtClean="0"/>
              <a:t>NSS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1932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4362" y="823372"/>
            <a:ext cx="2721537" cy="322095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58561" y="769367"/>
            <a:ext cx="266429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17781" y="1253859"/>
            <a:ext cx="304078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17781" y="1778228"/>
            <a:ext cx="304078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84118" y="2459893"/>
            <a:ext cx="3074443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425628" y="1161171"/>
            <a:ext cx="796550" cy="2397340"/>
            <a:chOff x="5332767" y="1715567"/>
            <a:chExt cx="796550" cy="3196455"/>
          </a:xfrm>
        </p:grpSpPr>
        <p:sp>
          <p:nvSpPr>
            <p:cNvPr id="66" name="Rectangle 65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64364" y="2359133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32767" y="3239217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152" b="-2272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361457" y="1069193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83" name="Rectangle 82"/>
          <p:cNvSpPr/>
          <p:nvPr/>
        </p:nvSpPr>
        <p:spPr>
          <a:xfrm>
            <a:off x="2430946" y="1567777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4" name="Rectangle 83"/>
          <p:cNvSpPr/>
          <p:nvPr/>
        </p:nvSpPr>
        <p:spPr>
          <a:xfrm>
            <a:off x="2430946" y="2275227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p:sp>
        <p:nvSpPr>
          <p:cNvPr id="85" name="Rectangle 84"/>
          <p:cNvSpPr/>
          <p:nvPr/>
        </p:nvSpPr>
        <p:spPr>
          <a:xfrm>
            <a:off x="2395120" y="3260459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gpio1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39255" y="289112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89" name="Rectangle 88"/>
          <p:cNvSpPr/>
          <p:nvPr/>
        </p:nvSpPr>
        <p:spPr>
          <a:xfrm>
            <a:off x="7590709" y="3052483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515336" y="3488652"/>
            <a:ext cx="0" cy="5007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H="1">
            <a:off x="5251908" y="3988152"/>
            <a:ext cx="530541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flipH="1">
            <a:off x="5426912" y="4110054"/>
            <a:ext cx="178690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H="1">
            <a:off x="5340332" y="4049103"/>
            <a:ext cx="353694" cy="1270"/>
          </a:xfrm>
          <a:prstGeom prst="lin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6"/>
          </p:cNvCxnSpPr>
          <p:nvPr/>
        </p:nvCxnSpPr>
        <p:spPr>
          <a:xfrm>
            <a:off x="3184118" y="3438289"/>
            <a:ext cx="2371730" cy="27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55848" y="3445124"/>
            <a:ext cx="7027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74825" y="3393335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096" y="1129523"/>
            <a:ext cx="8385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In </a:t>
            </a:r>
            <a:r>
              <a:rPr lang="en-IN" sz="2400" dirty="0" smtClean="0"/>
              <a:t>STM32F4xx </a:t>
            </a:r>
            <a:r>
              <a:rPr lang="en-IN" sz="2400" dirty="0"/>
              <a:t>based microcontroller, the </a:t>
            </a:r>
            <a:r>
              <a:rPr lang="en-IN" sz="2400" dirty="0" smtClean="0"/>
              <a:t>NSS pin </a:t>
            </a:r>
            <a:r>
              <a:rPr lang="en-IN" sz="2400" dirty="0"/>
              <a:t>can be handled by 2 ways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096" y="2318899"/>
            <a:ext cx="6395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Software Slave Management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Hardware Slave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18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Straight Connector 320"/>
          <p:cNvCxnSpPr/>
          <p:nvPr/>
        </p:nvCxnSpPr>
        <p:spPr>
          <a:xfrm>
            <a:off x="1448723" y="1266546"/>
            <a:ext cx="0" cy="33214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841514" y="1288812"/>
            <a:ext cx="0" cy="32991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2230085" y="1308340"/>
            <a:ext cx="0" cy="327963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2622877" y="1288812"/>
            <a:ext cx="0" cy="32991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032873" y="1297827"/>
            <a:ext cx="0" cy="32901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425664" y="1288812"/>
            <a:ext cx="0" cy="32991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806080" y="1273714"/>
            <a:ext cx="0" cy="331173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>
            <a:off x="4198873" y="1297827"/>
            <a:ext cx="1" cy="32901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/>
          <p:cNvGrpSpPr/>
          <p:nvPr/>
        </p:nvGrpSpPr>
        <p:grpSpPr>
          <a:xfrm>
            <a:off x="1003441" y="876406"/>
            <a:ext cx="7745025" cy="2235407"/>
            <a:chOff x="249670" y="1168541"/>
            <a:chExt cx="8498794" cy="2980539"/>
          </a:xfrm>
        </p:grpSpPr>
        <p:grpSp>
          <p:nvGrpSpPr>
            <p:cNvPr id="260" name="Group 259"/>
            <p:cNvGrpSpPr/>
            <p:nvPr/>
          </p:nvGrpSpPr>
          <p:grpSpPr>
            <a:xfrm>
              <a:off x="249670" y="1181578"/>
              <a:ext cx="4663231" cy="562874"/>
              <a:chOff x="249669" y="1181578"/>
              <a:chExt cx="5098818" cy="56287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249669" y="1214709"/>
                <a:ext cx="289786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39455" y="1214709"/>
                <a:ext cx="0" cy="520186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/>
              <p:cNvGrpSpPr/>
              <p:nvPr/>
            </p:nvGrpSpPr>
            <p:grpSpPr>
              <a:xfrm>
                <a:off x="539455" y="1214709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>
                <a:off x="1018337" y="1205152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59" name="Straight Arrow Connector 158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1487160" y="1195595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62" name="Group 161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66" name="Straight Arrow Connector 165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1966042" y="1186038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73" name="Straight Arrow Connector 172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/>
            </p:nvGrpSpPr>
            <p:grpSpPr>
              <a:xfrm>
                <a:off x="2434865" y="1200692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>
                <a:off x="2913747" y="1191135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87" name="Straight Arrow Connector 186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3382570" y="1181578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194" name="Straight Arrow Connector 193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/>
              <p:cNvGrpSpPr/>
              <p:nvPr/>
            </p:nvGrpSpPr>
            <p:grpSpPr>
              <a:xfrm>
                <a:off x="3851393" y="1201709"/>
                <a:ext cx="1497094" cy="529743"/>
                <a:chOff x="539455" y="1214709"/>
                <a:chExt cx="1497094" cy="529743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766118" y="1214709"/>
                  <a:ext cx="1270431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1" name="Group 260"/>
            <p:cNvGrpSpPr/>
            <p:nvPr/>
          </p:nvGrpSpPr>
          <p:grpSpPr>
            <a:xfrm>
              <a:off x="4806764" y="1168541"/>
              <a:ext cx="3722804" cy="562874"/>
              <a:chOff x="249669" y="1181578"/>
              <a:chExt cx="4070547" cy="562874"/>
            </a:xfrm>
          </p:grpSpPr>
          <p:cxnSp>
            <p:nvCxnSpPr>
              <p:cNvPr id="262" name="Straight Connector 261"/>
              <p:cNvCxnSpPr/>
              <p:nvPr/>
            </p:nvCxnSpPr>
            <p:spPr>
              <a:xfrm>
                <a:off x="249669" y="1214709"/>
                <a:ext cx="289786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39455" y="1214709"/>
                <a:ext cx="0" cy="520186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Group 263"/>
              <p:cNvGrpSpPr/>
              <p:nvPr/>
            </p:nvGrpSpPr>
            <p:grpSpPr>
              <a:xfrm>
                <a:off x="539455" y="1214709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313" name="Group 312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317" name="Straight Arrow Connector 316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>
                <a:off x="1018337" y="1205152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307" name="Group 306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311" name="Straight Arrow Connector 310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>
                <a:off x="1487160" y="1195595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301" name="Group 300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305" name="Straight Arrow Connector 304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7" name="Group 266"/>
              <p:cNvGrpSpPr/>
              <p:nvPr/>
            </p:nvGrpSpPr>
            <p:grpSpPr>
              <a:xfrm>
                <a:off x="1966042" y="1186038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295" name="Group 294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99" name="Straight Arrow Connector 298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2434865" y="1200692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>
                <a:off x="2913747" y="1191135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87" name="Straight Arrow Connector 286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3382570" y="1181578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81" name="Straight Arrow Connector 280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008278" y="1224266"/>
                  <a:ext cx="0" cy="520186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/>
              <p:cNvGrpSpPr/>
              <p:nvPr/>
            </p:nvGrpSpPr>
            <p:grpSpPr>
              <a:xfrm>
                <a:off x="3851393" y="1201709"/>
                <a:ext cx="468823" cy="529743"/>
                <a:chOff x="539455" y="1214709"/>
                <a:chExt cx="468823" cy="529743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79303" y="1214709"/>
                  <a:ext cx="4623" cy="520186"/>
                  <a:chOff x="3455876" y="1628800"/>
                  <a:chExt cx="8615" cy="520186"/>
                </a:xfrm>
              </p:grpSpPr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3464491" y="1860954"/>
                    <a:ext cx="0" cy="28803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>
                    <a:off x="3455876" y="1628800"/>
                    <a:ext cx="0" cy="21602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9455" y="1744452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766118" y="1214709"/>
                  <a:ext cx="242160" cy="0"/>
                </a:xfrm>
                <a:prstGeom prst="line">
                  <a:avLst/>
                </a:prstGeom>
                <a:ln w="317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4" name="Straight Connector 343"/>
            <p:cNvCxnSpPr/>
            <p:nvPr/>
          </p:nvCxnSpPr>
          <p:spPr>
            <a:xfrm>
              <a:off x="625436" y="2420888"/>
              <a:ext cx="756007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1381443" y="2420888"/>
              <a:ext cx="0" cy="599296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1381443" y="3020184"/>
              <a:ext cx="866744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flipV="1">
              <a:off x="2248187" y="2420888"/>
              <a:ext cx="0" cy="599296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248187" y="2420888"/>
              <a:ext cx="866743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3114930" y="2420888"/>
              <a:ext cx="0" cy="599296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3114927" y="3020184"/>
              <a:ext cx="5303904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514700" y="4149080"/>
              <a:ext cx="4995065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V="1">
              <a:off x="5509765" y="3501008"/>
              <a:ext cx="0" cy="648072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5500566" y="3501008"/>
              <a:ext cx="866743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6376509" y="3501008"/>
              <a:ext cx="0" cy="648072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6376509" y="4149080"/>
              <a:ext cx="857544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7243252" y="3501008"/>
              <a:ext cx="0" cy="648072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7243252" y="3501008"/>
              <a:ext cx="857544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8100796" y="3501008"/>
              <a:ext cx="0" cy="648072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8100796" y="4149080"/>
              <a:ext cx="647668" cy="0"/>
            </a:xfrm>
            <a:prstGeom prst="line">
              <a:avLst/>
            </a:prstGeom>
            <a:ln w="412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Straight Connector 443"/>
          <p:cNvCxnSpPr/>
          <p:nvPr/>
        </p:nvCxnSpPr>
        <p:spPr>
          <a:xfrm>
            <a:off x="5603610" y="1266546"/>
            <a:ext cx="0" cy="332142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996401" y="1288812"/>
            <a:ext cx="0" cy="32991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6384972" y="1308340"/>
            <a:ext cx="0" cy="327710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6777764" y="1288812"/>
            <a:ext cx="0" cy="32966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7187760" y="1385879"/>
            <a:ext cx="0" cy="32020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7580551" y="1288812"/>
            <a:ext cx="0" cy="329916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7960967" y="1273714"/>
            <a:ext cx="0" cy="331426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8353758" y="1297827"/>
            <a:ext cx="0" cy="32901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 451"/>
          <p:cNvSpPr/>
          <p:nvPr/>
        </p:nvSpPr>
        <p:spPr>
          <a:xfrm>
            <a:off x="1801336" y="465516"/>
            <a:ext cx="173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Master to slave </a:t>
            </a:r>
            <a:endParaRPr lang="en-IN" sz="1600" dirty="0"/>
          </a:p>
        </p:txBody>
      </p:sp>
      <p:sp>
        <p:nvSpPr>
          <p:cNvPr id="453" name="Rectangle 452"/>
          <p:cNvSpPr/>
          <p:nvPr/>
        </p:nvSpPr>
        <p:spPr>
          <a:xfrm>
            <a:off x="5973707" y="465516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Slave to Master</a:t>
            </a:r>
            <a:endParaRPr lang="en-IN" sz="1600" dirty="0"/>
          </a:p>
        </p:txBody>
      </p:sp>
      <p:grpSp>
        <p:nvGrpSpPr>
          <p:cNvPr id="480" name="Group 479"/>
          <p:cNvGrpSpPr/>
          <p:nvPr/>
        </p:nvGrpSpPr>
        <p:grpSpPr>
          <a:xfrm>
            <a:off x="1290571" y="1512814"/>
            <a:ext cx="3063644" cy="365022"/>
            <a:chOff x="564744" y="2017084"/>
            <a:chExt cx="3361807" cy="486696"/>
          </a:xfrm>
        </p:grpSpPr>
        <p:sp>
          <p:nvSpPr>
            <p:cNvPr id="455" name="Rectangle 454"/>
            <p:cNvSpPr/>
            <p:nvPr/>
          </p:nvSpPr>
          <p:spPr>
            <a:xfrm>
              <a:off x="564744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1014774" y="203464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417374" y="2039341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0</a:t>
              </a:r>
              <a:endParaRPr lang="en-IN" sz="1600" b="1" dirty="0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867403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30245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75248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155089" y="2034427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0</a:t>
              </a:r>
              <a:endParaRPr lang="en-IN" sz="1600" b="1" dirty="0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3746" y="2052375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</p:grpSp>
      <p:sp>
        <p:nvSpPr>
          <p:cNvPr id="467" name="Rectangle 466"/>
          <p:cNvSpPr/>
          <p:nvPr/>
        </p:nvSpPr>
        <p:spPr>
          <a:xfrm>
            <a:off x="5445363" y="1512648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sp>
        <p:nvSpPr>
          <p:cNvPr id="468" name="Rectangle 467"/>
          <p:cNvSpPr/>
          <p:nvPr/>
        </p:nvSpPr>
        <p:spPr>
          <a:xfrm>
            <a:off x="5855479" y="1512648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sp>
        <p:nvSpPr>
          <p:cNvPr id="469" name="Rectangle 468"/>
          <p:cNvSpPr/>
          <p:nvPr/>
        </p:nvSpPr>
        <p:spPr>
          <a:xfrm>
            <a:off x="6213255" y="1512648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470" name="Rectangle 469"/>
          <p:cNvSpPr/>
          <p:nvPr/>
        </p:nvSpPr>
        <p:spPr>
          <a:xfrm>
            <a:off x="6632488" y="1512481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sp>
        <p:nvSpPr>
          <p:cNvPr id="471" name="Rectangle 470"/>
          <p:cNvSpPr/>
          <p:nvPr/>
        </p:nvSpPr>
        <p:spPr>
          <a:xfrm>
            <a:off x="7023232" y="1512481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sp>
        <p:nvSpPr>
          <p:cNvPr id="472" name="Rectangle 471"/>
          <p:cNvSpPr/>
          <p:nvPr/>
        </p:nvSpPr>
        <p:spPr>
          <a:xfrm>
            <a:off x="7439074" y="1501582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sp>
        <p:nvSpPr>
          <p:cNvPr id="473" name="Rectangle 472"/>
          <p:cNvSpPr/>
          <p:nvPr/>
        </p:nvSpPr>
        <p:spPr>
          <a:xfrm>
            <a:off x="7805967" y="1485940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0</a:t>
            </a:r>
            <a:endParaRPr lang="en-IN" sz="1600" b="1" dirty="0"/>
          </a:p>
        </p:txBody>
      </p:sp>
      <p:sp>
        <p:nvSpPr>
          <p:cNvPr id="474" name="Rectangle 473"/>
          <p:cNvSpPr/>
          <p:nvPr/>
        </p:nvSpPr>
        <p:spPr>
          <a:xfrm>
            <a:off x="8259155" y="1485940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0</a:t>
            </a:r>
            <a:endParaRPr lang="en-IN" sz="1600" b="1" dirty="0"/>
          </a:p>
        </p:txBody>
      </p:sp>
      <p:grpSp>
        <p:nvGrpSpPr>
          <p:cNvPr id="481" name="Group 480"/>
          <p:cNvGrpSpPr/>
          <p:nvPr/>
        </p:nvGrpSpPr>
        <p:grpSpPr>
          <a:xfrm>
            <a:off x="1278211" y="2771165"/>
            <a:ext cx="3063644" cy="365022"/>
            <a:chOff x="564744" y="2017084"/>
            <a:chExt cx="3361807" cy="486696"/>
          </a:xfrm>
        </p:grpSpPr>
        <p:sp>
          <p:nvSpPr>
            <p:cNvPr id="482" name="Rectangle 481"/>
            <p:cNvSpPr/>
            <p:nvPr/>
          </p:nvSpPr>
          <p:spPr>
            <a:xfrm>
              <a:off x="564744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014774" y="203464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1417374" y="2039341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0</a:t>
              </a:r>
              <a:endParaRPr lang="en-IN" sz="1600" b="1" dirty="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1867403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245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75248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155089" y="2034427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593746" y="2052375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</p:grpSp>
      <p:grpSp>
        <p:nvGrpSpPr>
          <p:cNvPr id="490" name="Group 489"/>
          <p:cNvGrpSpPr/>
          <p:nvPr/>
        </p:nvGrpSpPr>
        <p:grpSpPr>
          <a:xfrm>
            <a:off x="5406382" y="2340470"/>
            <a:ext cx="3063644" cy="365022"/>
            <a:chOff x="564744" y="2017084"/>
            <a:chExt cx="3361807" cy="486696"/>
          </a:xfrm>
        </p:grpSpPr>
        <p:sp>
          <p:nvSpPr>
            <p:cNvPr id="491" name="Rectangle 490"/>
            <p:cNvSpPr/>
            <p:nvPr/>
          </p:nvSpPr>
          <p:spPr>
            <a:xfrm>
              <a:off x="564744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014774" y="203464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1417374" y="2039341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IN" sz="1600" b="1" dirty="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1867403" y="2020779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230245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752489" y="2017084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1</a:t>
              </a:r>
              <a:endParaRPr lang="en-IN" sz="1600" b="1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3155089" y="2034427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1</a:t>
              </a:r>
              <a:endParaRPr lang="en-IN" sz="1600" b="1" dirty="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593746" y="2052375"/>
              <a:ext cx="332805" cy="4514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0</a:t>
              </a:r>
              <a:endParaRPr lang="en-IN" sz="1600" b="1" dirty="0"/>
            </a:p>
          </p:txBody>
        </p:sp>
      </p:grpSp>
      <p:sp>
        <p:nvSpPr>
          <p:cNvPr id="517" name="Rectangle 516"/>
          <p:cNvSpPr/>
          <p:nvPr/>
        </p:nvSpPr>
        <p:spPr>
          <a:xfrm>
            <a:off x="179512" y="97086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SCLK</a:t>
            </a:r>
            <a:endParaRPr lang="en-IN" sz="1600" dirty="0"/>
          </a:p>
        </p:txBody>
      </p:sp>
      <p:sp>
        <p:nvSpPr>
          <p:cNvPr id="518" name="Rectangle 517"/>
          <p:cNvSpPr/>
          <p:nvPr/>
        </p:nvSpPr>
        <p:spPr>
          <a:xfrm>
            <a:off x="179515" y="1700864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MOSI</a:t>
            </a:r>
            <a:endParaRPr lang="en-IN" sz="16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1158463" y="4083918"/>
            <a:ext cx="7311563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91051" y="3723878"/>
            <a:ext cx="688956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576768" y="3723878"/>
            <a:ext cx="459728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992457" y="3723878"/>
            <a:ext cx="166006" cy="36004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8470026" y="3723878"/>
            <a:ext cx="92417" cy="36004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299053" y="2752970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MISO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350234" y="3725125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ss</m:t>
                          </m:r>
                        </m:e>
                      </m:bar>
                    </m:oMath>
                  </m:oMathPara>
                </a14:m>
                <a:endParaRPr lang="en-I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4" y="3725125"/>
                <a:ext cx="44755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3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515336" y="2913924"/>
            <a:ext cx="0" cy="7677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4094" y="438591"/>
            <a:ext cx="5375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Software Slave Management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58561" y="962393"/>
            <a:ext cx="266429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5628" y="1354197"/>
            <a:ext cx="796550" cy="2397340"/>
            <a:chOff x="5332767" y="1715567"/>
            <a:chExt cx="796550" cy="3196455"/>
          </a:xfrm>
        </p:grpSpPr>
        <p:sp>
          <p:nvSpPr>
            <p:cNvPr id="5" name="Rectangle 4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4364" y="2359133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2767" y="3239217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152" b="-24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7590709" y="324550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55848" y="3638150"/>
            <a:ext cx="7027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74825" y="3586361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32350" y="1415752"/>
            <a:ext cx="5413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NSS Pin </a:t>
            </a:r>
            <a:r>
              <a:rPr lang="en-US" sz="1600" dirty="0"/>
              <a:t>state is handled by </a:t>
            </a:r>
            <a:r>
              <a:rPr lang="en-US" sz="1600" b="1" dirty="0" smtClean="0"/>
              <a:t>‘SSI’</a:t>
            </a:r>
            <a:r>
              <a:rPr lang="en-US" sz="1600" dirty="0" smtClean="0"/>
              <a:t> </a:t>
            </a:r>
            <a:r>
              <a:rPr lang="en-US" sz="1600" dirty="0"/>
              <a:t>bit in the CR1 register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32350" y="20051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dirty="0"/>
              <a:t>SSI</a:t>
            </a:r>
            <a:r>
              <a:rPr lang="en-US" sz="1600" dirty="0"/>
              <a:t> bit = 1 , then </a:t>
            </a:r>
            <a:r>
              <a:rPr lang="en-US" sz="1600" b="1" dirty="0"/>
              <a:t>NSS</a:t>
            </a:r>
            <a:r>
              <a:rPr lang="en-US" sz="1600" dirty="0"/>
              <a:t> goes </a:t>
            </a:r>
            <a:r>
              <a:rPr lang="en-US" sz="1600" b="1" dirty="0" smtClean="0"/>
              <a:t>HIGH</a:t>
            </a:r>
            <a:endParaRPr lang="en-US" sz="1600" b="1" dirty="0"/>
          </a:p>
        </p:txBody>
      </p:sp>
      <p:sp>
        <p:nvSpPr>
          <p:cNvPr id="21" name="Oval 20"/>
          <p:cNvSpPr/>
          <p:nvPr/>
        </p:nvSpPr>
        <p:spPr>
          <a:xfrm>
            <a:off x="5470966" y="2866266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114939" y="2570503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+VCC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572000" y="2995060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SSI=1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8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/>
      <p:bldP spid="2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515336" y="3638150"/>
            <a:ext cx="0" cy="50077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4094" y="438591"/>
            <a:ext cx="5375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Software Slave Management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58561" y="962393"/>
            <a:ext cx="266429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5628" y="1354197"/>
            <a:ext cx="796550" cy="2397340"/>
            <a:chOff x="5332767" y="1715567"/>
            <a:chExt cx="796550" cy="3196455"/>
          </a:xfrm>
        </p:grpSpPr>
        <p:sp>
          <p:nvSpPr>
            <p:cNvPr id="5" name="Rectangle 4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4364" y="2359133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2767" y="3239217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152" b="-24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7590709" y="324550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55848" y="3638150"/>
            <a:ext cx="7027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74825" y="3586361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32350" y="1415752"/>
            <a:ext cx="5077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NSS state is handled by </a:t>
            </a:r>
            <a:r>
              <a:rPr lang="en-US" sz="1600" b="1" dirty="0" smtClean="0"/>
              <a:t>‘SSI’</a:t>
            </a:r>
            <a:r>
              <a:rPr lang="en-US" sz="1600" dirty="0" smtClean="0"/>
              <a:t> </a:t>
            </a:r>
            <a:r>
              <a:rPr lang="en-US" sz="1600" dirty="0"/>
              <a:t>bit in the CR1 register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32350" y="2005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dirty="0"/>
              <a:t>SSI</a:t>
            </a:r>
            <a:r>
              <a:rPr lang="en-US" sz="1600" dirty="0"/>
              <a:t> bit = 1 , then </a:t>
            </a:r>
            <a:r>
              <a:rPr lang="en-US" sz="1600" b="1" dirty="0"/>
              <a:t>NSS</a:t>
            </a:r>
            <a:r>
              <a:rPr lang="en-US" sz="1600" dirty="0"/>
              <a:t> goes </a:t>
            </a:r>
            <a:r>
              <a:rPr lang="en-US" sz="1600" b="1" dirty="0"/>
              <a:t>HIGH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SSI</a:t>
            </a:r>
            <a:r>
              <a:rPr lang="en-US" sz="1600" dirty="0"/>
              <a:t> bit = 0, then </a:t>
            </a:r>
            <a:r>
              <a:rPr lang="en-US" sz="1600" b="1" dirty="0"/>
              <a:t>NSS</a:t>
            </a:r>
            <a:r>
              <a:rPr lang="en-US" sz="1600" dirty="0"/>
              <a:t> goes  </a:t>
            </a:r>
            <a:r>
              <a:rPr lang="en-US" sz="1600" b="1" dirty="0"/>
              <a:t>LOW</a:t>
            </a:r>
            <a:endParaRPr lang="en-IN" sz="1600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5250065" y="4176399"/>
            <a:ext cx="530541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flipH="1">
            <a:off x="5425069" y="4298301"/>
            <a:ext cx="178690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 flipH="1">
            <a:off x="5338489" y="4237350"/>
            <a:ext cx="353694" cy="1270"/>
          </a:xfrm>
          <a:prstGeom prst="lin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0" y="2995060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SSI=0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3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94" y="438591"/>
            <a:ext cx="5375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Software Slave Management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58561" y="962393"/>
            <a:ext cx="266429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25628" y="1354197"/>
            <a:ext cx="796550" cy="2397340"/>
            <a:chOff x="5332767" y="1715567"/>
            <a:chExt cx="796550" cy="3196455"/>
          </a:xfrm>
        </p:grpSpPr>
        <p:sp>
          <p:nvSpPr>
            <p:cNvPr id="5" name="Rectangle 4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4364" y="2359133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2767" y="3239217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152" b="-24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7590709" y="3245509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55848" y="3638150"/>
            <a:ext cx="7027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74825" y="3586361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32350" y="322913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 smtClean="0"/>
              <a:t>SSI</a:t>
            </a:r>
            <a:r>
              <a:rPr lang="en-IN" sz="1600" dirty="0" smtClean="0"/>
              <a:t> bit </a:t>
            </a:r>
            <a:r>
              <a:rPr lang="en-IN" sz="1600" dirty="0"/>
              <a:t>is the handle for the software to control the </a:t>
            </a:r>
            <a:r>
              <a:rPr lang="en-IN" sz="1600" b="1" dirty="0" smtClean="0"/>
              <a:t>NSS </a:t>
            </a:r>
            <a:r>
              <a:rPr lang="en-IN" sz="1600" dirty="0" smtClean="0"/>
              <a:t>pin !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32350" y="1415752"/>
            <a:ext cx="5077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NSS state is handled by </a:t>
            </a:r>
            <a:r>
              <a:rPr lang="en-US" sz="1600" b="1" dirty="0" smtClean="0"/>
              <a:t>‘SSI’</a:t>
            </a:r>
            <a:r>
              <a:rPr lang="en-US" sz="1600" dirty="0" smtClean="0"/>
              <a:t> </a:t>
            </a:r>
            <a:r>
              <a:rPr lang="en-US" sz="1600" dirty="0"/>
              <a:t>bit in the CR1 register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32350" y="2005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dirty="0"/>
              <a:t>SSI</a:t>
            </a:r>
            <a:r>
              <a:rPr lang="en-US" sz="1600" dirty="0"/>
              <a:t> bit = 1 , then </a:t>
            </a:r>
            <a:r>
              <a:rPr lang="en-US" sz="1600" b="1" dirty="0"/>
              <a:t>NSS</a:t>
            </a:r>
            <a:r>
              <a:rPr lang="en-US" sz="1600" dirty="0"/>
              <a:t> goes </a:t>
            </a:r>
            <a:r>
              <a:rPr lang="en-US" sz="1600" b="1" dirty="0"/>
              <a:t>HIGH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SSI</a:t>
            </a:r>
            <a:r>
              <a:rPr lang="en-US" sz="1600" dirty="0"/>
              <a:t> bit = 0, then </a:t>
            </a:r>
            <a:r>
              <a:rPr lang="en-US" sz="1600" b="1" dirty="0"/>
              <a:t>NSS</a:t>
            </a:r>
            <a:r>
              <a:rPr lang="en-US" sz="1600" dirty="0"/>
              <a:t> goes  </a:t>
            </a:r>
            <a:r>
              <a:rPr lang="en-US" sz="1600" b="1" dirty="0"/>
              <a:t>LOW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0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934" y="2386345"/>
            <a:ext cx="80154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So</a:t>
            </a:r>
            <a:r>
              <a:rPr lang="en-US" sz="3200" dirty="0"/>
              <a:t>, What is the advantage of using Software Slave Management(SSM)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49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2710" y="812161"/>
            <a:ext cx="1686003" cy="322095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58561" y="769367"/>
            <a:ext cx="1890016" cy="327495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8713" y="1253859"/>
            <a:ext cx="410984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70595" y="1778228"/>
            <a:ext cx="4087966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70595" y="2459893"/>
            <a:ext cx="408796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425628" y="1161171"/>
            <a:ext cx="565062" cy="2397340"/>
            <a:chOff x="5332767" y="1715567"/>
            <a:chExt cx="796550" cy="3196455"/>
          </a:xfrm>
        </p:grpSpPr>
        <p:sp>
          <p:nvSpPr>
            <p:cNvPr id="66" name="Rectangle 65"/>
            <p:cNvSpPr/>
            <p:nvPr/>
          </p:nvSpPr>
          <p:spPr>
            <a:xfrm>
              <a:off x="5364364" y="1715567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64364" y="2359133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32767" y="3239217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364" y="4378542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2857" b="-2272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1314271" y="105798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83" name="Rectangle 82"/>
          <p:cNvSpPr/>
          <p:nvPr/>
        </p:nvSpPr>
        <p:spPr>
          <a:xfrm>
            <a:off x="1383760" y="1556566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4" name="Rectangle 83"/>
          <p:cNvSpPr/>
          <p:nvPr/>
        </p:nvSpPr>
        <p:spPr>
          <a:xfrm>
            <a:off x="1383760" y="2264016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p:sp>
        <p:nvSpPr>
          <p:cNvPr id="85" name="Rectangle 84"/>
          <p:cNvSpPr/>
          <p:nvPr/>
        </p:nvSpPr>
        <p:spPr>
          <a:xfrm>
            <a:off x="1347934" y="3249248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gpio1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0886" y="269525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89" name="Rectangle 88"/>
          <p:cNvSpPr/>
          <p:nvPr/>
        </p:nvSpPr>
        <p:spPr>
          <a:xfrm>
            <a:off x="7590709" y="3052483"/>
            <a:ext cx="555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Slave</a:t>
            </a:r>
            <a:endParaRPr lang="en-IN" sz="1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170595" y="3468881"/>
            <a:ext cx="7281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64192" y="3445124"/>
            <a:ext cx="494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83169" y="3393335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ular Callout 2"/>
          <p:cNvSpPr/>
          <p:nvPr/>
        </p:nvSpPr>
        <p:spPr>
          <a:xfrm rot="10800000" flipH="1">
            <a:off x="1572169" y="4149827"/>
            <a:ext cx="2927296" cy="966228"/>
          </a:xfrm>
          <a:prstGeom prst="wedgeRectCallout">
            <a:avLst>
              <a:gd name="adj1" fmla="val -20438"/>
              <a:gd name="adj2" fmla="val 12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66236" y="4176530"/>
            <a:ext cx="28554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Master need not use its another pin to drive the NSS pin low, that saves one pin for master.</a:t>
            </a:r>
          </a:p>
        </p:txBody>
      </p:sp>
      <p:sp>
        <p:nvSpPr>
          <p:cNvPr id="30" name="Rectangular Callout 29"/>
          <p:cNvSpPr/>
          <p:nvPr/>
        </p:nvSpPr>
        <p:spPr>
          <a:xfrm rot="10800000" flipH="1">
            <a:off x="5081087" y="4101695"/>
            <a:ext cx="2927296" cy="852270"/>
          </a:xfrm>
          <a:prstGeom prst="wedgeRectCallout">
            <a:avLst>
              <a:gd name="adj1" fmla="val -20438"/>
              <a:gd name="adj2" fmla="val 12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081086" y="41498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NSS pin is handled by SSI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 </a:t>
            </a:r>
            <a:r>
              <a:rPr lang="en-US" dirty="0"/>
              <a:t>of Control register by software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477762" y="581328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Saves PIN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62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0249" y="2145189"/>
            <a:ext cx="7826039" cy="1050398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smtClean="0"/>
              <a:t>Hardware </a:t>
            </a:r>
            <a:r>
              <a:rPr lang="en-IN" dirty="0"/>
              <a:t>slave </a:t>
            </a:r>
            <a:r>
              <a:rPr lang="en-IN" dirty="0" smtClean="0"/>
              <a:t>Management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7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3571" y="1059581"/>
            <a:ext cx="2721537" cy="188362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2768" y="1005576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64088" y="2301720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07867" y="3813888"/>
            <a:ext cx="2664296" cy="102611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43" idx="6"/>
          </p:cNvCxnSpPr>
          <p:nvPr/>
        </p:nvCxnSpPr>
        <p:spPr>
          <a:xfrm flipV="1">
            <a:off x="3432906" y="1912849"/>
            <a:ext cx="1405496" cy="6516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72018" y="2285850"/>
            <a:ext cx="0" cy="907759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72018" y="3202607"/>
            <a:ext cx="726314" cy="8607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58893" y="4702945"/>
            <a:ext cx="1164631" cy="0"/>
          </a:xfrm>
          <a:prstGeom prst="straightConnector1">
            <a:avLst/>
          </a:prstGeom>
          <a:ln w="6032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05108" y="2285850"/>
            <a:ext cx="666910" cy="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62218" y="2647299"/>
            <a:ext cx="276345" cy="0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38561" y="2641104"/>
            <a:ext cx="0" cy="2039388"/>
          </a:xfrm>
          <a:prstGeom prst="line">
            <a:avLst/>
          </a:prstGeom>
          <a:ln w="603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332771" y="1090092"/>
            <a:ext cx="796549" cy="1044947"/>
            <a:chOff x="5332768" y="1453454"/>
            <a:chExt cx="796549" cy="1393263"/>
          </a:xfrm>
        </p:grpSpPr>
        <p:sp>
          <p:nvSpPr>
            <p:cNvPr id="66" name="Rectangle 65"/>
            <p:cNvSpPr/>
            <p:nvPr/>
          </p:nvSpPr>
          <p:spPr>
            <a:xfrm>
              <a:off x="5364364" y="1453454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2768" y="1733141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4364" y="2020198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4000" b="-24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5407870" y="2364106"/>
            <a:ext cx="796549" cy="1044947"/>
            <a:chOff x="5332768" y="1453454"/>
            <a:chExt cx="796549" cy="1393263"/>
          </a:xfrm>
        </p:grpSpPr>
        <p:sp>
          <p:nvSpPr>
            <p:cNvPr id="72" name="Rectangle 71"/>
            <p:cNvSpPr/>
            <p:nvPr/>
          </p:nvSpPr>
          <p:spPr>
            <a:xfrm>
              <a:off x="5364364" y="1453454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32768" y="1733141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4364" y="2020198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4141" b="-246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5463795" y="3886102"/>
            <a:ext cx="796549" cy="1044947"/>
            <a:chOff x="5332768" y="1453454"/>
            <a:chExt cx="796549" cy="1393263"/>
          </a:xfrm>
        </p:grpSpPr>
        <p:sp>
          <p:nvSpPr>
            <p:cNvPr id="77" name="Rectangle 76"/>
            <p:cNvSpPr/>
            <p:nvPr/>
          </p:nvSpPr>
          <p:spPr>
            <a:xfrm>
              <a:off x="5364364" y="1453454"/>
              <a:ext cx="7312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SCLK</a:t>
              </a:r>
              <a:endParaRPr lang="en-IN" sz="18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32768" y="1733141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MOSI</a:t>
              </a:r>
              <a:endParaRPr lang="en-IN" sz="18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364364" y="2020198"/>
              <a:ext cx="7649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MISO</a:t>
              </a:r>
              <a:endParaRPr lang="en-I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Nss</m:t>
                            </m:r>
                          </m:e>
                        </m:bar>
                      </m:oMath>
                    </m:oMathPara>
                  </a14:m>
                  <a:endParaRPr lang="en-IN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560" y="2313237"/>
                  <a:ext cx="604653" cy="5334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4141" b="-2272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le 81"/>
          <p:cNvSpPr/>
          <p:nvPr/>
        </p:nvSpPr>
        <p:spPr>
          <a:xfrm>
            <a:off x="2516629" y="1083101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SCLK</a:t>
            </a:r>
            <a:endParaRPr lang="en-IN" sz="1800" dirty="0"/>
          </a:p>
        </p:txBody>
      </p:sp>
      <p:sp>
        <p:nvSpPr>
          <p:cNvPr id="83" name="Rectangle 82"/>
          <p:cNvSpPr/>
          <p:nvPr/>
        </p:nvSpPr>
        <p:spPr>
          <a:xfrm>
            <a:off x="2483771" y="1299856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MOSI</a:t>
            </a:r>
            <a:endParaRPr lang="en-IN" sz="1800" dirty="0"/>
          </a:p>
        </p:txBody>
      </p:sp>
      <p:sp>
        <p:nvSpPr>
          <p:cNvPr id="84" name="Rectangle 83"/>
          <p:cNvSpPr/>
          <p:nvPr/>
        </p:nvSpPr>
        <p:spPr>
          <a:xfrm>
            <a:off x="2515367" y="1501709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MISO</a:t>
            </a:r>
            <a:endParaRPr lang="en-IN" sz="1800" dirty="0"/>
          </a:p>
        </p:txBody>
      </p:sp>
      <p:sp>
        <p:nvSpPr>
          <p:cNvPr id="85" name="Rectangle 84"/>
          <p:cNvSpPr/>
          <p:nvPr/>
        </p:nvSpPr>
        <p:spPr>
          <a:xfrm>
            <a:off x="2550339" y="1705673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gpio1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23058" y="208486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gpio2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38234" y="2440119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gpio3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94680" y="160688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Master</a:t>
            </a:r>
            <a:endParaRPr lang="en-IN" sz="1800" dirty="0"/>
          </a:p>
        </p:txBody>
      </p:sp>
      <p:sp>
        <p:nvSpPr>
          <p:cNvPr id="89" name="Rectangle 88"/>
          <p:cNvSpPr/>
          <p:nvPr/>
        </p:nvSpPr>
        <p:spPr>
          <a:xfrm>
            <a:off x="6444208" y="136709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Slave1</a:t>
            </a:r>
            <a:endParaRPr lang="en-IN" sz="1800" dirty="0"/>
          </a:p>
        </p:txBody>
      </p:sp>
      <p:sp>
        <p:nvSpPr>
          <p:cNvPr id="90" name="Rectangle 89"/>
          <p:cNvSpPr/>
          <p:nvPr/>
        </p:nvSpPr>
        <p:spPr>
          <a:xfrm>
            <a:off x="6444208" y="264110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Slave2</a:t>
            </a:r>
            <a:endParaRPr lang="en-IN" sz="1800" dirty="0"/>
          </a:p>
        </p:txBody>
      </p:sp>
      <p:sp>
        <p:nvSpPr>
          <p:cNvPr id="91" name="Rectangle 90"/>
          <p:cNvSpPr/>
          <p:nvPr/>
        </p:nvSpPr>
        <p:spPr>
          <a:xfrm>
            <a:off x="6444208" y="418496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Slave3</a:t>
            </a:r>
            <a:endParaRPr lang="en-IN" sz="18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38402" y="1916979"/>
            <a:ext cx="494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757379" y="1865190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38843" y="3208998"/>
            <a:ext cx="494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757820" y="3157209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>
            <a:off x="4903194" y="4737235"/>
            <a:ext cx="4943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822171" y="4685446"/>
            <a:ext cx="81023" cy="95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/>
          <p:cNvGrpSpPr/>
          <p:nvPr/>
        </p:nvGrpSpPr>
        <p:grpSpPr>
          <a:xfrm>
            <a:off x="4538550" y="1960507"/>
            <a:ext cx="530542" cy="341107"/>
            <a:chOff x="4538550" y="1960507"/>
            <a:chExt cx="530542" cy="341107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798331" y="1960507"/>
              <a:ext cx="0" cy="17453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flipH="1">
              <a:off x="4538550" y="2178442"/>
              <a:ext cx="530542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4713554" y="2300344"/>
              <a:ext cx="178690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4626974" y="2239393"/>
              <a:ext cx="353694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597411" y="4715043"/>
            <a:ext cx="530542" cy="341107"/>
            <a:chOff x="4597411" y="4715043"/>
            <a:chExt cx="530542" cy="341107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857192" y="4715043"/>
              <a:ext cx="0" cy="17453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4597411" y="4932978"/>
              <a:ext cx="530542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 bwMode="auto">
            <a:xfrm flipH="1">
              <a:off x="4772415" y="5054880"/>
              <a:ext cx="178690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4685835" y="4993929"/>
              <a:ext cx="353694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39884" y="3176647"/>
            <a:ext cx="530542" cy="341107"/>
            <a:chOff x="4539884" y="3176647"/>
            <a:chExt cx="530542" cy="341107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799665" y="3176647"/>
              <a:ext cx="0" cy="17453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4539884" y="3394582"/>
              <a:ext cx="530542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 flipH="1">
              <a:off x="4714888" y="3516484"/>
              <a:ext cx="178690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flipH="1">
              <a:off x="4628308" y="3455533"/>
              <a:ext cx="353694" cy="127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37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098" y="508039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dirty="0"/>
              <a:t>Implementing </a:t>
            </a:r>
            <a:r>
              <a:rPr lang="en-IN" dirty="0" smtClean="0"/>
              <a:t>Master </a:t>
            </a:r>
            <a:r>
              <a:rPr lang="en-IN" dirty="0" err="1" smtClean="0"/>
              <a:t>rx</a:t>
            </a:r>
            <a:r>
              <a:rPr lang="en-IN" dirty="0" smtClean="0"/>
              <a:t> </a:t>
            </a:r>
            <a:r>
              <a:rPr lang="en-IN" dirty="0"/>
              <a:t>API 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816285" y="2105951"/>
            <a:ext cx="7853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</a:t>
            </a:r>
            <a:r>
              <a:rPr lang="en-IN" sz="2000" dirty="0" smtClean="0"/>
              <a:t>f </a:t>
            </a:r>
            <a:r>
              <a:rPr lang="en-IN" sz="2000" dirty="0"/>
              <a:t>master wants </a:t>
            </a:r>
            <a:r>
              <a:rPr lang="en-IN" sz="2000" b="1" dirty="0"/>
              <a:t>read</a:t>
            </a:r>
            <a:r>
              <a:rPr lang="en-IN" sz="2000" dirty="0"/>
              <a:t> something form the slave, it has to </a:t>
            </a:r>
            <a:r>
              <a:rPr lang="en-IN" sz="2000" b="1" dirty="0"/>
              <a:t>produce clock </a:t>
            </a:r>
            <a:r>
              <a:rPr lang="en-IN" sz="2000" dirty="0" smtClean="0"/>
              <a:t>, and </a:t>
            </a:r>
            <a:r>
              <a:rPr lang="en-IN" sz="2000" dirty="0"/>
              <a:t>to produce clock </a:t>
            </a:r>
            <a:r>
              <a:rPr lang="en-IN" sz="2000" dirty="0" smtClean="0"/>
              <a:t>Master has </a:t>
            </a:r>
            <a:r>
              <a:rPr lang="en-IN" sz="2000" dirty="0"/>
              <a:t>to place some data in to the </a:t>
            </a:r>
            <a:r>
              <a:rPr lang="en-IN" sz="2000" b="1" dirty="0" err="1" smtClean="0"/>
              <a:t>tx</a:t>
            </a:r>
            <a:r>
              <a:rPr lang="en-IN" sz="2000" b="1" dirty="0" smtClean="0"/>
              <a:t> buffer </a:t>
            </a:r>
            <a:r>
              <a:rPr lang="en-IN" sz="2000" dirty="0" smtClean="0"/>
              <a:t>by </a:t>
            </a:r>
            <a:r>
              <a:rPr lang="en-IN" sz="2000" dirty="0"/>
              <a:t>writing some </a:t>
            </a:r>
            <a:r>
              <a:rPr lang="en-IN" sz="2000" b="1" dirty="0"/>
              <a:t>dummy</a:t>
            </a:r>
            <a:r>
              <a:rPr lang="en-IN" sz="2000" dirty="0"/>
              <a:t> bytes. </a:t>
            </a:r>
          </a:p>
        </p:txBody>
      </p:sp>
    </p:spTree>
    <p:extLst>
      <p:ext uri="{BB962C8B-B14F-4D97-AF65-F5344CB8AC3E}">
        <p14:creationId xmlns:p14="http://schemas.microsoft.com/office/powerpoint/2010/main" val="408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098" y="508039"/>
            <a:ext cx="2803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dirty="0"/>
              <a:t>Implementing </a:t>
            </a:r>
            <a:r>
              <a:rPr lang="en-IN" dirty="0" smtClean="0"/>
              <a:t>slave </a:t>
            </a:r>
            <a:r>
              <a:rPr lang="en-IN" dirty="0" err="1" smtClean="0"/>
              <a:t>tx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  <a:endParaRPr lang="en-IN" sz="1200" dirty="0"/>
          </a:p>
        </p:txBody>
      </p:sp>
      <p:sp>
        <p:nvSpPr>
          <p:cNvPr id="4" name="Rectangle 3"/>
          <p:cNvSpPr/>
          <p:nvPr/>
        </p:nvSpPr>
        <p:spPr>
          <a:xfrm>
            <a:off x="724725" y="1634012"/>
            <a:ext cx="7666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</a:t>
            </a:r>
            <a:r>
              <a:rPr lang="en-IN" sz="2400" dirty="0" smtClean="0"/>
              <a:t>lave </a:t>
            </a:r>
            <a:r>
              <a:rPr lang="en-IN" sz="2400" dirty="0"/>
              <a:t>can not do </a:t>
            </a:r>
            <a:r>
              <a:rPr lang="en-IN" sz="2400" dirty="0" err="1" smtClean="0"/>
              <a:t>Tx</a:t>
            </a:r>
            <a:r>
              <a:rPr lang="en-IN" sz="2400" dirty="0" smtClean="0"/>
              <a:t>, until master </a:t>
            </a:r>
            <a:r>
              <a:rPr lang="en-IN" sz="2400" dirty="0"/>
              <a:t>produces clock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4725" y="2932735"/>
            <a:ext cx="7412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W</a:t>
            </a:r>
            <a:r>
              <a:rPr lang="en-IN" sz="2400" dirty="0" smtClean="0"/>
              <a:t>henever </a:t>
            </a:r>
            <a:r>
              <a:rPr lang="en-IN" sz="2400" dirty="0"/>
              <a:t>you are in </a:t>
            </a:r>
            <a:r>
              <a:rPr lang="en-IN" sz="2400" dirty="0" smtClean="0"/>
              <a:t>SPI slave </a:t>
            </a:r>
            <a:r>
              <a:rPr lang="en-IN" sz="2400" dirty="0"/>
              <a:t>mode and want to send some data, then slave must be ready with the data </a:t>
            </a:r>
            <a:r>
              <a:rPr lang="en-IN" sz="2400" dirty="0" smtClean="0"/>
              <a:t>before </a:t>
            </a:r>
            <a:r>
              <a:rPr lang="en-IN" sz="2400" dirty="0"/>
              <a:t>master produces the clock. </a:t>
            </a:r>
          </a:p>
        </p:txBody>
      </p:sp>
    </p:spTree>
    <p:extLst>
      <p:ext uri="{BB962C8B-B14F-4D97-AF65-F5344CB8AC3E}">
        <p14:creationId xmlns:p14="http://schemas.microsoft.com/office/powerpoint/2010/main" val="23825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68733" y="1000496"/>
            <a:ext cx="6932530" cy="3148312"/>
            <a:chOff x="243067" y="451413"/>
            <a:chExt cx="8808335" cy="4236334"/>
          </a:xfrm>
        </p:grpSpPr>
        <p:sp>
          <p:nvSpPr>
            <p:cNvPr id="6" name="Rectangle 5"/>
            <p:cNvSpPr/>
            <p:nvPr/>
          </p:nvSpPr>
          <p:spPr>
            <a:xfrm>
              <a:off x="243067" y="451413"/>
              <a:ext cx="8808335" cy="4236334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803494" y="1041722"/>
              <a:ext cx="4097437" cy="283579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521123" y="1284788"/>
              <a:ext cx="1169043" cy="2314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NVIC</a:t>
              </a:r>
              <a:endParaRPr lang="en-IN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155083" y="1932970"/>
              <a:ext cx="1387033" cy="1238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 </a:t>
              </a:r>
              <a:r>
                <a:rPr lang="en-US" dirty="0" smtClean="0"/>
                <a:t>Core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8221" y="1122734"/>
              <a:ext cx="1199911" cy="964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SPI_1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78220" y="2282406"/>
              <a:ext cx="1199911" cy="964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SPI_2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8218" y="3536492"/>
              <a:ext cx="1199911" cy="964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SPI_3</a:t>
              </a:r>
              <a:endParaRPr lang="en-IN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78131" y="1605016"/>
              <a:ext cx="2842991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678131" y="2808777"/>
              <a:ext cx="2842991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678130" y="4082006"/>
              <a:ext cx="1222537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900668" y="3449256"/>
              <a:ext cx="0" cy="632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900668" y="3472408"/>
              <a:ext cx="1620455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-Right Arrow 20"/>
            <p:cNvSpPr/>
            <p:nvPr/>
          </p:nvSpPr>
          <p:spPr>
            <a:xfrm>
              <a:off x="6700776" y="2442255"/>
              <a:ext cx="454307" cy="21992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27929" y="3448009"/>
              <a:ext cx="1537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ARM Cortex M4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5666" y="4347166"/>
              <a:ext cx="612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MCU</a:t>
              </a:r>
              <a:endParaRPr lang="en-IN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1467" y="275297"/>
            <a:ext cx="5989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SPI </a:t>
            </a:r>
            <a:r>
              <a:rPr lang="en-US" sz="3200" dirty="0" smtClean="0"/>
              <a:t>Interrupting </a:t>
            </a:r>
            <a:r>
              <a:rPr lang="en-US" sz="3200" dirty="0"/>
              <a:t>the Processor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46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4871" y="1720161"/>
            <a:ext cx="7472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</a:t>
            </a:r>
            <a:r>
              <a:rPr lang="en-IN" sz="2400" dirty="0" smtClean="0"/>
              <a:t>aster </a:t>
            </a:r>
            <a:r>
              <a:rPr lang="en-IN" sz="2400" dirty="0"/>
              <a:t>must know in advance when the slave needs to send the data back </a:t>
            </a:r>
            <a:r>
              <a:rPr lang="en-IN" sz="2400" dirty="0" smtClean="0"/>
              <a:t>and  </a:t>
            </a:r>
            <a:r>
              <a:rPr lang="en-IN" sz="2400" dirty="0"/>
              <a:t>how much data That slave wants to send, so that it can keep generating the clock for that many bytes of data. </a:t>
            </a:r>
          </a:p>
        </p:txBody>
      </p:sp>
    </p:spTree>
    <p:extLst>
      <p:ext uri="{BB962C8B-B14F-4D97-AF65-F5344CB8AC3E}">
        <p14:creationId xmlns:p14="http://schemas.microsoft.com/office/powerpoint/2010/main" val="16898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97785" y="897766"/>
            <a:ext cx="8007752" cy="3786849"/>
            <a:chOff x="534364" y="231491"/>
            <a:chExt cx="8261432" cy="4780351"/>
          </a:xfrm>
        </p:grpSpPr>
        <p:sp>
          <p:nvSpPr>
            <p:cNvPr id="2" name="Rectangle 1"/>
            <p:cNvSpPr/>
            <p:nvPr/>
          </p:nvSpPr>
          <p:spPr>
            <a:xfrm>
              <a:off x="2986268" y="231491"/>
              <a:ext cx="2847373" cy="1053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Got interrupt from SPI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986267" y="1576083"/>
              <a:ext cx="2847373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Decode the interrupt using Status register </a:t>
              </a:r>
              <a:endParaRPr lang="en-IN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4364" y="3059571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Interrupt is due to setting of RXNE flag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7111" y="3059570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Interrupt is due to setting of TXE flag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1428" y="3024839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Interrupt is due Setting of ERROR flag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4364" y="4157241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 RXNE interrupt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17109" y="4157240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 TXE interrupt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10108" y="4157241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 Error</a:t>
              </a:r>
              <a:endParaRPr lang="en-IN" dirty="0"/>
            </a:p>
          </p:txBody>
        </p:sp>
        <p:cxnSp>
          <p:nvCxnSpPr>
            <p:cNvPr id="20" name="Straight Arrow Connector 19"/>
            <p:cNvCxnSpPr>
              <a:stCxn id="2" idx="2"/>
              <a:endCxn id="3" idx="0"/>
            </p:cNvCxnSpPr>
            <p:nvPr/>
          </p:nvCxnSpPr>
          <p:spPr>
            <a:xfrm flipH="1">
              <a:off x="4409954" y="1284789"/>
              <a:ext cx="1" cy="2912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3" idx="2"/>
              <a:endCxn id="5" idx="0"/>
            </p:cNvCxnSpPr>
            <p:nvPr/>
          </p:nvCxnSpPr>
          <p:spPr>
            <a:xfrm>
              <a:off x="4409954" y="2430684"/>
              <a:ext cx="1" cy="6288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2"/>
            </p:cNvCxnSpPr>
            <p:nvPr/>
          </p:nvCxnSpPr>
          <p:spPr>
            <a:xfrm flipH="1">
              <a:off x="4409954" y="3914171"/>
              <a:ext cx="1" cy="2430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3" idx="1"/>
              <a:endCxn id="4" idx="0"/>
            </p:cNvCxnSpPr>
            <p:nvPr/>
          </p:nvCxnSpPr>
          <p:spPr>
            <a:xfrm rot="10800000" flipV="1">
              <a:off x="1627209" y="2003383"/>
              <a:ext cx="1359059" cy="105618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3" idx="3"/>
              <a:endCxn id="6" idx="0"/>
            </p:cNvCxnSpPr>
            <p:nvPr/>
          </p:nvCxnSpPr>
          <p:spPr>
            <a:xfrm>
              <a:off x="5833640" y="2003384"/>
              <a:ext cx="1860632" cy="102145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2"/>
              <a:endCxn id="14" idx="0"/>
            </p:cNvCxnSpPr>
            <p:nvPr/>
          </p:nvCxnSpPr>
          <p:spPr>
            <a:xfrm>
              <a:off x="1627208" y="3914172"/>
              <a:ext cx="0" cy="2430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2"/>
              <a:endCxn id="16" idx="0"/>
            </p:cNvCxnSpPr>
            <p:nvPr/>
          </p:nvCxnSpPr>
          <p:spPr>
            <a:xfrm>
              <a:off x="7694272" y="3879440"/>
              <a:ext cx="8680" cy="2778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88370" y="89817"/>
            <a:ext cx="6867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Handling SPI interrupt in the Code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38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9512" y="149379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Handling TXE interrupt</a:t>
            </a:r>
            <a:endParaRPr lang="en-IN" sz="3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1157468" y="869067"/>
            <a:ext cx="6701742" cy="3633484"/>
            <a:chOff x="875817" y="441767"/>
            <a:chExt cx="7347999" cy="4700308"/>
          </a:xfrm>
        </p:grpSpPr>
        <p:sp>
          <p:nvSpPr>
            <p:cNvPr id="2" name="Rectangle 1"/>
            <p:cNvSpPr/>
            <p:nvPr/>
          </p:nvSpPr>
          <p:spPr>
            <a:xfrm>
              <a:off x="2931285" y="441767"/>
              <a:ext cx="2185688" cy="85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 TXE interrupt</a:t>
              </a:r>
              <a:endParaRPr lang="en-IN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75817" y="2397893"/>
              <a:ext cx="2185688" cy="576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 one byte to SPI Data register(DR)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5493" y="2397893"/>
              <a:ext cx="2531414" cy="576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 2 byte to SPI Data register(DR)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5817" y="3159895"/>
              <a:ext cx="2185688" cy="506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Tx</a:t>
              </a:r>
              <a:r>
                <a:rPr lang="en-US" dirty="0" smtClean="0"/>
                <a:t> Count--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5493" y="3175333"/>
              <a:ext cx="2531414" cy="4907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Tx</a:t>
              </a:r>
              <a:r>
                <a:rPr lang="en-US" dirty="0" smtClean="0"/>
                <a:t> Count --</a:t>
              </a:r>
            </a:p>
            <a:p>
              <a:pPr algn="ctr"/>
              <a:r>
                <a:rPr lang="en-US" dirty="0" err="1" smtClean="0"/>
                <a:t>Tx</a:t>
              </a:r>
              <a:r>
                <a:rPr lang="en-US" dirty="0" smtClean="0"/>
                <a:t> Count --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31285" y="1552944"/>
              <a:ext cx="2185688" cy="427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 bit or 16 bit mode?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1745" y="3950833"/>
              <a:ext cx="2185688" cy="427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Count = 0 ?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31745" y="4589374"/>
              <a:ext cx="2185688" cy="427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 the SPI TX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38128" y="4577328"/>
              <a:ext cx="2185688" cy="5647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Wait till another TXE interrupt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81711" y="1861639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8bit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13627" y="1780101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16bit</a:t>
              </a:r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55333" y="4342658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Yes</a:t>
              </a:r>
              <a:endParaRPr lang="en-I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92111" y="3856706"/>
              <a:ext cx="4347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</a:t>
              </a:r>
              <a:endParaRPr lang="en-IN" dirty="0"/>
            </a:p>
          </p:txBody>
        </p:sp>
        <p:cxnSp>
          <p:nvCxnSpPr>
            <p:cNvPr id="28" name="Elbow Connector 27"/>
            <p:cNvCxnSpPr>
              <a:stCxn id="8" idx="1"/>
              <a:endCxn id="4" idx="0"/>
            </p:cNvCxnSpPr>
            <p:nvPr/>
          </p:nvCxnSpPr>
          <p:spPr>
            <a:xfrm rot="10800000" flipV="1">
              <a:off x="1968661" y="1766593"/>
              <a:ext cx="962624" cy="63129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endCxn id="5" idx="0"/>
            </p:cNvCxnSpPr>
            <p:nvPr/>
          </p:nvCxnSpPr>
          <p:spPr>
            <a:xfrm>
              <a:off x="5116973" y="1766592"/>
              <a:ext cx="1714227" cy="63130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3"/>
              <a:endCxn id="7" idx="1"/>
            </p:cNvCxnSpPr>
            <p:nvPr/>
          </p:nvCxnSpPr>
          <p:spPr>
            <a:xfrm>
              <a:off x="3061505" y="3412971"/>
              <a:ext cx="2503988" cy="7719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9" idx="0"/>
            </p:cNvCxnSpPr>
            <p:nvPr/>
          </p:nvCxnSpPr>
          <p:spPr>
            <a:xfrm>
              <a:off x="4324589" y="3420690"/>
              <a:ext cx="1" cy="53014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4" idx="2"/>
              <a:endCxn id="6" idx="0"/>
            </p:cNvCxnSpPr>
            <p:nvPr/>
          </p:nvCxnSpPr>
          <p:spPr>
            <a:xfrm>
              <a:off x="1968662" y="2974695"/>
              <a:ext cx="0" cy="185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" idx="2"/>
              <a:endCxn id="7" idx="0"/>
            </p:cNvCxnSpPr>
            <p:nvPr/>
          </p:nvCxnSpPr>
          <p:spPr>
            <a:xfrm>
              <a:off x="6831200" y="2974695"/>
              <a:ext cx="0" cy="2006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9" idx="2"/>
              <a:endCxn id="10" idx="0"/>
            </p:cNvCxnSpPr>
            <p:nvPr/>
          </p:nvCxnSpPr>
          <p:spPr>
            <a:xfrm>
              <a:off x="4324589" y="4378133"/>
              <a:ext cx="0" cy="2112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9" idx="3"/>
              <a:endCxn id="11" idx="0"/>
            </p:cNvCxnSpPr>
            <p:nvPr/>
          </p:nvCxnSpPr>
          <p:spPr>
            <a:xfrm>
              <a:off x="5417433" y="4164483"/>
              <a:ext cx="1713539" cy="41284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8" idx="0"/>
          </p:cNvCxnSpPr>
          <p:nvPr/>
        </p:nvCxnSpPr>
        <p:spPr>
          <a:xfrm>
            <a:off x="4028884" y="1505447"/>
            <a:ext cx="2" cy="222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82904" y="1214686"/>
            <a:ext cx="7778189" cy="3558114"/>
            <a:chOff x="717629" y="467726"/>
            <a:chExt cx="7778189" cy="4454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51008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7687520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51008" y="1203767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501716" y="895990"/>
              <a:ext cx="2247731" cy="385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Send </a:t>
              </a:r>
              <a:r>
                <a:rPr lang="en-US" dirty="0"/>
                <a:t>Write CMD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551008" y="1713053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65002" y="1384931"/>
              <a:ext cx="2140330" cy="385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ACK </a:t>
              </a:r>
              <a:r>
                <a:rPr lang="en-US" dirty="0"/>
                <a:t>bytes</a:t>
              </a:r>
              <a:endParaRPr lang="en-IN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51008" y="2756704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565002" y="2410140"/>
              <a:ext cx="2486578" cy="3853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Sends </a:t>
              </a:r>
              <a:r>
                <a:rPr lang="en-US" dirty="0"/>
                <a:t>Data Stream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7549" y="2025570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ACK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51008" y="3310359"/>
              <a:ext cx="1331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9254" y="2602815"/>
              <a:ext cx="5517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2535" y="3156470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82096" y="3065969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441" y="467727"/>
              <a:ext cx="7745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Master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2751" y="467726"/>
              <a:ext cx="6495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Slave</a:t>
              </a:r>
              <a:endParaRPr lang="en-IN" dirty="0"/>
            </a:p>
          </p:txBody>
        </p:sp>
        <p:cxnSp>
          <p:nvCxnSpPr>
            <p:cNvPr id="25" name="Curved Connector 24"/>
            <p:cNvCxnSpPr>
              <a:stCxn id="13" idx="1"/>
              <a:endCxn id="17" idx="1"/>
            </p:cNvCxnSpPr>
            <p:nvPr/>
          </p:nvCxnSpPr>
          <p:spPr>
            <a:xfrm rot="10800000" flipH="1" flipV="1">
              <a:off x="937548" y="2237248"/>
              <a:ext cx="61705" cy="519455"/>
            </a:xfrm>
            <a:prstGeom prst="curvedConnector3">
              <a:avLst>
                <a:gd name="adj1" fmla="val -370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endCxn id="18" idx="1"/>
            </p:cNvCxnSpPr>
            <p:nvPr/>
          </p:nvCxnSpPr>
          <p:spPr>
            <a:xfrm rot="16200000" flipH="1">
              <a:off x="526310" y="2794134"/>
              <a:ext cx="707544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7004613" y="3310359"/>
              <a:ext cx="1491205" cy="5560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Data Stream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44064" y="3982131"/>
              <a:ext cx="5517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690167" y="4137948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324354" y="3959421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</a:t>
              </a:r>
              <a:r>
                <a:rPr lang="en-US" dirty="0" err="1" smtClean="0"/>
                <a:t>BlueLED</a:t>
              </a:r>
              <a:endParaRPr lang="en-IN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87345" y="4403119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690167" y="4576297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5324354" y="4499217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64602" y="82023"/>
            <a:ext cx="7270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Master Sending Write CMD and </a:t>
            </a:r>
            <a:r>
              <a:rPr lang="en-US" sz="2800" dirty="0" smtClean="0"/>
              <a:t>Data </a:t>
            </a:r>
            <a:r>
              <a:rPr lang="en-US" sz="2800" dirty="0"/>
              <a:t>Stream to Slave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89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029" y="1286774"/>
            <a:ext cx="7397718" cy="3418441"/>
            <a:chOff x="614570" y="467726"/>
            <a:chExt cx="7397718" cy="467577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51008" y="775504"/>
              <a:ext cx="0" cy="43679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7687520" y="775504"/>
              <a:ext cx="0" cy="3935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551008" y="1203767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501715" y="775505"/>
              <a:ext cx="1640193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</a:t>
              </a:r>
              <a:r>
                <a:rPr lang="en-US" dirty="0" smtClean="0"/>
                <a:t>Read CMD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551008" y="1713053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35378" y="1337810"/>
              <a:ext cx="3079689" cy="420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ACK bytes from slave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1715" y="2343086"/>
              <a:ext cx="3254417" cy="4209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Master gets data stream from slave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37549" y="2025570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ACK</a:t>
              </a:r>
              <a:endParaRPr lang="en-IN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51008" y="3310359"/>
              <a:ext cx="1331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99254" y="2602815"/>
              <a:ext cx="5517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2535" y="3156470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82096" y="3065969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20441" y="467727"/>
              <a:ext cx="7745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Master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2751" y="467726"/>
              <a:ext cx="6495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Slave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512800" y="2756704"/>
              <a:ext cx="61365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0800000" flipH="1" flipV="1">
              <a:off x="937548" y="2237248"/>
              <a:ext cx="61705" cy="519455"/>
            </a:xfrm>
            <a:prstGeom prst="curvedConnector3">
              <a:avLst>
                <a:gd name="adj1" fmla="val -370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526310" y="2794134"/>
              <a:ext cx="707544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72898" y="3770452"/>
              <a:ext cx="1491205" cy="6351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Verify Data Stream</a:t>
              </a:r>
              <a:endParaRPr lang="en-IN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0082" y="4297728"/>
              <a:ext cx="5517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Pass</a:t>
              </a:r>
              <a:endParaRPr lang="en-IN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51008" y="4451616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530998" y="4221004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</a:t>
              </a:r>
              <a:r>
                <a:rPr lang="en-US" dirty="0" err="1" smtClean="0"/>
                <a:t>BlueLED</a:t>
              </a:r>
              <a:endParaRPr lang="en-IN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23363" y="4715468"/>
              <a:ext cx="4651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Fail</a:t>
              </a:r>
              <a:endParaRPr lang="en-IN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79411" y="4884806"/>
              <a:ext cx="97999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2559401" y="4720143"/>
              <a:ext cx="1365813" cy="4233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Blink RED LED</a:t>
              </a:r>
              <a:endParaRPr lang="en-IN" dirty="0"/>
            </a:p>
          </p:txBody>
        </p:sp>
        <p:cxnSp>
          <p:nvCxnSpPr>
            <p:cNvPr id="32" name="Curved Connector 31"/>
            <p:cNvCxnSpPr/>
            <p:nvPr/>
          </p:nvCxnSpPr>
          <p:spPr>
            <a:xfrm rot="10800000" flipH="1" flipV="1">
              <a:off x="834489" y="3886167"/>
              <a:ext cx="61705" cy="519455"/>
            </a:xfrm>
            <a:prstGeom prst="curvedConnector3">
              <a:avLst>
                <a:gd name="adj1" fmla="val -3704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16200000" flipH="1">
              <a:off x="423251" y="4443053"/>
              <a:ext cx="707544" cy="324905"/>
            </a:xfrm>
            <a:prstGeom prst="curved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364602" y="82023"/>
            <a:ext cx="7270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Master </a:t>
            </a:r>
            <a:r>
              <a:rPr lang="en-US" sz="2800" dirty="0" smtClean="0"/>
              <a:t>Sending Read CMD </a:t>
            </a:r>
            <a:r>
              <a:rPr lang="en-US" sz="2800" dirty="0"/>
              <a:t>and Receiving </a:t>
            </a:r>
            <a:r>
              <a:rPr lang="en-US" sz="2800" dirty="0" smtClean="0"/>
              <a:t>Data </a:t>
            </a:r>
            <a:r>
              <a:rPr lang="en-US" sz="2800" dirty="0"/>
              <a:t>Stream </a:t>
            </a:r>
            <a:r>
              <a:rPr lang="en-US" sz="2800" dirty="0" smtClean="0"/>
              <a:t>From Slave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20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Write CMD Execution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007253"/>
            <a:ext cx="6709906" cy="1238235"/>
          </a:xfrm>
        </p:spPr>
        <p:txBody>
          <a:bodyPr/>
          <a:lstStyle/>
          <a:p>
            <a:r>
              <a:rPr lang="en-US" dirty="0" smtClean="0"/>
              <a:t>Master sends  out the Write CMD</a:t>
            </a:r>
          </a:p>
          <a:p>
            <a:r>
              <a:rPr lang="en-US" dirty="0" smtClean="0"/>
              <a:t>Slave ACK back for the command </a:t>
            </a:r>
          </a:p>
          <a:p>
            <a:r>
              <a:rPr lang="en-US" dirty="0" smtClean="0"/>
              <a:t>If ACK is valid, then Master sends out the Data stream of known length 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4939" y="2397888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Master Read CMD Execution 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7839" y="3065603"/>
            <a:ext cx="6709906" cy="12382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Master sends  out the Read CMD</a:t>
            </a:r>
          </a:p>
          <a:p>
            <a:r>
              <a:rPr lang="en-US" dirty="0" smtClean="0"/>
              <a:t>Slave ACK back for the command </a:t>
            </a:r>
          </a:p>
          <a:p>
            <a:r>
              <a:rPr lang="en-US" dirty="0" smtClean="0"/>
              <a:t>If ACK is valid , then Master gets the data stream from the slave of known length.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7348" y="1547138"/>
            <a:ext cx="64644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We selected spi2 device, </a:t>
            </a:r>
          </a:p>
          <a:p>
            <a:pPr lvl="0"/>
            <a:r>
              <a:rPr lang="en-IN" sz="2000" dirty="0"/>
              <a:t>The clock will run at </a:t>
            </a:r>
            <a:r>
              <a:rPr lang="en-IN" sz="2000" dirty="0" smtClean="0"/>
              <a:t>500KHz</a:t>
            </a:r>
            <a:endParaRPr lang="en-IN" sz="2000" dirty="0"/>
          </a:p>
          <a:p>
            <a:pPr lvl="0"/>
            <a:r>
              <a:rPr lang="en-IN" sz="2000" dirty="0"/>
              <a:t>Data format is 8bit </a:t>
            </a:r>
            <a:r>
              <a:rPr lang="en-IN" sz="2000" dirty="0" err="1" smtClean="0"/>
              <a:t>MSbfirst</a:t>
            </a:r>
            <a:r>
              <a:rPr lang="en-IN" sz="2000" dirty="0" smtClean="0"/>
              <a:t> </a:t>
            </a:r>
            <a:endParaRPr lang="en-IN" sz="2000" dirty="0"/>
          </a:p>
          <a:p>
            <a:pPr lvl="0"/>
            <a:r>
              <a:rPr lang="en-IN" sz="2000" dirty="0" err="1"/>
              <a:t>Spi</a:t>
            </a:r>
            <a:r>
              <a:rPr lang="en-IN" sz="2000" dirty="0"/>
              <a:t> mode is 0, because </a:t>
            </a:r>
            <a:r>
              <a:rPr lang="en-IN" sz="2000" dirty="0" smtClean="0"/>
              <a:t>CPOL and CPHASE </a:t>
            </a:r>
            <a:r>
              <a:rPr lang="en-IN" sz="2000" dirty="0"/>
              <a:t>are 0 </a:t>
            </a:r>
          </a:p>
          <a:p>
            <a:pPr lvl="0"/>
            <a:r>
              <a:rPr lang="en-IN" sz="2000" dirty="0"/>
              <a:t>The peripheral acts as master device. </a:t>
            </a:r>
          </a:p>
        </p:txBody>
      </p:sp>
    </p:spTree>
    <p:extLst>
      <p:ext uri="{BB962C8B-B14F-4D97-AF65-F5344CB8AC3E}">
        <p14:creationId xmlns:p14="http://schemas.microsoft.com/office/powerpoint/2010/main" val="122767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264" y="1412368"/>
            <a:ext cx="6709906" cy="3146611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We selected </a:t>
            </a:r>
            <a:r>
              <a:rPr lang="en-IN" sz="2000" dirty="0" smtClean="0"/>
              <a:t>SPI2 device</a:t>
            </a:r>
            <a:r>
              <a:rPr lang="en-IN" sz="2000" dirty="0"/>
              <a:t>.</a:t>
            </a:r>
          </a:p>
          <a:p>
            <a:pPr lvl="0"/>
            <a:r>
              <a:rPr lang="en-IN" sz="2000" dirty="0" smtClean="0"/>
              <a:t>SPI serial line clock </a:t>
            </a:r>
            <a:r>
              <a:rPr lang="en-IN" sz="2000" dirty="0"/>
              <a:t>will run at 500KHz</a:t>
            </a:r>
          </a:p>
          <a:p>
            <a:pPr lvl="0"/>
            <a:r>
              <a:rPr lang="en-IN" sz="2000" dirty="0"/>
              <a:t>Data format is 8bit </a:t>
            </a:r>
            <a:r>
              <a:rPr lang="en-IN" sz="2000" dirty="0" err="1" smtClean="0"/>
              <a:t>msb</a:t>
            </a:r>
            <a:r>
              <a:rPr lang="en-IN" sz="2000" dirty="0" smtClean="0"/>
              <a:t> first </a:t>
            </a:r>
            <a:endParaRPr lang="en-IN" sz="2000" dirty="0"/>
          </a:p>
          <a:p>
            <a:pPr lvl="0"/>
            <a:r>
              <a:rPr lang="en-IN" sz="2000" dirty="0" smtClean="0"/>
              <a:t>SPI mode </a:t>
            </a:r>
            <a:r>
              <a:rPr lang="en-IN" sz="2000" dirty="0"/>
              <a:t>is </a:t>
            </a:r>
            <a:r>
              <a:rPr lang="en-IN" sz="2000" dirty="0" smtClean="0"/>
              <a:t>1, </a:t>
            </a:r>
            <a:r>
              <a:rPr lang="en-IN" sz="2000" dirty="0"/>
              <a:t>because </a:t>
            </a:r>
            <a:r>
              <a:rPr lang="en-IN" sz="2000" dirty="0" smtClean="0"/>
              <a:t>CPO=0 </a:t>
            </a:r>
            <a:r>
              <a:rPr lang="en-IN" sz="2000" dirty="0"/>
              <a:t>and </a:t>
            </a:r>
            <a:r>
              <a:rPr lang="en-IN" sz="2000" dirty="0" smtClean="0"/>
              <a:t>CPHASE=1 </a:t>
            </a:r>
            <a:endParaRPr lang="en-IN" sz="2000" dirty="0"/>
          </a:p>
          <a:p>
            <a:pPr lvl="0"/>
            <a:r>
              <a:rPr lang="en-IN" sz="2000" dirty="0"/>
              <a:t>The peripheral acts as master device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530701" y="484890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SPI </a:t>
            </a:r>
            <a:r>
              <a:rPr lang="en-US" sz="3200" dirty="0"/>
              <a:t>Master Initialization 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381965" y="4006823"/>
            <a:ext cx="8461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SPI peripheral clock is 16Mhz, because we are running MCU at 16Mhz Internal RC Oscillator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40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078" y="542764"/>
            <a:ext cx="561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Common Debugging Steps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876898" y="1655784"/>
            <a:ext cx="759577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buFont typeface="Wingdings" pitchFamily="2" charset="2"/>
              <a:buChar char="ü"/>
            </a:pPr>
            <a:r>
              <a:rPr lang="en-IN" sz="1800" dirty="0"/>
              <a:t>Master mode bit must be enabled in </a:t>
            </a:r>
            <a:r>
              <a:rPr lang="en-IN" sz="1800" dirty="0" smtClean="0"/>
              <a:t>the configuration </a:t>
            </a:r>
            <a:r>
              <a:rPr lang="en-IN" sz="1800" dirty="0"/>
              <a:t>register </a:t>
            </a:r>
            <a:r>
              <a:rPr lang="en-IN" sz="1800" dirty="0" smtClean="0"/>
              <a:t>if you are making peripheral to work in MASTER mode. </a:t>
            </a:r>
          </a:p>
          <a:p>
            <a:pPr marL="628650" lvl="1" indent="-285750">
              <a:buFont typeface="Wingdings" pitchFamily="2" charset="2"/>
              <a:buChar char="ü"/>
            </a:pPr>
            <a:endParaRPr lang="en-IN" dirty="0"/>
          </a:p>
          <a:p>
            <a:pPr marL="628650" lvl="1" indent="-285750">
              <a:buFont typeface="Wingdings" pitchFamily="2" charset="2"/>
              <a:buChar char="ü"/>
            </a:pPr>
            <a:r>
              <a:rPr lang="en-IN" sz="1800" dirty="0" smtClean="0"/>
              <a:t>SPI peripheral </a:t>
            </a:r>
            <a:r>
              <a:rPr lang="en-IN" sz="1800" dirty="0"/>
              <a:t>enable bit must be enabled </a:t>
            </a:r>
            <a:endParaRPr lang="en-IN" sz="1800" dirty="0" smtClean="0"/>
          </a:p>
          <a:p>
            <a:pPr marL="628650" lvl="1" indent="-285750">
              <a:buFont typeface="Wingdings" pitchFamily="2" charset="2"/>
              <a:buChar char="ü"/>
            </a:pPr>
            <a:endParaRPr lang="en-IN" dirty="0"/>
          </a:p>
          <a:p>
            <a:pPr marL="628650" lvl="1" indent="-285750">
              <a:buFont typeface="Wingdings" pitchFamily="2" charset="2"/>
              <a:buChar char="ü"/>
            </a:pPr>
            <a:r>
              <a:rPr lang="en-IN" sz="1800" dirty="0" smtClean="0"/>
              <a:t>SPI peripheral </a:t>
            </a:r>
            <a:r>
              <a:rPr lang="en-IN" sz="1800" dirty="0"/>
              <a:t>clock must be </a:t>
            </a:r>
            <a:r>
              <a:rPr lang="en-IN" sz="1800" dirty="0" smtClean="0"/>
              <a:t>enabled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6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746" y="901578"/>
            <a:ext cx="65855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C</a:t>
            </a:r>
            <a:r>
              <a:rPr lang="en-IN" sz="3200" dirty="0" smtClean="0"/>
              <a:t>ommon Problems in SPI </a:t>
            </a:r>
            <a:r>
              <a:rPr lang="en-IN" sz="3200" dirty="0"/>
              <a:t>and</a:t>
            </a:r>
            <a:r>
              <a:rPr lang="en-IN" sz="3200" dirty="0" smtClean="0"/>
              <a:t> </a:t>
            </a:r>
          </a:p>
          <a:p>
            <a:pPr algn="ctr"/>
            <a:r>
              <a:rPr lang="en-IN" sz="3200" dirty="0" smtClean="0"/>
              <a:t>Debugging Tips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918"/>
            <a:ext cx="9144000" cy="30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925" y="2412988"/>
            <a:ext cx="8091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Master Can not able </a:t>
            </a:r>
            <a:r>
              <a:rPr lang="en-IN" sz="2400" dirty="0"/>
              <a:t>to produce clock and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751" y="50462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Case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74" y="3846837"/>
            <a:ext cx="1111426" cy="12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3935</Words>
  <Application>Microsoft Office PowerPoint</Application>
  <PresentationFormat>On-screen Show (16:9)</PresentationFormat>
  <Paragraphs>1332</Paragraphs>
  <Slides>124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Ion</vt:lpstr>
      <vt:lpstr>Introduction</vt:lpstr>
      <vt:lpstr>PowerPoint Presentation</vt:lpstr>
      <vt:lpstr>PowerPoint Presentation</vt:lpstr>
      <vt:lpstr>PowerPoint Presentation</vt:lpstr>
      <vt:lpstr>Understanding SPI Pins and Protocol</vt:lpstr>
      <vt:lpstr>PowerPoint Presentation</vt:lpstr>
      <vt:lpstr>PowerPoint Presentation</vt:lpstr>
      <vt:lpstr>PowerPoint Presentation</vt:lpstr>
      <vt:lpstr>PowerPoint Presentation</vt:lpstr>
      <vt:lpstr>SPI Hardware :Behind the scenes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of Clock Phase and Polarity</vt:lpstr>
      <vt:lpstr>Clock Polarity(CPOL)</vt:lpstr>
      <vt:lpstr>PowerPoint Presentation</vt:lpstr>
      <vt:lpstr>Clock Phase(CPHASE)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SPI Modes  and Timing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 and Bi-Directional SPI</vt:lpstr>
      <vt:lpstr>Unidirectional: TX-RX</vt:lpstr>
      <vt:lpstr>Unidirectional: TX Only</vt:lpstr>
      <vt:lpstr>Unidirectional: RX Only</vt:lpstr>
      <vt:lpstr>Unidirectional: TX-RX</vt:lpstr>
      <vt:lpstr>Bidirectional SPI</vt:lpstr>
      <vt:lpstr>Bidirectional SPI</vt:lpstr>
      <vt:lpstr>SPI Functional Block</vt:lpstr>
      <vt:lpstr>SPI Peripheral clock &amp; Serial clock </vt:lpstr>
      <vt:lpstr>PowerPoint Presentation</vt:lpstr>
      <vt:lpstr>PowerPoint Presentation</vt:lpstr>
      <vt:lpstr>PowerPoint Presentation</vt:lpstr>
      <vt:lpstr>PowerPoint Presentation</vt:lpstr>
      <vt:lpstr>SPI Master TX/RX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 Slave TX/RX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 Driver Development: Introduction </vt:lpstr>
      <vt:lpstr>Overview </vt:lpstr>
      <vt:lpstr>PowerPoint Presentation</vt:lpstr>
      <vt:lpstr>Understanding Driver API Requirements</vt:lpstr>
      <vt:lpstr>PowerPoint Presentation</vt:lpstr>
      <vt:lpstr>Exploring different SPI Peripherals and pins of the MCU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Hardware slave Management?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Write CMD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Check These Settings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Connection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2016-11-07T04:35:48Z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