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80"/>
  </p:notesMasterIdLst>
  <p:handoutMasterIdLst>
    <p:handoutMasterId r:id="rId81"/>
  </p:handoutMasterIdLst>
  <p:sldIdLst>
    <p:sldId id="280" r:id="rId5"/>
    <p:sldId id="400" r:id="rId6"/>
    <p:sldId id="313" r:id="rId7"/>
    <p:sldId id="314" r:id="rId8"/>
    <p:sldId id="316" r:id="rId9"/>
    <p:sldId id="317" r:id="rId10"/>
    <p:sldId id="281" r:id="rId11"/>
    <p:sldId id="282" r:id="rId12"/>
    <p:sldId id="319" r:id="rId13"/>
    <p:sldId id="318" r:id="rId14"/>
    <p:sldId id="283" r:id="rId15"/>
    <p:sldId id="284" r:id="rId16"/>
    <p:sldId id="285" r:id="rId17"/>
    <p:sldId id="320" r:id="rId18"/>
    <p:sldId id="321" r:id="rId19"/>
    <p:sldId id="286" r:id="rId20"/>
    <p:sldId id="323" r:id="rId21"/>
    <p:sldId id="287" r:id="rId22"/>
    <p:sldId id="324" r:id="rId23"/>
    <p:sldId id="325" r:id="rId24"/>
    <p:sldId id="326" r:id="rId25"/>
    <p:sldId id="327" r:id="rId26"/>
    <p:sldId id="328" r:id="rId27"/>
    <p:sldId id="329" r:id="rId28"/>
    <p:sldId id="330" r:id="rId29"/>
    <p:sldId id="288" r:id="rId30"/>
    <p:sldId id="289" r:id="rId31"/>
    <p:sldId id="290" r:id="rId32"/>
    <p:sldId id="291" r:id="rId33"/>
    <p:sldId id="292" r:id="rId34"/>
    <p:sldId id="293" r:id="rId35"/>
    <p:sldId id="331" r:id="rId36"/>
    <p:sldId id="332" r:id="rId37"/>
    <p:sldId id="294" r:id="rId38"/>
    <p:sldId id="295" r:id="rId39"/>
    <p:sldId id="333" r:id="rId40"/>
    <p:sldId id="334" r:id="rId41"/>
    <p:sldId id="296" r:id="rId42"/>
    <p:sldId id="297" r:id="rId43"/>
    <p:sldId id="298" r:id="rId44"/>
    <p:sldId id="299" r:id="rId45"/>
    <p:sldId id="300" r:id="rId46"/>
    <p:sldId id="301" r:id="rId47"/>
    <p:sldId id="302" r:id="rId48"/>
    <p:sldId id="303" r:id="rId49"/>
    <p:sldId id="304" r:id="rId50"/>
    <p:sldId id="305" r:id="rId51"/>
    <p:sldId id="306" r:id="rId52"/>
    <p:sldId id="312" r:id="rId53"/>
    <p:sldId id="336" r:id="rId54"/>
    <p:sldId id="337"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6" r:id="rId71"/>
    <p:sldId id="357" r:id="rId72"/>
    <p:sldId id="358" r:id="rId73"/>
    <p:sldId id="359" r:id="rId74"/>
    <p:sldId id="364" r:id="rId75"/>
    <p:sldId id="360" r:id="rId76"/>
    <p:sldId id="361" r:id="rId77"/>
    <p:sldId id="362" r:id="rId78"/>
    <p:sldId id="363" r:id="rId79"/>
  </p:sldIdLst>
  <p:sldSz cx="9144000" cy="5143500" type="screen16x9"/>
  <p:notesSz cx="7023100" cy="93091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76311" autoAdjust="0"/>
  </p:normalViewPr>
  <p:slideViewPr>
    <p:cSldViewPr snapToGrid="0" showGuides="1">
      <p:cViewPr>
        <p:scale>
          <a:sx n="69" d="100"/>
          <a:sy n="69" d="100"/>
        </p:scale>
        <p:origin x="-1182" y="-222"/>
      </p:cViewPr>
      <p:guideLst>
        <p:guide orient="horz" pos="1620"/>
        <p:guide pos="288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11/7/2016</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11/7/2016</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3</a:t>
            </a:fld>
            <a:endParaRPr lang="en-US"/>
          </a:p>
        </p:txBody>
      </p:sp>
    </p:spTree>
    <p:extLst>
      <p:ext uri="{BB962C8B-B14F-4D97-AF65-F5344CB8AC3E}">
        <p14:creationId xmlns:p14="http://schemas.microsoft.com/office/powerpoint/2010/main" val="3627491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900" dirty="0" smtClean="0"/>
              <a:t>if the number of ones in a given set of bits (that is not including the parity bit) is odd, then parity bit will be set to 1 , in order to  make the number of ones in the entire set of bits (that is including the parity bit),  even.</a:t>
            </a: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20</a:t>
            </a:fld>
            <a:endParaRPr lang="en-US"/>
          </a:p>
        </p:txBody>
      </p:sp>
    </p:spTree>
    <p:extLst>
      <p:ext uri="{BB962C8B-B14F-4D97-AF65-F5344CB8AC3E}">
        <p14:creationId xmlns:p14="http://schemas.microsoft.com/office/powerpoint/2010/main" val="430633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Parity bit has to be zero here to maintain Number of ones  in entire set of bits(that is including parity bit)</a:t>
            </a:r>
            <a:r>
              <a:rPr lang="en-IN" sz="900" dirty="0" smtClean="0"/>
              <a:t> </a:t>
            </a:r>
            <a:r>
              <a:rPr lang="en-US" sz="900" dirty="0" smtClean="0"/>
              <a:t>even</a:t>
            </a:r>
            <a:endParaRPr lang="en-IN" sz="900"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21</a:t>
            </a:fld>
            <a:endParaRPr lang="en-US"/>
          </a:p>
        </p:txBody>
      </p:sp>
    </p:spTree>
    <p:extLst>
      <p:ext uri="{BB962C8B-B14F-4D97-AF65-F5344CB8AC3E}">
        <p14:creationId xmlns:p14="http://schemas.microsoft.com/office/powerpoint/2010/main" val="430633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dirty="0" smtClean="0"/>
              <a:t> When using odd parity, the parity bit is set to 1 if the number of ones in a given set of bits (not including the parity bit) are even, making the number of ones in the entire set of bits (including the parity bit) odd. And  When the number ones is odd in the given data bits, then the odd parity bit is set to 0.</a:t>
            </a:r>
          </a:p>
          <a:p>
            <a:pPr fontAlgn="base"/>
            <a:r>
              <a:rPr lang="en-IN" dirty="0" smtClean="0"/>
              <a:t> </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22</a:t>
            </a:fld>
            <a:endParaRPr lang="en-US"/>
          </a:p>
        </p:txBody>
      </p:sp>
    </p:spTree>
    <p:extLst>
      <p:ext uri="{BB962C8B-B14F-4D97-AF65-F5344CB8AC3E}">
        <p14:creationId xmlns:p14="http://schemas.microsoft.com/office/powerpoint/2010/main" val="430633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Parity bit has to be 1 here to maintain Number of ones  in entire set of bits(that is including parity bit)</a:t>
            </a:r>
            <a:r>
              <a:rPr lang="en-IN" sz="900" dirty="0" smtClean="0"/>
              <a:t> </a:t>
            </a:r>
            <a:r>
              <a:rPr lang="en-US" sz="900" dirty="0" smtClean="0"/>
              <a:t>odd</a:t>
            </a:r>
            <a:endParaRPr lang="en-IN" sz="900"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23</a:t>
            </a:fld>
            <a:endParaRPr lang="en-US"/>
          </a:p>
        </p:txBody>
      </p:sp>
    </p:spTree>
    <p:extLst>
      <p:ext uri="{BB962C8B-B14F-4D97-AF65-F5344CB8AC3E}">
        <p14:creationId xmlns:p14="http://schemas.microsoft.com/office/powerpoint/2010/main" val="430633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B165B8-3209-4D92-956A-027EEA5E6CCD}" type="slidenum">
              <a:rPr lang="en-IN" smtClean="0"/>
              <a:t>26</a:t>
            </a:fld>
            <a:endParaRPr lang="en-IN"/>
          </a:p>
        </p:txBody>
      </p:sp>
    </p:spTree>
    <p:extLst>
      <p:ext uri="{BB962C8B-B14F-4D97-AF65-F5344CB8AC3E}">
        <p14:creationId xmlns:p14="http://schemas.microsoft.com/office/powerpoint/2010/main" val="3892831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GO</a:t>
            </a:r>
            <a:r>
              <a:rPr lang="en-US" baseline="0" dirty="0" smtClean="0"/>
              <a:t> through the data sheet . To show where different </a:t>
            </a:r>
            <a:r>
              <a:rPr lang="en-US" baseline="0" dirty="0" err="1" smtClean="0"/>
              <a:t>spis</a:t>
            </a:r>
            <a:r>
              <a:rPr lang="en-US" baseline="0" dirty="0" smtClean="0"/>
              <a:t> are connected. </a:t>
            </a:r>
            <a:endParaRPr lang="en-IN" dirty="0"/>
          </a:p>
        </p:txBody>
      </p:sp>
      <p:sp>
        <p:nvSpPr>
          <p:cNvPr id="4" name="Slide Number Placeholder 3"/>
          <p:cNvSpPr>
            <a:spLocks noGrp="1"/>
          </p:cNvSpPr>
          <p:nvPr>
            <p:ph type="sldNum" sz="quarter" idx="10"/>
          </p:nvPr>
        </p:nvSpPr>
        <p:spPr/>
        <p:txBody>
          <a:bodyPr/>
          <a:lstStyle/>
          <a:p>
            <a:fld id="{1788DF73-0F57-4965-AD70-EB89021C82ED}" type="slidenum">
              <a:rPr lang="en-IN" smtClean="0"/>
              <a:t>29</a:t>
            </a:fld>
            <a:endParaRPr lang="en-IN"/>
          </a:p>
        </p:txBody>
      </p:sp>
    </p:spTree>
    <p:extLst>
      <p:ext uri="{BB962C8B-B14F-4D97-AF65-F5344CB8AC3E}">
        <p14:creationId xmlns:p14="http://schemas.microsoft.com/office/powerpoint/2010/main" val="742988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88DF73-0F57-4965-AD70-EB89021C82ED}" type="slidenum">
              <a:rPr lang="en-IN" smtClean="0"/>
              <a:t>30</a:t>
            </a:fld>
            <a:endParaRPr lang="en-IN"/>
          </a:p>
        </p:txBody>
      </p:sp>
    </p:spTree>
    <p:extLst>
      <p:ext uri="{BB962C8B-B14F-4D97-AF65-F5344CB8AC3E}">
        <p14:creationId xmlns:p14="http://schemas.microsoft.com/office/powerpoint/2010/main" val="742988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B165B8-3209-4D92-956A-027EEA5E6CCD}" type="slidenum">
              <a:rPr lang="en-IN" smtClean="0"/>
              <a:t>34</a:t>
            </a:fld>
            <a:endParaRPr lang="en-IN"/>
          </a:p>
        </p:txBody>
      </p:sp>
    </p:spTree>
    <p:extLst>
      <p:ext uri="{BB962C8B-B14F-4D97-AF65-F5344CB8AC3E}">
        <p14:creationId xmlns:p14="http://schemas.microsoft.com/office/powerpoint/2010/main" val="1274650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B165B8-3209-4D92-956A-027EEA5E6CCD}" type="slidenum">
              <a:rPr lang="en-IN" smtClean="0"/>
              <a:t>38</a:t>
            </a:fld>
            <a:endParaRPr lang="en-IN"/>
          </a:p>
        </p:txBody>
      </p:sp>
    </p:spTree>
    <p:extLst>
      <p:ext uri="{BB962C8B-B14F-4D97-AF65-F5344CB8AC3E}">
        <p14:creationId xmlns:p14="http://schemas.microsoft.com/office/powerpoint/2010/main" val="1274650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D3EF89D-B9A6-4BE9-BB23-4578A6930EA7}" type="slidenum">
              <a:rPr lang="en-IN" smtClean="0"/>
              <a:t>45</a:t>
            </a:fld>
            <a:endParaRPr lang="en-IN"/>
          </a:p>
        </p:txBody>
      </p:sp>
    </p:spTree>
    <p:extLst>
      <p:ext uri="{BB962C8B-B14F-4D97-AF65-F5344CB8AC3E}">
        <p14:creationId xmlns:p14="http://schemas.microsoft.com/office/powerpoint/2010/main" val="144825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kern="1200" dirty="0" smtClean="0">
                <a:solidFill>
                  <a:schemeClr val="tx1"/>
                </a:solidFill>
                <a:effectLst/>
                <a:latin typeface="+mn-lt"/>
                <a:ea typeface="+mn-ea"/>
                <a:cs typeface="+mn-cs"/>
              </a:rPr>
              <a:t>WE receive data into the </a:t>
            </a:r>
            <a:r>
              <a:rPr lang="en-IN" sz="900" kern="1200" dirty="0" err="1" smtClean="0">
                <a:solidFill>
                  <a:schemeClr val="tx1"/>
                </a:solidFill>
                <a:effectLst/>
                <a:latin typeface="+mn-lt"/>
                <a:ea typeface="+mn-ea"/>
                <a:cs typeface="+mn-cs"/>
              </a:rPr>
              <a:t>usart</a:t>
            </a:r>
            <a:r>
              <a:rPr lang="en-IN" sz="900" kern="1200" dirty="0" smtClean="0">
                <a:solidFill>
                  <a:schemeClr val="tx1"/>
                </a:solidFill>
                <a:effectLst/>
                <a:latin typeface="+mn-lt"/>
                <a:ea typeface="+mn-ea"/>
                <a:cs typeface="+mn-cs"/>
              </a:rPr>
              <a:t> module over RX pin </a:t>
            </a:r>
          </a:p>
          <a:p>
            <a:r>
              <a:rPr lang="en-IN" sz="900" kern="1200" dirty="0" smtClean="0">
                <a:solidFill>
                  <a:schemeClr val="tx1"/>
                </a:solidFill>
                <a:effectLst/>
                <a:latin typeface="+mn-lt"/>
                <a:ea typeface="+mn-ea"/>
                <a:cs typeface="+mn-cs"/>
              </a:rPr>
              <a:t>And we transmit data out of the </a:t>
            </a:r>
            <a:r>
              <a:rPr lang="en-IN" sz="900" kern="1200" dirty="0" err="1" smtClean="0">
                <a:solidFill>
                  <a:schemeClr val="tx1"/>
                </a:solidFill>
                <a:effectLst/>
                <a:latin typeface="+mn-lt"/>
                <a:ea typeface="+mn-ea"/>
                <a:cs typeface="+mn-cs"/>
              </a:rPr>
              <a:t>usart</a:t>
            </a:r>
            <a:r>
              <a:rPr lang="en-IN" sz="900" kern="1200" dirty="0" smtClean="0">
                <a:solidFill>
                  <a:schemeClr val="tx1"/>
                </a:solidFill>
                <a:effectLst/>
                <a:latin typeface="+mn-lt"/>
                <a:ea typeface="+mn-ea"/>
                <a:cs typeface="+mn-cs"/>
              </a:rPr>
              <a:t> module over TX</a:t>
            </a:r>
          </a:p>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If we are not transmitting anything , then the </a:t>
            </a:r>
            <a:r>
              <a:rPr lang="en-IN" sz="900" kern="1200" dirty="0" err="1" smtClean="0">
                <a:solidFill>
                  <a:schemeClr val="tx1"/>
                </a:solidFill>
                <a:effectLst/>
                <a:latin typeface="+mn-lt"/>
                <a:ea typeface="+mn-ea"/>
                <a:cs typeface="+mn-cs"/>
              </a:rPr>
              <a:t>tx</a:t>
            </a:r>
            <a:r>
              <a:rPr lang="en-IN" sz="900" kern="1200" dirty="0" smtClean="0">
                <a:solidFill>
                  <a:schemeClr val="tx1"/>
                </a:solidFill>
                <a:effectLst/>
                <a:latin typeface="+mn-lt"/>
                <a:ea typeface="+mn-ea"/>
                <a:cs typeface="+mn-cs"/>
              </a:rPr>
              <a:t> line will be in held high, which is the idle state of the line. </a:t>
            </a:r>
          </a:p>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In order to receive data on the </a:t>
            </a:r>
            <a:r>
              <a:rPr lang="en-IN" sz="900" kern="1200" dirty="0" err="1" smtClean="0">
                <a:solidFill>
                  <a:schemeClr val="tx1"/>
                </a:solidFill>
                <a:effectLst/>
                <a:latin typeface="+mn-lt"/>
                <a:ea typeface="+mn-ea"/>
                <a:cs typeface="+mn-cs"/>
              </a:rPr>
              <a:t>rx</a:t>
            </a:r>
            <a:r>
              <a:rPr lang="en-IN" sz="900" kern="1200" dirty="0" smtClean="0">
                <a:solidFill>
                  <a:schemeClr val="tx1"/>
                </a:solidFill>
                <a:effectLst/>
                <a:latin typeface="+mn-lt"/>
                <a:ea typeface="+mn-ea"/>
                <a:cs typeface="+mn-cs"/>
              </a:rPr>
              <a:t> line, the </a:t>
            </a:r>
            <a:r>
              <a:rPr lang="en-IN" sz="900" kern="1200" dirty="0" err="1" smtClean="0">
                <a:solidFill>
                  <a:schemeClr val="tx1"/>
                </a:solidFill>
                <a:effectLst/>
                <a:latin typeface="+mn-lt"/>
                <a:ea typeface="+mn-ea"/>
                <a:cs typeface="+mn-cs"/>
              </a:rPr>
              <a:t>usart</a:t>
            </a:r>
            <a:r>
              <a:rPr lang="en-IN" sz="900" kern="1200" dirty="0" smtClean="0">
                <a:solidFill>
                  <a:schemeClr val="tx1"/>
                </a:solidFill>
                <a:effectLst/>
                <a:latin typeface="+mn-lt"/>
                <a:ea typeface="+mn-ea"/>
                <a:cs typeface="+mn-cs"/>
              </a:rPr>
              <a:t> module, continuously samples the </a:t>
            </a:r>
            <a:r>
              <a:rPr lang="en-IN" sz="900" kern="1200" dirty="0" err="1" smtClean="0">
                <a:solidFill>
                  <a:schemeClr val="tx1"/>
                </a:solidFill>
                <a:effectLst/>
                <a:latin typeface="+mn-lt"/>
                <a:ea typeface="+mn-ea"/>
                <a:cs typeface="+mn-cs"/>
              </a:rPr>
              <a:t>rx</a:t>
            </a:r>
            <a:r>
              <a:rPr lang="en-IN" sz="900" kern="1200" dirty="0" smtClean="0">
                <a:solidFill>
                  <a:schemeClr val="tx1"/>
                </a:solidFill>
                <a:effectLst/>
                <a:latin typeface="+mn-lt"/>
                <a:ea typeface="+mn-ea"/>
                <a:cs typeface="+mn-cs"/>
              </a:rPr>
              <a:t> line to detect the start bit of the frame. </a:t>
            </a:r>
          </a:p>
          <a:p>
            <a:r>
              <a:rPr lang="en-IN" sz="900" kern="1200" dirty="0" smtClean="0">
                <a:solidFill>
                  <a:schemeClr val="tx1"/>
                </a:solidFill>
                <a:effectLst/>
                <a:latin typeface="+mn-lt"/>
                <a:ea typeface="+mn-ea"/>
                <a:cs typeface="+mn-cs"/>
              </a:rPr>
              <a:t>CTS , stands for  Clear To Send. It’s an active low pin. </a:t>
            </a:r>
          </a:p>
          <a:p>
            <a:endParaRPr lang="en-US"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RTS: RTS stands for request to send, it is also an active low pin. </a:t>
            </a:r>
          </a:p>
          <a:p>
            <a:endParaRPr lang="en-IN" dirty="0"/>
          </a:p>
        </p:txBody>
      </p:sp>
      <p:sp>
        <p:nvSpPr>
          <p:cNvPr id="4" name="Slide Number Placeholder 3"/>
          <p:cNvSpPr>
            <a:spLocks noGrp="1"/>
          </p:cNvSpPr>
          <p:nvPr>
            <p:ph type="sldNum" sz="quarter" idx="10"/>
          </p:nvPr>
        </p:nvSpPr>
        <p:spPr/>
        <p:txBody>
          <a:bodyPr/>
          <a:lstStyle/>
          <a:p>
            <a:fld id="{3AB165B8-3209-4D92-956A-027EEA5E6CCD}" type="slidenum">
              <a:rPr lang="en-IN" smtClean="0"/>
              <a:t>8</a:t>
            </a:fld>
            <a:endParaRPr lang="en-IN"/>
          </a:p>
        </p:txBody>
      </p:sp>
    </p:spTree>
    <p:extLst>
      <p:ext uri="{BB962C8B-B14F-4D97-AF65-F5344CB8AC3E}">
        <p14:creationId xmlns:p14="http://schemas.microsoft.com/office/powerpoint/2010/main" val="1671018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D3EF89D-B9A6-4BE9-BB23-4578A6930EA7}" type="slidenum">
              <a:rPr lang="en-IN" smtClean="0"/>
              <a:t>47</a:t>
            </a:fld>
            <a:endParaRPr lang="en-IN"/>
          </a:p>
        </p:txBody>
      </p:sp>
    </p:spTree>
    <p:extLst>
      <p:ext uri="{BB962C8B-B14F-4D97-AF65-F5344CB8AC3E}">
        <p14:creationId xmlns:p14="http://schemas.microsoft.com/office/powerpoint/2010/main" val="2463907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51</a:t>
            </a:fld>
            <a:endParaRPr lang="en-US"/>
          </a:p>
        </p:txBody>
      </p:sp>
    </p:spTree>
    <p:extLst>
      <p:ext uri="{BB962C8B-B14F-4D97-AF65-F5344CB8AC3E}">
        <p14:creationId xmlns:p14="http://schemas.microsoft.com/office/powerpoint/2010/main" val="1887981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52</a:t>
            </a:fld>
            <a:endParaRPr lang="en-US"/>
          </a:p>
        </p:txBody>
      </p:sp>
    </p:spTree>
    <p:extLst>
      <p:ext uri="{BB962C8B-B14F-4D97-AF65-F5344CB8AC3E}">
        <p14:creationId xmlns:p14="http://schemas.microsoft.com/office/powerpoint/2010/main" val="1887981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53</a:t>
            </a:fld>
            <a:endParaRPr lang="en-US"/>
          </a:p>
        </p:txBody>
      </p:sp>
    </p:spTree>
    <p:extLst>
      <p:ext uri="{BB962C8B-B14F-4D97-AF65-F5344CB8AC3E}">
        <p14:creationId xmlns:p14="http://schemas.microsoft.com/office/powerpoint/2010/main" val="188798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As you know, status registers are used to hold the status of the various flags during data communication. </a:t>
            </a: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54</a:t>
            </a:fld>
            <a:endParaRPr lang="en-US"/>
          </a:p>
        </p:txBody>
      </p:sp>
    </p:spTree>
    <p:extLst>
      <p:ext uri="{BB962C8B-B14F-4D97-AF65-F5344CB8AC3E}">
        <p14:creationId xmlns:p14="http://schemas.microsoft.com/office/powerpoint/2010/main" val="1616084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To generate the proper </a:t>
            </a:r>
            <a:r>
              <a:rPr lang="en-IN" sz="900" kern="1200" dirty="0" err="1" smtClean="0">
                <a:solidFill>
                  <a:schemeClr val="tx1"/>
                </a:solidFill>
                <a:effectLst/>
                <a:latin typeface="+mn-lt"/>
                <a:ea typeface="+mn-ea"/>
                <a:cs typeface="+mn-cs"/>
              </a:rPr>
              <a:t>baudrate</a:t>
            </a:r>
            <a:r>
              <a:rPr lang="en-IN" sz="900" kern="1200" dirty="0" smtClean="0">
                <a:solidFill>
                  <a:schemeClr val="tx1"/>
                </a:solidFill>
                <a:effectLst/>
                <a:latin typeface="+mn-lt"/>
                <a:ea typeface="+mn-ea"/>
                <a:cs typeface="+mn-cs"/>
              </a:rPr>
              <a:t> you have to configure this register UART_BRR, which has fraction and mantissa part.</a:t>
            </a:r>
          </a:p>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The value of this register we call it as USARTDIV. </a:t>
            </a:r>
          </a:p>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Your goal is to derive the proper value to program the USART_BRR register to achieve the desired baud rate. </a:t>
            </a: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55</a:t>
            </a:fld>
            <a:endParaRPr lang="en-US"/>
          </a:p>
        </p:txBody>
      </p:sp>
    </p:spTree>
    <p:extLst>
      <p:ext uri="{BB962C8B-B14F-4D97-AF65-F5344CB8AC3E}">
        <p14:creationId xmlns:p14="http://schemas.microsoft.com/office/powerpoint/2010/main" val="2962644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56</a:t>
            </a:fld>
            <a:endParaRPr lang="en-US"/>
          </a:p>
        </p:txBody>
      </p:sp>
    </p:spTree>
    <p:extLst>
      <p:ext uri="{BB962C8B-B14F-4D97-AF65-F5344CB8AC3E}">
        <p14:creationId xmlns:p14="http://schemas.microsoft.com/office/powerpoint/2010/main" val="1150885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57</a:t>
            </a:fld>
            <a:endParaRPr lang="en-US"/>
          </a:p>
        </p:txBody>
      </p:sp>
    </p:spTree>
    <p:extLst>
      <p:ext uri="{BB962C8B-B14F-4D97-AF65-F5344CB8AC3E}">
        <p14:creationId xmlns:p14="http://schemas.microsoft.com/office/powerpoint/2010/main" val="1150885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58</a:t>
            </a:fld>
            <a:endParaRPr lang="en-US"/>
          </a:p>
        </p:txBody>
      </p:sp>
    </p:spTree>
    <p:extLst>
      <p:ext uri="{BB962C8B-B14F-4D97-AF65-F5344CB8AC3E}">
        <p14:creationId xmlns:p14="http://schemas.microsoft.com/office/powerpoint/2010/main" val="3205448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59</a:t>
            </a:fld>
            <a:endParaRPr lang="en-US"/>
          </a:p>
        </p:txBody>
      </p:sp>
    </p:spTree>
    <p:extLst>
      <p:ext uri="{BB962C8B-B14F-4D97-AF65-F5344CB8AC3E}">
        <p14:creationId xmlns:p14="http://schemas.microsoft.com/office/powerpoint/2010/main" val="362185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smtClean="0"/>
              <a:t>When HW flow control is used,</a:t>
            </a:r>
          </a:p>
          <a:p>
            <a:r>
              <a:rPr lang="en-US" sz="900" dirty="0" smtClean="0"/>
              <a:t> UART transmits data only </a:t>
            </a:r>
          </a:p>
          <a:p>
            <a:r>
              <a:rPr lang="en-US" sz="900" dirty="0" smtClean="0"/>
              <a:t>when the CTS is pulled low </a:t>
            </a:r>
            <a:endParaRPr lang="en-IN" sz="900" dirty="0" smtClean="0"/>
          </a:p>
          <a:p>
            <a:endParaRPr lang="en-IN"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B165B8-3209-4D92-956A-027EEA5E6CCD}" type="slidenum">
              <a:rPr lang="en-IN" smtClean="0"/>
              <a:t>9</a:t>
            </a:fld>
            <a:endParaRPr lang="en-IN"/>
          </a:p>
        </p:txBody>
      </p:sp>
    </p:spTree>
    <p:extLst>
      <p:ext uri="{BB962C8B-B14F-4D97-AF65-F5344CB8AC3E}">
        <p14:creationId xmlns:p14="http://schemas.microsoft.com/office/powerpoint/2010/main" val="16710183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7F715A1-4ADC-44E0-9587-804FF39D6B22}" type="slidenum">
              <a:rPr lang="en-US" smtClean="0"/>
              <a:t>60</a:t>
            </a:fld>
            <a:endParaRPr lang="en-US"/>
          </a:p>
        </p:txBody>
      </p:sp>
    </p:spTree>
    <p:extLst>
      <p:ext uri="{BB962C8B-B14F-4D97-AF65-F5344CB8AC3E}">
        <p14:creationId xmlns:p14="http://schemas.microsoft.com/office/powerpoint/2010/main" val="2308015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61</a:t>
            </a:fld>
            <a:endParaRPr lang="en-US"/>
          </a:p>
        </p:txBody>
      </p:sp>
    </p:spTree>
    <p:extLst>
      <p:ext uri="{BB962C8B-B14F-4D97-AF65-F5344CB8AC3E}">
        <p14:creationId xmlns:p14="http://schemas.microsoft.com/office/powerpoint/2010/main" val="3621858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63</a:t>
            </a:fld>
            <a:endParaRPr lang="en-US"/>
          </a:p>
        </p:txBody>
      </p:sp>
    </p:spTree>
    <p:extLst>
      <p:ext uri="{BB962C8B-B14F-4D97-AF65-F5344CB8AC3E}">
        <p14:creationId xmlns:p14="http://schemas.microsoft.com/office/powerpoint/2010/main" val="2663089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64</a:t>
            </a:fld>
            <a:endParaRPr lang="en-US"/>
          </a:p>
        </p:txBody>
      </p:sp>
    </p:spTree>
    <p:extLst>
      <p:ext uri="{BB962C8B-B14F-4D97-AF65-F5344CB8AC3E}">
        <p14:creationId xmlns:p14="http://schemas.microsoft.com/office/powerpoint/2010/main" val="2663089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65</a:t>
            </a:fld>
            <a:endParaRPr lang="en-US"/>
          </a:p>
        </p:txBody>
      </p:sp>
    </p:spTree>
    <p:extLst>
      <p:ext uri="{BB962C8B-B14F-4D97-AF65-F5344CB8AC3E}">
        <p14:creationId xmlns:p14="http://schemas.microsoft.com/office/powerpoint/2010/main" val="2663089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66</a:t>
            </a:fld>
            <a:endParaRPr lang="en-US"/>
          </a:p>
        </p:txBody>
      </p:sp>
    </p:spTree>
    <p:extLst>
      <p:ext uri="{BB962C8B-B14F-4D97-AF65-F5344CB8AC3E}">
        <p14:creationId xmlns:p14="http://schemas.microsoft.com/office/powerpoint/2010/main" val="1166200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68</a:t>
            </a:fld>
            <a:endParaRPr lang="en-US"/>
          </a:p>
        </p:txBody>
      </p:sp>
    </p:spTree>
    <p:extLst>
      <p:ext uri="{BB962C8B-B14F-4D97-AF65-F5344CB8AC3E}">
        <p14:creationId xmlns:p14="http://schemas.microsoft.com/office/powerpoint/2010/main" val="1633316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70</a:t>
            </a:fld>
            <a:endParaRPr lang="en-US"/>
          </a:p>
        </p:txBody>
      </p:sp>
    </p:spTree>
    <p:extLst>
      <p:ext uri="{BB962C8B-B14F-4D97-AF65-F5344CB8AC3E}">
        <p14:creationId xmlns:p14="http://schemas.microsoft.com/office/powerpoint/2010/main" val="3090171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71</a:t>
            </a:fld>
            <a:endParaRPr lang="en-US"/>
          </a:p>
        </p:txBody>
      </p:sp>
    </p:spTree>
    <p:extLst>
      <p:ext uri="{BB962C8B-B14F-4D97-AF65-F5344CB8AC3E}">
        <p14:creationId xmlns:p14="http://schemas.microsoft.com/office/powerpoint/2010/main" val="3090171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72</a:t>
            </a:fld>
            <a:endParaRPr lang="en-US"/>
          </a:p>
        </p:txBody>
      </p:sp>
    </p:spTree>
    <p:extLst>
      <p:ext uri="{BB962C8B-B14F-4D97-AF65-F5344CB8AC3E}">
        <p14:creationId xmlns:p14="http://schemas.microsoft.com/office/powerpoint/2010/main" val="3046257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kern="1200" dirty="0" err="1" smtClean="0">
                <a:solidFill>
                  <a:schemeClr val="tx1"/>
                </a:solidFill>
                <a:effectLst/>
                <a:latin typeface="+mn-lt"/>
                <a:ea typeface="+mn-ea"/>
                <a:cs typeface="+mn-cs"/>
              </a:rPr>
              <a:t>Rts</a:t>
            </a:r>
            <a:r>
              <a:rPr lang="en-IN" sz="900" kern="1200" dirty="0" smtClean="0">
                <a:solidFill>
                  <a:schemeClr val="tx1"/>
                </a:solidFill>
                <a:effectLst/>
                <a:latin typeface="+mn-lt"/>
                <a:ea typeface="+mn-ea"/>
                <a:cs typeface="+mn-cs"/>
              </a:rPr>
              <a:t> of the 1 device is connected to the </a:t>
            </a:r>
            <a:r>
              <a:rPr lang="en-IN" sz="900" kern="1200" dirty="0" err="1" smtClean="0">
                <a:solidFill>
                  <a:schemeClr val="tx1"/>
                </a:solidFill>
                <a:effectLst/>
                <a:latin typeface="+mn-lt"/>
                <a:ea typeface="+mn-ea"/>
                <a:cs typeface="+mn-cs"/>
              </a:rPr>
              <a:t>cts</a:t>
            </a:r>
            <a:r>
              <a:rPr lang="en-IN" sz="900" kern="1200" dirty="0" smtClean="0">
                <a:solidFill>
                  <a:schemeClr val="tx1"/>
                </a:solidFill>
                <a:effectLst/>
                <a:latin typeface="+mn-lt"/>
                <a:ea typeface="+mn-ea"/>
                <a:cs typeface="+mn-cs"/>
              </a:rPr>
              <a:t> of another device</a:t>
            </a:r>
            <a:endParaRPr lang="en-IN" dirty="0"/>
          </a:p>
        </p:txBody>
      </p:sp>
      <p:sp>
        <p:nvSpPr>
          <p:cNvPr id="4" name="Slide Number Placeholder 3"/>
          <p:cNvSpPr>
            <a:spLocks noGrp="1"/>
          </p:cNvSpPr>
          <p:nvPr>
            <p:ph type="sldNum" sz="quarter" idx="10"/>
          </p:nvPr>
        </p:nvSpPr>
        <p:spPr/>
        <p:txBody>
          <a:bodyPr/>
          <a:lstStyle/>
          <a:p>
            <a:fld id="{3AB165B8-3209-4D92-956A-027EEA5E6CCD}" type="slidenum">
              <a:rPr lang="en-IN" smtClean="0"/>
              <a:t>10</a:t>
            </a:fld>
            <a:endParaRPr lang="en-IN"/>
          </a:p>
        </p:txBody>
      </p:sp>
    </p:spTree>
    <p:extLst>
      <p:ext uri="{BB962C8B-B14F-4D97-AF65-F5344CB8AC3E}">
        <p14:creationId xmlns:p14="http://schemas.microsoft.com/office/powerpoint/2010/main" val="16710183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73</a:t>
            </a:fld>
            <a:endParaRPr lang="en-US"/>
          </a:p>
        </p:txBody>
      </p:sp>
    </p:spTree>
    <p:extLst>
      <p:ext uri="{BB962C8B-B14F-4D97-AF65-F5344CB8AC3E}">
        <p14:creationId xmlns:p14="http://schemas.microsoft.com/office/powerpoint/2010/main" val="32364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kern="1200" dirty="0" smtClean="0">
                <a:solidFill>
                  <a:schemeClr val="tx1"/>
                </a:solidFill>
                <a:effectLst/>
                <a:latin typeface="+mn-lt"/>
                <a:ea typeface="+mn-ea"/>
                <a:cs typeface="+mn-cs"/>
              </a:rPr>
              <a:t>The baud rates are usually depending up on the peripheral clock frequency of the </a:t>
            </a:r>
            <a:r>
              <a:rPr lang="en-IN" sz="900" kern="1200" dirty="0" err="1" smtClean="0">
                <a:solidFill>
                  <a:schemeClr val="tx1"/>
                </a:solidFill>
                <a:effectLst/>
                <a:latin typeface="+mn-lt"/>
                <a:ea typeface="+mn-ea"/>
                <a:cs typeface="+mn-cs"/>
              </a:rPr>
              <a:t>usart</a:t>
            </a:r>
            <a:r>
              <a:rPr lang="en-IN" sz="900" kern="1200" dirty="0" smtClean="0">
                <a:solidFill>
                  <a:schemeClr val="tx1"/>
                </a:solidFill>
                <a:effectLst/>
                <a:latin typeface="+mn-lt"/>
                <a:ea typeface="+mn-ea"/>
                <a:cs typeface="+mn-cs"/>
              </a:rPr>
              <a:t> peripheral</a:t>
            </a:r>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74</a:t>
            </a:fld>
            <a:endParaRPr lang="en-US"/>
          </a:p>
        </p:txBody>
      </p:sp>
    </p:spTree>
    <p:extLst>
      <p:ext uri="{BB962C8B-B14F-4D97-AF65-F5344CB8AC3E}">
        <p14:creationId xmlns:p14="http://schemas.microsoft.com/office/powerpoint/2010/main" val="3933509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25000" dirty="0"/>
          </a:p>
        </p:txBody>
      </p:sp>
      <p:sp>
        <p:nvSpPr>
          <p:cNvPr id="4" name="Slide Number Placeholder 3"/>
          <p:cNvSpPr>
            <a:spLocks noGrp="1"/>
          </p:cNvSpPr>
          <p:nvPr>
            <p:ph type="sldNum" sz="quarter" idx="10"/>
          </p:nvPr>
        </p:nvSpPr>
        <p:spPr/>
        <p:txBody>
          <a:bodyPr/>
          <a:lstStyle/>
          <a:p>
            <a:fld id="{67F715A1-4ADC-44E0-9587-804FF39D6B22}" type="slidenum">
              <a:rPr lang="en-US" smtClean="0"/>
              <a:t>75</a:t>
            </a:fld>
            <a:endParaRPr lang="en-US"/>
          </a:p>
        </p:txBody>
      </p:sp>
    </p:spTree>
    <p:extLst>
      <p:ext uri="{BB962C8B-B14F-4D97-AF65-F5344CB8AC3E}">
        <p14:creationId xmlns:p14="http://schemas.microsoft.com/office/powerpoint/2010/main" val="419294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kern="1200" dirty="0" smtClean="0">
                <a:solidFill>
                  <a:schemeClr val="tx1"/>
                </a:solidFill>
                <a:effectLst/>
                <a:latin typeface="+mn-lt"/>
                <a:ea typeface="+mn-ea"/>
                <a:cs typeface="+mn-cs"/>
              </a:rPr>
              <a:t>A frame refers to the entire data packet which is being sent or received during  the communication</a:t>
            </a:r>
          </a:p>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First It starts with, a Start bit , which is always low for 1 bit duration. </a:t>
            </a:r>
          </a:p>
          <a:p>
            <a:r>
              <a:rPr lang="en-IN" sz="900" kern="1200" dirty="0" smtClean="0">
                <a:solidFill>
                  <a:schemeClr val="tx1"/>
                </a:solidFill>
                <a:effectLst/>
                <a:latin typeface="+mn-lt"/>
                <a:ea typeface="+mn-ea"/>
                <a:cs typeface="+mn-cs"/>
              </a:rPr>
              <a:t>Then follows, Data bits from LSB to MSB , this usually occupies  5 to 9 bits</a:t>
            </a:r>
          </a:p>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Finally a frame ends with a Stop bit, the stop bit is, always high, you can configure for 1,1.5 or 2 bit duration </a:t>
            </a:r>
            <a:r>
              <a:rPr lang="en-IN" sz="900" b="1" kern="1200" dirty="0" smtClean="0">
                <a:solidFill>
                  <a:schemeClr val="tx1"/>
                </a:solidFill>
                <a:effectLst/>
                <a:latin typeface="+mn-lt"/>
                <a:ea typeface="+mn-ea"/>
                <a:cs typeface="+mn-cs"/>
              </a:rPr>
              <a:t>stop bits. </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3AB165B8-3209-4D92-956A-027EEA5E6CCD}" type="slidenum">
              <a:rPr lang="en-IN" smtClean="0"/>
              <a:t>12</a:t>
            </a:fld>
            <a:endParaRPr lang="en-IN"/>
          </a:p>
        </p:txBody>
      </p:sp>
    </p:spTree>
    <p:extLst>
      <p:ext uri="{BB962C8B-B14F-4D97-AF65-F5344CB8AC3E}">
        <p14:creationId xmlns:p14="http://schemas.microsoft.com/office/powerpoint/2010/main" val="1462851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15</a:t>
            </a:fld>
            <a:endParaRPr lang="en-US"/>
          </a:p>
        </p:txBody>
      </p:sp>
    </p:spTree>
    <p:extLst>
      <p:ext uri="{BB962C8B-B14F-4D97-AF65-F5344CB8AC3E}">
        <p14:creationId xmlns:p14="http://schemas.microsoft.com/office/powerpoint/2010/main" val="3269719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16</a:t>
            </a:fld>
            <a:endParaRPr lang="en-US"/>
          </a:p>
        </p:txBody>
      </p:sp>
    </p:spTree>
    <p:extLst>
      <p:ext uri="{BB962C8B-B14F-4D97-AF65-F5344CB8AC3E}">
        <p14:creationId xmlns:p14="http://schemas.microsoft.com/office/powerpoint/2010/main" val="329283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7F715A1-4ADC-44E0-9587-804FF39D6B22}" type="slidenum">
              <a:rPr lang="en-US" smtClean="0"/>
              <a:t>17</a:t>
            </a:fld>
            <a:endParaRPr lang="en-US"/>
          </a:p>
        </p:txBody>
      </p:sp>
    </p:spTree>
    <p:extLst>
      <p:ext uri="{BB962C8B-B14F-4D97-AF65-F5344CB8AC3E}">
        <p14:creationId xmlns:p14="http://schemas.microsoft.com/office/powerpoint/2010/main" val="638214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19</a:t>
            </a:fld>
            <a:endParaRPr lang="en-US"/>
          </a:p>
        </p:txBody>
      </p:sp>
    </p:spTree>
    <p:extLst>
      <p:ext uri="{BB962C8B-B14F-4D97-AF65-F5344CB8AC3E}">
        <p14:creationId xmlns:p14="http://schemas.microsoft.com/office/powerpoint/2010/main" val="8330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4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4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4" name="Text Placeholder 3"/>
          <p:cNvSpPr>
            <a:spLocks noGrp="1"/>
          </p:cNvSpPr>
          <p:nvPr>
            <p:ph type="body" sz="half" idx="13"/>
          </p:nvPr>
        </p:nvSpPr>
        <p:spPr>
          <a:xfrm>
            <a:off x="1447800" y="2828380"/>
            <a:ext cx="5539371" cy="256631"/>
          </a:xfrm>
        </p:spPr>
        <p:txBody>
          <a:bodyPr anchor="t">
            <a:normAutofit/>
          </a:bodyPr>
          <a:lstStyle>
            <a:lvl1pPr marL="0" indent="0">
              <a:buNone/>
              <a:defRPr lang="en-US" sz="1100" b="0" i="0" kern="1200" cap="small" dirty="0" smtClean="0">
                <a:solidFill>
                  <a:schemeClr val="accent1"/>
                </a:solidFill>
                <a:latin typeface="+mj-lt"/>
                <a:ea typeface="+mj-ea"/>
                <a:cs typeface="+mj-cs"/>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1" name="TextBox 10"/>
          <p:cNvSpPr txBox="1"/>
          <p:nvPr/>
        </p:nvSpPr>
        <p:spPr>
          <a:xfrm>
            <a:off x="673721" y="728439"/>
            <a:ext cx="601434" cy="1946687"/>
          </a:xfrm>
          <a:prstGeom prst="rect">
            <a:avLst/>
          </a:prstGeom>
          <a:noFill/>
        </p:spPr>
        <p:txBody>
          <a:bodyPr wrap="square" lIns="68580" tIns="34290" rIns="68580" bIns="34290"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6997868" y="1960340"/>
            <a:ext cx="601434" cy="1946687"/>
          </a:xfrm>
          <a:prstGeom prst="rect">
            <a:avLst/>
          </a:prstGeom>
          <a:noFill/>
        </p:spPr>
        <p:txBody>
          <a:bodyPr wrap="square" lIns="68580" tIns="34290" rIns="68580" bIns="34290"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2372270"/>
          </a:xfrm>
        </p:spPr>
        <p:txBody>
          <a:bodyPr/>
          <a:lstStyle>
            <a:lvl1pPr>
              <a:defRPr sz="36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181101" y="3714750"/>
            <a:ext cx="5999486" cy="805543"/>
          </a:xfrm>
        </p:spPr>
        <p:txBody>
          <a:bodyPr anchor="t">
            <a:normAutofit/>
          </a:bodyPr>
          <a:lstStyle>
            <a:lvl1pPr marL="0" indent="0">
              <a:buNone/>
              <a:defRPr lang="en-US" sz="1400" b="0" i="0" kern="1200" dirty="0" smtClean="0">
                <a:solidFill>
                  <a:schemeClr val="accent1"/>
                </a:solidFill>
                <a:latin typeface="+mj-lt"/>
                <a:ea typeface="+mj-ea"/>
                <a:cs typeface="+mj-cs"/>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1" name="TextBox 10"/>
          <p:cNvSpPr txBox="1"/>
          <p:nvPr/>
        </p:nvSpPr>
        <p:spPr>
          <a:xfrm>
            <a:off x="7000525" y="2487385"/>
            <a:ext cx="601434" cy="1946687"/>
          </a:xfrm>
          <a:prstGeom prst="rect">
            <a:avLst/>
          </a:prstGeom>
          <a:noFill/>
        </p:spPr>
        <p:txBody>
          <a:bodyPr wrap="square" lIns="68580" tIns="34290" rIns="68580" bIns="34290"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673721" y="728439"/>
            <a:ext cx="601434" cy="1946687"/>
          </a:xfrm>
          <a:prstGeom prst="rect">
            <a:avLst/>
          </a:prstGeom>
          <a:noFill/>
        </p:spPr>
        <p:txBody>
          <a:bodyPr wrap="square" lIns="68580" tIns="34290" rIns="68580" bIns="34290"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866216" y="3262993"/>
            <a:ext cx="6619244" cy="1257300"/>
          </a:xfrm>
        </p:spPr>
        <p:txBody>
          <a:bodyPr anchor="t">
            <a:normAutofit/>
          </a:bodyPr>
          <a:lstStyle>
            <a:lvl1pPr marL="0" indent="0">
              <a:buNone/>
              <a:defRPr sz="14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3" name="Text Placeholder 3"/>
          <p:cNvSpPr>
            <a:spLocks noGrp="1"/>
          </p:cNvSpPr>
          <p:nvPr>
            <p:ph type="body" sz="half" idx="13"/>
          </p:nvPr>
        </p:nvSpPr>
        <p:spPr>
          <a:xfrm>
            <a:off x="866215" y="2886458"/>
            <a:ext cx="6619244" cy="441388"/>
          </a:xfrm>
        </p:spPr>
        <p:txBody>
          <a:bodyPr anchor="b">
            <a:normAutofit/>
          </a:bodyPr>
          <a:lstStyle>
            <a:lvl1pPr marL="0" indent="0" algn="l" defTabSz="342900" rtl="0" eaLnBrk="1" latinLnBrk="0" hangingPunct="1">
              <a:buNone/>
              <a:defRPr lang="en-US" sz="2700" b="0" i="0" kern="1200" cap="none" dirty="0" smtClean="0">
                <a:solidFill>
                  <a:schemeClr val="accent1"/>
                </a:solidFill>
                <a:latin typeface="+mj-lt"/>
                <a:ea typeface="+mj-ea"/>
                <a:cs typeface="+mj-cs"/>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29" name="Picture Placeholder 2"/>
          <p:cNvSpPr>
            <a:spLocks noGrp="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30" name="Picture Placeholder 2"/>
          <p:cNvSpPr>
            <a:spLocks noGrp="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31" name="Picture Placeholder 2"/>
          <p:cNvSpPr>
            <a:spLocks noGrp="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23114" y="1085850"/>
            <a:ext cx="1057474" cy="3309938"/>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866215" y="1085850"/>
            <a:ext cx="5082473" cy="330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5" y="1545432"/>
            <a:ext cx="3297254" cy="3146822"/>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40870" y="1542069"/>
            <a:ext cx="3297256" cy="3150184"/>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FF0622-75E4-48B8-A617-5428CA5926CE}"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6122087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FF0622-75E4-48B8-A617-5428CA5926CE}" type="datetimeFigureOut">
              <a:rPr lang="en-US" smtClean="0"/>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15491" y="2000250"/>
            <a:ext cx="3143250" cy="314325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5" name="Oval 14"/>
          <p:cNvSpPr/>
          <p:nvPr/>
        </p:nvSpPr>
        <p:spPr>
          <a:xfrm>
            <a:off x="-629841" y="2171700"/>
            <a:ext cx="1771650" cy="177165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6" name="Oval 15"/>
          <p:cNvSpPr/>
          <p:nvPr/>
        </p:nvSpPr>
        <p:spPr>
          <a:xfrm>
            <a:off x="6456759" y="1257300"/>
            <a:ext cx="2114550" cy="211455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7" name="Oval 16"/>
          <p:cNvSpPr/>
          <p:nvPr/>
        </p:nvSpPr>
        <p:spPr>
          <a:xfrm>
            <a:off x="5999559" y="-342900"/>
            <a:ext cx="1200150" cy="120015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8" name="Oval 17"/>
          <p:cNvSpPr/>
          <p:nvPr/>
        </p:nvSpPr>
        <p:spPr>
          <a:xfrm>
            <a:off x="6456759" y="4572000"/>
            <a:ext cx="742950" cy="74295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 name="Title Placeholder 1"/>
          <p:cNvSpPr>
            <a:spLocks noGrp="1"/>
          </p:cNvSpPr>
          <p:nvPr>
            <p:ph type="title"/>
          </p:nvPr>
        </p:nvSpPr>
        <p:spPr>
          <a:xfrm>
            <a:off x="484584" y="339538"/>
            <a:ext cx="7053542" cy="1050398"/>
          </a:xfrm>
          <a:prstGeom prst="rect">
            <a:avLst/>
          </a:prstGeom>
        </p:spPr>
        <p:txBody>
          <a:bodyPr vert="horz" lIns="68580" tIns="34290" rIns="68580" bIns="34290" rtlCol="0" anchor="t">
            <a:noAutofit/>
          </a:bodyPr>
          <a:lstStyle/>
          <a:p>
            <a:r>
              <a:rPr lang="en-US" smtClean="0"/>
              <a:t>Click to edit Master title style</a:t>
            </a:r>
            <a:endParaRPr lang="en-US"/>
          </a:p>
        </p:txBody>
      </p:sp>
      <p:sp>
        <p:nvSpPr>
          <p:cNvPr id="3" name="Text Placeholder 2"/>
          <p:cNvSpPr>
            <a:spLocks noGrp="1"/>
          </p:cNvSpPr>
          <p:nvPr>
            <p:ph type="body" idx="1"/>
          </p:nvPr>
        </p:nvSpPr>
        <p:spPr>
          <a:xfrm>
            <a:off x="827484" y="1539689"/>
            <a:ext cx="6709906" cy="3146611"/>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68580" tIns="34290" rIns="68580" bIns="34290" rtlCol="0" anchor="t"/>
          <a:lstStyle>
            <a:lvl1pPr algn="l">
              <a:defRPr sz="800" b="0" i="0">
                <a:solidFill>
                  <a:schemeClr val="tx1">
                    <a:tint val="75000"/>
                    <a:alpha val="60000"/>
                  </a:schemeClr>
                </a:solidFill>
              </a:defRPr>
            </a:lvl1pPr>
          </a:lstStyle>
          <a:p>
            <a:fld id="{40FF0622-75E4-48B8-A617-5428CA5926CE}" type="datetimeFigureOut">
              <a:rPr lang="en-US" smtClean="0"/>
              <a:t>11/7/2016</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68580" tIns="34290" rIns="68580" bIns="34290" rtlCol="0" anchor="b"/>
          <a:lstStyle>
            <a:lvl1pPr algn="l">
              <a:defRPr sz="8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68580" tIns="34290" rIns="68580" bIns="34290" rtlCol="0" anchor="b"/>
          <a:lstStyle>
            <a:lvl1pPr algn="ctr">
              <a:defRPr sz="2100" b="0" i="0">
                <a:solidFill>
                  <a:schemeClr val="tx1">
                    <a:tint val="75000"/>
                  </a:schemeClr>
                </a:solidFill>
              </a:defRPr>
            </a:lvl1pPr>
          </a:lstStyle>
          <a:p>
            <a:fld id="{BA875541-8164-4CC7-9F2F-6F0C49BB858D}" type="slidenum">
              <a:rPr lang="en-US" smtClean="0"/>
              <a:t>‹#›</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iming>
    <p:tnLst>
      <p:par>
        <p:cTn id="1" dur="indefinite" restart="never" nodeType="tmRoot"/>
      </p:par>
    </p:tnLst>
  </p:timing>
  <p:txStyles>
    <p:title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ct val="20000"/>
        </a:spcBef>
        <a:spcAft>
          <a:spcPts val="450"/>
        </a:spcAft>
        <a:buClr>
          <a:schemeClr val="accent1"/>
        </a:buClr>
        <a:buSzPct val="80000"/>
        <a:buFont typeface="Wingdings 3" charset="2"/>
        <a:buChar char=""/>
        <a:defRPr sz="1400" b="0" i="0" kern="1200">
          <a:solidFill>
            <a:schemeClr val="tx1"/>
          </a:solidFill>
          <a:latin typeface="+mj-lt"/>
          <a:ea typeface="+mj-ea"/>
          <a:cs typeface="+mj-cs"/>
        </a:defRPr>
      </a:lvl2pPr>
      <a:lvl3pPr marL="857250" indent="-171450" algn="l" defTabSz="342900" rtl="0" eaLnBrk="1" latinLnBrk="0" hangingPunct="1">
        <a:spcBef>
          <a:spcPct val="20000"/>
        </a:spcBef>
        <a:spcAft>
          <a:spcPts val="45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ct val="20000"/>
        </a:spcBef>
        <a:spcAft>
          <a:spcPts val="450"/>
        </a:spcAft>
        <a:buClr>
          <a:schemeClr val="accent1"/>
        </a:buClr>
        <a:buSzPct val="80000"/>
        <a:buFont typeface="Wingdings 3" charset="2"/>
        <a:buChar char=""/>
        <a:defRPr sz="1100" b="0" i="0" kern="1200">
          <a:solidFill>
            <a:schemeClr val="tx1"/>
          </a:solidFill>
          <a:latin typeface="+mj-lt"/>
          <a:ea typeface="+mj-ea"/>
          <a:cs typeface="+mj-cs"/>
        </a:defRPr>
      </a:lvl4pPr>
      <a:lvl5pPr marL="1543050" indent="-171450" algn="l" defTabSz="342900" rtl="0" eaLnBrk="1" latinLnBrk="0" hangingPunct="1">
        <a:spcBef>
          <a:spcPct val="20000"/>
        </a:spcBef>
        <a:spcAft>
          <a:spcPts val="450"/>
        </a:spcAft>
        <a:buClr>
          <a:schemeClr val="accent1"/>
        </a:buClr>
        <a:buSzPct val="80000"/>
        <a:buFont typeface="Wingdings 3" charset="2"/>
        <a:buChar char=""/>
        <a:defRPr sz="1100" b="0" i="0" kern="1200">
          <a:solidFill>
            <a:schemeClr val="tx1"/>
          </a:solidFill>
          <a:latin typeface="+mj-lt"/>
          <a:ea typeface="+mj-ea"/>
          <a:cs typeface="+mj-cs"/>
        </a:defRPr>
      </a:lvl5pPr>
      <a:lvl6pPr marL="1885950" indent="-171450" algn="l" defTabSz="342900" rtl="0" eaLnBrk="1" latinLnBrk="0" hangingPunct="1">
        <a:spcBef>
          <a:spcPct val="20000"/>
        </a:spcBef>
        <a:spcAft>
          <a:spcPts val="450"/>
        </a:spcAft>
        <a:buClr>
          <a:schemeClr val="accent1"/>
        </a:buClr>
        <a:buSzPct val="80000"/>
        <a:buFont typeface="Wingdings 3" charset="2"/>
        <a:buChar char=""/>
        <a:defRPr sz="900" b="0" i="0" kern="1200">
          <a:solidFill>
            <a:schemeClr val="tx1"/>
          </a:solidFill>
          <a:latin typeface="+mj-lt"/>
          <a:ea typeface="+mj-ea"/>
          <a:cs typeface="+mj-cs"/>
        </a:defRPr>
      </a:lvl6pPr>
      <a:lvl7pPr marL="2228850" indent="-171450" algn="l" defTabSz="342900" rtl="0" eaLnBrk="1" latinLnBrk="0" hangingPunct="1">
        <a:spcBef>
          <a:spcPct val="20000"/>
        </a:spcBef>
        <a:spcAft>
          <a:spcPts val="450"/>
        </a:spcAft>
        <a:buClr>
          <a:schemeClr val="accent1"/>
        </a:buClr>
        <a:buSzPct val="80000"/>
        <a:buFont typeface="Wingdings 3" charset="2"/>
        <a:buChar char=""/>
        <a:defRPr sz="900" b="0" i="0" kern="1200">
          <a:solidFill>
            <a:schemeClr val="tx1"/>
          </a:solidFill>
          <a:latin typeface="+mj-lt"/>
          <a:ea typeface="+mj-ea"/>
          <a:cs typeface="+mj-cs"/>
        </a:defRPr>
      </a:lvl7pPr>
      <a:lvl8pPr marL="2571750" indent="-171450" algn="l" defTabSz="342900" rtl="0" eaLnBrk="1" latinLnBrk="0" hangingPunct="1">
        <a:spcBef>
          <a:spcPct val="20000"/>
        </a:spcBef>
        <a:spcAft>
          <a:spcPts val="450"/>
        </a:spcAft>
        <a:buClr>
          <a:schemeClr val="accent1"/>
        </a:buClr>
        <a:buSzPct val="80000"/>
        <a:buFont typeface="Wingdings 3" charset="2"/>
        <a:buChar char=""/>
        <a:defRPr sz="900" b="0" i="0" kern="1200">
          <a:solidFill>
            <a:schemeClr val="tx1"/>
          </a:solidFill>
          <a:latin typeface="+mj-lt"/>
          <a:ea typeface="+mj-ea"/>
          <a:cs typeface="+mj-cs"/>
        </a:defRPr>
      </a:lvl8pPr>
      <a:lvl9pPr marL="2914650" indent="-171450" algn="l" defTabSz="342900" rtl="0" eaLnBrk="1" latinLnBrk="0" hangingPunct="1">
        <a:spcBef>
          <a:spcPct val="20000"/>
        </a:spcBef>
        <a:spcAft>
          <a:spcPts val="450"/>
        </a:spcAft>
        <a:buClr>
          <a:schemeClr val="accent1"/>
        </a:buClr>
        <a:buSzPct val="80000"/>
        <a:buFont typeface="Wingdings 3" charset="2"/>
        <a:buChar char=""/>
        <a:defRPr sz="900" b="0" i="0" kern="1200">
          <a:solidFill>
            <a:schemeClr val="tx1"/>
          </a:solidFill>
          <a:latin typeface="+mj-lt"/>
          <a:ea typeface="+mj-ea"/>
          <a:cs typeface="+mj-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943" y="2758081"/>
            <a:ext cx="7186875" cy="650551"/>
          </a:xfrm>
        </p:spPr>
        <p:txBody>
          <a:bodyPr>
            <a:noAutofit/>
          </a:bodyPr>
          <a:lstStyle/>
          <a:p>
            <a:pPr lvl="1" algn="l" rtl="0">
              <a:spcBef>
                <a:spcPct val="0"/>
              </a:spcBef>
            </a:pPr>
            <a:r>
              <a:rPr lang="en-IN" sz="4000" dirty="0" smtClean="0">
                <a:latin typeface="+mj-lt"/>
              </a:rPr>
              <a:t>Introduction :UART </a:t>
            </a:r>
            <a:r>
              <a:rPr lang="en-IN" sz="4000" dirty="0" err="1">
                <a:latin typeface="+mj-lt"/>
              </a:rPr>
              <a:t>vs</a:t>
            </a:r>
            <a:r>
              <a:rPr lang="en-IN" sz="4000" dirty="0">
                <a:latin typeface="+mj-lt"/>
              </a:rPr>
              <a:t> USART</a:t>
            </a:r>
            <a:br>
              <a:rPr lang="en-IN" sz="4000" dirty="0">
                <a:latin typeface="+mj-lt"/>
              </a:rPr>
            </a:br>
            <a:endParaRPr lang="en-IN" sz="4000" dirty="0">
              <a:latin typeface="+mj-lt"/>
            </a:endParaRPr>
          </a:p>
        </p:txBody>
      </p:sp>
    </p:spTree>
    <p:extLst>
      <p:ext uri="{BB962C8B-B14F-4D97-AF65-F5344CB8AC3E}">
        <p14:creationId xmlns:p14="http://schemas.microsoft.com/office/powerpoint/2010/main" val="3295973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82495" y="1254159"/>
            <a:ext cx="6583695" cy="2965417"/>
            <a:chOff x="1331640" y="1851670"/>
            <a:chExt cx="6120680" cy="2664296"/>
          </a:xfrm>
        </p:grpSpPr>
        <p:sp>
          <p:nvSpPr>
            <p:cNvPr id="4" name="Rectangle 3"/>
            <p:cNvSpPr/>
            <p:nvPr/>
          </p:nvSpPr>
          <p:spPr>
            <a:xfrm>
              <a:off x="1331640" y="1851670"/>
              <a:ext cx="1872208" cy="266429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UART1</a:t>
              </a:r>
              <a:endParaRPr lang="en-IN" sz="2400" b="1" dirty="0">
                <a:solidFill>
                  <a:srgbClr val="FF0000"/>
                </a:solidFill>
              </a:endParaRPr>
            </a:p>
          </p:txBody>
        </p:sp>
        <p:sp>
          <p:nvSpPr>
            <p:cNvPr id="6" name="Rectangle 5"/>
            <p:cNvSpPr/>
            <p:nvPr/>
          </p:nvSpPr>
          <p:spPr>
            <a:xfrm>
              <a:off x="5580112" y="1851670"/>
              <a:ext cx="1872208" cy="266429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UART2</a:t>
              </a:r>
              <a:endParaRPr lang="en-IN" sz="2400" b="1" dirty="0">
                <a:solidFill>
                  <a:srgbClr val="FF0000"/>
                </a:solidFill>
              </a:endParaRPr>
            </a:p>
          </p:txBody>
        </p:sp>
        <p:cxnSp>
          <p:nvCxnSpPr>
            <p:cNvPr id="8" name="Straight Connector 7"/>
            <p:cNvCxnSpPr/>
            <p:nvPr/>
          </p:nvCxnSpPr>
          <p:spPr>
            <a:xfrm>
              <a:off x="3203848" y="2139702"/>
              <a:ext cx="108012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88024" y="3111810"/>
              <a:ext cx="72008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83968" y="2139702"/>
              <a:ext cx="504056" cy="97210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203848" y="3095052"/>
              <a:ext cx="108012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88024" y="2139702"/>
              <a:ext cx="792088"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283968" y="2139702"/>
              <a:ext cx="504056" cy="95535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3848" y="3435846"/>
              <a:ext cx="108012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788024" y="4407954"/>
              <a:ext cx="792088"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83968" y="3435846"/>
              <a:ext cx="504056" cy="97210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203848" y="4391196"/>
              <a:ext cx="1080120"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8024" y="3435846"/>
              <a:ext cx="79208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283968" y="3435846"/>
              <a:ext cx="504056" cy="9553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627784" y="1955036"/>
              <a:ext cx="468243" cy="355421"/>
            </a:xfrm>
            <a:prstGeom prst="rect">
              <a:avLst/>
            </a:prstGeom>
          </p:spPr>
          <p:txBody>
            <a:bodyPr wrap="none">
              <a:spAutoFit/>
            </a:bodyPr>
            <a:lstStyle/>
            <a:p>
              <a:r>
                <a:rPr lang="en-US" sz="2400" dirty="0" smtClean="0"/>
                <a:t>TX</a:t>
              </a:r>
              <a:endParaRPr lang="en-IN" sz="2400" dirty="0"/>
            </a:p>
          </p:txBody>
        </p:sp>
        <p:sp>
          <p:nvSpPr>
            <p:cNvPr id="32" name="Rectangle 31"/>
            <p:cNvSpPr/>
            <p:nvPr/>
          </p:nvSpPr>
          <p:spPr>
            <a:xfrm>
              <a:off x="5580112" y="1964680"/>
              <a:ext cx="468243" cy="355421"/>
            </a:xfrm>
            <a:prstGeom prst="rect">
              <a:avLst/>
            </a:prstGeom>
          </p:spPr>
          <p:txBody>
            <a:bodyPr wrap="none">
              <a:spAutoFit/>
            </a:bodyPr>
            <a:lstStyle/>
            <a:p>
              <a:r>
                <a:rPr lang="en-US" sz="2400" dirty="0" smtClean="0"/>
                <a:t>TX</a:t>
              </a:r>
              <a:endParaRPr lang="en-IN" sz="2400" dirty="0"/>
            </a:p>
          </p:txBody>
        </p:sp>
        <p:sp>
          <p:nvSpPr>
            <p:cNvPr id="33" name="Rectangle 32"/>
            <p:cNvSpPr/>
            <p:nvPr/>
          </p:nvSpPr>
          <p:spPr>
            <a:xfrm>
              <a:off x="5596625" y="2867972"/>
              <a:ext cx="520402" cy="355421"/>
            </a:xfrm>
            <a:prstGeom prst="rect">
              <a:avLst/>
            </a:prstGeom>
          </p:spPr>
          <p:txBody>
            <a:bodyPr wrap="none">
              <a:spAutoFit/>
            </a:bodyPr>
            <a:lstStyle/>
            <a:p>
              <a:r>
                <a:rPr lang="en-US" sz="2400" dirty="0"/>
                <a:t>R</a:t>
              </a:r>
              <a:r>
                <a:rPr lang="en-US" sz="2400" dirty="0" smtClean="0"/>
                <a:t>X</a:t>
              </a:r>
              <a:endParaRPr lang="en-IN" sz="2400" dirty="0"/>
            </a:p>
          </p:txBody>
        </p:sp>
        <p:sp>
          <p:nvSpPr>
            <p:cNvPr id="34" name="Rectangle 33"/>
            <p:cNvSpPr/>
            <p:nvPr/>
          </p:nvSpPr>
          <p:spPr>
            <a:xfrm>
              <a:off x="5596625" y="3251180"/>
              <a:ext cx="611308" cy="355421"/>
            </a:xfrm>
            <a:prstGeom prst="rect">
              <a:avLst/>
            </a:prstGeom>
          </p:spPr>
          <p:txBody>
            <a:bodyPr wrap="none">
              <a:spAutoFit/>
            </a:bodyPr>
            <a:lstStyle/>
            <a:p>
              <a:r>
                <a:rPr lang="en-US" sz="2400" dirty="0" smtClean="0"/>
                <a:t>RTS</a:t>
              </a:r>
              <a:endParaRPr lang="en-IN" sz="2400" dirty="0"/>
            </a:p>
          </p:txBody>
        </p:sp>
        <p:sp>
          <p:nvSpPr>
            <p:cNvPr id="35" name="Rectangle 34"/>
            <p:cNvSpPr/>
            <p:nvPr/>
          </p:nvSpPr>
          <p:spPr>
            <a:xfrm>
              <a:off x="5596625" y="4146634"/>
              <a:ext cx="669428" cy="355421"/>
            </a:xfrm>
            <a:prstGeom prst="rect">
              <a:avLst/>
            </a:prstGeom>
          </p:spPr>
          <p:txBody>
            <a:bodyPr wrap="none">
              <a:spAutoFit/>
            </a:bodyPr>
            <a:lstStyle/>
            <a:p>
              <a:r>
                <a:rPr lang="en-US" sz="2400" dirty="0" smtClean="0"/>
                <a:t>CTS</a:t>
              </a:r>
              <a:endParaRPr lang="en-IN" sz="2400" dirty="0"/>
            </a:p>
          </p:txBody>
        </p:sp>
        <p:sp>
          <p:nvSpPr>
            <p:cNvPr id="36" name="Rectangle 35"/>
            <p:cNvSpPr/>
            <p:nvPr/>
          </p:nvSpPr>
          <p:spPr>
            <a:xfrm>
              <a:off x="2627784" y="2867972"/>
              <a:ext cx="520402" cy="355421"/>
            </a:xfrm>
            <a:prstGeom prst="rect">
              <a:avLst/>
            </a:prstGeom>
          </p:spPr>
          <p:txBody>
            <a:bodyPr wrap="none">
              <a:spAutoFit/>
            </a:bodyPr>
            <a:lstStyle/>
            <a:p>
              <a:r>
                <a:rPr lang="en-US" sz="2400" dirty="0"/>
                <a:t>R</a:t>
              </a:r>
              <a:r>
                <a:rPr lang="en-US" sz="2400" dirty="0" smtClean="0"/>
                <a:t>X</a:t>
              </a:r>
              <a:endParaRPr lang="en-IN" sz="2400" dirty="0"/>
            </a:p>
          </p:txBody>
        </p:sp>
        <p:sp>
          <p:nvSpPr>
            <p:cNvPr id="37" name="Rectangle 36"/>
            <p:cNvSpPr/>
            <p:nvPr/>
          </p:nvSpPr>
          <p:spPr>
            <a:xfrm>
              <a:off x="2627784" y="3251180"/>
              <a:ext cx="611308" cy="355421"/>
            </a:xfrm>
            <a:prstGeom prst="rect">
              <a:avLst/>
            </a:prstGeom>
          </p:spPr>
          <p:txBody>
            <a:bodyPr wrap="none">
              <a:spAutoFit/>
            </a:bodyPr>
            <a:lstStyle/>
            <a:p>
              <a:r>
                <a:rPr lang="en-US" sz="2400" dirty="0" smtClean="0"/>
                <a:t>RTS</a:t>
              </a:r>
              <a:endParaRPr lang="en-IN" sz="2400" dirty="0"/>
            </a:p>
          </p:txBody>
        </p:sp>
        <p:sp>
          <p:nvSpPr>
            <p:cNvPr id="38" name="Rectangle 37"/>
            <p:cNvSpPr/>
            <p:nvPr/>
          </p:nvSpPr>
          <p:spPr>
            <a:xfrm>
              <a:off x="2627784" y="4146634"/>
              <a:ext cx="669428" cy="355421"/>
            </a:xfrm>
            <a:prstGeom prst="rect">
              <a:avLst/>
            </a:prstGeom>
          </p:spPr>
          <p:txBody>
            <a:bodyPr wrap="none">
              <a:spAutoFit/>
            </a:bodyPr>
            <a:lstStyle/>
            <a:p>
              <a:r>
                <a:rPr lang="en-US" sz="2400" dirty="0" smtClean="0"/>
                <a:t>CTS</a:t>
              </a:r>
              <a:endParaRPr lang="en-IN" sz="2400" dirty="0"/>
            </a:p>
          </p:txBody>
        </p:sp>
      </p:grpSp>
      <p:sp>
        <p:nvSpPr>
          <p:cNvPr id="26" name="Title 1"/>
          <p:cNvSpPr>
            <a:spLocks noGrp="1"/>
          </p:cNvSpPr>
          <p:nvPr>
            <p:ph type="title"/>
          </p:nvPr>
        </p:nvSpPr>
        <p:spPr>
          <a:xfrm>
            <a:off x="305314" y="221696"/>
            <a:ext cx="5034354" cy="568012"/>
          </a:xfrm>
        </p:spPr>
        <p:txBody>
          <a:bodyPr>
            <a:noAutofit/>
          </a:bodyPr>
          <a:lstStyle/>
          <a:p>
            <a:r>
              <a:rPr lang="en-IN" dirty="0"/>
              <a:t>Understanding UART </a:t>
            </a:r>
            <a:r>
              <a:rPr lang="en-IN" dirty="0" smtClean="0"/>
              <a:t>pins</a:t>
            </a:r>
            <a:endParaRPr lang="en-IN" dirty="0"/>
          </a:p>
        </p:txBody>
      </p:sp>
    </p:spTree>
    <p:extLst>
      <p:ext uri="{BB962C8B-B14F-4D97-AF65-F5344CB8AC3E}">
        <p14:creationId xmlns:p14="http://schemas.microsoft.com/office/powerpoint/2010/main" val="3703639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00" y="2749810"/>
            <a:ext cx="6399855" cy="857250"/>
          </a:xfrm>
        </p:spPr>
        <p:txBody>
          <a:bodyPr>
            <a:noAutofit/>
          </a:bodyPr>
          <a:lstStyle/>
          <a:p>
            <a:pPr lvl="1" algn="l" rtl="0">
              <a:spcBef>
                <a:spcPct val="0"/>
              </a:spcBef>
            </a:pPr>
            <a:r>
              <a:rPr lang="en-IN" sz="4000" dirty="0">
                <a:latin typeface="+mj-lt"/>
              </a:rPr>
              <a:t>UART frame formats </a:t>
            </a:r>
            <a:br>
              <a:rPr lang="en-IN" sz="4000" dirty="0">
                <a:latin typeface="+mj-lt"/>
              </a:rPr>
            </a:br>
            <a:endParaRPr lang="en-IN" sz="4000" dirty="0">
              <a:latin typeface="+mj-lt"/>
            </a:endParaRPr>
          </a:p>
        </p:txBody>
      </p:sp>
    </p:spTree>
    <p:extLst>
      <p:ext uri="{BB962C8B-B14F-4D97-AF65-F5344CB8AC3E}">
        <p14:creationId xmlns:p14="http://schemas.microsoft.com/office/powerpoint/2010/main" val="3040056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672" y="1635646"/>
            <a:ext cx="4536504"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6" name="Straight Connector 5"/>
          <p:cNvCxnSpPr/>
          <p:nvPr/>
        </p:nvCxnSpPr>
        <p:spPr>
          <a:xfrm>
            <a:off x="2123728" y="163564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27784" y="163564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31840" y="163564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635896" y="163564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39952" y="163564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4008" y="163564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48064" y="163564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52120" y="163564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619673" y="1656720"/>
            <a:ext cx="4608512" cy="307775"/>
          </a:xfrm>
          <a:prstGeom prst="rect">
            <a:avLst/>
          </a:prstGeom>
        </p:spPr>
        <p:txBody>
          <a:bodyPr wrap="square" lIns="91438" tIns="45719" rIns="91438" bIns="45719">
            <a:spAutoFit/>
          </a:bodyPr>
          <a:lstStyle/>
          <a:p>
            <a:r>
              <a:rPr lang="en-US" dirty="0" smtClean="0"/>
              <a:t>Bit0     Bit1    Bit 2   Bit 3    Bit4    Bit5    Bit6    Bit7    Bit8</a:t>
            </a:r>
            <a:endParaRPr lang="en-IN" dirty="0"/>
          </a:p>
        </p:txBody>
      </p:sp>
      <p:cxnSp>
        <p:nvCxnSpPr>
          <p:cNvPr id="16" name="Straight Connector 15"/>
          <p:cNvCxnSpPr/>
          <p:nvPr/>
        </p:nvCxnSpPr>
        <p:spPr>
          <a:xfrm>
            <a:off x="6156177" y="1635646"/>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15617" y="2053878"/>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15616" y="1635646"/>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39553" y="1656720"/>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60232" y="1632271"/>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60232" y="2056552"/>
            <a:ext cx="17281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619672" y="3712096"/>
            <a:ext cx="40324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33" name="Straight Connector 32"/>
          <p:cNvCxnSpPr/>
          <p:nvPr/>
        </p:nvCxnSpPr>
        <p:spPr>
          <a:xfrm>
            <a:off x="2123728" y="371209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27784" y="371209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131840" y="371209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35896" y="371209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139952" y="371209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008" y="371209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148064" y="371209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52120" y="3712096"/>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619672" y="3733170"/>
            <a:ext cx="4032448" cy="307775"/>
          </a:xfrm>
          <a:prstGeom prst="rect">
            <a:avLst/>
          </a:prstGeom>
        </p:spPr>
        <p:txBody>
          <a:bodyPr wrap="square" lIns="91438" tIns="45719" rIns="91438" bIns="45719">
            <a:spAutoFit/>
          </a:bodyPr>
          <a:lstStyle/>
          <a:p>
            <a:r>
              <a:rPr lang="en-US" dirty="0" smtClean="0"/>
              <a:t>Bit0     Bit1   Bit 2   Bit 3    Bit4    Bit5     Bit6   Bit7   </a:t>
            </a:r>
            <a:endParaRPr lang="en-IN" dirty="0"/>
          </a:p>
        </p:txBody>
      </p:sp>
      <p:cxnSp>
        <p:nvCxnSpPr>
          <p:cNvPr id="52" name="Straight Connector 51"/>
          <p:cNvCxnSpPr/>
          <p:nvPr/>
        </p:nvCxnSpPr>
        <p:spPr>
          <a:xfrm>
            <a:off x="5652121" y="3712096"/>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156176" y="3692613"/>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156176" y="4116894"/>
            <a:ext cx="17281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15617" y="4133508"/>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15616" y="3715276"/>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39553" y="3736350"/>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236296" y="1635646"/>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236297" y="1650256"/>
            <a:ext cx="11521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732240" y="3700666"/>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732241" y="3715276"/>
            <a:ext cx="11521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15616" y="1347615"/>
            <a:ext cx="0" cy="1368152"/>
          </a:xfrm>
          <a:prstGeom prst="line">
            <a:avLst/>
          </a:prstGeom>
          <a:ln w="6350">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939947" y="1517437"/>
            <a:ext cx="0" cy="1368152"/>
          </a:xfrm>
          <a:prstGeom prst="line">
            <a:avLst/>
          </a:prstGeom>
          <a:ln w="6350">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115616" y="3445138"/>
            <a:ext cx="0" cy="1512168"/>
          </a:xfrm>
          <a:prstGeom prst="line">
            <a:avLst/>
          </a:prstGeom>
          <a:ln w="6350">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156176" y="3445138"/>
            <a:ext cx="0" cy="1512168"/>
          </a:xfrm>
          <a:prstGeom prst="line">
            <a:avLst/>
          </a:prstGeom>
          <a:ln w="6350">
            <a:prstDash val="sys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115617" y="1309104"/>
            <a:ext cx="574192" cy="523218"/>
          </a:xfrm>
          <a:prstGeom prst="rect">
            <a:avLst/>
          </a:prstGeom>
        </p:spPr>
        <p:txBody>
          <a:bodyPr wrap="none" lIns="91438" tIns="45719" rIns="91438" bIns="45719">
            <a:spAutoFit/>
          </a:bodyPr>
          <a:lstStyle/>
          <a:p>
            <a:r>
              <a:rPr lang="en-US" dirty="0" smtClean="0"/>
              <a:t>Start</a:t>
            </a:r>
          </a:p>
          <a:p>
            <a:r>
              <a:rPr lang="en-US" dirty="0" smtClean="0"/>
              <a:t> </a:t>
            </a:r>
            <a:r>
              <a:rPr lang="en-US" dirty="0"/>
              <a:t>bit</a:t>
            </a:r>
            <a:endParaRPr lang="en-IN" dirty="0"/>
          </a:p>
        </p:txBody>
      </p:sp>
      <p:sp>
        <p:nvSpPr>
          <p:cNvPr id="5" name="Rectangle 4"/>
          <p:cNvSpPr/>
          <p:nvPr/>
        </p:nvSpPr>
        <p:spPr>
          <a:xfrm>
            <a:off x="3003383" y="1262937"/>
            <a:ext cx="1225011" cy="307775"/>
          </a:xfrm>
          <a:prstGeom prst="rect">
            <a:avLst/>
          </a:prstGeom>
        </p:spPr>
        <p:txBody>
          <a:bodyPr wrap="none" lIns="91438" tIns="45719" rIns="91438" bIns="45719">
            <a:spAutoFit/>
          </a:bodyPr>
          <a:lstStyle/>
          <a:p>
            <a:r>
              <a:rPr lang="en-US" dirty="0"/>
              <a:t>Data Frame</a:t>
            </a:r>
            <a:endParaRPr lang="en-IN" dirty="0"/>
          </a:p>
        </p:txBody>
      </p:sp>
      <p:sp>
        <p:nvSpPr>
          <p:cNvPr id="15" name="Rectangle 14"/>
          <p:cNvSpPr/>
          <p:nvPr/>
        </p:nvSpPr>
        <p:spPr>
          <a:xfrm>
            <a:off x="5631558" y="1010389"/>
            <a:ext cx="837085" cy="646329"/>
          </a:xfrm>
          <a:prstGeom prst="rect">
            <a:avLst/>
          </a:prstGeom>
        </p:spPr>
        <p:txBody>
          <a:bodyPr wrap="none" lIns="91438" tIns="45719" rIns="91438" bIns="45719">
            <a:spAutoFit/>
          </a:bodyPr>
          <a:lstStyle/>
          <a:p>
            <a:r>
              <a:rPr lang="en-US" sz="1200" dirty="0" smtClean="0"/>
              <a:t>Optional</a:t>
            </a:r>
          </a:p>
          <a:p>
            <a:r>
              <a:rPr lang="en-US" sz="1200" dirty="0" smtClean="0"/>
              <a:t>Parity </a:t>
            </a:r>
          </a:p>
          <a:p>
            <a:r>
              <a:rPr lang="en-US" sz="1200" dirty="0" smtClean="0"/>
              <a:t>Bit</a:t>
            </a:r>
            <a:endParaRPr lang="en-IN" sz="1200" dirty="0"/>
          </a:p>
        </p:txBody>
      </p:sp>
      <p:sp>
        <p:nvSpPr>
          <p:cNvPr id="46" name="Rectangle 45"/>
          <p:cNvSpPr/>
          <p:nvPr/>
        </p:nvSpPr>
        <p:spPr>
          <a:xfrm>
            <a:off x="6099952" y="1678295"/>
            <a:ext cx="574192" cy="523218"/>
          </a:xfrm>
          <a:prstGeom prst="rect">
            <a:avLst/>
          </a:prstGeom>
        </p:spPr>
        <p:txBody>
          <a:bodyPr wrap="none" lIns="91438" tIns="45719" rIns="91438" bIns="45719">
            <a:spAutoFit/>
          </a:bodyPr>
          <a:lstStyle/>
          <a:p>
            <a:r>
              <a:rPr lang="en-US" dirty="0" smtClean="0"/>
              <a:t>Stop</a:t>
            </a:r>
          </a:p>
          <a:p>
            <a:r>
              <a:rPr lang="en-US" dirty="0" smtClean="0"/>
              <a:t> </a:t>
            </a:r>
            <a:r>
              <a:rPr lang="en-US" dirty="0"/>
              <a:t>bit</a:t>
            </a:r>
            <a:endParaRPr lang="en-IN" dirty="0"/>
          </a:p>
        </p:txBody>
      </p:sp>
      <p:sp>
        <p:nvSpPr>
          <p:cNvPr id="47" name="Rectangle 46"/>
          <p:cNvSpPr/>
          <p:nvPr/>
        </p:nvSpPr>
        <p:spPr>
          <a:xfrm>
            <a:off x="6676015" y="1195056"/>
            <a:ext cx="582207" cy="738662"/>
          </a:xfrm>
          <a:prstGeom prst="rect">
            <a:avLst/>
          </a:prstGeom>
        </p:spPr>
        <p:txBody>
          <a:bodyPr wrap="none" lIns="91438" tIns="45719" rIns="91438" bIns="45719">
            <a:spAutoFit/>
          </a:bodyPr>
          <a:lstStyle/>
          <a:p>
            <a:r>
              <a:rPr lang="en-US" dirty="0" smtClean="0"/>
              <a:t>Next</a:t>
            </a:r>
          </a:p>
          <a:p>
            <a:r>
              <a:rPr lang="en-US" dirty="0" smtClean="0"/>
              <a:t>Start</a:t>
            </a:r>
          </a:p>
          <a:p>
            <a:r>
              <a:rPr lang="en-US" dirty="0" smtClean="0"/>
              <a:t> </a:t>
            </a:r>
            <a:r>
              <a:rPr lang="en-US" dirty="0"/>
              <a:t>bit</a:t>
            </a:r>
            <a:endParaRPr lang="en-IN" dirty="0"/>
          </a:p>
        </p:txBody>
      </p:sp>
      <p:sp>
        <p:nvSpPr>
          <p:cNvPr id="48" name="Rectangle 47"/>
          <p:cNvSpPr/>
          <p:nvPr/>
        </p:nvSpPr>
        <p:spPr>
          <a:xfrm>
            <a:off x="7323449" y="1230672"/>
            <a:ext cx="1672249" cy="307775"/>
          </a:xfrm>
          <a:prstGeom prst="rect">
            <a:avLst/>
          </a:prstGeom>
        </p:spPr>
        <p:txBody>
          <a:bodyPr wrap="none" lIns="91438" tIns="45719" rIns="91438" bIns="45719">
            <a:spAutoFit/>
          </a:bodyPr>
          <a:lstStyle/>
          <a:p>
            <a:r>
              <a:rPr lang="en-US" dirty="0" smtClean="0"/>
              <a:t>Next Data </a:t>
            </a:r>
            <a:r>
              <a:rPr lang="en-US" dirty="0"/>
              <a:t>Frame</a:t>
            </a:r>
            <a:endParaRPr lang="en-IN" dirty="0"/>
          </a:p>
        </p:txBody>
      </p:sp>
      <p:sp>
        <p:nvSpPr>
          <p:cNvPr id="17" name="Rectangle 16"/>
          <p:cNvSpPr/>
          <p:nvPr/>
        </p:nvSpPr>
        <p:spPr>
          <a:xfrm>
            <a:off x="1036265" y="799035"/>
            <a:ext cx="2933812" cy="338552"/>
          </a:xfrm>
          <a:prstGeom prst="rect">
            <a:avLst/>
          </a:prstGeom>
        </p:spPr>
        <p:txBody>
          <a:bodyPr wrap="none" lIns="91438" tIns="45719" rIns="91438" bIns="45719">
            <a:spAutoFit/>
          </a:bodyPr>
          <a:lstStyle/>
          <a:p>
            <a:r>
              <a:rPr lang="en-US" sz="1600" dirty="0"/>
              <a:t>9-bit word Length, 1 stop bit</a:t>
            </a:r>
            <a:endParaRPr lang="en-IN" sz="1600" dirty="0"/>
          </a:p>
        </p:txBody>
      </p:sp>
      <p:sp>
        <p:nvSpPr>
          <p:cNvPr id="50" name="Rectangle 49"/>
          <p:cNvSpPr/>
          <p:nvPr/>
        </p:nvSpPr>
        <p:spPr>
          <a:xfrm>
            <a:off x="1036265" y="2953782"/>
            <a:ext cx="2933812" cy="338552"/>
          </a:xfrm>
          <a:prstGeom prst="rect">
            <a:avLst/>
          </a:prstGeom>
        </p:spPr>
        <p:txBody>
          <a:bodyPr wrap="none" lIns="91438" tIns="45719" rIns="91438" bIns="45719">
            <a:spAutoFit/>
          </a:bodyPr>
          <a:lstStyle/>
          <a:p>
            <a:r>
              <a:rPr lang="en-US" sz="1600" dirty="0" smtClean="0"/>
              <a:t>8-bit </a:t>
            </a:r>
            <a:r>
              <a:rPr lang="en-US" sz="1600" dirty="0"/>
              <a:t>word Length, 1 stop bit</a:t>
            </a:r>
            <a:endParaRPr lang="en-IN" sz="1600" dirty="0"/>
          </a:p>
        </p:txBody>
      </p:sp>
      <p:sp>
        <p:nvSpPr>
          <p:cNvPr id="51" name="Rectangle 50"/>
          <p:cNvSpPr/>
          <p:nvPr/>
        </p:nvSpPr>
        <p:spPr>
          <a:xfrm>
            <a:off x="1078264" y="3413185"/>
            <a:ext cx="574192" cy="523218"/>
          </a:xfrm>
          <a:prstGeom prst="rect">
            <a:avLst/>
          </a:prstGeom>
        </p:spPr>
        <p:txBody>
          <a:bodyPr wrap="none" lIns="91438" tIns="45719" rIns="91438" bIns="45719">
            <a:spAutoFit/>
          </a:bodyPr>
          <a:lstStyle/>
          <a:p>
            <a:r>
              <a:rPr lang="en-US" dirty="0" smtClean="0"/>
              <a:t>Start</a:t>
            </a:r>
          </a:p>
          <a:p>
            <a:r>
              <a:rPr lang="en-US" dirty="0" smtClean="0"/>
              <a:t> </a:t>
            </a:r>
            <a:r>
              <a:rPr lang="en-US" dirty="0"/>
              <a:t>bit</a:t>
            </a:r>
            <a:endParaRPr lang="en-IN" dirty="0"/>
          </a:p>
        </p:txBody>
      </p:sp>
      <p:sp>
        <p:nvSpPr>
          <p:cNvPr id="53" name="Rectangle 52"/>
          <p:cNvSpPr/>
          <p:nvPr/>
        </p:nvSpPr>
        <p:spPr>
          <a:xfrm>
            <a:off x="2499327" y="3260472"/>
            <a:ext cx="1225011" cy="307775"/>
          </a:xfrm>
          <a:prstGeom prst="rect">
            <a:avLst/>
          </a:prstGeom>
        </p:spPr>
        <p:txBody>
          <a:bodyPr wrap="none" lIns="91438" tIns="45719" rIns="91438" bIns="45719">
            <a:spAutoFit/>
          </a:bodyPr>
          <a:lstStyle/>
          <a:p>
            <a:r>
              <a:rPr lang="en-US" dirty="0"/>
              <a:t>Data Frame</a:t>
            </a:r>
            <a:endParaRPr lang="en-IN" dirty="0"/>
          </a:p>
        </p:txBody>
      </p:sp>
      <p:sp>
        <p:nvSpPr>
          <p:cNvPr id="60" name="Rectangle 59"/>
          <p:cNvSpPr/>
          <p:nvPr/>
        </p:nvSpPr>
        <p:spPr>
          <a:xfrm>
            <a:off x="5652121" y="3746648"/>
            <a:ext cx="574192" cy="523218"/>
          </a:xfrm>
          <a:prstGeom prst="rect">
            <a:avLst/>
          </a:prstGeom>
        </p:spPr>
        <p:txBody>
          <a:bodyPr wrap="none" lIns="91438" tIns="45719" rIns="91438" bIns="45719">
            <a:spAutoFit/>
          </a:bodyPr>
          <a:lstStyle/>
          <a:p>
            <a:r>
              <a:rPr lang="en-US" dirty="0" smtClean="0"/>
              <a:t>Stop</a:t>
            </a:r>
          </a:p>
          <a:p>
            <a:r>
              <a:rPr lang="en-US" dirty="0" smtClean="0"/>
              <a:t> </a:t>
            </a:r>
            <a:r>
              <a:rPr lang="en-US" dirty="0"/>
              <a:t>bit</a:t>
            </a:r>
            <a:endParaRPr lang="en-IN" dirty="0"/>
          </a:p>
        </p:txBody>
      </p:sp>
      <p:sp>
        <p:nvSpPr>
          <p:cNvPr id="66" name="Rectangle 65"/>
          <p:cNvSpPr/>
          <p:nvPr/>
        </p:nvSpPr>
        <p:spPr>
          <a:xfrm>
            <a:off x="6156176" y="3146482"/>
            <a:ext cx="582207" cy="738662"/>
          </a:xfrm>
          <a:prstGeom prst="rect">
            <a:avLst/>
          </a:prstGeom>
        </p:spPr>
        <p:txBody>
          <a:bodyPr wrap="none" lIns="91438" tIns="45719" rIns="91438" bIns="45719">
            <a:spAutoFit/>
          </a:bodyPr>
          <a:lstStyle/>
          <a:p>
            <a:r>
              <a:rPr lang="en-US" dirty="0" smtClean="0"/>
              <a:t>Next</a:t>
            </a:r>
          </a:p>
          <a:p>
            <a:r>
              <a:rPr lang="en-US" dirty="0" smtClean="0"/>
              <a:t>Start</a:t>
            </a:r>
          </a:p>
          <a:p>
            <a:r>
              <a:rPr lang="en-US" dirty="0" smtClean="0"/>
              <a:t> </a:t>
            </a:r>
            <a:r>
              <a:rPr lang="en-US" dirty="0"/>
              <a:t>bit</a:t>
            </a:r>
            <a:endParaRPr lang="en-IN" dirty="0"/>
          </a:p>
        </p:txBody>
      </p:sp>
      <p:sp>
        <p:nvSpPr>
          <p:cNvPr id="68" name="Rectangle 67"/>
          <p:cNvSpPr/>
          <p:nvPr/>
        </p:nvSpPr>
        <p:spPr>
          <a:xfrm>
            <a:off x="6732240" y="3317892"/>
            <a:ext cx="1672249" cy="307775"/>
          </a:xfrm>
          <a:prstGeom prst="rect">
            <a:avLst/>
          </a:prstGeom>
        </p:spPr>
        <p:txBody>
          <a:bodyPr wrap="none" lIns="91438" tIns="45719" rIns="91438" bIns="45719">
            <a:spAutoFit/>
          </a:bodyPr>
          <a:lstStyle/>
          <a:p>
            <a:r>
              <a:rPr lang="en-US" dirty="0" smtClean="0"/>
              <a:t>Next Data </a:t>
            </a:r>
            <a:r>
              <a:rPr lang="en-US" dirty="0"/>
              <a:t>Frame</a:t>
            </a:r>
            <a:endParaRPr lang="en-IN" dirty="0"/>
          </a:p>
        </p:txBody>
      </p:sp>
      <p:sp>
        <p:nvSpPr>
          <p:cNvPr id="63" name="Rectangle 62"/>
          <p:cNvSpPr/>
          <p:nvPr/>
        </p:nvSpPr>
        <p:spPr>
          <a:xfrm>
            <a:off x="5102132" y="3028465"/>
            <a:ext cx="837085" cy="646329"/>
          </a:xfrm>
          <a:prstGeom prst="rect">
            <a:avLst/>
          </a:prstGeom>
        </p:spPr>
        <p:txBody>
          <a:bodyPr wrap="none" lIns="91438" tIns="45719" rIns="91438" bIns="45719">
            <a:spAutoFit/>
          </a:bodyPr>
          <a:lstStyle/>
          <a:p>
            <a:r>
              <a:rPr lang="en-US" sz="1200" dirty="0" smtClean="0"/>
              <a:t>Optional</a:t>
            </a:r>
          </a:p>
          <a:p>
            <a:r>
              <a:rPr lang="en-US" sz="1200" dirty="0" smtClean="0"/>
              <a:t>Parity </a:t>
            </a:r>
          </a:p>
          <a:p>
            <a:r>
              <a:rPr lang="en-US" sz="1200" dirty="0" smtClean="0"/>
              <a:t>Bit</a:t>
            </a:r>
            <a:endParaRPr lang="en-IN" sz="1200" dirty="0"/>
          </a:p>
        </p:txBody>
      </p:sp>
    </p:spTree>
    <p:extLst>
      <p:ext uri="{BB962C8B-B14F-4D97-AF65-F5344CB8AC3E}">
        <p14:creationId xmlns:p14="http://schemas.microsoft.com/office/powerpoint/2010/main" val="2701263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779" y="2775038"/>
            <a:ext cx="4391566" cy="857250"/>
          </a:xfrm>
        </p:spPr>
        <p:txBody>
          <a:bodyPr>
            <a:noAutofit/>
          </a:bodyPr>
          <a:lstStyle/>
          <a:p>
            <a:pPr lvl="1" algn="l" rtl="0">
              <a:spcBef>
                <a:spcPct val="0"/>
              </a:spcBef>
            </a:pPr>
            <a:r>
              <a:rPr lang="en-IN" sz="4000" dirty="0">
                <a:latin typeface="+mj-lt"/>
              </a:rPr>
              <a:t>UART </a:t>
            </a:r>
            <a:r>
              <a:rPr lang="en-IN" sz="4000" dirty="0" err="1">
                <a:latin typeface="+mj-lt"/>
              </a:rPr>
              <a:t>Baudrate</a:t>
            </a:r>
            <a:endParaRPr lang="en-IN" sz="4000" dirty="0">
              <a:latin typeface="+mj-lt"/>
            </a:endParaRPr>
          </a:p>
        </p:txBody>
      </p:sp>
    </p:spTree>
    <p:extLst>
      <p:ext uri="{BB962C8B-B14F-4D97-AF65-F5344CB8AC3E}">
        <p14:creationId xmlns:p14="http://schemas.microsoft.com/office/powerpoint/2010/main" val="3390757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073" y="1660888"/>
            <a:ext cx="8298871" cy="2308324"/>
          </a:xfrm>
          <a:prstGeom prst="rect">
            <a:avLst/>
          </a:prstGeom>
        </p:spPr>
        <p:txBody>
          <a:bodyPr wrap="square">
            <a:spAutoFit/>
          </a:bodyPr>
          <a:lstStyle/>
          <a:p>
            <a:r>
              <a:rPr lang="en-IN" sz="2400" dirty="0"/>
              <a:t>The significance of baud rate is  </a:t>
            </a:r>
            <a:r>
              <a:rPr lang="en-IN" sz="2400" b="1" dirty="0"/>
              <a:t>how fast the </a:t>
            </a:r>
            <a:r>
              <a:rPr lang="en-IN" sz="2400" dirty="0"/>
              <a:t>data is sent over a serial line. It’s usually expressed in units of bits-per-second (bps). If you invert the baud rate, you can find </a:t>
            </a:r>
            <a:r>
              <a:rPr lang="en-IN" sz="2400" dirty="0" smtClean="0"/>
              <a:t>out, </a:t>
            </a:r>
            <a:r>
              <a:rPr lang="en-IN" sz="2400" dirty="0"/>
              <a:t>just how long it takes to transmit a single bit. This value determines how long the transmitter holds a serial line high or low . </a:t>
            </a:r>
          </a:p>
        </p:txBody>
      </p:sp>
    </p:spTree>
    <p:extLst>
      <p:ext uri="{BB962C8B-B14F-4D97-AF65-F5344CB8AC3E}">
        <p14:creationId xmlns:p14="http://schemas.microsoft.com/office/powerpoint/2010/main" val="212636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9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56" y="968990"/>
            <a:ext cx="8479463" cy="2238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362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280" y="2695425"/>
            <a:ext cx="6937081" cy="857250"/>
          </a:xfrm>
        </p:spPr>
        <p:txBody>
          <a:bodyPr>
            <a:noAutofit/>
          </a:bodyPr>
          <a:lstStyle/>
          <a:p>
            <a:pPr lvl="1" algn="l" rtl="0">
              <a:spcBef>
                <a:spcPct val="0"/>
              </a:spcBef>
            </a:pPr>
            <a:r>
              <a:rPr lang="en-IN" sz="4000" dirty="0">
                <a:latin typeface="+mj-lt"/>
              </a:rPr>
              <a:t>UART Synchronization bits</a:t>
            </a:r>
          </a:p>
        </p:txBody>
      </p:sp>
    </p:spTree>
    <p:extLst>
      <p:ext uri="{BB962C8B-B14F-4D97-AF65-F5344CB8AC3E}">
        <p14:creationId xmlns:p14="http://schemas.microsoft.com/office/powerpoint/2010/main" val="1523974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06392" y="362938"/>
            <a:ext cx="7330831" cy="3531634"/>
            <a:chOff x="539552" y="755775"/>
            <a:chExt cx="7330831" cy="4075532"/>
          </a:xfrm>
        </p:grpSpPr>
        <p:cxnSp>
          <p:nvCxnSpPr>
            <p:cNvPr id="4" name="Straight Connector 3"/>
            <p:cNvCxnSpPr/>
            <p:nvPr/>
          </p:nvCxnSpPr>
          <p:spPr>
            <a:xfrm>
              <a:off x="1115617" y="1644445"/>
              <a:ext cx="7541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15616" y="1226213"/>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9553" y="1247287"/>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69743" y="1226213"/>
              <a:ext cx="3725839" cy="41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5595582" y="1247287"/>
              <a:ext cx="7541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362130" y="1247287"/>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62130" y="1665519"/>
              <a:ext cx="7541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15616" y="2915962"/>
              <a:ext cx="7541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15615" y="2497730"/>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9552" y="2518804"/>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869742" y="2497730"/>
              <a:ext cx="3725839" cy="41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a:off x="6739193" y="2937036"/>
              <a:ext cx="7541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39193" y="2518804"/>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95582" y="2518804"/>
              <a:ext cx="11436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15617" y="4146535"/>
              <a:ext cx="7541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15616" y="3728303"/>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39553" y="3749377"/>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869743" y="3728303"/>
              <a:ext cx="3725839" cy="41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7116257" y="4167609"/>
              <a:ext cx="7541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03833" y="3749377"/>
              <a:ext cx="0" cy="418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95581" y="3749377"/>
              <a:ext cx="15082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93517" y="1281440"/>
              <a:ext cx="1478290" cy="307777"/>
            </a:xfrm>
            <a:prstGeom prst="rect">
              <a:avLst/>
            </a:prstGeom>
          </p:spPr>
          <p:txBody>
            <a:bodyPr wrap="none">
              <a:spAutoFit/>
            </a:bodyPr>
            <a:lstStyle/>
            <a:p>
              <a:r>
                <a:rPr lang="en-US" dirty="0"/>
                <a:t>5 to 9 data bits</a:t>
              </a:r>
              <a:endParaRPr lang="en-IN" dirty="0"/>
            </a:p>
          </p:txBody>
        </p:sp>
        <p:sp>
          <p:nvSpPr>
            <p:cNvPr id="34" name="Rectangle 33"/>
            <p:cNvSpPr/>
            <p:nvPr/>
          </p:nvSpPr>
          <p:spPr>
            <a:xfrm>
              <a:off x="2993517" y="2574031"/>
              <a:ext cx="1478290" cy="307777"/>
            </a:xfrm>
            <a:prstGeom prst="rect">
              <a:avLst/>
            </a:prstGeom>
          </p:spPr>
          <p:txBody>
            <a:bodyPr wrap="none">
              <a:spAutoFit/>
            </a:bodyPr>
            <a:lstStyle/>
            <a:p>
              <a:r>
                <a:rPr lang="en-US" dirty="0"/>
                <a:t>5 to 9 data bits</a:t>
              </a:r>
              <a:endParaRPr lang="en-IN" dirty="0"/>
            </a:p>
          </p:txBody>
        </p:sp>
        <p:sp>
          <p:nvSpPr>
            <p:cNvPr id="35" name="Rectangle 34"/>
            <p:cNvSpPr/>
            <p:nvPr/>
          </p:nvSpPr>
          <p:spPr>
            <a:xfrm>
              <a:off x="2993517" y="3783530"/>
              <a:ext cx="1478290" cy="307777"/>
            </a:xfrm>
            <a:prstGeom prst="rect">
              <a:avLst/>
            </a:prstGeom>
          </p:spPr>
          <p:txBody>
            <a:bodyPr wrap="none">
              <a:spAutoFit/>
            </a:bodyPr>
            <a:lstStyle/>
            <a:p>
              <a:r>
                <a:rPr lang="en-US" dirty="0"/>
                <a:t>5 to 9 data bits</a:t>
              </a:r>
              <a:endParaRPr lang="en-IN" dirty="0"/>
            </a:p>
          </p:txBody>
        </p:sp>
        <p:sp>
          <p:nvSpPr>
            <p:cNvPr id="36" name="Rectangle 35"/>
            <p:cNvSpPr/>
            <p:nvPr/>
          </p:nvSpPr>
          <p:spPr>
            <a:xfrm>
              <a:off x="1205583" y="1194794"/>
              <a:ext cx="574192" cy="523218"/>
            </a:xfrm>
            <a:prstGeom prst="rect">
              <a:avLst/>
            </a:prstGeom>
          </p:spPr>
          <p:txBody>
            <a:bodyPr wrap="none" lIns="91438" tIns="45719" rIns="91438" bIns="45719">
              <a:spAutoFit/>
            </a:bodyPr>
            <a:lstStyle/>
            <a:p>
              <a:r>
                <a:rPr lang="en-US" dirty="0" smtClean="0"/>
                <a:t>Start</a:t>
              </a:r>
            </a:p>
            <a:p>
              <a:r>
                <a:rPr lang="en-US" dirty="0" smtClean="0"/>
                <a:t> </a:t>
              </a:r>
              <a:r>
                <a:rPr lang="en-US" dirty="0"/>
                <a:t>bit</a:t>
              </a:r>
              <a:endParaRPr lang="en-IN" dirty="0"/>
            </a:p>
          </p:txBody>
        </p:sp>
        <p:sp>
          <p:nvSpPr>
            <p:cNvPr id="37" name="Rectangle 36"/>
            <p:cNvSpPr/>
            <p:nvPr/>
          </p:nvSpPr>
          <p:spPr>
            <a:xfrm>
              <a:off x="1205583" y="2312422"/>
              <a:ext cx="574192" cy="523218"/>
            </a:xfrm>
            <a:prstGeom prst="rect">
              <a:avLst/>
            </a:prstGeom>
          </p:spPr>
          <p:txBody>
            <a:bodyPr wrap="none" lIns="91438" tIns="45719" rIns="91438" bIns="45719">
              <a:spAutoFit/>
            </a:bodyPr>
            <a:lstStyle/>
            <a:p>
              <a:r>
                <a:rPr lang="en-US" dirty="0" smtClean="0"/>
                <a:t>Start</a:t>
              </a:r>
            </a:p>
            <a:p>
              <a:r>
                <a:rPr lang="en-US" dirty="0" smtClean="0"/>
                <a:t> </a:t>
              </a:r>
              <a:r>
                <a:rPr lang="en-US" dirty="0"/>
                <a:t>bit</a:t>
              </a:r>
              <a:endParaRPr lang="en-IN" dirty="0"/>
            </a:p>
          </p:txBody>
        </p:sp>
        <p:sp>
          <p:nvSpPr>
            <p:cNvPr id="38" name="Rectangle 37"/>
            <p:cNvSpPr/>
            <p:nvPr/>
          </p:nvSpPr>
          <p:spPr>
            <a:xfrm>
              <a:off x="1205583" y="3521921"/>
              <a:ext cx="574192" cy="523218"/>
            </a:xfrm>
            <a:prstGeom prst="rect">
              <a:avLst/>
            </a:prstGeom>
          </p:spPr>
          <p:txBody>
            <a:bodyPr wrap="none" lIns="91438" tIns="45719" rIns="91438" bIns="45719">
              <a:spAutoFit/>
            </a:bodyPr>
            <a:lstStyle/>
            <a:p>
              <a:r>
                <a:rPr lang="en-US" dirty="0" smtClean="0"/>
                <a:t>Start</a:t>
              </a:r>
            </a:p>
            <a:p>
              <a:r>
                <a:rPr lang="en-US" dirty="0" smtClean="0"/>
                <a:t> </a:t>
              </a:r>
              <a:r>
                <a:rPr lang="en-US" dirty="0"/>
                <a:t>bit</a:t>
              </a:r>
              <a:endParaRPr lang="en-IN" dirty="0"/>
            </a:p>
          </p:txBody>
        </p:sp>
        <p:sp>
          <p:nvSpPr>
            <p:cNvPr id="39" name="Rectangle 38"/>
            <p:cNvSpPr/>
            <p:nvPr/>
          </p:nvSpPr>
          <p:spPr>
            <a:xfrm>
              <a:off x="5595581" y="887017"/>
              <a:ext cx="971741" cy="307777"/>
            </a:xfrm>
            <a:prstGeom prst="rect">
              <a:avLst/>
            </a:prstGeom>
          </p:spPr>
          <p:txBody>
            <a:bodyPr wrap="none">
              <a:spAutoFit/>
            </a:bodyPr>
            <a:lstStyle/>
            <a:p>
              <a:r>
                <a:rPr lang="en-US" dirty="0"/>
                <a:t>1 Stop Bit</a:t>
              </a:r>
              <a:endParaRPr lang="en-IN" dirty="0"/>
            </a:p>
          </p:txBody>
        </p:sp>
        <p:sp>
          <p:nvSpPr>
            <p:cNvPr id="40" name="Rectangle 39"/>
            <p:cNvSpPr/>
            <p:nvPr/>
          </p:nvSpPr>
          <p:spPr>
            <a:xfrm>
              <a:off x="5681516" y="2189953"/>
              <a:ext cx="1120820" cy="307777"/>
            </a:xfrm>
            <a:prstGeom prst="rect">
              <a:avLst/>
            </a:prstGeom>
          </p:spPr>
          <p:txBody>
            <a:bodyPr wrap="none">
              <a:spAutoFit/>
            </a:bodyPr>
            <a:lstStyle/>
            <a:p>
              <a:r>
                <a:rPr lang="en-US" dirty="0" smtClean="0"/>
                <a:t>1.5 </a:t>
              </a:r>
              <a:r>
                <a:rPr lang="en-US" dirty="0"/>
                <a:t>Stop Bit</a:t>
              </a:r>
              <a:endParaRPr lang="en-IN" dirty="0"/>
            </a:p>
          </p:txBody>
        </p:sp>
        <p:sp>
          <p:nvSpPr>
            <p:cNvPr id="41" name="Rectangle 40"/>
            <p:cNvSpPr/>
            <p:nvPr/>
          </p:nvSpPr>
          <p:spPr>
            <a:xfrm>
              <a:off x="5767452" y="3368032"/>
              <a:ext cx="971741" cy="307777"/>
            </a:xfrm>
            <a:prstGeom prst="rect">
              <a:avLst/>
            </a:prstGeom>
          </p:spPr>
          <p:txBody>
            <a:bodyPr wrap="none">
              <a:spAutoFit/>
            </a:bodyPr>
            <a:lstStyle/>
            <a:p>
              <a:r>
                <a:rPr lang="en-US" dirty="0" smtClean="0"/>
                <a:t>2 </a:t>
              </a:r>
              <a:r>
                <a:rPr lang="en-US" dirty="0"/>
                <a:t>Stop Bit</a:t>
              </a:r>
              <a:endParaRPr lang="en-IN" dirty="0"/>
            </a:p>
          </p:txBody>
        </p:sp>
        <p:cxnSp>
          <p:nvCxnSpPr>
            <p:cNvPr id="43" name="Straight Connector 42"/>
            <p:cNvCxnSpPr/>
            <p:nvPr/>
          </p:nvCxnSpPr>
          <p:spPr>
            <a:xfrm>
              <a:off x="6362130" y="887017"/>
              <a:ext cx="0" cy="3944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120165" y="755775"/>
              <a:ext cx="0" cy="3944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0292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357" y="2846584"/>
            <a:ext cx="3735966" cy="857250"/>
          </a:xfrm>
        </p:spPr>
        <p:txBody>
          <a:bodyPr>
            <a:normAutofit/>
          </a:bodyPr>
          <a:lstStyle/>
          <a:p>
            <a:r>
              <a:rPr lang="en-US" sz="4200" dirty="0"/>
              <a:t>UART Parity</a:t>
            </a:r>
            <a:endParaRPr lang="en-IN" sz="4200" dirty="0"/>
          </a:p>
        </p:txBody>
      </p:sp>
    </p:spTree>
    <p:extLst>
      <p:ext uri="{BB962C8B-B14F-4D97-AF65-F5344CB8AC3E}">
        <p14:creationId xmlns:p14="http://schemas.microsoft.com/office/powerpoint/2010/main" val="2321104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8392" y="1031771"/>
            <a:ext cx="7929971" cy="646331"/>
          </a:xfrm>
          <a:prstGeom prst="rect">
            <a:avLst/>
          </a:prstGeom>
        </p:spPr>
        <p:txBody>
          <a:bodyPr wrap="square">
            <a:spAutoFit/>
          </a:bodyPr>
          <a:lstStyle/>
          <a:p>
            <a:pPr fontAlgn="base"/>
            <a:r>
              <a:rPr lang="en-IN" sz="1800" dirty="0"/>
              <a:t>Adding Parity bit is a simplest method of error detection. Parity is simply the number of ones appearing in the binary form of a number. </a:t>
            </a:r>
          </a:p>
        </p:txBody>
      </p:sp>
      <p:sp>
        <p:nvSpPr>
          <p:cNvPr id="5" name="Rectangle 4"/>
          <p:cNvSpPr/>
          <p:nvPr/>
        </p:nvSpPr>
        <p:spPr>
          <a:xfrm>
            <a:off x="989112" y="2008429"/>
            <a:ext cx="1548822" cy="369332"/>
          </a:xfrm>
          <a:prstGeom prst="rect">
            <a:avLst/>
          </a:prstGeom>
        </p:spPr>
        <p:txBody>
          <a:bodyPr wrap="none">
            <a:spAutoFit/>
          </a:bodyPr>
          <a:lstStyle/>
          <a:p>
            <a:r>
              <a:rPr lang="en-US" sz="1800" dirty="0"/>
              <a:t>55(Decimal)</a:t>
            </a:r>
            <a:endParaRPr lang="en-IN" sz="1800" dirty="0"/>
          </a:p>
        </p:txBody>
      </p:sp>
      <p:sp>
        <p:nvSpPr>
          <p:cNvPr id="6" name="Right Arrow 5"/>
          <p:cNvSpPr/>
          <p:nvPr/>
        </p:nvSpPr>
        <p:spPr>
          <a:xfrm>
            <a:off x="2797791" y="2058956"/>
            <a:ext cx="1733265" cy="253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7" name="Rectangle 6"/>
          <p:cNvSpPr/>
          <p:nvPr/>
        </p:nvSpPr>
        <p:spPr>
          <a:xfrm>
            <a:off x="5022392" y="2008429"/>
            <a:ext cx="2197273" cy="369332"/>
          </a:xfrm>
          <a:prstGeom prst="rect">
            <a:avLst/>
          </a:prstGeom>
        </p:spPr>
        <p:txBody>
          <a:bodyPr wrap="square">
            <a:spAutoFit/>
          </a:bodyPr>
          <a:lstStyle/>
          <a:p>
            <a:r>
              <a:rPr lang="en-IN" sz="1800" dirty="0"/>
              <a:t>0b00110111</a:t>
            </a:r>
          </a:p>
        </p:txBody>
      </p:sp>
      <p:sp>
        <p:nvSpPr>
          <p:cNvPr id="8" name="Left Brace 7"/>
          <p:cNvSpPr/>
          <p:nvPr/>
        </p:nvSpPr>
        <p:spPr>
          <a:xfrm rot="16200000">
            <a:off x="5768194" y="1984434"/>
            <a:ext cx="247793" cy="9035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0"/>
          </a:p>
        </p:txBody>
      </p:sp>
      <p:sp>
        <p:nvSpPr>
          <p:cNvPr id="9" name="Rectangle 8"/>
          <p:cNvSpPr/>
          <p:nvPr/>
        </p:nvSpPr>
        <p:spPr>
          <a:xfrm>
            <a:off x="5341100" y="2570683"/>
            <a:ext cx="1191352" cy="369332"/>
          </a:xfrm>
          <a:prstGeom prst="rect">
            <a:avLst/>
          </a:prstGeom>
        </p:spPr>
        <p:txBody>
          <a:bodyPr wrap="none">
            <a:spAutoFit/>
          </a:bodyPr>
          <a:lstStyle/>
          <a:p>
            <a:r>
              <a:rPr lang="en-US" sz="1800" dirty="0"/>
              <a:t>Parity = 5</a:t>
            </a:r>
            <a:endParaRPr lang="en-IN" sz="1800" dirty="0"/>
          </a:p>
        </p:txBody>
      </p:sp>
      <p:sp>
        <p:nvSpPr>
          <p:cNvPr id="11" name="Rectangle 10"/>
          <p:cNvSpPr/>
          <p:nvPr/>
        </p:nvSpPr>
        <p:spPr>
          <a:xfrm>
            <a:off x="3870298" y="3236727"/>
            <a:ext cx="795411" cy="369332"/>
          </a:xfrm>
          <a:prstGeom prst="rect">
            <a:avLst/>
          </a:prstGeom>
        </p:spPr>
        <p:txBody>
          <a:bodyPr wrap="none">
            <a:spAutoFit/>
          </a:bodyPr>
          <a:lstStyle/>
          <a:p>
            <a:r>
              <a:rPr lang="en-US" sz="1800" dirty="0"/>
              <a:t>Parity</a:t>
            </a:r>
            <a:endParaRPr lang="en-IN" sz="1800" dirty="0"/>
          </a:p>
        </p:txBody>
      </p:sp>
      <p:sp>
        <p:nvSpPr>
          <p:cNvPr id="16" name="Rectangle 15"/>
          <p:cNvSpPr/>
          <p:nvPr/>
        </p:nvSpPr>
        <p:spPr>
          <a:xfrm>
            <a:off x="641444" y="3985146"/>
            <a:ext cx="2456597" cy="614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Even Parity</a:t>
            </a:r>
            <a:endParaRPr lang="en-IN" sz="1800" dirty="0"/>
          </a:p>
        </p:txBody>
      </p:sp>
      <p:sp>
        <p:nvSpPr>
          <p:cNvPr id="17" name="Rectangle 16"/>
          <p:cNvSpPr/>
          <p:nvPr/>
        </p:nvSpPr>
        <p:spPr>
          <a:xfrm>
            <a:off x="5936776" y="3985146"/>
            <a:ext cx="2279175" cy="614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Odd parity</a:t>
            </a:r>
            <a:endParaRPr lang="en-IN" sz="1800" dirty="0"/>
          </a:p>
        </p:txBody>
      </p:sp>
      <p:cxnSp>
        <p:nvCxnSpPr>
          <p:cNvPr id="21" name="Elbow Connector 20"/>
          <p:cNvCxnSpPr>
            <a:stCxn id="11" idx="1"/>
            <a:endCxn id="16" idx="0"/>
          </p:cNvCxnSpPr>
          <p:nvPr/>
        </p:nvCxnSpPr>
        <p:spPr>
          <a:xfrm rot="10800000" flipV="1">
            <a:off x="1869744" y="3421392"/>
            <a:ext cx="2000555" cy="56375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1" idx="3"/>
            <a:endCxn id="17" idx="0"/>
          </p:cNvCxnSpPr>
          <p:nvPr/>
        </p:nvCxnSpPr>
        <p:spPr>
          <a:xfrm>
            <a:off x="4665709" y="3421393"/>
            <a:ext cx="2410655" cy="56375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36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943" y="2273172"/>
            <a:ext cx="7186875" cy="650551"/>
          </a:xfrm>
        </p:spPr>
        <p:txBody>
          <a:bodyPr>
            <a:noAutofit/>
          </a:bodyPr>
          <a:lstStyle/>
          <a:p>
            <a:pPr lvl="1" algn="l" rtl="0">
              <a:spcBef>
                <a:spcPct val="0"/>
              </a:spcBef>
            </a:pPr>
            <a:r>
              <a:rPr lang="en-IN" sz="4000" dirty="0" smtClean="0">
                <a:latin typeface="+mj-lt"/>
              </a:rPr>
              <a:t>Exploring UART Interrupt Mapping</a:t>
            </a:r>
            <a:endParaRPr lang="en-IN" sz="4000" dirty="0">
              <a:latin typeface="+mj-lt"/>
            </a:endParaRPr>
          </a:p>
        </p:txBody>
      </p:sp>
    </p:spTree>
    <p:extLst>
      <p:ext uri="{BB962C8B-B14F-4D97-AF65-F5344CB8AC3E}">
        <p14:creationId xmlns:p14="http://schemas.microsoft.com/office/powerpoint/2010/main" val="2246082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2145" y="326002"/>
            <a:ext cx="2387192" cy="584775"/>
          </a:xfrm>
          <a:prstGeom prst="rect">
            <a:avLst/>
          </a:prstGeom>
        </p:spPr>
        <p:txBody>
          <a:bodyPr wrap="none">
            <a:spAutoFit/>
          </a:bodyPr>
          <a:lstStyle/>
          <a:p>
            <a:r>
              <a:rPr lang="en-US" sz="3200" dirty="0"/>
              <a:t>Even parity</a:t>
            </a:r>
            <a:endParaRPr lang="en-IN" sz="3200" dirty="0"/>
          </a:p>
        </p:txBody>
      </p:sp>
      <p:sp>
        <p:nvSpPr>
          <p:cNvPr id="3" name="Rectangle 2"/>
          <p:cNvSpPr/>
          <p:nvPr/>
        </p:nvSpPr>
        <p:spPr>
          <a:xfrm>
            <a:off x="708382" y="1203211"/>
            <a:ext cx="470000" cy="400110"/>
          </a:xfrm>
          <a:prstGeom prst="rect">
            <a:avLst/>
          </a:prstGeom>
        </p:spPr>
        <p:txBody>
          <a:bodyPr wrap="none">
            <a:spAutoFit/>
          </a:bodyPr>
          <a:lstStyle/>
          <a:p>
            <a:r>
              <a:rPr lang="en-US" sz="2000" dirty="0"/>
              <a:t>55</a:t>
            </a:r>
            <a:endParaRPr lang="en-IN" sz="2000" dirty="0"/>
          </a:p>
        </p:txBody>
      </p:sp>
      <p:cxnSp>
        <p:nvCxnSpPr>
          <p:cNvPr id="5" name="Straight Arrow Connector 4"/>
          <p:cNvCxnSpPr/>
          <p:nvPr/>
        </p:nvCxnSpPr>
        <p:spPr>
          <a:xfrm>
            <a:off x="1446663" y="1449432"/>
            <a:ext cx="2524851"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26355" y="1049322"/>
            <a:ext cx="930063" cy="400110"/>
          </a:xfrm>
          <a:prstGeom prst="rect">
            <a:avLst/>
          </a:prstGeom>
        </p:spPr>
        <p:txBody>
          <a:bodyPr wrap="none">
            <a:spAutoFit/>
          </a:bodyPr>
          <a:lstStyle/>
          <a:p>
            <a:r>
              <a:rPr lang="en-US" sz="2000" dirty="0"/>
              <a:t>Binary</a:t>
            </a:r>
            <a:endParaRPr lang="en-IN" sz="2000" dirty="0"/>
          </a:p>
        </p:txBody>
      </p:sp>
      <p:sp>
        <p:nvSpPr>
          <p:cNvPr id="7" name="Rectangle 6"/>
          <p:cNvSpPr/>
          <p:nvPr/>
        </p:nvSpPr>
        <p:spPr>
          <a:xfrm>
            <a:off x="3971514" y="1203210"/>
            <a:ext cx="2313454" cy="400110"/>
          </a:xfrm>
          <a:prstGeom prst="rect">
            <a:avLst/>
          </a:prstGeom>
        </p:spPr>
        <p:txBody>
          <a:bodyPr wrap="none">
            <a:spAutoFit/>
          </a:bodyPr>
          <a:lstStyle/>
          <a:p>
            <a:r>
              <a:rPr lang="en-IN" sz="2000" dirty="0" smtClean="0"/>
              <a:t>0  0  1  1  0  1  1  1</a:t>
            </a:r>
            <a:endParaRPr lang="en-IN" sz="2000" dirty="0"/>
          </a:p>
        </p:txBody>
      </p:sp>
      <p:sp>
        <p:nvSpPr>
          <p:cNvPr id="12" name="Rectangle 11"/>
          <p:cNvSpPr/>
          <p:nvPr/>
        </p:nvSpPr>
        <p:spPr>
          <a:xfrm>
            <a:off x="3971514" y="1885599"/>
            <a:ext cx="2525050" cy="646331"/>
          </a:xfrm>
          <a:prstGeom prst="rect">
            <a:avLst/>
          </a:prstGeom>
        </p:spPr>
        <p:txBody>
          <a:bodyPr wrap="none">
            <a:spAutoFit/>
          </a:bodyPr>
          <a:lstStyle/>
          <a:p>
            <a:r>
              <a:rPr lang="en-US" sz="1800" dirty="0"/>
              <a:t>Odd number of </a:t>
            </a:r>
            <a:r>
              <a:rPr lang="en-US" sz="1800" dirty="0" smtClean="0"/>
              <a:t>ones</a:t>
            </a:r>
          </a:p>
          <a:p>
            <a:r>
              <a:rPr lang="en-US" sz="1800" dirty="0" smtClean="0"/>
              <a:t>In the data byte</a:t>
            </a:r>
            <a:endParaRPr lang="en-IN" sz="1800" dirty="0"/>
          </a:p>
        </p:txBody>
      </p:sp>
      <p:sp>
        <p:nvSpPr>
          <p:cNvPr id="13" name="Rectangle 12"/>
          <p:cNvSpPr/>
          <p:nvPr/>
        </p:nvSpPr>
        <p:spPr>
          <a:xfrm>
            <a:off x="6559237" y="1203210"/>
            <a:ext cx="327334" cy="400110"/>
          </a:xfrm>
          <a:prstGeom prst="rect">
            <a:avLst/>
          </a:prstGeom>
        </p:spPr>
        <p:txBody>
          <a:bodyPr wrap="none">
            <a:spAutoFit/>
          </a:bodyPr>
          <a:lstStyle/>
          <a:p>
            <a:r>
              <a:rPr lang="en-US" sz="2000" dirty="0"/>
              <a:t>1</a:t>
            </a:r>
            <a:endParaRPr lang="en-IN" sz="2000" dirty="0"/>
          </a:p>
        </p:txBody>
      </p:sp>
      <p:sp>
        <p:nvSpPr>
          <p:cNvPr id="15" name="Rectangle 14"/>
          <p:cNvSpPr/>
          <p:nvPr/>
        </p:nvSpPr>
        <p:spPr>
          <a:xfrm>
            <a:off x="6559237" y="1901455"/>
            <a:ext cx="2177199" cy="369332"/>
          </a:xfrm>
          <a:prstGeom prst="rect">
            <a:avLst/>
          </a:prstGeom>
        </p:spPr>
        <p:txBody>
          <a:bodyPr wrap="none">
            <a:spAutoFit/>
          </a:bodyPr>
          <a:lstStyle/>
          <a:p>
            <a:r>
              <a:rPr lang="en-US" sz="1800" dirty="0" smtClean="0"/>
              <a:t>Make Parity </a:t>
            </a:r>
            <a:r>
              <a:rPr lang="en-US" sz="1800" dirty="0"/>
              <a:t>bit =1</a:t>
            </a:r>
            <a:endParaRPr lang="en-IN" sz="1800" dirty="0"/>
          </a:p>
        </p:txBody>
      </p:sp>
      <p:sp>
        <p:nvSpPr>
          <p:cNvPr id="17" name="Rectangle 16"/>
          <p:cNvSpPr/>
          <p:nvPr/>
        </p:nvSpPr>
        <p:spPr>
          <a:xfrm>
            <a:off x="4192187" y="2773039"/>
            <a:ext cx="2883115" cy="923330"/>
          </a:xfrm>
          <a:prstGeom prst="rect">
            <a:avLst/>
          </a:prstGeom>
        </p:spPr>
        <p:txBody>
          <a:bodyPr wrap="square">
            <a:spAutoFit/>
          </a:bodyPr>
          <a:lstStyle/>
          <a:p>
            <a:pPr algn="ctr"/>
            <a:r>
              <a:rPr lang="en-US" sz="1800" dirty="0" smtClean="0"/>
              <a:t>That becomes, Even number </a:t>
            </a:r>
            <a:r>
              <a:rPr lang="en-US" sz="1800" dirty="0"/>
              <a:t>of </a:t>
            </a:r>
            <a:r>
              <a:rPr lang="en-US" sz="1800" dirty="0" smtClean="0"/>
              <a:t>ones including parity bit </a:t>
            </a:r>
            <a:endParaRPr lang="en-IN" sz="1800" dirty="0"/>
          </a:p>
        </p:txBody>
      </p:sp>
      <p:cxnSp>
        <p:nvCxnSpPr>
          <p:cNvPr id="9" name="Straight Arrow Connector 8"/>
          <p:cNvCxnSpPr/>
          <p:nvPr/>
        </p:nvCxnSpPr>
        <p:spPr>
          <a:xfrm>
            <a:off x="3971514" y="1773382"/>
            <a:ext cx="2151038"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399409" y="1773382"/>
            <a:ext cx="763391"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71514" y="2729345"/>
            <a:ext cx="3324463"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32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785" y="464547"/>
            <a:ext cx="2387192" cy="584775"/>
          </a:xfrm>
          <a:prstGeom prst="rect">
            <a:avLst/>
          </a:prstGeom>
        </p:spPr>
        <p:txBody>
          <a:bodyPr wrap="none">
            <a:spAutoFit/>
          </a:bodyPr>
          <a:lstStyle/>
          <a:p>
            <a:r>
              <a:rPr lang="en-US" sz="3200" dirty="0"/>
              <a:t>Even parity</a:t>
            </a:r>
            <a:endParaRPr lang="en-IN" sz="3200" dirty="0"/>
          </a:p>
        </p:txBody>
      </p:sp>
      <p:sp>
        <p:nvSpPr>
          <p:cNvPr id="3" name="Rectangle 2"/>
          <p:cNvSpPr/>
          <p:nvPr/>
        </p:nvSpPr>
        <p:spPr>
          <a:xfrm>
            <a:off x="708382" y="1203211"/>
            <a:ext cx="470000" cy="400110"/>
          </a:xfrm>
          <a:prstGeom prst="rect">
            <a:avLst/>
          </a:prstGeom>
        </p:spPr>
        <p:txBody>
          <a:bodyPr wrap="none">
            <a:spAutoFit/>
          </a:bodyPr>
          <a:lstStyle/>
          <a:p>
            <a:r>
              <a:rPr lang="en-US" sz="2000" dirty="0" smtClean="0"/>
              <a:t>54</a:t>
            </a:r>
            <a:endParaRPr lang="en-IN" sz="2000" dirty="0"/>
          </a:p>
        </p:txBody>
      </p:sp>
      <p:cxnSp>
        <p:nvCxnSpPr>
          <p:cNvPr id="5" name="Straight Arrow Connector 4"/>
          <p:cNvCxnSpPr/>
          <p:nvPr/>
        </p:nvCxnSpPr>
        <p:spPr>
          <a:xfrm>
            <a:off x="1446663" y="1430327"/>
            <a:ext cx="247115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26355" y="1049322"/>
            <a:ext cx="930063" cy="400110"/>
          </a:xfrm>
          <a:prstGeom prst="rect">
            <a:avLst/>
          </a:prstGeom>
        </p:spPr>
        <p:txBody>
          <a:bodyPr wrap="none">
            <a:spAutoFit/>
          </a:bodyPr>
          <a:lstStyle/>
          <a:p>
            <a:r>
              <a:rPr lang="en-US" sz="2000" dirty="0"/>
              <a:t>Binary</a:t>
            </a:r>
            <a:endParaRPr lang="en-IN" sz="2000" dirty="0"/>
          </a:p>
        </p:txBody>
      </p:sp>
      <p:sp>
        <p:nvSpPr>
          <p:cNvPr id="7" name="Rectangle 6"/>
          <p:cNvSpPr/>
          <p:nvPr/>
        </p:nvSpPr>
        <p:spPr>
          <a:xfrm>
            <a:off x="3971514" y="1203210"/>
            <a:ext cx="2313454" cy="400110"/>
          </a:xfrm>
          <a:prstGeom prst="rect">
            <a:avLst/>
          </a:prstGeom>
        </p:spPr>
        <p:txBody>
          <a:bodyPr wrap="none">
            <a:spAutoFit/>
          </a:bodyPr>
          <a:lstStyle/>
          <a:p>
            <a:r>
              <a:rPr lang="en-IN" sz="2000" dirty="0" smtClean="0"/>
              <a:t>0  0  1  1  0  1  1  0</a:t>
            </a:r>
            <a:endParaRPr lang="en-IN" sz="2000" dirty="0"/>
          </a:p>
        </p:txBody>
      </p:sp>
      <p:sp>
        <p:nvSpPr>
          <p:cNvPr id="11" name="Left-Right Arrow 10"/>
          <p:cNvSpPr/>
          <p:nvPr/>
        </p:nvSpPr>
        <p:spPr>
          <a:xfrm>
            <a:off x="3971515" y="1664877"/>
            <a:ext cx="2313454" cy="1733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2" name="Rectangle 11"/>
          <p:cNvSpPr/>
          <p:nvPr/>
        </p:nvSpPr>
        <p:spPr>
          <a:xfrm>
            <a:off x="3917813" y="1885599"/>
            <a:ext cx="2840842" cy="400110"/>
          </a:xfrm>
          <a:prstGeom prst="rect">
            <a:avLst/>
          </a:prstGeom>
        </p:spPr>
        <p:txBody>
          <a:bodyPr wrap="none">
            <a:spAutoFit/>
          </a:bodyPr>
          <a:lstStyle/>
          <a:p>
            <a:pPr algn="ctr"/>
            <a:r>
              <a:rPr lang="en-US" sz="2000" dirty="0" smtClean="0"/>
              <a:t>even </a:t>
            </a:r>
            <a:r>
              <a:rPr lang="en-US" sz="2000" dirty="0"/>
              <a:t>number of ones</a:t>
            </a:r>
            <a:endParaRPr lang="en-IN" sz="2000" dirty="0"/>
          </a:p>
        </p:txBody>
      </p:sp>
      <p:sp>
        <p:nvSpPr>
          <p:cNvPr id="13" name="Rectangle 12"/>
          <p:cNvSpPr/>
          <p:nvPr/>
        </p:nvSpPr>
        <p:spPr>
          <a:xfrm>
            <a:off x="6886571" y="1203209"/>
            <a:ext cx="327334" cy="400110"/>
          </a:xfrm>
          <a:prstGeom prst="rect">
            <a:avLst/>
          </a:prstGeom>
        </p:spPr>
        <p:txBody>
          <a:bodyPr wrap="none">
            <a:spAutoFit/>
          </a:bodyPr>
          <a:lstStyle/>
          <a:p>
            <a:r>
              <a:rPr lang="en-US" sz="2000" dirty="0" smtClean="0"/>
              <a:t>0</a:t>
            </a:r>
            <a:endParaRPr lang="en-IN" sz="2000" dirty="0"/>
          </a:p>
        </p:txBody>
      </p:sp>
      <p:sp>
        <p:nvSpPr>
          <p:cNvPr id="14" name="Left-Right Arrow 13"/>
          <p:cNvSpPr/>
          <p:nvPr/>
        </p:nvSpPr>
        <p:spPr>
          <a:xfrm>
            <a:off x="6704955" y="1664876"/>
            <a:ext cx="890686" cy="2048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5" name="Rectangle 14"/>
          <p:cNvSpPr/>
          <p:nvPr/>
        </p:nvSpPr>
        <p:spPr>
          <a:xfrm>
            <a:off x="6647883" y="1901455"/>
            <a:ext cx="1616148" cy="400110"/>
          </a:xfrm>
          <a:prstGeom prst="rect">
            <a:avLst/>
          </a:prstGeom>
        </p:spPr>
        <p:txBody>
          <a:bodyPr wrap="none">
            <a:spAutoFit/>
          </a:bodyPr>
          <a:lstStyle/>
          <a:p>
            <a:r>
              <a:rPr lang="en-US" sz="2000" dirty="0"/>
              <a:t>Parity bit </a:t>
            </a:r>
            <a:r>
              <a:rPr lang="en-US" sz="2000" dirty="0" smtClean="0"/>
              <a:t>=0</a:t>
            </a:r>
            <a:endParaRPr lang="en-IN" sz="2000" dirty="0"/>
          </a:p>
        </p:txBody>
      </p:sp>
      <p:sp>
        <p:nvSpPr>
          <p:cNvPr id="16" name="Left-Right Arrow 15"/>
          <p:cNvSpPr/>
          <p:nvPr/>
        </p:nvSpPr>
        <p:spPr>
          <a:xfrm>
            <a:off x="4003044" y="2472370"/>
            <a:ext cx="3694293" cy="2571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7" name="Rectangle 16"/>
          <p:cNvSpPr/>
          <p:nvPr/>
        </p:nvSpPr>
        <p:spPr>
          <a:xfrm>
            <a:off x="4712525" y="2729552"/>
            <a:ext cx="2883115" cy="707886"/>
          </a:xfrm>
          <a:prstGeom prst="rect">
            <a:avLst/>
          </a:prstGeom>
        </p:spPr>
        <p:txBody>
          <a:bodyPr wrap="square">
            <a:spAutoFit/>
          </a:bodyPr>
          <a:lstStyle/>
          <a:p>
            <a:pPr algn="ctr"/>
            <a:r>
              <a:rPr lang="en-US" sz="2000" dirty="0" smtClean="0"/>
              <a:t>Even number </a:t>
            </a:r>
            <a:r>
              <a:rPr lang="en-US" sz="2000" dirty="0"/>
              <a:t>of </a:t>
            </a:r>
            <a:r>
              <a:rPr lang="en-US" sz="2000" dirty="0" smtClean="0"/>
              <a:t>ones including parity bit </a:t>
            </a:r>
            <a:endParaRPr lang="en-IN" sz="2000" dirty="0"/>
          </a:p>
        </p:txBody>
      </p:sp>
    </p:spTree>
    <p:extLst>
      <p:ext uri="{BB962C8B-B14F-4D97-AF65-F5344CB8AC3E}">
        <p14:creationId xmlns:p14="http://schemas.microsoft.com/office/powerpoint/2010/main" val="43850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785" y="313833"/>
            <a:ext cx="2342308" cy="584775"/>
          </a:xfrm>
          <a:prstGeom prst="rect">
            <a:avLst/>
          </a:prstGeom>
        </p:spPr>
        <p:txBody>
          <a:bodyPr wrap="none">
            <a:spAutoFit/>
          </a:bodyPr>
          <a:lstStyle/>
          <a:p>
            <a:r>
              <a:rPr lang="en-US" sz="3200" dirty="0" smtClean="0"/>
              <a:t>Odd parity</a:t>
            </a:r>
            <a:endParaRPr lang="en-IN" sz="3200" dirty="0"/>
          </a:p>
        </p:txBody>
      </p:sp>
      <p:sp>
        <p:nvSpPr>
          <p:cNvPr id="3" name="Rectangle 2"/>
          <p:cNvSpPr/>
          <p:nvPr/>
        </p:nvSpPr>
        <p:spPr>
          <a:xfrm>
            <a:off x="708382" y="1203211"/>
            <a:ext cx="470000" cy="400110"/>
          </a:xfrm>
          <a:prstGeom prst="rect">
            <a:avLst/>
          </a:prstGeom>
        </p:spPr>
        <p:txBody>
          <a:bodyPr wrap="none">
            <a:spAutoFit/>
          </a:bodyPr>
          <a:lstStyle/>
          <a:p>
            <a:r>
              <a:rPr lang="en-US" sz="2000" dirty="0"/>
              <a:t>55</a:t>
            </a:r>
            <a:endParaRPr lang="en-IN" sz="2000" dirty="0"/>
          </a:p>
        </p:txBody>
      </p:sp>
      <p:cxnSp>
        <p:nvCxnSpPr>
          <p:cNvPr id="5" name="Straight Arrow Connector 4"/>
          <p:cNvCxnSpPr/>
          <p:nvPr/>
        </p:nvCxnSpPr>
        <p:spPr>
          <a:xfrm>
            <a:off x="1446663" y="1448786"/>
            <a:ext cx="1665027"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26355" y="1049322"/>
            <a:ext cx="930063" cy="400110"/>
          </a:xfrm>
          <a:prstGeom prst="rect">
            <a:avLst/>
          </a:prstGeom>
        </p:spPr>
        <p:txBody>
          <a:bodyPr wrap="none">
            <a:spAutoFit/>
          </a:bodyPr>
          <a:lstStyle/>
          <a:p>
            <a:r>
              <a:rPr lang="en-US" sz="2000" dirty="0"/>
              <a:t>Binary</a:t>
            </a:r>
            <a:endParaRPr lang="en-IN" sz="2000" dirty="0"/>
          </a:p>
        </p:txBody>
      </p:sp>
      <p:sp>
        <p:nvSpPr>
          <p:cNvPr id="7" name="Rectangle 6"/>
          <p:cNvSpPr/>
          <p:nvPr/>
        </p:nvSpPr>
        <p:spPr>
          <a:xfrm>
            <a:off x="3971514" y="1203210"/>
            <a:ext cx="2313454" cy="400110"/>
          </a:xfrm>
          <a:prstGeom prst="rect">
            <a:avLst/>
          </a:prstGeom>
        </p:spPr>
        <p:txBody>
          <a:bodyPr wrap="none">
            <a:spAutoFit/>
          </a:bodyPr>
          <a:lstStyle/>
          <a:p>
            <a:r>
              <a:rPr lang="en-IN" sz="2000" dirty="0" smtClean="0"/>
              <a:t>0  0  1  1  0  1  1  1</a:t>
            </a:r>
            <a:endParaRPr lang="en-IN" sz="2000" dirty="0"/>
          </a:p>
        </p:txBody>
      </p:sp>
      <p:sp>
        <p:nvSpPr>
          <p:cNvPr id="11" name="Left-Right Arrow 10"/>
          <p:cNvSpPr/>
          <p:nvPr/>
        </p:nvSpPr>
        <p:spPr>
          <a:xfrm>
            <a:off x="3971515" y="1664877"/>
            <a:ext cx="2182568" cy="1635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2" name="Rectangle 11"/>
          <p:cNvSpPr/>
          <p:nvPr/>
        </p:nvSpPr>
        <p:spPr>
          <a:xfrm>
            <a:off x="3971514" y="1901455"/>
            <a:ext cx="2525050" cy="369332"/>
          </a:xfrm>
          <a:prstGeom prst="rect">
            <a:avLst/>
          </a:prstGeom>
        </p:spPr>
        <p:txBody>
          <a:bodyPr wrap="none">
            <a:spAutoFit/>
          </a:bodyPr>
          <a:lstStyle/>
          <a:p>
            <a:pPr algn="ctr"/>
            <a:r>
              <a:rPr lang="en-US" sz="1800" dirty="0"/>
              <a:t>Odd number of ones</a:t>
            </a:r>
            <a:endParaRPr lang="en-IN" sz="1800" dirty="0"/>
          </a:p>
        </p:txBody>
      </p:sp>
      <p:sp>
        <p:nvSpPr>
          <p:cNvPr id="13" name="Rectangle 12"/>
          <p:cNvSpPr/>
          <p:nvPr/>
        </p:nvSpPr>
        <p:spPr>
          <a:xfrm>
            <a:off x="6886571" y="1203209"/>
            <a:ext cx="327334" cy="400110"/>
          </a:xfrm>
          <a:prstGeom prst="rect">
            <a:avLst/>
          </a:prstGeom>
        </p:spPr>
        <p:txBody>
          <a:bodyPr wrap="none">
            <a:spAutoFit/>
          </a:bodyPr>
          <a:lstStyle/>
          <a:p>
            <a:r>
              <a:rPr lang="en-US" sz="2000" dirty="0" smtClean="0"/>
              <a:t>0</a:t>
            </a:r>
            <a:endParaRPr lang="en-IN" sz="2000" dirty="0"/>
          </a:p>
        </p:txBody>
      </p:sp>
      <p:sp>
        <p:nvSpPr>
          <p:cNvPr id="14" name="Left-Right Arrow 13"/>
          <p:cNvSpPr/>
          <p:nvPr/>
        </p:nvSpPr>
        <p:spPr>
          <a:xfrm>
            <a:off x="6704955" y="1664876"/>
            <a:ext cx="890686" cy="2048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5" name="Rectangle 14"/>
          <p:cNvSpPr/>
          <p:nvPr/>
        </p:nvSpPr>
        <p:spPr>
          <a:xfrm>
            <a:off x="6647883" y="1901455"/>
            <a:ext cx="1473480" cy="369332"/>
          </a:xfrm>
          <a:prstGeom prst="rect">
            <a:avLst/>
          </a:prstGeom>
        </p:spPr>
        <p:txBody>
          <a:bodyPr wrap="none">
            <a:spAutoFit/>
          </a:bodyPr>
          <a:lstStyle/>
          <a:p>
            <a:r>
              <a:rPr lang="en-US" sz="1800" dirty="0"/>
              <a:t>Parity bit </a:t>
            </a:r>
            <a:r>
              <a:rPr lang="en-US" sz="1800" dirty="0" smtClean="0"/>
              <a:t>=0</a:t>
            </a:r>
            <a:endParaRPr lang="en-IN" sz="1800" dirty="0"/>
          </a:p>
        </p:txBody>
      </p:sp>
      <p:sp>
        <p:nvSpPr>
          <p:cNvPr id="16" name="Left-Right Arrow 15"/>
          <p:cNvSpPr/>
          <p:nvPr/>
        </p:nvSpPr>
        <p:spPr>
          <a:xfrm>
            <a:off x="4003044" y="2472370"/>
            <a:ext cx="3694293" cy="1285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7" name="Rectangle 16"/>
          <p:cNvSpPr/>
          <p:nvPr/>
        </p:nvSpPr>
        <p:spPr>
          <a:xfrm>
            <a:off x="4501508" y="2536665"/>
            <a:ext cx="2883115" cy="923330"/>
          </a:xfrm>
          <a:prstGeom prst="rect">
            <a:avLst/>
          </a:prstGeom>
        </p:spPr>
        <p:txBody>
          <a:bodyPr wrap="square">
            <a:spAutoFit/>
          </a:bodyPr>
          <a:lstStyle/>
          <a:p>
            <a:pPr algn="ctr"/>
            <a:r>
              <a:rPr lang="en-US" sz="1800" dirty="0" smtClean="0"/>
              <a:t>Maintain odd number </a:t>
            </a:r>
            <a:r>
              <a:rPr lang="en-US" sz="1800" dirty="0"/>
              <a:t>of </a:t>
            </a:r>
            <a:r>
              <a:rPr lang="en-US" sz="1800" dirty="0" smtClean="0"/>
              <a:t>ones including parity bit </a:t>
            </a:r>
            <a:endParaRPr lang="en-IN" sz="1800" dirty="0"/>
          </a:p>
        </p:txBody>
      </p:sp>
    </p:spTree>
    <p:extLst>
      <p:ext uri="{BB962C8B-B14F-4D97-AF65-F5344CB8AC3E}">
        <p14:creationId xmlns:p14="http://schemas.microsoft.com/office/powerpoint/2010/main" val="7911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785" y="466233"/>
            <a:ext cx="2342308" cy="584775"/>
          </a:xfrm>
          <a:prstGeom prst="rect">
            <a:avLst/>
          </a:prstGeom>
        </p:spPr>
        <p:txBody>
          <a:bodyPr wrap="none">
            <a:spAutoFit/>
          </a:bodyPr>
          <a:lstStyle/>
          <a:p>
            <a:r>
              <a:rPr lang="en-US" sz="3200" dirty="0" smtClean="0"/>
              <a:t>Odd parity</a:t>
            </a:r>
            <a:endParaRPr lang="en-IN" sz="3200" dirty="0"/>
          </a:p>
        </p:txBody>
      </p:sp>
      <p:sp>
        <p:nvSpPr>
          <p:cNvPr id="3" name="Rectangle 2"/>
          <p:cNvSpPr/>
          <p:nvPr/>
        </p:nvSpPr>
        <p:spPr>
          <a:xfrm>
            <a:off x="708382" y="1203211"/>
            <a:ext cx="470000" cy="400110"/>
          </a:xfrm>
          <a:prstGeom prst="rect">
            <a:avLst/>
          </a:prstGeom>
        </p:spPr>
        <p:txBody>
          <a:bodyPr wrap="none">
            <a:spAutoFit/>
          </a:bodyPr>
          <a:lstStyle/>
          <a:p>
            <a:r>
              <a:rPr lang="en-US" sz="2000" dirty="0" smtClean="0"/>
              <a:t>54</a:t>
            </a:r>
            <a:endParaRPr lang="en-IN" sz="2000" dirty="0"/>
          </a:p>
        </p:txBody>
      </p:sp>
      <p:cxnSp>
        <p:nvCxnSpPr>
          <p:cNvPr id="5" name="Straight Arrow Connector 4"/>
          <p:cNvCxnSpPr/>
          <p:nvPr/>
        </p:nvCxnSpPr>
        <p:spPr>
          <a:xfrm>
            <a:off x="1446663" y="1434043"/>
            <a:ext cx="2404901"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26355" y="1049322"/>
            <a:ext cx="930063" cy="400110"/>
          </a:xfrm>
          <a:prstGeom prst="rect">
            <a:avLst/>
          </a:prstGeom>
        </p:spPr>
        <p:txBody>
          <a:bodyPr wrap="none">
            <a:spAutoFit/>
          </a:bodyPr>
          <a:lstStyle/>
          <a:p>
            <a:r>
              <a:rPr lang="en-US" sz="2000" dirty="0"/>
              <a:t>Binary</a:t>
            </a:r>
            <a:endParaRPr lang="en-IN" sz="2000" dirty="0"/>
          </a:p>
        </p:txBody>
      </p:sp>
      <p:sp>
        <p:nvSpPr>
          <p:cNvPr id="7" name="Rectangle 6"/>
          <p:cNvSpPr/>
          <p:nvPr/>
        </p:nvSpPr>
        <p:spPr>
          <a:xfrm>
            <a:off x="3971514" y="1203210"/>
            <a:ext cx="2313454" cy="400110"/>
          </a:xfrm>
          <a:prstGeom prst="rect">
            <a:avLst/>
          </a:prstGeom>
        </p:spPr>
        <p:txBody>
          <a:bodyPr wrap="none">
            <a:spAutoFit/>
          </a:bodyPr>
          <a:lstStyle/>
          <a:p>
            <a:r>
              <a:rPr lang="en-IN" sz="2000" dirty="0" smtClean="0"/>
              <a:t>0  0  1  1  0  1  1  0</a:t>
            </a:r>
            <a:endParaRPr lang="en-IN" sz="2000" dirty="0"/>
          </a:p>
        </p:txBody>
      </p:sp>
      <p:sp>
        <p:nvSpPr>
          <p:cNvPr id="11" name="Left-Right Arrow 10"/>
          <p:cNvSpPr/>
          <p:nvPr/>
        </p:nvSpPr>
        <p:spPr>
          <a:xfrm>
            <a:off x="3971515" y="1664877"/>
            <a:ext cx="2313454" cy="1733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2" name="Rectangle 11"/>
          <p:cNvSpPr/>
          <p:nvPr/>
        </p:nvSpPr>
        <p:spPr>
          <a:xfrm>
            <a:off x="4490886" y="1885599"/>
            <a:ext cx="1694695" cy="646331"/>
          </a:xfrm>
          <a:prstGeom prst="rect">
            <a:avLst/>
          </a:prstGeom>
        </p:spPr>
        <p:txBody>
          <a:bodyPr wrap="none">
            <a:spAutoFit/>
          </a:bodyPr>
          <a:lstStyle/>
          <a:p>
            <a:pPr algn="ctr"/>
            <a:r>
              <a:rPr lang="en-US" sz="1800" dirty="0" smtClean="0"/>
              <a:t>even number</a:t>
            </a:r>
          </a:p>
          <a:p>
            <a:pPr algn="ctr"/>
            <a:r>
              <a:rPr lang="en-US" sz="1800" dirty="0" smtClean="0"/>
              <a:t> </a:t>
            </a:r>
            <a:r>
              <a:rPr lang="en-US" sz="1800" dirty="0"/>
              <a:t>of ones</a:t>
            </a:r>
            <a:endParaRPr lang="en-IN" sz="1800" dirty="0"/>
          </a:p>
        </p:txBody>
      </p:sp>
      <p:sp>
        <p:nvSpPr>
          <p:cNvPr id="13" name="Rectangle 12"/>
          <p:cNvSpPr/>
          <p:nvPr/>
        </p:nvSpPr>
        <p:spPr>
          <a:xfrm>
            <a:off x="6886571" y="1203209"/>
            <a:ext cx="327334" cy="400110"/>
          </a:xfrm>
          <a:prstGeom prst="rect">
            <a:avLst/>
          </a:prstGeom>
        </p:spPr>
        <p:txBody>
          <a:bodyPr wrap="none">
            <a:spAutoFit/>
          </a:bodyPr>
          <a:lstStyle/>
          <a:p>
            <a:r>
              <a:rPr lang="en-US" sz="2000" dirty="0"/>
              <a:t>1</a:t>
            </a:r>
            <a:endParaRPr lang="en-IN" sz="2000" dirty="0"/>
          </a:p>
        </p:txBody>
      </p:sp>
      <p:sp>
        <p:nvSpPr>
          <p:cNvPr id="14" name="Left-Right Arrow 13"/>
          <p:cNvSpPr/>
          <p:nvPr/>
        </p:nvSpPr>
        <p:spPr>
          <a:xfrm>
            <a:off x="6704955" y="1664876"/>
            <a:ext cx="890686" cy="2048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5" name="Rectangle 14"/>
          <p:cNvSpPr/>
          <p:nvPr/>
        </p:nvSpPr>
        <p:spPr>
          <a:xfrm>
            <a:off x="6647883" y="1901455"/>
            <a:ext cx="1473480" cy="369332"/>
          </a:xfrm>
          <a:prstGeom prst="rect">
            <a:avLst/>
          </a:prstGeom>
        </p:spPr>
        <p:txBody>
          <a:bodyPr wrap="none">
            <a:spAutoFit/>
          </a:bodyPr>
          <a:lstStyle/>
          <a:p>
            <a:r>
              <a:rPr lang="en-US" sz="1800" dirty="0"/>
              <a:t>Parity bit </a:t>
            </a:r>
            <a:r>
              <a:rPr lang="en-US" sz="1800" dirty="0" smtClean="0"/>
              <a:t>=1</a:t>
            </a:r>
            <a:endParaRPr lang="en-IN" sz="1800" dirty="0"/>
          </a:p>
        </p:txBody>
      </p:sp>
      <p:sp>
        <p:nvSpPr>
          <p:cNvPr id="16" name="Left-Right Arrow 15"/>
          <p:cNvSpPr/>
          <p:nvPr/>
        </p:nvSpPr>
        <p:spPr>
          <a:xfrm>
            <a:off x="4003044" y="2472370"/>
            <a:ext cx="3694293" cy="2571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8" name="Rectangle 17"/>
          <p:cNvSpPr/>
          <p:nvPr/>
        </p:nvSpPr>
        <p:spPr>
          <a:xfrm>
            <a:off x="4712525" y="2729552"/>
            <a:ext cx="2883115" cy="923330"/>
          </a:xfrm>
          <a:prstGeom prst="rect">
            <a:avLst/>
          </a:prstGeom>
        </p:spPr>
        <p:txBody>
          <a:bodyPr wrap="square">
            <a:spAutoFit/>
          </a:bodyPr>
          <a:lstStyle/>
          <a:p>
            <a:pPr algn="ctr"/>
            <a:r>
              <a:rPr lang="en-US" sz="1800" dirty="0" smtClean="0"/>
              <a:t>Maintain odd number </a:t>
            </a:r>
            <a:r>
              <a:rPr lang="en-US" sz="1800" dirty="0"/>
              <a:t>of </a:t>
            </a:r>
            <a:r>
              <a:rPr lang="en-US" sz="1800" dirty="0" smtClean="0"/>
              <a:t>ones including parity bit </a:t>
            </a:r>
            <a:endParaRPr lang="en-IN" sz="1800" dirty="0"/>
          </a:p>
        </p:txBody>
      </p:sp>
    </p:spTree>
    <p:extLst>
      <p:ext uri="{BB962C8B-B14F-4D97-AF65-F5344CB8AC3E}">
        <p14:creationId xmlns:p14="http://schemas.microsoft.com/office/powerpoint/2010/main" val="162962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9897" y="2197420"/>
            <a:ext cx="8241593" cy="1200329"/>
          </a:xfrm>
          <a:prstGeom prst="rect">
            <a:avLst/>
          </a:prstGeom>
        </p:spPr>
        <p:txBody>
          <a:bodyPr wrap="square">
            <a:spAutoFit/>
          </a:bodyPr>
          <a:lstStyle/>
          <a:p>
            <a:pPr algn="ctr"/>
            <a:r>
              <a:rPr lang="en-IN" sz="2400" dirty="0"/>
              <a:t>E</a:t>
            </a:r>
            <a:r>
              <a:rPr lang="en-IN" sz="2400" dirty="0" smtClean="0"/>
              <a:t>ven </a:t>
            </a:r>
            <a:r>
              <a:rPr lang="en-IN" sz="2400" dirty="0"/>
              <a:t>parity results in even number of 1s, whereas odd parity results in odd number of 1s, when counted including the parity bit. </a:t>
            </a:r>
          </a:p>
        </p:txBody>
      </p:sp>
      <p:sp>
        <p:nvSpPr>
          <p:cNvPr id="3" name="Rectangle 2"/>
          <p:cNvSpPr/>
          <p:nvPr/>
        </p:nvSpPr>
        <p:spPr>
          <a:xfrm>
            <a:off x="2578653" y="1381193"/>
            <a:ext cx="3760966" cy="584775"/>
          </a:xfrm>
          <a:prstGeom prst="rect">
            <a:avLst/>
          </a:prstGeom>
        </p:spPr>
        <p:txBody>
          <a:bodyPr wrap="none">
            <a:spAutoFit/>
          </a:bodyPr>
          <a:lstStyle/>
          <a:p>
            <a:r>
              <a:rPr lang="en-IN" sz="3200" dirty="0" smtClean="0"/>
              <a:t>Simply remember </a:t>
            </a:r>
            <a:endParaRPr lang="en-IN" sz="3200" dirty="0"/>
          </a:p>
        </p:txBody>
      </p:sp>
    </p:spTree>
    <p:extLst>
      <p:ext uri="{BB962C8B-B14F-4D97-AF65-F5344CB8AC3E}">
        <p14:creationId xmlns:p14="http://schemas.microsoft.com/office/powerpoint/2010/main" val="126143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7128" y="2051052"/>
            <a:ext cx="4621778" cy="584775"/>
          </a:xfrm>
          <a:prstGeom prst="rect">
            <a:avLst/>
          </a:prstGeom>
        </p:spPr>
        <p:txBody>
          <a:bodyPr wrap="none">
            <a:spAutoFit/>
          </a:bodyPr>
          <a:lstStyle/>
          <a:p>
            <a:r>
              <a:rPr lang="en-IN" sz="3200" dirty="0"/>
              <a:t>W</a:t>
            </a:r>
            <a:r>
              <a:rPr lang="en-IN" sz="3200" dirty="0" smtClean="0"/>
              <a:t>hy </a:t>
            </a:r>
            <a:r>
              <a:rPr lang="en-IN" sz="3200" dirty="0"/>
              <a:t>use the Parity Bit?</a:t>
            </a:r>
          </a:p>
        </p:txBody>
      </p:sp>
    </p:spTree>
    <p:extLst>
      <p:ext uri="{BB962C8B-B14F-4D97-AF65-F5344CB8AC3E}">
        <p14:creationId xmlns:p14="http://schemas.microsoft.com/office/powerpoint/2010/main" val="3734436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51212" y="1215939"/>
            <a:ext cx="3328352" cy="2867980"/>
            <a:chOff x="1243648" y="1071922"/>
            <a:chExt cx="3328352" cy="2867980"/>
          </a:xfrm>
        </p:grpSpPr>
        <p:sp>
          <p:nvSpPr>
            <p:cNvPr id="4" name="Rectangle 3"/>
            <p:cNvSpPr/>
            <p:nvPr/>
          </p:nvSpPr>
          <p:spPr>
            <a:xfrm>
              <a:off x="1259632" y="1071922"/>
              <a:ext cx="3312368" cy="769441"/>
            </a:xfrm>
            <a:prstGeom prst="rect">
              <a:avLst/>
            </a:prstGeom>
          </p:spPr>
          <p:txBody>
            <a:bodyPr wrap="square">
              <a:spAutoFit/>
            </a:bodyPr>
            <a:lstStyle/>
            <a:p>
              <a:r>
                <a:rPr lang="en-US" sz="4400" dirty="0"/>
                <a:t>1101011</a:t>
              </a:r>
              <a:endParaRPr lang="en-IN" sz="4400" dirty="0"/>
            </a:p>
          </p:txBody>
        </p:sp>
        <p:cxnSp>
          <p:nvCxnSpPr>
            <p:cNvPr id="6" name="Straight Connector 5"/>
            <p:cNvCxnSpPr/>
            <p:nvPr/>
          </p:nvCxnSpPr>
          <p:spPr>
            <a:xfrm>
              <a:off x="3491880" y="1203598"/>
              <a:ext cx="0" cy="86409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635896" y="1071922"/>
              <a:ext cx="497252" cy="769441"/>
            </a:xfrm>
            <a:prstGeom prst="rect">
              <a:avLst/>
            </a:prstGeom>
          </p:spPr>
          <p:txBody>
            <a:bodyPr wrap="none">
              <a:spAutoFit/>
            </a:bodyPr>
            <a:lstStyle/>
            <a:p>
              <a:r>
                <a:rPr lang="en-US" sz="4400" dirty="0">
                  <a:solidFill>
                    <a:srgbClr val="FF0000"/>
                  </a:solidFill>
                </a:rPr>
                <a:t>1</a:t>
              </a:r>
              <a:endParaRPr lang="en-IN" sz="4400" dirty="0">
                <a:solidFill>
                  <a:srgbClr val="FF0000"/>
                </a:solidFill>
              </a:endParaRPr>
            </a:p>
          </p:txBody>
        </p:sp>
        <p:sp>
          <p:nvSpPr>
            <p:cNvPr id="8" name="Rectangle 7"/>
            <p:cNvSpPr/>
            <p:nvPr/>
          </p:nvSpPr>
          <p:spPr>
            <a:xfrm>
              <a:off x="1243648" y="3075806"/>
              <a:ext cx="3312368" cy="769441"/>
            </a:xfrm>
            <a:prstGeom prst="rect">
              <a:avLst/>
            </a:prstGeom>
          </p:spPr>
          <p:txBody>
            <a:bodyPr wrap="square">
              <a:spAutoFit/>
            </a:bodyPr>
            <a:lstStyle/>
            <a:p>
              <a:r>
                <a:rPr lang="en-US" sz="4400" dirty="0"/>
                <a:t>110</a:t>
              </a:r>
              <a:r>
                <a:rPr lang="en-US" sz="4400" dirty="0">
                  <a:solidFill>
                    <a:srgbClr val="FF0000"/>
                  </a:solidFill>
                </a:rPr>
                <a:t>0</a:t>
              </a:r>
              <a:r>
                <a:rPr lang="en-US" sz="4400" dirty="0"/>
                <a:t>011</a:t>
              </a:r>
              <a:endParaRPr lang="en-IN" sz="4400" dirty="0"/>
            </a:p>
          </p:txBody>
        </p:sp>
        <p:cxnSp>
          <p:nvCxnSpPr>
            <p:cNvPr id="9" name="Straight Connector 8"/>
            <p:cNvCxnSpPr/>
            <p:nvPr/>
          </p:nvCxnSpPr>
          <p:spPr>
            <a:xfrm>
              <a:off x="3475896" y="3075806"/>
              <a:ext cx="0" cy="86409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619912" y="3096880"/>
              <a:ext cx="497252" cy="769441"/>
            </a:xfrm>
            <a:prstGeom prst="rect">
              <a:avLst/>
            </a:prstGeom>
          </p:spPr>
          <p:txBody>
            <a:bodyPr wrap="none">
              <a:spAutoFit/>
            </a:bodyPr>
            <a:lstStyle/>
            <a:p>
              <a:r>
                <a:rPr lang="en-US" sz="4400" dirty="0">
                  <a:solidFill>
                    <a:srgbClr val="FF0000"/>
                  </a:solidFill>
                </a:rPr>
                <a:t>1</a:t>
              </a:r>
              <a:endParaRPr lang="en-IN" sz="4400" dirty="0">
                <a:solidFill>
                  <a:srgbClr val="FF0000"/>
                </a:solidFill>
              </a:endParaRPr>
            </a:p>
          </p:txBody>
        </p:sp>
      </p:grpSp>
      <p:cxnSp>
        <p:nvCxnSpPr>
          <p:cNvPr id="13" name="Straight Arrow Connector 12"/>
          <p:cNvCxnSpPr/>
          <p:nvPr/>
        </p:nvCxnSpPr>
        <p:spPr>
          <a:xfrm>
            <a:off x="3539916" y="1923678"/>
            <a:ext cx="0" cy="1512168"/>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84168" y="699542"/>
            <a:ext cx="2520280" cy="103279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tx1"/>
                </a:solidFill>
              </a:rPr>
              <a:t/>
            </a:r>
            <a:br>
              <a:rPr lang="en-US" sz="1600" dirty="0">
                <a:solidFill>
                  <a:schemeClr val="tx1"/>
                </a:solidFill>
              </a:rPr>
            </a:br>
            <a:r>
              <a:rPr lang="en-US" sz="1600" dirty="0">
                <a:solidFill>
                  <a:schemeClr val="tx1"/>
                </a:solidFill>
              </a:rPr>
              <a:t>Represents EVEN parity . </a:t>
            </a:r>
            <a:r>
              <a:rPr lang="en-US" sz="1600" dirty="0" err="1">
                <a:solidFill>
                  <a:schemeClr val="tx1"/>
                </a:solidFill>
              </a:rPr>
              <a:t>i.e</a:t>
            </a:r>
            <a:r>
              <a:rPr lang="en-US" sz="1600" dirty="0">
                <a:solidFill>
                  <a:schemeClr val="tx1"/>
                </a:solidFill>
              </a:rPr>
              <a:t> even number of 1s including the parity bit</a:t>
            </a:r>
            <a:endParaRPr lang="en-IN" sz="1600" dirty="0">
              <a:solidFill>
                <a:schemeClr val="tx1"/>
              </a:solidFill>
            </a:endParaRPr>
          </a:p>
        </p:txBody>
      </p:sp>
      <p:sp>
        <p:nvSpPr>
          <p:cNvPr id="15" name="Rectangle 14"/>
          <p:cNvSpPr/>
          <p:nvPr/>
        </p:nvSpPr>
        <p:spPr>
          <a:xfrm>
            <a:off x="6109119" y="2571750"/>
            <a:ext cx="2520280" cy="1872208"/>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solidFill>
                  <a:schemeClr val="tx1"/>
                </a:solidFill>
              </a:rPr>
              <a:t>Here it has a odd number of 1s including the parity bit. Which implies that data is corrupted and has to be discarded. </a:t>
            </a:r>
            <a:endParaRPr lang="en-IN" dirty="0">
              <a:solidFill>
                <a:schemeClr val="tx1"/>
              </a:solidFill>
            </a:endParaRPr>
          </a:p>
        </p:txBody>
      </p:sp>
      <p:cxnSp>
        <p:nvCxnSpPr>
          <p:cNvPr id="17" name="Curved Connector 16"/>
          <p:cNvCxnSpPr/>
          <p:nvPr/>
        </p:nvCxnSpPr>
        <p:spPr>
          <a:xfrm rot="10800000" flipV="1">
            <a:off x="5062476" y="699543"/>
            <a:ext cx="1005708" cy="669146"/>
          </a:xfrm>
          <a:prstGeom prst="curvedConnector2">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83568" y="2090112"/>
            <a:ext cx="2520280" cy="103279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tx1"/>
                </a:solidFill>
              </a:rPr>
              <a:t>Data gets corrupted during transmission </a:t>
            </a:r>
            <a:endParaRPr lang="en-IN" sz="1600" dirty="0">
              <a:solidFill>
                <a:schemeClr val="tx1"/>
              </a:solidFill>
            </a:endParaRPr>
          </a:p>
        </p:txBody>
      </p:sp>
      <p:sp>
        <p:nvSpPr>
          <p:cNvPr id="2" name="Left Brace 1"/>
          <p:cNvSpPr/>
          <p:nvPr/>
        </p:nvSpPr>
        <p:spPr>
          <a:xfrm flipH="1">
            <a:off x="5552039" y="3088146"/>
            <a:ext cx="423081" cy="839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772611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427" y="2856924"/>
            <a:ext cx="8229600" cy="857250"/>
          </a:xfrm>
        </p:spPr>
        <p:txBody>
          <a:bodyPr>
            <a:noAutofit/>
          </a:bodyPr>
          <a:lstStyle/>
          <a:p>
            <a:pPr lvl="1" algn="l" rtl="0">
              <a:spcBef>
                <a:spcPct val="0"/>
              </a:spcBef>
            </a:pPr>
            <a:r>
              <a:rPr lang="en-IN" sz="4200" dirty="0">
                <a:latin typeface="+mj-lt"/>
              </a:rPr>
              <a:t>UART Functional block</a:t>
            </a:r>
          </a:p>
        </p:txBody>
      </p:sp>
    </p:spTree>
    <p:extLst>
      <p:ext uri="{BB962C8B-B14F-4D97-AF65-F5344CB8AC3E}">
        <p14:creationId xmlns:p14="http://schemas.microsoft.com/office/powerpoint/2010/main" val="4082091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313" y="2543025"/>
            <a:ext cx="8229600" cy="857250"/>
          </a:xfrm>
        </p:spPr>
        <p:txBody>
          <a:bodyPr>
            <a:noAutofit/>
          </a:bodyPr>
          <a:lstStyle/>
          <a:p>
            <a:pPr lvl="1" algn="l" rtl="0">
              <a:spcBef>
                <a:spcPct val="0"/>
              </a:spcBef>
            </a:pPr>
            <a:r>
              <a:rPr lang="en-IN" sz="4200" dirty="0">
                <a:latin typeface="+mj-lt"/>
              </a:rPr>
              <a:t>UART Peripheral Clock</a:t>
            </a:r>
          </a:p>
        </p:txBody>
      </p:sp>
    </p:spTree>
    <p:extLst>
      <p:ext uri="{BB962C8B-B14F-4D97-AF65-F5344CB8AC3E}">
        <p14:creationId xmlns:p14="http://schemas.microsoft.com/office/powerpoint/2010/main" val="818374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4374610" y="1153639"/>
            <a:ext cx="0" cy="84204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022955" y="2002869"/>
            <a:ext cx="720080"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000" b="1" i="1" dirty="0" smtClean="0">
                <a:solidFill>
                  <a:schemeClr val="tx1"/>
                </a:solidFill>
              </a:rPr>
              <a:t>/</a:t>
            </a:r>
            <a:endParaRPr lang="en-IN" sz="2000" b="1" i="1" dirty="0">
              <a:solidFill>
                <a:schemeClr val="tx1"/>
              </a:solidFill>
            </a:endParaRPr>
          </a:p>
        </p:txBody>
      </p:sp>
      <p:cxnSp>
        <p:nvCxnSpPr>
          <p:cNvPr id="11" name="Straight Arrow Connector 10"/>
          <p:cNvCxnSpPr/>
          <p:nvPr/>
        </p:nvCxnSpPr>
        <p:spPr>
          <a:xfrm>
            <a:off x="4374610" y="2374615"/>
            <a:ext cx="0" cy="72008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771800" y="3094694"/>
            <a:ext cx="5688632" cy="341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000" dirty="0" smtClean="0"/>
              <a:t>APB 2 bus ( 84 MHz Max)</a:t>
            </a:r>
            <a:endParaRPr lang="en-IN" sz="2000" dirty="0"/>
          </a:p>
        </p:txBody>
      </p:sp>
      <p:cxnSp>
        <p:nvCxnSpPr>
          <p:cNvPr id="14" name="Straight Arrow Connector 13"/>
          <p:cNvCxnSpPr/>
          <p:nvPr/>
        </p:nvCxnSpPr>
        <p:spPr>
          <a:xfrm>
            <a:off x="5310714" y="3435846"/>
            <a:ext cx="0" cy="864096"/>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10714" y="4299942"/>
            <a:ext cx="1296144"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607189" y="3944625"/>
            <a:ext cx="2141275" cy="710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000" dirty="0" smtClean="0"/>
              <a:t>USART1/USART6</a:t>
            </a:r>
            <a:endParaRPr lang="en-IN" sz="2000" dirty="0"/>
          </a:p>
        </p:txBody>
      </p:sp>
      <p:sp>
        <p:nvSpPr>
          <p:cNvPr id="19" name="Flowchart: Manual Operation 18"/>
          <p:cNvSpPr/>
          <p:nvPr/>
        </p:nvSpPr>
        <p:spPr>
          <a:xfrm rot="16200000">
            <a:off x="2256638" y="1019239"/>
            <a:ext cx="1620180" cy="4320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2000"/>
          </a:p>
        </p:txBody>
      </p:sp>
      <p:cxnSp>
        <p:nvCxnSpPr>
          <p:cNvPr id="21" name="Straight Connector 20"/>
          <p:cNvCxnSpPr/>
          <p:nvPr/>
        </p:nvCxnSpPr>
        <p:spPr>
          <a:xfrm>
            <a:off x="3275856" y="1153638"/>
            <a:ext cx="11071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1698577" y="569191"/>
            <a:ext cx="1152128" cy="28803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2000"/>
          </a:p>
        </p:txBody>
      </p:sp>
      <p:sp>
        <p:nvSpPr>
          <p:cNvPr id="24" name="Right Arrow 23"/>
          <p:cNvSpPr/>
          <p:nvPr/>
        </p:nvSpPr>
        <p:spPr>
          <a:xfrm>
            <a:off x="1698577" y="1009623"/>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2000"/>
          </a:p>
        </p:txBody>
      </p:sp>
      <p:sp>
        <p:nvSpPr>
          <p:cNvPr id="25" name="Right Arrow 24"/>
          <p:cNvSpPr/>
          <p:nvPr/>
        </p:nvSpPr>
        <p:spPr>
          <a:xfrm>
            <a:off x="1698577" y="1448932"/>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2000"/>
          </a:p>
        </p:txBody>
      </p:sp>
      <p:sp>
        <p:nvSpPr>
          <p:cNvPr id="29" name="Rectangle 28"/>
          <p:cNvSpPr/>
          <p:nvPr/>
        </p:nvSpPr>
        <p:spPr>
          <a:xfrm>
            <a:off x="1115617" y="528540"/>
            <a:ext cx="545338" cy="400108"/>
          </a:xfrm>
          <a:prstGeom prst="rect">
            <a:avLst/>
          </a:prstGeom>
        </p:spPr>
        <p:txBody>
          <a:bodyPr wrap="none" lIns="91438" tIns="45719" rIns="91438" bIns="45719">
            <a:spAutoFit/>
          </a:bodyPr>
          <a:lstStyle/>
          <a:p>
            <a:r>
              <a:rPr lang="en-US" sz="2000" dirty="0"/>
              <a:t>HSI</a:t>
            </a:r>
            <a:endParaRPr lang="en-IN" sz="2000" dirty="0"/>
          </a:p>
        </p:txBody>
      </p:sp>
      <p:sp>
        <p:nvSpPr>
          <p:cNvPr id="30" name="Rectangle 29"/>
          <p:cNvSpPr/>
          <p:nvPr/>
        </p:nvSpPr>
        <p:spPr>
          <a:xfrm>
            <a:off x="1061115" y="928323"/>
            <a:ext cx="625488" cy="400108"/>
          </a:xfrm>
          <a:prstGeom prst="rect">
            <a:avLst/>
          </a:prstGeom>
        </p:spPr>
        <p:txBody>
          <a:bodyPr wrap="none" lIns="91438" tIns="45719" rIns="91438" bIns="45719">
            <a:spAutoFit/>
          </a:bodyPr>
          <a:lstStyle/>
          <a:p>
            <a:r>
              <a:rPr lang="en-US" sz="2000" dirty="0"/>
              <a:t>HSE</a:t>
            </a:r>
            <a:endParaRPr lang="en-IN" sz="2000" dirty="0"/>
          </a:p>
        </p:txBody>
      </p:sp>
      <p:sp>
        <p:nvSpPr>
          <p:cNvPr id="31" name="Rectangle 30"/>
          <p:cNvSpPr/>
          <p:nvPr/>
        </p:nvSpPr>
        <p:spPr>
          <a:xfrm>
            <a:off x="1115617" y="1389996"/>
            <a:ext cx="574192" cy="400108"/>
          </a:xfrm>
          <a:prstGeom prst="rect">
            <a:avLst/>
          </a:prstGeom>
        </p:spPr>
        <p:txBody>
          <a:bodyPr wrap="none" lIns="91438" tIns="45719" rIns="91438" bIns="45719">
            <a:spAutoFit/>
          </a:bodyPr>
          <a:lstStyle/>
          <a:p>
            <a:r>
              <a:rPr lang="en-US" sz="2000" dirty="0"/>
              <a:t>PLL</a:t>
            </a:r>
            <a:endParaRPr lang="en-IN" sz="2000" dirty="0"/>
          </a:p>
        </p:txBody>
      </p:sp>
      <p:sp>
        <p:nvSpPr>
          <p:cNvPr id="32" name="Rectangle 31"/>
          <p:cNvSpPr/>
          <p:nvPr/>
        </p:nvSpPr>
        <p:spPr>
          <a:xfrm>
            <a:off x="3421301" y="743656"/>
            <a:ext cx="989369" cy="400108"/>
          </a:xfrm>
          <a:prstGeom prst="rect">
            <a:avLst/>
          </a:prstGeom>
        </p:spPr>
        <p:txBody>
          <a:bodyPr wrap="none" lIns="91438" tIns="45719" rIns="91438" bIns="45719">
            <a:spAutoFit/>
          </a:bodyPr>
          <a:lstStyle/>
          <a:p>
            <a:r>
              <a:rPr lang="en-US" sz="2000" dirty="0" smtClean="0"/>
              <a:t>16MHz</a:t>
            </a:r>
            <a:endParaRPr lang="en-IN" sz="2000" dirty="0"/>
          </a:p>
        </p:txBody>
      </p:sp>
      <p:sp>
        <p:nvSpPr>
          <p:cNvPr id="33" name="Rectangle 32"/>
          <p:cNvSpPr/>
          <p:nvPr/>
        </p:nvSpPr>
        <p:spPr>
          <a:xfrm>
            <a:off x="4382995" y="2725362"/>
            <a:ext cx="989369" cy="400108"/>
          </a:xfrm>
          <a:prstGeom prst="rect">
            <a:avLst/>
          </a:prstGeom>
        </p:spPr>
        <p:txBody>
          <a:bodyPr wrap="none" lIns="91438" tIns="45719" rIns="91438" bIns="45719">
            <a:spAutoFit/>
          </a:bodyPr>
          <a:lstStyle/>
          <a:p>
            <a:r>
              <a:rPr lang="en-US" sz="2000" dirty="0" smtClean="0"/>
              <a:t>16MHz</a:t>
            </a:r>
            <a:endParaRPr lang="en-IN" sz="2000" dirty="0"/>
          </a:p>
        </p:txBody>
      </p:sp>
      <p:sp>
        <p:nvSpPr>
          <p:cNvPr id="37" name="Rectangle 36"/>
          <p:cNvSpPr/>
          <p:nvPr/>
        </p:nvSpPr>
        <p:spPr>
          <a:xfrm>
            <a:off x="5472917" y="3891764"/>
            <a:ext cx="989369" cy="400108"/>
          </a:xfrm>
          <a:prstGeom prst="rect">
            <a:avLst/>
          </a:prstGeom>
        </p:spPr>
        <p:txBody>
          <a:bodyPr wrap="none" lIns="91438" tIns="45719" rIns="91438" bIns="45719">
            <a:spAutoFit/>
          </a:bodyPr>
          <a:lstStyle/>
          <a:p>
            <a:r>
              <a:rPr lang="en-US" sz="2000" dirty="0" smtClean="0"/>
              <a:t>16MHz</a:t>
            </a:r>
            <a:endParaRPr lang="en-IN" sz="2000" dirty="0"/>
          </a:p>
        </p:txBody>
      </p:sp>
      <p:sp>
        <p:nvSpPr>
          <p:cNvPr id="20" name="Rectangle 19"/>
          <p:cNvSpPr/>
          <p:nvPr/>
        </p:nvSpPr>
        <p:spPr>
          <a:xfrm>
            <a:off x="5616116" y="4310760"/>
            <a:ext cx="838691" cy="461665"/>
          </a:xfrm>
          <a:prstGeom prst="rect">
            <a:avLst/>
          </a:prstGeom>
        </p:spPr>
        <p:txBody>
          <a:bodyPr wrap="none">
            <a:spAutoFit/>
          </a:bodyPr>
          <a:lstStyle/>
          <a:p>
            <a:r>
              <a:rPr lang="en-US" sz="2400" dirty="0"/>
              <a:t>F</a:t>
            </a:r>
            <a:r>
              <a:rPr lang="en-US" sz="2400" baseline="-25000" dirty="0"/>
              <a:t>PCLK</a:t>
            </a:r>
            <a:endParaRPr lang="en-IN" sz="2400" baseline="-25000" dirty="0"/>
          </a:p>
        </p:txBody>
      </p:sp>
    </p:spTree>
    <p:extLst>
      <p:ext uri="{BB962C8B-B14F-4D97-AF65-F5344CB8AC3E}">
        <p14:creationId xmlns:p14="http://schemas.microsoft.com/office/powerpoint/2010/main" val="1997422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214" y="1043607"/>
            <a:ext cx="4380931" cy="2862322"/>
          </a:xfrm>
          <a:prstGeom prst="rect">
            <a:avLst/>
          </a:prstGeom>
        </p:spPr>
        <p:txBody>
          <a:bodyPr wrap="square">
            <a:spAutoFit/>
          </a:bodyPr>
          <a:lstStyle/>
          <a:p>
            <a:r>
              <a:rPr lang="en-IN" sz="3600" dirty="0"/>
              <a:t>UART </a:t>
            </a:r>
            <a:br>
              <a:rPr lang="en-IN" sz="3600" dirty="0"/>
            </a:br>
            <a:r>
              <a:rPr lang="en-IN" sz="3600" u="sng" dirty="0" smtClean="0">
                <a:solidFill>
                  <a:srgbClr val="FFFF00"/>
                </a:solidFill>
              </a:rPr>
              <a:t>U</a:t>
            </a:r>
            <a:r>
              <a:rPr lang="en-IN" sz="3600" dirty="0" smtClean="0"/>
              <a:t>niversal</a:t>
            </a:r>
            <a:r>
              <a:rPr lang="en-IN" sz="3600" dirty="0"/>
              <a:t> </a:t>
            </a:r>
            <a:endParaRPr lang="en-IN" sz="3600" dirty="0" smtClean="0"/>
          </a:p>
          <a:p>
            <a:r>
              <a:rPr lang="en-IN" sz="3600" u="sng" dirty="0" smtClean="0">
                <a:solidFill>
                  <a:srgbClr val="FFFF00"/>
                </a:solidFill>
              </a:rPr>
              <a:t>A</a:t>
            </a:r>
            <a:r>
              <a:rPr lang="en-IN" sz="3600" dirty="0" smtClean="0"/>
              <a:t>synchronous</a:t>
            </a:r>
          </a:p>
          <a:p>
            <a:r>
              <a:rPr lang="en-IN" sz="3600" u="sng" dirty="0" smtClean="0">
                <a:solidFill>
                  <a:srgbClr val="FFFF00"/>
                </a:solidFill>
              </a:rPr>
              <a:t>R</a:t>
            </a:r>
            <a:r>
              <a:rPr lang="en-IN" sz="3600" dirty="0" smtClean="0"/>
              <a:t>eceiver</a:t>
            </a:r>
            <a:r>
              <a:rPr lang="en-IN" sz="3600" dirty="0"/>
              <a:t> </a:t>
            </a:r>
          </a:p>
          <a:p>
            <a:r>
              <a:rPr lang="en-IN" sz="3600" u="sng" dirty="0" smtClean="0">
                <a:solidFill>
                  <a:srgbClr val="FFFF00"/>
                </a:solidFill>
              </a:rPr>
              <a:t>T</a:t>
            </a:r>
            <a:r>
              <a:rPr lang="en-IN" sz="3600" dirty="0" smtClean="0"/>
              <a:t>ransmitter</a:t>
            </a:r>
            <a:endParaRPr lang="en-IN" sz="3600" dirty="0"/>
          </a:p>
        </p:txBody>
      </p:sp>
      <p:sp>
        <p:nvSpPr>
          <p:cNvPr id="5" name="Rectangle 4"/>
          <p:cNvSpPr/>
          <p:nvPr/>
        </p:nvSpPr>
        <p:spPr>
          <a:xfrm>
            <a:off x="5067869" y="863590"/>
            <a:ext cx="4076131" cy="3416320"/>
          </a:xfrm>
          <a:prstGeom prst="rect">
            <a:avLst/>
          </a:prstGeom>
        </p:spPr>
        <p:txBody>
          <a:bodyPr wrap="square">
            <a:spAutoFit/>
          </a:bodyPr>
          <a:lstStyle/>
          <a:p>
            <a:r>
              <a:rPr lang="en-IN" sz="3600" dirty="0" smtClean="0"/>
              <a:t>USART </a:t>
            </a:r>
            <a:r>
              <a:rPr lang="en-IN" sz="3600" dirty="0"/>
              <a:t/>
            </a:r>
            <a:br>
              <a:rPr lang="en-IN" sz="3600" dirty="0"/>
            </a:br>
            <a:r>
              <a:rPr lang="en-IN" sz="3600" u="sng" dirty="0" smtClean="0">
                <a:solidFill>
                  <a:srgbClr val="FFFF00"/>
                </a:solidFill>
              </a:rPr>
              <a:t>U</a:t>
            </a:r>
            <a:r>
              <a:rPr lang="en-IN" sz="3600" dirty="0" smtClean="0"/>
              <a:t>niversal</a:t>
            </a:r>
            <a:r>
              <a:rPr lang="en-IN" sz="3600" dirty="0"/>
              <a:t> </a:t>
            </a:r>
            <a:endParaRPr lang="en-IN" sz="3600" dirty="0" smtClean="0"/>
          </a:p>
          <a:p>
            <a:r>
              <a:rPr lang="en-US" sz="3600" u="sng" dirty="0" smtClean="0">
                <a:solidFill>
                  <a:srgbClr val="FFFF00"/>
                </a:solidFill>
              </a:rPr>
              <a:t>S</a:t>
            </a:r>
            <a:r>
              <a:rPr lang="en-US" sz="3600" dirty="0" smtClean="0"/>
              <a:t>ynchronous</a:t>
            </a:r>
            <a:endParaRPr lang="en-IN" sz="3600" dirty="0" smtClean="0"/>
          </a:p>
          <a:p>
            <a:r>
              <a:rPr lang="en-IN" sz="3600" u="sng" dirty="0" smtClean="0">
                <a:solidFill>
                  <a:srgbClr val="FFFF00"/>
                </a:solidFill>
              </a:rPr>
              <a:t>A</a:t>
            </a:r>
            <a:r>
              <a:rPr lang="en-IN" sz="3600" dirty="0" smtClean="0"/>
              <a:t>synchronous</a:t>
            </a:r>
          </a:p>
          <a:p>
            <a:r>
              <a:rPr lang="en-IN" sz="3600" u="sng" dirty="0" smtClean="0">
                <a:solidFill>
                  <a:srgbClr val="FFFF00"/>
                </a:solidFill>
              </a:rPr>
              <a:t>R</a:t>
            </a:r>
            <a:r>
              <a:rPr lang="en-IN" sz="3600" dirty="0" smtClean="0"/>
              <a:t>eceiver</a:t>
            </a:r>
            <a:r>
              <a:rPr lang="en-IN" sz="3600" dirty="0"/>
              <a:t> </a:t>
            </a:r>
          </a:p>
          <a:p>
            <a:r>
              <a:rPr lang="en-IN" sz="3600" u="sng" dirty="0" smtClean="0">
                <a:solidFill>
                  <a:srgbClr val="FFFF00"/>
                </a:solidFill>
              </a:rPr>
              <a:t>T</a:t>
            </a:r>
            <a:r>
              <a:rPr lang="en-IN" sz="3600" dirty="0" smtClean="0"/>
              <a:t>ransmitter</a:t>
            </a:r>
            <a:endParaRPr lang="en-IN" sz="3600" dirty="0"/>
          </a:p>
        </p:txBody>
      </p:sp>
    </p:spTree>
    <p:extLst>
      <p:ext uri="{BB962C8B-B14F-4D97-AF65-F5344CB8AC3E}">
        <p14:creationId xmlns:p14="http://schemas.microsoft.com/office/powerpoint/2010/main" val="818950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4374610" y="1153639"/>
            <a:ext cx="0" cy="84204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022955" y="2002869"/>
            <a:ext cx="720080"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000" b="1" i="1" dirty="0" smtClean="0">
                <a:solidFill>
                  <a:schemeClr val="tx1"/>
                </a:solidFill>
              </a:rPr>
              <a:t>/</a:t>
            </a:r>
            <a:endParaRPr lang="en-IN" sz="2000" b="1" i="1" dirty="0">
              <a:solidFill>
                <a:schemeClr val="tx1"/>
              </a:solidFill>
            </a:endParaRPr>
          </a:p>
        </p:txBody>
      </p:sp>
      <p:cxnSp>
        <p:nvCxnSpPr>
          <p:cNvPr id="11" name="Straight Arrow Connector 10"/>
          <p:cNvCxnSpPr/>
          <p:nvPr/>
        </p:nvCxnSpPr>
        <p:spPr>
          <a:xfrm>
            <a:off x="4374610" y="2374615"/>
            <a:ext cx="0" cy="72008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771800" y="3094694"/>
            <a:ext cx="5688632" cy="341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000" dirty="0" smtClean="0"/>
              <a:t>APB1 bus ( 42 MHz Max)</a:t>
            </a:r>
            <a:endParaRPr lang="en-IN" sz="2000" dirty="0"/>
          </a:p>
        </p:txBody>
      </p:sp>
      <p:cxnSp>
        <p:nvCxnSpPr>
          <p:cNvPr id="14" name="Straight Arrow Connector 13"/>
          <p:cNvCxnSpPr/>
          <p:nvPr/>
        </p:nvCxnSpPr>
        <p:spPr>
          <a:xfrm>
            <a:off x="5310714" y="3435846"/>
            <a:ext cx="0" cy="864096"/>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10714" y="4299942"/>
            <a:ext cx="1296144"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607189" y="3725839"/>
            <a:ext cx="2277504" cy="1150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2000" b="1" dirty="0"/>
              <a:t>USART2</a:t>
            </a:r>
          </a:p>
          <a:p>
            <a:pPr algn="ctr"/>
            <a:r>
              <a:rPr lang="en-US" sz="2000" b="1" dirty="0"/>
              <a:t>USART3</a:t>
            </a:r>
          </a:p>
          <a:p>
            <a:pPr algn="ctr"/>
            <a:r>
              <a:rPr lang="en-US" sz="2000" b="1" dirty="0"/>
              <a:t>UART4</a:t>
            </a:r>
          </a:p>
          <a:p>
            <a:pPr algn="ctr"/>
            <a:r>
              <a:rPr lang="en-US" sz="2000" b="1" dirty="0"/>
              <a:t>UART5</a:t>
            </a:r>
          </a:p>
        </p:txBody>
      </p:sp>
      <p:sp>
        <p:nvSpPr>
          <p:cNvPr id="19" name="Flowchart: Manual Operation 18"/>
          <p:cNvSpPr/>
          <p:nvPr/>
        </p:nvSpPr>
        <p:spPr>
          <a:xfrm rot="16200000">
            <a:off x="2256638" y="1019239"/>
            <a:ext cx="1620180" cy="4320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2000"/>
          </a:p>
        </p:txBody>
      </p:sp>
      <p:cxnSp>
        <p:nvCxnSpPr>
          <p:cNvPr id="21" name="Straight Connector 20"/>
          <p:cNvCxnSpPr/>
          <p:nvPr/>
        </p:nvCxnSpPr>
        <p:spPr>
          <a:xfrm>
            <a:off x="3275856" y="1153638"/>
            <a:ext cx="11071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1698577" y="569191"/>
            <a:ext cx="1152128" cy="28803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2000"/>
          </a:p>
        </p:txBody>
      </p:sp>
      <p:sp>
        <p:nvSpPr>
          <p:cNvPr id="24" name="Right Arrow 23"/>
          <p:cNvSpPr/>
          <p:nvPr/>
        </p:nvSpPr>
        <p:spPr>
          <a:xfrm>
            <a:off x="1698577" y="1009623"/>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2000"/>
          </a:p>
        </p:txBody>
      </p:sp>
      <p:sp>
        <p:nvSpPr>
          <p:cNvPr id="25" name="Right Arrow 24"/>
          <p:cNvSpPr/>
          <p:nvPr/>
        </p:nvSpPr>
        <p:spPr>
          <a:xfrm>
            <a:off x="1698577" y="1448932"/>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2000"/>
          </a:p>
        </p:txBody>
      </p:sp>
      <p:sp>
        <p:nvSpPr>
          <p:cNvPr id="29" name="Rectangle 28"/>
          <p:cNvSpPr/>
          <p:nvPr/>
        </p:nvSpPr>
        <p:spPr>
          <a:xfrm>
            <a:off x="1115617" y="528540"/>
            <a:ext cx="545338" cy="400108"/>
          </a:xfrm>
          <a:prstGeom prst="rect">
            <a:avLst/>
          </a:prstGeom>
        </p:spPr>
        <p:txBody>
          <a:bodyPr wrap="none" lIns="91438" tIns="45719" rIns="91438" bIns="45719">
            <a:spAutoFit/>
          </a:bodyPr>
          <a:lstStyle/>
          <a:p>
            <a:r>
              <a:rPr lang="en-US" sz="2000" dirty="0"/>
              <a:t>HSI</a:t>
            </a:r>
            <a:endParaRPr lang="en-IN" sz="2000" dirty="0"/>
          </a:p>
        </p:txBody>
      </p:sp>
      <p:sp>
        <p:nvSpPr>
          <p:cNvPr id="30" name="Rectangle 29"/>
          <p:cNvSpPr/>
          <p:nvPr/>
        </p:nvSpPr>
        <p:spPr>
          <a:xfrm>
            <a:off x="1061115" y="928323"/>
            <a:ext cx="625488" cy="400108"/>
          </a:xfrm>
          <a:prstGeom prst="rect">
            <a:avLst/>
          </a:prstGeom>
        </p:spPr>
        <p:txBody>
          <a:bodyPr wrap="none" lIns="91438" tIns="45719" rIns="91438" bIns="45719">
            <a:spAutoFit/>
          </a:bodyPr>
          <a:lstStyle/>
          <a:p>
            <a:r>
              <a:rPr lang="en-US" sz="2000" dirty="0"/>
              <a:t>HSE</a:t>
            </a:r>
            <a:endParaRPr lang="en-IN" sz="2000" dirty="0"/>
          </a:p>
        </p:txBody>
      </p:sp>
      <p:sp>
        <p:nvSpPr>
          <p:cNvPr id="31" name="Rectangle 30"/>
          <p:cNvSpPr/>
          <p:nvPr/>
        </p:nvSpPr>
        <p:spPr>
          <a:xfrm>
            <a:off x="1115617" y="1389996"/>
            <a:ext cx="574192" cy="400108"/>
          </a:xfrm>
          <a:prstGeom prst="rect">
            <a:avLst/>
          </a:prstGeom>
        </p:spPr>
        <p:txBody>
          <a:bodyPr wrap="none" lIns="91438" tIns="45719" rIns="91438" bIns="45719">
            <a:spAutoFit/>
          </a:bodyPr>
          <a:lstStyle/>
          <a:p>
            <a:r>
              <a:rPr lang="en-US" sz="2000" dirty="0"/>
              <a:t>PLL</a:t>
            </a:r>
            <a:endParaRPr lang="en-IN" sz="2000" dirty="0"/>
          </a:p>
        </p:txBody>
      </p:sp>
      <p:sp>
        <p:nvSpPr>
          <p:cNvPr id="32" name="Rectangle 31"/>
          <p:cNvSpPr/>
          <p:nvPr/>
        </p:nvSpPr>
        <p:spPr>
          <a:xfrm>
            <a:off x="3421301" y="743656"/>
            <a:ext cx="989369" cy="400108"/>
          </a:xfrm>
          <a:prstGeom prst="rect">
            <a:avLst/>
          </a:prstGeom>
        </p:spPr>
        <p:txBody>
          <a:bodyPr wrap="none" lIns="91438" tIns="45719" rIns="91438" bIns="45719">
            <a:spAutoFit/>
          </a:bodyPr>
          <a:lstStyle/>
          <a:p>
            <a:r>
              <a:rPr lang="en-US" sz="2000" dirty="0" smtClean="0"/>
              <a:t>16MHz</a:t>
            </a:r>
            <a:endParaRPr lang="en-IN" sz="2000" dirty="0"/>
          </a:p>
        </p:txBody>
      </p:sp>
      <p:sp>
        <p:nvSpPr>
          <p:cNvPr id="33" name="Rectangle 32"/>
          <p:cNvSpPr/>
          <p:nvPr/>
        </p:nvSpPr>
        <p:spPr>
          <a:xfrm>
            <a:off x="4382995" y="2725362"/>
            <a:ext cx="989369" cy="400108"/>
          </a:xfrm>
          <a:prstGeom prst="rect">
            <a:avLst/>
          </a:prstGeom>
        </p:spPr>
        <p:txBody>
          <a:bodyPr wrap="none" lIns="91438" tIns="45719" rIns="91438" bIns="45719">
            <a:spAutoFit/>
          </a:bodyPr>
          <a:lstStyle/>
          <a:p>
            <a:r>
              <a:rPr lang="en-US" sz="2000" dirty="0" smtClean="0"/>
              <a:t>16MHz</a:t>
            </a:r>
            <a:endParaRPr lang="en-IN" sz="2000" dirty="0"/>
          </a:p>
        </p:txBody>
      </p:sp>
      <p:sp>
        <p:nvSpPr>
          <p:cNvPr id="37" name="Rectangle 36"/>
          <p:cNvSpPr/>
          <p:nvPr/>
        </p:nvSpPr>
        <p:spPr>
          <a:xfrm>
            <a:off x="5472917" y="3873472"/>
            <a:ext cx="989369" cy="400108"/>
          </a:xfrm>
          <a:prstGeom prst="rect">
            <a:avLst/>
          </a:prstGeom>
        </p:spPr>
        <p:txBody>
          <a:bodyPr wrap="none" lIns="91438" tIns="45719" rIns="91438" bIns="45719">
            <a:spAutoFit/>
          </a:bodyPr>
          <a:lstStyle/>
          <a:p>
            <a:r>
              <a:rPr lang="en-US" sz="2000" dirty="0" smtClean="0"/>
              <a:t>16MHz</a:t>
            </a:r>
            <a:endParaRPr lang="en-IN" sz="2000" dirty="0"/>
          </a:p>
        </p:txBody>
      </p:sp>
      <p:sp>
        <p:nvSpPr>
          <p:cNvPr id="2" name="Rectangle 1"/>
          <p:cNvSpPr/>
          <p:nvPr/>
        </p:nvSpPr>
        <p:spPr>
          <a:xfrm>
            <a:off x="5616116" y="4310760"/>
            <a:ext cx="838691" cy="461665"/>
          </a:xfrm>
          <a:prstGeom prst="rect">
            <a:avLst/>
          </a:prstGeom>
        </p:spPr>
        <p:txBody>
          <a:bodyPr wrap="none">
            <a:spAutoFit/>
          </a:bodyPr>
          <a:lstStyle/>
          <a:p>
            <a:r>
              <a:rPr lang="en-US" sz="2400" dirty="0"/>
              <a:t>F</a:t>
            </a:r>
            <a:r>
              <a:rPr lang="en-US" sz="2400" baseline="-25000" dirty="0"/>
              <a:t>PCLK</a:t>
            </a:r>
            <a:endParaRPr lang="en-IN" sz="2400" baseline="-25000" dirty="0"/>
          </a:p>
        </p:txBody>
      </p:sp>
    </p:spTree>
    <p:extLst>
      <p:ext uri="{BB962C8B-B14F-4D97-AF65-F5344CB8AC3E}">
        <p14:creationId xmlns:p14="http://schemas.microsoft.com/office/powerpoint/2010/main" val="2445716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58" y="2747742"/>
            <a:ext cx="8229600" cy="857250"/>
          </a:xfrm>
        </p:spPr>
        <p:txBody>
          <a:bodyPr>
            <a:noAutofit/>
          </a:bodyPr>
          <a:lstStyle/>
          <a:p>
            <a:pPr lvl="1" algn="l" rtl="0">
              <a:spcBef>
                <a:spcPct val="0"/>
              </a:spcBef>
            </a:pPr>
            <a:r>
              <a:rPr lang="en-IN" sz="4200" dirty="0">
                <a:latin typeface="+mj-lt"/>
              </a:rPr>
              <a:t>UART Transmitter</a:t>
            </a:r>
          </a:p>
        </p:txBody>
      </p:sp>
    </p:spTree>
    <p:extLst>
      <p:ext uri="{BB962C8B-B14F-4D97-AF65-F5344CB8AC3E}">
        <p14:creationId xmlns:p14="http://schemas.microsoft.com/office/powerpoint/2010/main" val="1697483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594" y="2248978"/>
            <a:ext cx="6827278" cy="857250"/>
          </a:xfrm>
        </p:spPr>
        <p:txBody>
          <a:bodyPr>
            <a:noAutofit/>
          </a:bodyPr>
          <a:lstStyle/>
          <a:p>
            <a:pPr lvl="1" algn="l" rtl="0">
              <a:spcBef>
                <a:spcPct val="0"/>
              </a:spcBef>
            </a:pPr>
            <a:r>
              <a:rPr lang="en-IN" sz="3200" dirty="0" smtClean="0">
                <a:latin typeface="+mj-lt"/>
              </a:rPr>
              <a:t>Steps to do Data Transmission</a:t>
            </a:r>
            <a:endParaRPr lang="en-IN" sz="3200" dirty="0">
              <a:latin typeface="+mj-lt"/>
            </a:endParaRPr>
          </a:p>
        </p:txBody>
      </p:sp>
    </p:spTree>
    <p:extLst>
      <p:ext uri="{BB962C8B-B14F-4D97-AF65-F5344CB8AC3E}">
        <p14:creationId xmlns:p14="http://schemas.microsoft.com/office/powerpoint/2010/main" val="1203968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720" y="902380"/>
            <a:ext cx="8552043" cy="4043693"/>
          </a:xfrm>
        </p:spPr>
        <p:txBody>
          <a:bodyPr>
            <a:noAutofit/>
          </a:bodyPr>
          <a:lstStyle/>
          <a:p>
            <a:r>
              <a:rPr lang="en-IN" sz="2000" dirty="0"/>
              <a:t>Program the M bit in USART_CR1 to define the word </a:t>
            </a:r>
            <a:r>
              <a:rPr lang="en-IN" sz="2000" dirty="0" smtClean="0"/>
              <a:t>length</a:t>
            </a:r>
          </a:p>
          <a:p>
            <a:r>
              <a:rPr lang="en-IN" sz="2000" dirty="0"/>
              <a:t>Program the number of stop bits in USART_CR2 register. </a:t>
            </a:r>
            <a:endParaRPr lang="en-IN" sz="2000" dirty="0" smtClean="0"/>
          </a:p>
          <a:p>
            <a:r>
              <a:rPr lang="en-IN" sz="2000" dirty="0"/>
              <a:t>Select the desired baud rate using the USART_BRR </a:t>
            </a:r>
            <a:r>
              <a:rPr lang="en-IN" sz="2000" dirty="0" smtClean="0"/>
              <a:t>register</a:t>
            </a:r>
          </a:p>
          <a:p>
            <a:r>
              <a:rPr lang="en-IN" sz="2000" dirty="0"/>
              <a:t>Set the TE bit in USART_CR1 to enable the transmit block. </a:t>
            </a:r>
            <a:r>
              <a:rPr lang="en-IN" sz="2000" dirty="0" smtClean="0"/>
              <a:t>.</a:t>
            </a:r>
          </a:p>
          <a:p>
            <a:r>
              <a:rPr lang="en-IN" sz="2000" dirty="0"/>
              <a:t>Enable the USART by writing the UE bit in USART_CR1 </a:t>
            </a:r>
            <a:endParaRPr lang="en-IN" sz="2000" dirty="0" smtClean="0"/>
          </a:p>
          <a:p>
            <a:r>
              <a:rPr lang="en-IN" sz="2000" dirty="0"/>
              <a:t>Now if </a:t>
            </a:r>
            <a:r>
              <a:rPr lang="en-IN" sz="2000" dirty="0" err="1"/>
              <a:t>txe</a:t>
            </a:r>
            <a:r>
              <a:rPr lang="en-IN" sz="2000" dirty="0"/>
              <a:t> flag is set , then  Write the data byte to send , in the USART_DR register </a:t>
            </a:r>
            <a:r>
              <a:rPr lang="en-IN" sz="2000" dirty="0" smtClean="0"/>
              <a:t>.</a:t>
            </a:r>
          </a:p>
          <a:p>
            <a:r>
              <a:rPr lang="en-IN" sz="2000" dirty="0"/>
              <a:t> After writing the last data into the USART_DR register, wait until TC=1</a:t>
            </a:r>
          </a:p>
        </p:txBody>
      </p:sp>
      <p:sp>
        <p:nvSpPr>
          <p:cNvPr id="4" name="Title 1"/>
          <p:cNvSpPr>
            <a:spLocks noGrp="1"/>
          </p:cNvSpPr>
          <p:nvPr>
            <p:ph type="title"/>
          </p:nvPr>
        </p:nvSpPr>
        <p:spPr>
          <a:xfrm>
            <a:off x="224685" y="170797"/>
            <a:ext cx="8229600" cy="857250"/>
          </a:xfrm>
        </p:spPr>
        <p:txBody>
          <a:bodyPr>
            <a:noAutofit/>
          </a:bodyPr>
          <a:lstStyle/>
          <a:p>
            <a:pPr lvl="1" algn="l" rtl="0">
              <a:spcBef>
                <a:spcPct val="0"/>
              </a:spcBef>
            </a:pPr>
            <a:r>
              <a:rPr lang="en-IN" sz="3200" dirty="0" smtClean="0">
                <a:latin typeface="+mj-lt"/>
              </a:rPr>
              <a:t>Steps to do Data Transmission</a:t>
            </a:r>
            <a:endParaRPr lang="en-IN" sz="3200" dirty="0">
              <a:latin typeface="+mj-lt"/>
            </a:endParaRPr>
          </a:p>
        </p:txBody>
      </p:sp>
    </p:spTree>
    <p:extLst>
      <p:ext uri="{BB962C8B-B14F-4D97-AF65-F5344CB8AC3E}">
        <p14:creationId xmlns:p14="http://schemas.microsoft.com/office/powerpoint/2010/main" val="4104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347775" y="387601"/>
            <a:ext cx="1683757" cy="326274"/>
            <a:chOff x="1594550" y="483518"/>
            <a:chExt cx="4032448" cy="432048"/>
          </a:xfrm>
        </p:grpSpPr>
        <p:sp>
          <p:nvSpPr>
            <p:cNvPr id="4" name="Rectangle 3"/>
            <p:cNvSpPr/>
            <p:nvPr/>
          </p:nvSpPr>
          <p:spPr>
            <a:xfrm>
              <a:off x="1594550" y="483518"/>
              <a:ext cx="40324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a:off x="209860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0266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0671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10774"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14830"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1888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2294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62699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047021" y="379569"/>
            <a:ext cx="2119274" cy="342188"/>
            <a:chOff x="551524" y="483518"/>
            <a:chExt cx="5075474" cy="453122"/>
          </a:xfrm>
        </p:grpSpPr>
        <p:sp>
          <p:nvSpPr>
            <p:cNvPr id="23" name="Rectangle 22"/>
            <p:cNvSpPr/>
            <p:nvPr/>
          </p:nvSpPr>
          <p:spPr>
            <a:xfrm>
              <a:off x="1594550" y="483518"/>
              <a:ext cx="40324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a:off x="209860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0266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10671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610774"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114830"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1888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12294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62699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90494" y="915566"/>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90494" y="483518"/>
              <a:ext cx="0" cy="453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1524" y="494154"/>
              <a:ext cx="5760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a:off x="2158199" y="708566"/>
            <a:ext cx="2104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58199" y="382292"/>
            <a:ext cx="0" cy="342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09264" y="387601"/>
            <a:ext cx="12489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159554" y="373661"/>
            <a:ext cx="2141504" cy="356129"/>
            <a:chOff x="498286" y="465059"/>
            <a:chExt cx="5128712" cy="471581"/>
          </a:xfrm>
        </p:grpSpPr>
        <p:sp>
          <p:nvSpPr>
            <p:cNvPr id="40" name="Rectangle 39"/>
            <p:cNvSpPr/>
            <p:nvPr/>
          </p:nvSpPr>
          <p:spPr>
            <a:xfrm>
              <a:off x="1594550" y="483518"/>
              <a:ext cx="40324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p:nvPr/>
          </p:nvCxnSpPr>
          <p:spPr>
            <a:xfrm>
              <a:off x="209860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0266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10671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10774"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114830"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61888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2294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62699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90494" y="915566"/>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90495" y="465059"/>
              <a:ext cx="0" cy="4715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8286" y="472882"/>
              <a:ext cx="6172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a:off x="8306331" y="387601"/>
            <a:ext cx="24053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158199" y="224464"/>
            <a:ext cx="0" cy="26286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278113" y="224464"/>
            <a:ext cx="0" cy="26286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400091" y="170085"/>
            <a:ext cx="0" cy="26645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417280" y="1274222"/>
            <a:ext cx="105234" cy="307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482538" y="1581293"/>
            <a:ext cx="19347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388800" y="1581294"/>
            <a:ext cx="18937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522514" y="1274222"/>
            <a:ext cx="2492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165869" y="278843"/>
            <a:ext cx="0" cy="259369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06947" y="1581294"/>
            <a:ext cx="12628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2178331" y="1253258"/>
            <a:ext cx="210469" cy="326274"/>
            <a:chOff x="1611067" y="2283718"/>
            <a:chExt cx="227264" cy="432048"/>
          </a:xfrm>
        </p:grpSpPr>
        <p:cxnSp>
          <p:nvCxnSpPr>
            <p:cNvPr id="109" name="Straight Connector 108"/>
            <p:cNvCxnSpPr/>
            <p:nvPr/>
          </p:nvCxnSpPr>
          <p:spPr>
            <a:xfrm>
              <a:off x="1696595" y="2283718"/>
              <a:ext cx="771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1611067" y="2283718"/>
              <a:ext cx="85529"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773717" y="2283718"/>
              <a:ext cx="6461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4287558" y="1274222"/>
            <a:ext cx="210469" cy="326274"/>
            <a:chOff x="1611067" y="2283718"/>
            <a:chExt cx="227264" cy="432048"/>
          </a:xfrm>
        </p:grpSpPr>
        <p:cxnSp>
          <p:nvCxnSpPr>
            <p:cNvPr id="126" name="Straight Connector 125"/>
            <p:cNvCxnSpPr/>
            <p:nvPr/>
          </p:nvCxnSpPr>
          <p:spPr>
            <a:xfrm>
              <a:off x="1696595" y="2283718"/>
              <a:ext cx="771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1611067" y="2283718"/>
              <a:ext cx="85529"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773717" y="2283718"/>
              <a:ext cx="6461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1" name="Straight Connector 130"/>
          <p:cNvCxnSpPr/>
          <p:nvPr/>
        </p:nvCxnSpPr>
        <p:spPr>
          <a:xfrm>
            <a:off x="909264" y="1238212"/>
            <a:ext cx="3140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31396" y="1238212"/>
            <a:ext cx="59839" cy="326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285119" y="2065147"/>
            <a:ext cx="1989267"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358635" y="2065147"/>
            <a:ext cx="4545201"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223266" y="2065147"/>
            <a:ext cx="986539"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906947" y="2065147"/>
            <a:ext cx="202377"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906947" y="2409943"/>
            <a:ext cx="202377"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223266" y="2409943"/>
            <a:ext cx="986539"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291164" y="2401276"/>
            <a:ext cx="1989267"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4379621" y="2392608"/>
            <a:ext cx="4545201"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109324" y="2065147"/>
            <a:ext cx="113942" cy="353463"/>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209804" y="2065147"/>
            <a:ext cx="81360" cy="353463"/>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4274386" y="2065147"/>
            <a:ext cx="119961" cy="336129"/>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1109324" y="2065147"/>
            <a:ext cx="113942" cy="336129"/>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2209804" y="2065147"/>
            <a:ext cx="81360" cy="336129"/>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a:off x="4274386" y="2065147"/>
            <a:ext cx="105235" cy="327462"/>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906947" y="2834654"/>
            <a:ext cx="76346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8541595" y="224464"/>
            <a:ext cx="0" cy="261019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8634772" y="2562760"/>
            <a:ext cx="3800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8541595" y="2562760"/>
            <a:ext cx="0" cy="271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8541595" y="2562760"/>
            <a:ext cx="93178" cy="2718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 y="397513"/>
            <a:ext cx="764953" cy="307777"/>
          </a:xfrm>
          <a:prstGeom prst="rect">
            <a:avLst/>
          </a:prstGeom>
        </p:spPr>
        <p:txBody>
          <a:bodyPr wrap="none">
            <a:spAutoFit/>
          </a:bodyPr>
          <a:lstStyle/>
          <a:p>
            <a:r>
              <a:rPr lang="en-US" dirty="0"/>
              <a:t>TX Line</a:t>
            </a:r>
            <a:endParaRPr lang="en-IN" dirty="0"/>
          </a:p>
        </p:txBody>
      </p:sp>
      <p:sp>
        <p:nvSpPr>
          <p:cNvPr id="54" name="Rectangle 53"/>
          <p:cNvSpPr/>
          <p:nvPr/>
        </p:nvSpPr>
        <p:spPr>
          <a:xfrm>
            <a:off x="-32870" y="1238212"/>
            <a:ext cx="881973" cy="307777"/>
          </a:xfrm>
          <a:prstGeom prst="rect">
            <a:avLst/>
          </a:prstGeom>
        </p:spPr>
        <p:txBody>
          <a:bodyPr wrap="none">
            <a:spAutoFit/>
          </a:bodyPr>
          <a:lstStyle/>
          <a:p>
            <a:r>
              <a:rPr lang="en-US" dirty="0"/>
              <a:t>TXE Flag</a:t>
            </a:r>
            <a:endParaRPr lang="en-IN" dirty="0"/>
          </a:p>
        </p:txBody>
      </p:sp>
      <p:sp>
        <p:nvSpPr>
          <p:cNvPr id="55" name="Rectangle 54"/>
          <p:cNvSpPr/>
          <p:nvPr/>
        </p:nvSpPr>
        <p:spPr>
          <a:xfrm>
            <a:off x="107505" y="2065147"/>
            <a:ext cx="426720" cy="307777"/>
          </a:xfrm>
          <a:prstGeom prst="rect">
            <a:avLst/>
          </a:prstGeom>
        </p:spPr>
        <p:txBody>
          <a:bodyPr wrap="none">
            <a:spAutoFit/>
          </a:bodyPr>
          <a:lstStyle/>
          <a:p>
            <a:r>
              <a:rPr lang="en-US" dirty="0"/>
              <a:t>DR</a:t>
            </a:r>
            <a:endParaRPr lang="en-IN" dirty="0"/>
          </a:p>
        </p:txBody>
      </p:sp>
      <p:sp>
        <p:nvSpPr>
          <p:cNvPr id="57" name="Rectangle 56"/>
          <p:cNvSpPr/>
          <p:nvPr/>
        </p:nvSpPr>
        <p:spPr>
          <a:xfrm>
            <a:off x="-35245" y="2562760"/>
            <a:ext cx="822661" cy="307777"/>
          </a:xfrm>
          <a:prstGeom prst="rect">
            <a:avLst/>
          </a:prstGeom>
        </p:spPr>
        <p:txBody>
          <a:bodyPr wrap="none">
            <a:spAutoFit/>
          </a:bodyPr>
          <a:lstStyle/>
          <a:p>
            <a:r>
              <a:rPr lang="en-US" dirty="0"/>
              <a:t>TC Flag</a:t>
            </a:r>
            <a:endParaRPr lang="en-IN" dirty="0"/>
          </a:p>
        </p:txBody>
      </p:sp>
      <p:sp>
        <p:nvSpPr>
          <p:cNvPr id="59" name="Rectangle 58"/>
          <p:cNvSpPr/>
          <p:nvPr/>
        </p:nvSpPr>
        <p:spPr>
          <a:xfrm>
            <a:off x="1403649" y="2110820"/>
            <a:ext cx="370614" cy="307777"/>
          </a:xfrm>
          <a:prstGeom prst="rect">
            <a:avLst/>
          </a:prstGeom>
        </p:spPr>
        <p:txBody>
          <a:bodyPr wrap="none">
            <a:spAutoFit/>
          </a:bodyPr>
          <a:lstStyle/>
          <a:p>
            <a:r>
              <a:rPr lang="en-US" dirty="0"/>
              <a:t>F1</a:t>
            </a:r>
            <a:endParaRPr lang="en-IN" dirty="0"/>
          </a:p>
        </p:txBody>
      </p:sp>
      <p:sp>
        <p:nvSpPr>
          <p:cNvPr id="61" name="Rectangle 60"/>
          <p:cNvSpPr/>
          <p:nvPr/>
        </p:nvSpPr>
        <p:spPr>
          <a:xfrm>
            <a:off x="2782170" y="2083686"/>
            <a:ext cx="370614" cy="307777"/>
          </a:xfrm>
          <a:prstGeom prst="rect">
            <a:avLst/>
          </a:prstGeom>
        </p:spPr>
        <p:txBody>
          <a:bodyPr wrap="none">
            <a:spAutoFit/>
          </a:bodyPr>
          <a:lstStyle/>
          <a:p>
            <a:r>
              <a:rPr lang="en-US" dirty="0" smtClean="0"/>
              <a:t>F2</a:t>
            </a:r>
            <a:endParaRPr lang="en-IN" dirty="0"/>
          </a:p>
        </p:txBody>
      </p:sp>
      <p:sp>
        <p:nvSpPr>
          <p:cNvPr id="62" name="Rectangle 61"/>
          <p:cNvSpPr/>
          <p:nvPr/>
        </p:nvSpPr>
        <p:spPr>
          <a:xfrm>
            <a:off x="5745356" y="2088019"/>
            <a:ext cx="370614" cy="307777"/>
          </a:xfrm>
          <a:prstGeom prst="rect">
            <a:avLst/>
          </a:prstGeom>
        </p:spPr>
        <p:txBody>
          <a:bodyPr wrap="none">
            <a:spAutoFit/>
          </a:bodyPr>
          <a:lstStyle/>
          <a:p>
            <a:r>
              <a:rPr lang="en-US" dirty="0" smtClean="0"/>
              <a:t>F3</a:t>
            </a:r>
            <a:endParaRPr lang="en-IN" dirty="0"/>
          </a:p>
        </p:txBody>
      </p:sp>
      <p:sp>
        <p:nvSpPr>
          <p:cNvPr id="63" name="Rectangle 62"/>
          <p:cNvSpPr/>
          <p:nvPr/>
        </p:nvSpPr>
        <p:spPr>
          <a:xfrm>
            <a:off x="2699793" y="97330"/>
            <a:ext cx="883575" cy="307777"/>
          </a:xfrm>
          <a:prstGeom prst="rect">
            <a:avLst/>
          </a:prstGeom>
        </p:spPr>
        <p:txBody>
          <a:bodyPr wrap="none">
            <a:spAutoFit/>
          </a:bodyPr>
          <a:lstStyle/>
          <a:p>
            <a:r>
              <a:rPr lang="en-US" dirty="0" smtClean="0"/>
              <a:t>Frame 1</a:t>
            </a:r>
            <a:endParaRPr lang="en-IN" dirty="0"/>
          </a:p>
        </p:txBody>
      </p:sp>
      <p:sp>
        <p:nvSpPr>
          <p:cNvPr id="99" name="Rectangle 98"/>
          <p:cNvSpPr/>
          <p:nvPr/>
        </p:nvSpPr>
        <p:spPr>
          <a:xfrm>
            <a:off x="4845178" y="79271"/>
            <a:ext cx="883575" cy="307777"/>
          </a:xfrm>
          <a:prstGeom prst="rect">
            <a:avLst/>
          </a:prstGeom>
        </p:spPr>
        <p:txBody>
          <a:bodyPr wrap="none">
            <a:spAutoFit/>
          </a:bodyPr>
          <a:lstStyle/>
          <a:p>
            <a:r>
              <a:rPr lang="en-US" dirty="0" smtClean="0"/>
              <a:t>Frame 2</a:t>
            </a:r>
            <a:endParaRPr lang="en-IN" dirty="0"/>
          </a:p>
        </p:txBody>
      </p:sp>
      <p:sp>
        <p:nvSpPr>
          <p:cNvPr id="100" name="Rectangle 99"/>
          <p:cNvSpPr/>
          <p:nvPr/>
        </p:nvSpPr>
        <p:spPr>
          <a:xfrm>
            <a:off x="6915417" y="76654"/>
            <a:ext cx="883575" cy="307777"/>
          </a:xfrm>
          <a:prstGeom prst="rect">
            <a:avLst/>
          </a:prstGeom>
        </p:spPr>
        <p:txBody>
          <a:bodyPr wrap="none">
            <a:spAutoFit/>
          </a:bodyPr>
          <a:lstStyle/>
          <a:p>
            <a:r>
              <a:rPr lang="en-US" dirty="0" smtClean="0"/>
              <a:t>Frame 3</a:t>
            </a:r>
            <a:endParaRPr lang="en-IN" dirty="0"/>
          </a:p>
        </p:txBody>
      </p:sp>
      <p:sp>
        <p:nvSpPr>
          <p:cNvPr id="64" name="Rectangle 63"/>
          <p:cNvSpPr/>
          <p:nvPr/>
        </p:nvSpPr>
        <p:spPr>
          <a:xfrm>
            <a:off x="2438271" y="1044334"/>
            <a:ext cx="2286000" cy="523220"/>
          </a:xfrm>
          <a:prstGeom prst="rect">
            <a:avLst/>
          </a:prstGeom>
        </p:spPr>
        <p:txBody>
          <a:bodyPr wrap="square">
            <a:spAutoFit/>
          </a:bodyPr>
          <a:lstStyle/>
          <a:p>
            <a:r>
              <a:rPr lang="en-US" dirty="0"/>
              <a:t>Set by hardware</a:t>
            </a:r>
          </a:p>
          <a:p>
            <a:r>
              <a:rPr lang="en-US" dirty="0"/>
              <a:t>Cleared by software</a:t>
            </a:r>
            <a:endParaRPr lang="en-IN" dirty="0"/>
          </a:p>
        </p:txBody>
      </p:sp>
      <p:sp>
        <p:nvSpPr>
          <p:cNvPr id="102" name="Rectangle 101"/>
          <p:cNvSpPr/>
          <p:nvPr/>
        </p:nvSpPr>
        <p:spPr>
          <a:xfrm>
            <a:off x="4468107" y="1042595"/>
            <a:ext cx="2286000" cy="523220"/>
          </a:xfrm>
          <a:prstGeom prst="rect">
            <a:avLst/>
          </a:prstGeom>
        </p:spPr>
        <p:txBody>
          <a:bodyPr wrap="square">
            <a:spAutoFit/>
          </a:bodyPr>
          <a:lstStyle/>
          <a:p>
            <a:r>
              <a:rPr lang="en-US" dirty="0"/>
              <a:t>Set by hardware</a:t>
            </a:r>
          </a:p>
          <a:p>
            <a:r>
              <a:rPr lang="en-US" dirty="0"/>
              <a:t>Cleared by software</a:t>
            </a:r>
            <a:endParaRPr lang="en-IN" dirty="0"/>
          </a:p>
        </p:txBody>
      </p:sp>
      <p:sp>
        <p:nvSpPr>
          <p:cNvPr id="65" name="Rectangle 64"/>
          <p:cNvSpPr/>
          <p:nvPr/>
        </p:nvSpPr>
        <p:spPr>
          <a:xfrm>
            <a:off x="7482014" y="2448553"/>
            <a:ext cx="1051891" cy="307777"/>
          </a:xfrm>
          <a:prstGeom prst="rect">
            <a:avLst/>
          </a:prstGeom>
        </p:spPr>
        <p:txBody>
          <a:bodyPr wrap="none">
            <a:spAutoFit/>
          </a:bodyPr>
          <a:lstStyle/>
          <a:p>
            <a:r>
              <a:rPr lang="en-US" dirty="0"/>
              <a:t>Set by </a:t>
            </a:r>
            <a:r>
              <a:rPr lang="en-US" dirty="0" err="1"/>
              <a:t>hW</a:t>
            </a:r>
            <a:endParaRPr lang="en-IN" dirty="0"/>
          </a:p>
        </p:txBody>
      </p:sp>
      <p:sp>
        <p:nvSpPr>
          <p:cNvPr id="71" name="Rectangle 70"/>
          <p:cNvSpPr/>
          <p:nvPr/>
        </p:nvSpPr>
        <p:spPr>
          <a:xfrm>
            <a:off x="180354" y="3209434"/>
            <a:ext cx="1127564" cy="656371"/>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Software enables the UART</a:t>
            </a:r>
            <a:endParaRPr lang="en-IN" dirty="0">
              <a:solidFill>
                <a:schemeClr val="tx1"/>
              </a:solidFill>
            </a:endParaRPr>
          </a:p>
        </p:txBody>
      </p:sp>
      <p:sp>
        <p:nvSpPr>
          <p:cNvPr id="112" name="Rectangle 111"/>
          <p:cNvSpPr/>
          <p:nvPr/>
        </p:nvSpPr>
        <p:spPr>
          <a:xfrm>
            <a:off x="1759918" y="3186211"/>
            <a:ext cx="1799460" cy="709947"/>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dirty="0">
              <a:solidFill>
                <a:schemeClr val="tx1"/>
              </a:solidFill>
            </a:endParaRPr>
          </a:p>
          <a:p>
            <a:pPr algn="ctr"/>
            <a:r>
              <a:rPr lang="en-US" dirty="0">
                <a:solidFill>
                  <a:schemeClr val="tx1"/>
                </a:solidFill>
              </a:rPr>
              <a:t>Software waits until TXE=1 and writes F2 to DR</a:t>
            </a:r>
            <a:endParaRPr lang="en-IN" dirty="0">
              <a:solidFill>
                <a:schemeClr val="tx1"/>
              </a:solidFill>
            </a:endParaRPr>
          </a:p>
          <a:p>
            <a:pPr algn="ctr"/>
            <a:endParaRPr lang="en-IN" dirty="0">
              <a:solidFill>
                <a:schemeClr val="tx1"/>
              </a:solidFill>
            </a:endParaRPr>
          </a:p>
        </p:txBody>
      </p:sp>
      <p:sp>
        <p:nvSpPr>
          <p:cNvPr id="113" name="Rectangle 112"/>
          <p:cNvSpPr/>
          <p:nvPr/>
        </p:nvSpPr>
        <p:spPr>
          <a:xfrm>
            <a:off x="4216284" y="3186212"/>
            <a:ext cx="1318601" cy="636697"/>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TC is not set because TXE=0</a:t>
            </a:r>
            <a:endParaRPr lang="en-IN" dirty="0">
              <a:solidFill>
                <a:schemeClr val="tx1"/>
              </a:solidFill>
            </a:endParaRPr>
          </a:p>
        </p:txBody>
      </p:sp>
      <p:sp>
        <p:nvSpPr>
          <p:cNvPr id="114" name="Rectangle 113"/>
          <p:cNvSpPr/>
          <p:nvPr/>
        </p:nvSpPr>
        <p:spPr>
          <a:xfrm>
            <a:off x="5745356" y="3157153"/>
            <a:ext cx="1189419" cy="709946"/>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TC is not set because TXE=0</a:t>
            </a:r>
            <a:endParaRPr lang="en-IN" dirty="0">
              <a:solidFill>
                <a:schemeClr val="tx1"/>
              </a:solidFill>
            </a:endParaRPr>
          </a:p>
        </p:txBody>
      </p:sp>
      <p:sp>
        <p:nvSpPr>
          <p:cNvPr id="115" name="Rectangle 114"/>
          <p:cNvSpPr/>
          <p:nvPr/>
        </p:nvSpPr>
        <p:spPr>
          <a:xfrm>
            <a:off x="7427612" y="3132226"/>
            <a:ext cx="1253279" cy="733578"/>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TC is set because TXE=1</a:t>
            </a:r>
            <a:endParaRPr lang="en-IN" dirty="0">
              <a:solidFill>
                <a:schemeClr val="tx1"/>
              </a:solidFill>
            </a:endParaRPr>
          </a:p>
        </p:txBody>
      </p:sp>
      <p:sp>
        <p:nvSpPr>
          <p:cNvPr id="116" name="Rectangle 115"/>
          <p:cNvSpPr/>
          <p:nvPr/>
        </p:nvSpPr>
        <p:spPr>
          <a:xfrm>
            <a:off x="170996" y="3971218"/>
            <a:ext cx="1736709" cy="760772"/>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Software waits until TXE=1 and writes F1 to DR</a:t>
            </a:r>
            <a:endParaRPr lang="en-IN" dirty="0">
              <a:solidFill>
                <a:schemeClr val="tx1"/>
              </a:solidFill>
            </a:endParaRPr>
          </a:p>
        </p:txBody>
      </p:sp>
      <p:sp>
        <p:nvSpPr>
          <p:cNvPr id="117" name="Rectangle 116"/>
          <p:cNvSpPr/>
          <p:nvPr/>
        </p:nvSpPr>
        <p:spPr>
          <a:xfrm>
            <a:off x="2831780" y="3971218"/>
            <a:ext cx="1605025" cy="760772"/>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dirty="0">
              <a:solidFill>
                <a:schemeClr val="tx1"/>
              </a:solidFill>
            </a:endParaRPr>
          </a:p>
          <a:p>
            <a:pPr algn="ctr"/>
            <a:r>
              <a:rPr lang="en-US" dirty="0">
                <a:solidFill>
                  <a:schemeClr val="tx1"/>
                </a:solidFill>
              </a:rPr>
              <a:t>Software waits until TXE=1 and writes F3 to DR</a:t>
            </a:r>
            <a:endParaRPr lang="en-IN" dirty="0">
              <a:solidFill>
                <a:schemeClr val="tx1"/>
              </a:solidFill>
            </a:endParaRPr>
          </a:p>
          <a:p>
            <a:pPr algn="ctr"/>
            <a:endParaRPr lang="en-IN" dirty="0">
              <a:solidFill>
                <a:schemeClr val="tx1"/>
              </a:solidFill>
            </a:endParaRPr>
          </a:p>
        </p:txBody>
      </p:sp>
      <p:sp>
        <p:nvSpPr>
          <p:cNvPr id="120" name="Rectangle 119"/>
          <p:cNvSpPr/>
          <p:nvPr/>
        </p:nvSpPr>
        <p:spPr>
          <a:xfrm>
            <a:off x="4564966" y="3976078"/>
            <a:ext cx="3894200" cy="755912"/>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Software </a:t>
            </a:r>
            <a:r>
              <a:rPr lang="en-US">
                <a:solidFill>
                  <a:schemeClr val="tx1"/>
                </a:solidFill>
              </a:rPr>
              <a:t>waits until </a:t>
            </a:r>
            <a:r>
              <a:rPr lang="en-US" dirty="0">
                <a:solidFill>
                  <a:schemeClr val="tx1"/>
                </a:solidFill>
              </a:rPr>
              <a:t>TC=1</a:t>
            </a:r>
            <a:endParaRPr lang="en-IN" dirty="0">
              <a:solidFill>
                <a:schemeClr val="tx1"/>
              </a:solidFill>
            </a:endParaRPr>
          </a:p>
        </p:txBody>
      </p:sp>
      <p:sp>
        <p:nvSpPr>
          <p:cNvPr id="73" name="Rectangle 72"/>
          <p:cNvSpPr/>
          <p:nvPr/>
        </p:nvSpPr>
        <p:spPr>
          <a:xfrm>
            <a:off x="1166294" y="35770"/>
            <a:ext cx="889983" cy="307775"/>
          </a:xfrm>
          <a:prstGeom prst="rect">
            <a:avLst/>
          </a:prstGeom>
        </p:spPr>
        <p:txBody>
          <a:bodyPr wrap="none" lIns="91438" tIns="45719" rIns="91438" bIns="45719">
            <a:spAutoFit/>
          </a:bodyPr>
          <a:lstStyle/>
          <a:p>
            <a:r>
              <a:rPr lang="en-US" dirty="0"/>
              <a:t>Line idle</a:t>
            </a:r>
            <a:endParaRPr lang="en-IN" dirty="0"/>
          </a:p>
        </p:txBody>
      </p:sp>
      <p:cxnSp>
        <p:nvCxnSpPr>
          <p:cNvPr id="75" name="Curved Connector 74"/>
          <p:cNvCxnSpPr>
            <a:stCxn id="71" idx="0"/>
          </p:cNvCxnSpPr>
          <p:nvPr/>
        </p:nvCxnSpPr>
        <p:spPr>
          <a:xfrm rot="5400000" flipH="1" flipV="1">
            <a:off x="-39294" y="2094516"/>
            <a:ext cx="1898348" cy="331486"/>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Curved Connector 76"/>
          <p:cNvCxnSpPr/>
          <p:nvPr/>
        </p:nvCxnSpPr>
        <p:spPr>
          <a:xfrm rot="16200000" flipV="1">
            <a:off x="574800" y="3142370"/>
            <a:ext cx="1552608" cy="105089"/>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p:nvPr/>
        </p:nvCxnSpPr>
        <p:spPr>
          <a:xfrm rot="16200000" flipV="1">
            <a:off x="2018781" y="2631366"/>
            <a:ext cx="778222" cy="300706"/>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117" idx="0"/>
          </p:cNvCxnSpPr>
          <p:nvPr/>
        </p:nvCxnSpPr>
        <p:spPr>
          <a:xfrm rot="5400000" flipH="1" flipV="1">
            <a:off x="3195640" y="2839857"/>
            <a:ext cx="1570014" cy="692710"/>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Curved Connector 82"/>
          <p:cNvCxnSpPr>
            <a:stCxn id="113" idx="0"/>
          </p:cNvCxnSpPr>
          <p:nvPr/>
        </p:nvCxnSpPr>
        <p:spPr>
          <a:xfrm rot="16200000" flipV="1">
            <a:off x="4407297" y="2717923"/>
            <a:ext cx="333066" cy="603511"/>
          </a:xfrm>
          <a:prstGeom prst="curvedConnector2">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84"/>
          <p:cNvCxnSpPr/>
          <p:nvPr/>
        </p:nvCxnSpPr>
        <p:spPr>
          <a:xfrm rot="5400000" flipH="1" flipV="1">
            <a:off x="6143002" y="2857950"/>
            <a:ext cx="297571" cy="250985"/>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a:stCxn id="115" idx="0"/>
          </p:cNvCxnSpPr>
          <p:nvPr/>
        </p:nvCxnSpPr>
        <p:spPr>
          <a:xfrm rot="5400000" flipH="1" flipV="1">
            <a:off x="8109081" y="2653124"/>
            <a:ext cx="424274" cy="533932"/>
          </a:xfrm>
          <a:prstGeom prst="curvedConnector2">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Curved Connector 103"/>
          <p:cNvCxnSpPr/>
          <p:nvPr/>
        </p:nvCxnSpPr>
        <p:spPr>
          <a:xfrm rot="5400000" flipH="1" flipV="1">
            <a:off x="7745716" y="3087025"/>
            <a:ext cx="1141422" cy="636687"/>
          </a:xfrm>
          <a:prstGeom prst="curvedConnector3">
            <a:avLst>
              <a:gd name="adj1" fmla="val 110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73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112" grpId="0" animBg="1"/>
      <p:bldP spid="113" grpId="0" animBg="1"/>
      <p:bldP spid="114" grpId="0" animBg="1"/>
      <p:bldP spid="115" grpId="0" animBg="1"/>
      <p:bldP spid="116" grpId="0" animBg="1"/>
      <p:bldP spid="117" grpId="0" animBg="1"/>
      <p:bldP spid="1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93" y="2818048"/>
            <a:ext cx="8229600" cy="857250"/>
          </a:xfrm>
        </p:spPr>
        <p:txBody>
          <a:bodyPr>
            <a:noAutofit/>
          </a:bodyPr>
          <a:lstStyle/>
          <a:p>
            <a:pPr lvl="1" algn="l" rtl="0">
              <a:spcBef>
                <a:spcPct val="0"/>
              </a:spcBef>
            </a:pPr>
            <a:r>
              <a:rPr lang="en-IN" sz="4200" dirty="0">
                <a:latin typeface="+mj-lt"/>
              </a:rPr>
              <a:t>UART Receiver</a:t>
            </a:r>
          </a:p>
        </p:txBody>
      </p:sp>
    </p:spTree>
    <p:extLst>
      <p:ext uri="{BB962C8B-B14F-4D97-AF65-F5344CB8AC3E}">
        <p14:creationId xmlns:p14="http://schemas.microsoft.com/office/powerpoint/2010/main" val="3988964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284" y="2345960"/>
            <a:ext cx="5774334" cy="632768"/>
          </a:xfrm>
        </p:spPr>
        <p:txBody>
          <a:bodyPr>
            <a:noAutofit/>
          </a:bodyPr>
          <a:lstStyle/>
          <a:p>
            <a:pPr lvl="1" algn="l" rtl="0">
              <a:spcBef>
                <a:spcPct val="0"/>
              </a:spcBef>
            </a:pPr>
            <a:r>
              <a:rPr lang="en-IN" sz="3200" dirty="0" smtClean="0">
                <a:latin typeface="+mj-lt"/>
              </a:rPr>
              <a:t>Steps to do Data Reception</a:t>
            </a:r>
            <a:endParaRPr lang="en-IN" sz="3200" dirty="0">
              <a:latin typeface="+mj-lt"/>
            </a:endParaRPr>
          </a:p>
        </p:txBody>
      </p:sp>
    </p:spTree>
    <p:extLst>
      <p:ext uri="{BB962C8B-B14F-4D97-AF65-F5344CB8AC3E}">
        <p14:creationId xmlns:p14="http://schemas.microsoft.com/office/powerpoint/2010/main" val="17480686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865" y="1013216"/>
            <a:ext cx="8482771" cy="3146611"/>
          </a:xfrm>
        </p:spPr>
        <p:txBody>
          <a:bodyPr>
            <a:noAutofit/>
          </a:bodyPr>
          <a:lstStyle/>
          <a:p>
            <a:r>
              <a:rPr lang="en-IN" sz="2000" dirty="0"/>
              <a:t>Program the M bit in USART_CR1 to define the word </a:t>
            </a:r>
            <a:r>
              <a:rPr lang="en-IN" sz="2000" dirty="0" smtClean="0"/>
              <a:t>length</a:t>
            </a:r>
          </a:p>
          <a:p>
            <a:r>
              <a:rPr lang="en-IN" sz="2000" dirty="0"/>
              <a:t>Program the number of stop bits in USART_CR2 register. </a:t>
            </a:r>
            <a:endParaRPr lang="en-IN" sz="2000" dirty="0" smtClean="0"/>
          </a:p>
          <a:p>
            <a:r>
              <a:rPr lang="en-IN" sz="2000" dirty="0"/>
              <a:t>Select the desired baud rate using the USART_BRR </a:t>
            </a:r>
            <a:r>
              <a:rPr lang="en-IN" sz="2000" dirty="0" smtClean="0"/>
              <a:t>register</a:t>
            </a:r>
          </a:p>
          <a:p>
            <a:r>
              <a:rPr lang="en-IN" sz="2000" dirty="0" smtClean="0"/>
              <a:t>Enable the USART by writing the UE bit in USART_CR1 </a:t>
            </a:r>
          </a:p>
          <a:p>
            <a:r>
              <a:rPr lang="en-IN" sz="2000" dirty="0"/>
              <a:t> Set the RE bit in the  USART_CR1 register , which enables the receiver  block of the </a:t>
            </a:r>
            <a:r>
              <a:rPr lang="en-IN" sz="2000" dirty="0" err="1"/>
              <a:t>usart</a:t>
            </a:r>
            <a:r>
              <a:rPr lang="en-IN" sz="2000" dirty="0"/>
              <a:t> peripheral</a:t>
            </a:r>
            <a:endParaRPr lang="en-IN" sz="2000" dirty="0" smtClean="0"/>
          </a:p>
          <a:p>
            <a:r>
              <a:rPr lang="en-IN" sz="2000" dirty="0"/>
              <a:t>When a character is received, wait till The RXNE bit is </a:t>
            </a:r>
            <a:r>
              <a:rPr lang="en-IN" sz="2000" dirty="0" smtClean="0"/>
              <a:t>set and read the data byte from the data register </a:t>
            </a:r>
          </a:p>
          <a:p>
            <a:r>
              <a:rPr lang="en-IN" sz="2000" dirty="0"/>
              <a:t>The RXNE bit must be cleared  by reading the data register , before the end of the reception of the next character to avoid an overrun error.</a:t>
            </a:r>
          </a:p>
          <a:p>
            <a:endParaRPr lang="en-IN" sz="2000" dirty="0"/>
          </a:p>
        </p:txBody>
      </p:sp>
      <p:sp>
        <p:nvSpPr>
          <p:cNvPr id="4" name="Title 1"/>
          <p:cNvSpPr>
            <a:spLocks noGrp="1"/>
          </p:cNvSpPr>
          <p:nvPr>
            <p:ph type="title"/>
          </p:nvPr>
        </p:nvSpPr>
        <p:spPr>
          <a:xfrm>
            <a:off x="252394" y="212360"/>
            <a:ext cx="5774334" cy="632768"/>
          </a:xfrm>
        </p:spPr>
        <p:txBody>
          <a:bodyPr>
            <a:noAutofit/>
          </a:bodyPr>
          <a:lstStyle/>
          <a:p>
            <a:pPr lvl="1" algn="l" rtl="0">
              <a:spcBef>
                <a:spcPct val="0"/>
              </a:spcBef>
            </a:pPr>
            <a:r>
              <a:rPr lang="en-IN" sz="3200" dirty="0" smtClean="0">
                <a:latin typeface="+mj-lt"/>
              </a:rPr>
              <a:t>Steps to do Data Reception</a:t>
            </a:r>
            <a:endParaRPr lang="en-IN" sz="3200" dirty="0">
              <a:latin typeface="+mj-lt"/>
            </a:endParaRPr>
          </a:p>
        </p:txBody>
      </p:sp>
    </p:spTree>
    <p:extLst>
      <p:ext uri="{BB962C8B-B14F-4D97-AF65-F5344CB8AC3E}">
        <p14:creationId xmlns:p14="http://schemas.microsoft.com/office/powerpoint/2010/main" val="140414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865897" y="387601"/>
            <a:ext cx="1343278" cy="326274"/>
            <a:chOff x="1594550" y="483518"/>
            <a:chExt cx="4032448" cy="432048"/>
          </a:xfrm>
        </p:grpSpPr>
        <p:sp>
          <p:nvSpPr>
            <p:cNvPr id="4" name="Rectangle 3"/>
            <p:cNvSpPr/>
            <p:nvPr/>
          </p:nvSpPr>
          <p:spPr>
            <a:xfrm>
              <a:off x="1594550" y="483518"/>
              <a:ext cx="40324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a:off x="209860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0266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0671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10774"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14830"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1888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2294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62699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221531" y="379570"/>
            <a:ext cx="1690728" cy="342188"/>
            <a:chOff x="551524" y="483518"/>
            <a:chExt cx="5075474" cy="453122"/>
          </a:xfrm>
        </p:grpSpPr>
        <p:sp>
          <p:nvSpPr>
            <p:cNvPr id="23" name="Rectangle 22"/>
            <p:cNvSpPr/>
            <p:nvPr/>
          </p:nvSpPr>
          <p:spPr>
            <a:xfrm>
              <a:off x="1594550" y="483518"/>
              <a:ext cx="40324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a:off x="209860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0266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10671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610774"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114830"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1888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12294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62699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90494" y="915566"/>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90494" y="483518"/>
              <a:ext cx="0" cy="453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1524" y="494154"/>
              <a:ext cx="5760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a:off x="1714655" y="708566"/>
            <a:ext cx="1679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714655" y="382293"/>
            <a:ext cx="0" cy="3421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8272" y="387601"/>
            <a:ext cx="9963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906882" y="373662"/>
            <a:ext cx="1708463" cy="356129"/>
            <a:chOff x="498286" y="465059"/>
            <a:chExt cx="5128712" cy="471581"/>
          </a:xfrm>
        </p:grpSpPr>
        <p:sp>
          <p:nvSpPr>
            <p:cNvPr id="40" name="Rectangle 39"/>
            <p:cNvSpPr/>
            <p:nvPr/>
          </p:nvSpPr>
          <p:spPr>
            <a:xfrm>
              <a:off x="1594550" y="483518"/>
              <a:ext cx="4032448"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p:nvPr/>
          </p:nvCxnSpPr>
          <p:spPr>
            <a:xfrm>
              <a:off x="209860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0266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10671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10774"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114830"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618886"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22942"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626998" y="483518"/>
              <a:ext cx="0"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90494" y="915566"/>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90495" y="465059"/>
              <a:ext cx="0" cy="4715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8286" y="472882"/>
              <a:ext cx="6172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a:off x="6619551" y="387601"/>
            <a:ext cx="1918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714655" y="224465"/>
            <a:ext cx="0" cy="26286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405893" y="224465"/>
            <a:ext cx="0" cy="26286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098779" y="170085"/>
            <a:ext cx="0" cy="26645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5112493" y="1274223"/>
            <a:ext cx="83954" cy="307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568982" y="1581293"/>
            <a:ext cx="154351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514815" y="1581294"/>
            <a:ext cx="18945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922987" y="278844"/>
            <a:ext cx="0" cy="259369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16424" y="1581294"/>
            <a:ext cx="1007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3413429" y="1274222"/>
            <a:ext cx="167909" cy="326274"/>
            <a:chOff x="1611067" y="2283718"/>
            <a:chExt cx="227264" cy="432048"/>
          </a:xfrm>
        </p:grpSpPr>
        <p:cxnSp>
          <p:nvCxnSpPr>
            <p:cNvPr id="126" name="Straight Connector 125"/>
            <p:cNvCxnSpPr/>
            <p:nvPr/>
          </p:nvCxnSpPr>
          <p:spPr>
            <a:xfrm>
              <a:off x="1696595" y="2283718"/>
              <a:ext cx="771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1611067" y="2283718"/>
              <a:ext cx="85529"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773717" y="2283718"/>
              <a:ext cx="6461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8" name="Straight Connector 137"/>
          <p:cNvCxnSpPr/>
          <p:nvPr/>
        </p:nvCxnSpPr>
        <p:spPr>
          <a:xfrm>
            <a:off x="1696012" y="2065147"/>
            <a:ext cx="1706909"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470133" y="2065147"/>
            <a:ext cx="1628646"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716423" y="2065147"/>
            <a:ext cx="1039402"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716423" y="2409943"/>
            <a:ext cx="1039402"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96012" y="2401276"/>
            <a:ext cx="1711731"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486875" y="2392608"/>
            <a:ext cx="1625616"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3402920" y="2065148"/>
            <a:ext cx="95703" cy="336129"/>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a:off x="3402920" y="2065147"/>
            <a:ext cx="83955" cy="327462"/>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807241" y="224465"/>
            <a:ext cx="0" cy="261019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807241" y="2562761"/>
            <a:ext cx="0" cy="27189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126" y="397513"/>
            <a:ext cx="797009" cy="307775"/>
          </a:xfrm>
          <a:prstGeom prst="rect">
            <a:avLst/>
          </a:prstGeom>
        </p:spPr>
        <p:txBody>
          <a:bodyPr wrap="none" lIns="91438" tIns="45719" rIns="91438" bIns="45719">
            <a:spAutoFit/>
          </a:bodyPr>
          <a:lstStyle/>
          <a:p>
            <a:r>
              <a:rPr lang="en-US" dirty="0" smtClean="0"/>
              <a:t>RX </a:t>
            </a:r>
            <a:r>
              <a:rPr lang="en-US" dirty="0"/>
              <a:t>Line</a:t>
            </a:r>
            <a:endParaRPr lang="en-IN" dirty="0"/>
          </a:p>
        </p:txBody>
      </p:sp>
      <p:sp>
        <p:nvSpPr>
          <p:cNvPr id="54" name="Rectangle 53"/>
          <p:cNvSpPr/>
          <p:nvPr/>
        </p:nvSpPr>
        <p:spPr>
          <a:xfrm>
            <a:off x="-33350" y="1238212"/>
            <a:ext cx="1047077" cy="307775"/>
          </a:xfrm>
          <a:prstGeom prst="rect">
            <a:avLst/>
          </a:prstGeom>
        </p:spPr>
        <p:txBody>
          <a:bodyPr wrap="none" lIns="91438" tIns="45719" rIns="91438" bIns="45719">
            <a:spAutoFit/>
          </a:bodyPr>
          <a:lstStyle/>
          <a:p>
            <a:r>
              <a:rPr lang="en-US" dirty="0" smtClean="0"/>
              <a:t>RXNE </a:t>
            </a:r>
            <a:r>
              <a:rPr lang="en-US" dirty="0"/>
              <a:t>Flag</a:t>
            </a:r>
            <a:endParaRPr lang="en-IN" dirty="0"/>
          </a:p>
        </p:txBody>
      </p:sp>
      <p:sp>
        <p:nvSpPr>
          <p:cNvPr id="55" name="Rectangle 54"/>
          <p:cNvSpPr/>
          <p:nvPr/>
        </p:nvSpPr>
        <p:spPr>
          <a:xfrm>
            <a:off x="78640" y="2065147"/>
            <a:ext cx="426716" cy="307775"/>
          </a:xfrm>
          <a:prstGeom prst="rect">
            <a:avLst/>
          </a:prstGeom>
        </p:spPr>
        <p:txBody>
          <a:bodyPr wrap="none" lIns="91438" tIns="45719" rIns="91438" bIns="45719">
            <a:spAutoFit/>
          </a:bodyPr>
          <a:lstStyle/>
          <a:p>
            <a:r>
              <a:rPr lang="en-US" dirty="0"/>
              <a:t>DR</a:t>
            </a:r>
            <a:endParaRPr lang="en-IN" dirty="0"/>
          </a:p>
        </p:txBody>
      </p:sp>
      <p:sp>
        <p:nvSpPr>
          <p:cNvPr id="62" name="Rectangle 61"/>
          <p:cNvSpPr/>
          <p:nvPr/>
        </p:nvSpPr>
        <p:spPr>
          <a:xfrm>
            <a:off x="4235705" y="2064865"/>
            <a:ext cx="370610" cy="307775"/>
          </a:xfrm>
          <a:prstGeom prst="rect">
            <a:avLst/>
          </a:prstGeom>
        </p:spPr>
        <p:txBody>
          <a:bodyPr wrap="none" lIns="91438" tIns="45719" rIns="91438" bIns="45719">
            <a:spAutoFit/>
          </a:bodyPr>
          <a:lstStyle/>
          <a:p>
            <a:r>
              <a:rPr lang="en-US" dirty="0" smtClean="0"/>
              <a:t>F1</a:t>
            </a:r>
            <a:endParaRPr lang="en-IN" dirty="0"/>
          </a:p>
        </p:txBody>
      </p:sp>
      <p:sp>
        <p:nvSpPr>
          <p:cNvPr id="63" name="Rectangle 62"/>
          <p:cNvSpPr/>
          <p:nvPr/>
        </p:nvSpPr>
        <p:spPr>
          <a:xfrm>
            <a:off x="2146731" y="97330"/>
            <a:ext cx="883571" cy="307775"/>
          </a:xfrm>
          <a:prstGeom prst="rect">
            <a:avLst/>
          </a:prstGeom>
        </p:spPr>
        <p:txBody>
          <a:bodyPr wrap="none" lIns="91438" tIns="45719" rIns="91438" bIns="45719">
            <a:spAutoFit/>
          </a:bodyPr>
          <a:lstStyle/>
          <a:p>
            <a:r>
              <a:rPr lang="en-US" dirty="0" smtClean="0"/>
              <a:t>Frame 1</a:t>
            </a:r>
            <a:endParaRPr lang="en-IN" dirty="0"/>
          </a:p>
        </p:txBody>
      </p:sp>
      <p:sp>
        <p:nvSpPr>
          <p:cNvPr id="99" name="Rectangle 98"/>
          <p:cNvSpPr/>
          <p:nvPr/>
        </p:nvSpPr>
        <p:spPr>
          <a:xfrm>
            <a:off x="3858291" y="79271"/>
            <a:ext cx="883571" cy="307775"/>
          </a:xfrm>
          <a:prstGeom prst="rect">
            <a:avLst/>
          </a:prstGeom>
        </p:spPr>
        <p:txBody>
          <a:bodyPr wrap="none" lIns="91438" tIns="45719" rIns="91438" bIns="45719">
            <a:spAutoFit/>
          </a:bodyPr>
          <a:lstStyle/>
          <a:p>
            <a:r>
              <a:rPr lang="en-US" dirty="0" smtClean="0"/>
              <a:t>Frame 2</a:t>
            </a:r>
            <a:endParaRPr lang="en-IN" dirty="0"/>
          </a:p>
        </p:txBody>
      </p:sp>
      <p:sp>
        <p:nvSpPr>
          <p:cNvPr id="100" name="Rectangle 99"/>
          <p:cNvSpPr/>
          <p:nvPr/>
        </p:nvSpPr>
        <p:spPr>
          <a:xfrm>
            <a:off x="5509899" y="76654"/>
            <a:ext cx="883571" cy="307775"/>
          </a:xfrm>
          <a:prstGeom prst="rect">
            <a:avLst/>
          </a:prstGeom>
        </p:spPr>
        <p:txBody>
          <a:bodyPr wrap="none" lIns="91438" tIns="45719" rIns="91438" bIns="45719">
            <a:spAutoFit/>
          </a:bodyPr>
          <a:lstStyle/>
          <a:p>
            <a:r>
              <a:rPr lang="en-US" dirty="0" smtClean="0"/>
              <a:t>Frame 3</a:t>
            </a:r>
            <a:endParaRPr lang="en-IN" dirty="0"/>
          </a:p>
        </p:txBody>
      </p:sp>
      <p:sp>
        <p:nvSpPr>
          <p:cNvPr id="64" name="Rectangle 63"/>
          <p:cNvSpPr/>
          <p:nvPr/>
        </p:nvSpPr>
        <p:spPr>
          <a:xfrm>
            <a:off x="1938092" y="903732"/>
            <a:ext cx="1823740" cy="738662"/>
          </a:xfrm>
          <a:prstGeom prst="rect">
            <a:avLst/>
          </a:prstGeom>
        </p:spPr>
        <p:txBody>
          <a:bodyPr wrap="square" lIns="91438" tIns="45719" rIns="91438" bIns="45719">
            <a:spAutoFit/>
          </a:bodyPr>
          <a:lstStyle/>
          <a:p>
            <a:r>
              <a:rPr lang="en-US" dirty="0"/>
              <a:t>Set by hardware</a:t>
            </a:r>
          </a:p>
          <a:p>
            <a:r>
              <a:rPr lang="en-US" dirty="0"/>
              <a:t>Cleared by software</a:t>
            </a:r>
            <a:endParaRPr lang="en-IN" dirty="0"/>
          </a:p>
        </p:txBody>
      </p:sp>
      <p:sp>
        <p:nvSpPr>
          <p:cNvPr id="102" name="Rectangle 101"/>
          <p:cNvSpPr/>
          <p:nvPr/>
        </p:nvSpPr>
        <p:spPr>
          <a:xfrm>
            <a:off x="3557469" y="896987"/>
            <a:ext cx="1823740" cy="738662"/>
          </a:xfrm>
          <a:prstGeom prst="rect">
            <a:avLst/>
          </a:prstGeom>
        </p:spPr>
        <p:txBody>
          <a:bodyPr wrap="square" lIns="91438" tIns="45719" rIns="91438" bIns="45719">
            <a:spAutoFit/>
          </a:bodyPr>
          <a:lstStyle/>
          <a:p>
            <a:r>
              <a:rPr lang="en-US" dirty="0"/>
              <a:t>Set by hardware</a:t>
            </a:r>
          </a:p>
          <a:p>
            <a:r>
              <a:rPr lang="en-US" dirty="0"/>
              <a:t>Cleared by software</a:t>
            </a:r>
            <a:endParaRPr lang="en-IN" dirty="0"/>
          </a:p>
        </p:txBody>
      </p:sp>
      <p:sp>
        <p:nvSpPr>
          <p:cNvPr id="71" name="Rectangle 70"/>
          <p:cNvSpPr/>
          <p:nvPr/>
        </p:nvSpPr>
        <p:spPr>
          <a:xfrm>
            <a:off x="180354" y="3209434"/>
            <a:ext cx="1127564" cy="656371"/>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Reception started</a:t>
            </a:r>
            <a:endParaRPr lang="en-IN" dirty="0">
              <a:solidFill>
                <a:schemeClr val="tx1"/>
              </a:solidFill>
            </a:endParaRPr>
          </a:p>
        </p:txBody>
      </p:sp>
      <p:sp>
        <p:nvSpPr>
          <p:cNvPr id="112" name="Rectangle 111"/>
          <p:cNvSpPr/>
          <p:nvPr/>
        </p:nvSpPr>
        <p:spPr>
          <a:xfrm>
            <a:off x="1759918" y="3186211"/>
            <a:ext cx="1799460" cy="709947"/>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RXNE is set when F1 fully received</a:t>
            </a:r>
            <a:endParaRPr lang="en-IN" dirty="0">
              <a:solidFill>
                <a:schemeClr val="tx1"/>
              </a:solidFill>
            </a:endParaRPr>
          </a:p>
        </p:txBody>
      </p:sp>
      <p:sp>
        <p:nvSpPr>
          <p:cNvPr id="117" name="Rectangle 116"/>
          <p:cNvSpPr/>
          <p:nvPr/>
        </p:nvSpPr>
        <p:spPr>
          <a:xfrm>
            <a:off x="2831780" y="3971218"/>
            <a:ext cx="1605025" cy="760772"/>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dirty="0">
              <a:solidFill>
                <a:schemeClr val="tx1"/>
              </a:solidFill>
            </a:endParaRPr>
          </a:p>
          <a:p>
            <a:pPr algn="ctr"/>
            <a:r>
              <a:rPr lang="en-US" dirty="0">
                <a:solidFill>
                  <a:schemeClr val="tx1"/>
                </a:solidFill>
              </a:rPr>
              <a:t>Software reads F1 from DR register</a:t>
            </a:r>
            <a:endParaRPr lang="en-IN" dirty="0">
              <a:solidFill>
                <a:schemeClr val="tx1"/>
              </a:solidFill>
            </a:endParaRPr>
          </a:p>
          <a:p>
            <a:pPr algn="ctr"/>
            <a:endParaRPr lang="en-IN" dirty="0">
              <a:solidFill>
                <a:schemeClr val="tx1"/>
              </a:solidFill>
            </a:endParaRPr>
          </a:p>
        </p:txBody>
      </p:sp>
      <p:sp>
        <p:nvSpPr>
          <p:cNvPr id="73" name="Rectangle 72"/>
          <p:cNvSpPr/>
          <p:nvPr/>
        </p:nvSpPr>
        <p:spPr>
          <a:xfrm>
            <a:off x="971189" y="35770"/>
            <a:ext cx="889983" cy="307775"/>
          </a:xfrm>
          <a:prstGeom prst="rect">
            <a:avLst/>
          </a:prstGeom>
        </p:spPr>
        <p:txBody>
          <a:bodyPr wrap="none" lIns="91438" tIns="45719" rIns="91438" bIns="45719">
            <a:spAutoFit/>
          </a:bodyPr>
          <a:lstStyle/>
          <a:p>
            <a:r>
              <a:rPr lang="en-US" dirty="0"/>
              <a:t>Line idle</a:t>
            </a:r>
            <a:endParaRPr lang="en-IN" dirty="0"/>
          </a:p>
        </p:txBody>
      </p:sp>
      <p:cxnSp>
        <p:nvCxnSpPr>
          <p:cNvPr id="75" name="Curved Connector 74"/>
          <p:cNvCxnSpPr>
            <a:stCxn id="71" idx="0"/>
          </p:cNvCxnSpPr>
          <p:nvPr/>
        </p:nvCxnSpPr>
        <p:spPr>
          <a:xfrm rot="5400000" flipH="1" flipV="1">
            <a:off x="-93554" y="1419870"/>
            <a:ext cx="2627254" cy="951875"/>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p:nvPr/>
        </p:nvCxnSpPr>
        <p:spPr>
          <a:xfrm rot="5400000" flipH="1" flipV="1">
            <a:off x="2164942" y="1830663"/>
            <a:ext cx="1733473" cy="946866"/>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117" idx="0"/>
          </p:cNvCxnSpPr>
          <p:nvPr/>
        </p:nvCxnSpPr>
        <p:spPr>
          <a:xfrm rot="5400000" flipH="1" flipV="1">
            <a:off x="3195640" y="2839857"/>
            <a:ext cx="1570014" cy="692710"/>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200513" y="2065147"/>
            <a:ext cx="1606729"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221499" y="2392608"/>
            <a:ext cx="1563853"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5116264" y="2073814"/>
            <a:ext cx="105235" cy="327462"/>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108900" y="2042275"/>
            <a:ext cx="119961" cy="336129"/>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7184752" y="2040612"/>
            <a:ext cx="370610" cy="307775"/>
          </a:xfrm>
          <a:prstGeom prst="rect">
            <a:avLst/>
          </a:prstGeom>
        </p:spPr>
        <p:txBody>
          <a:bodyPr wrap="none" lIns="91438" tIns="45719" rIns="91438" bIns="45719">
            <a:spAutoFit/>
          </a:bodyPr>
          <a:lstStyle/>
          <a:p>
            <a:r>
              <a:rPr lang="en-US" dirty="0" smtClean="0"/>
              <a:t>F3</a:t>
            </a:r>
            <a:endParaRPr lang="en-IN" dirty="0"/>
          </a:p>
        </p:txBody>
      </p:sp>
      <p:cxnSp>
        <p:nvCxnSpPr>
          <p:cNvPr id="130" name="Straight Connector 129"/>
          <p:cNvCxnSpPr/>
          <p:nvPr/>
        </p:nvCxnSpPr>
        <p:spPr>
          <a:xfrm>
            <a:off x="5324415" y="1581293"/>
            <a:ext cx="14828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208642" y="1274222"/>
            <a:ext cx="714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280066" y="1274222"/>
            <a:ext cx="59839" cy="326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6813451" y="1273064"/>
            <a:ext cx="83954" cy="307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7025375" y="1580134"/>
            <a:ext cx="14828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909602" y="1273063"/>
            <a:ext cx="714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981025" y="1273063"/>
            <a:ext cx="59839" cy="326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917474" y="2073814"/>
            <a:ext cx="1606729"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938460" y="2401275"/>
            <a:ext cx="1563853" cy="0"/>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6833225" y="2082481"/>
            <a:ext cx="105235" cy="327462"/>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825860" y="2050942"/>
            <a:ext cx="119961" cy="336129"/>
          </a:xfrm>
          <a:prstGeom prst="line">
            <a:avLst/>
          </a:prstGeom>
          <a:ln w="381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5724771" y="2040612"/>
            <a:ext cx="370610" cy="307775"/>
          </a:xfrm>
          <a:prstGeom prst="rect">
            <a:avLst/>
          </a:prstGeom>
        </p:spPr>
        <p:txBody>
          <a:bodyPr wrap="none" lIns="91438" tIns="45719" rIns="91438" bIns="45719">
            <a:spAutoFit/>
          </a:bodyPr>
          <a:lstStyle/>
          <a:p>
            <a:r>
              <a:rPr lang="en-US" dirty="0" smtClean="0"/>
              <a:t>F2</a:t>
            </a:r>
            <a:endParaRPr lang="en-IN" dirty="0"/>
          </a:p>
        </p:txBody>
      </p:sp>
      <p:cxnSp>
        <p:nvCxnSpPr>
          <p:cNvPr id="156" name="Straight Connector 155"/>
          <p:cNvCxnSpPr/>
          <p:nvPr/>
        </p:nvCxnSpPr>
        <p:spPr>
          <a:xfrm>
            <a:off x="6785352" y="387601"/>
            <a:ext cx="9963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7236118" y="43887"/>
            <a:ext cx="889983" cy="307775"/>
          </a:xfrm>
          <a:prstGeom prst="rect">
            <a:avLst/>
          </a:prstGeom>
        </p:spPr>
        <p:txBody>
          <a:bodyPr wrap="none" lIns="91438" tIns="45719" rIns="91438" bIns="45719">
            <a:spAutoFit/>
          </a:bodyPr>
          <a:lstStyle/>
          <a:p>
            <a:r>
              <a:rPr lang="en-US" dirty="0"/>
              <a:t>Line idle</a:t>
            </a:r>
            <a:endParaRPr lang="en-IN" dirty="0"/>
          </a:p>
        </p:txBody>
      </p:sp>
      <p:sp>
        <p:nvSpPr>
          <p:cNvPr id="158" name="Rectangle 157"/>
          <p:cNvSpPr/>
          <p:nvPr/>
        </p:nvSpPr>
        <p:spPr>
          <a:xfrm>
            <a:off x="4199049" y="3209435"/>
            <a:ext cx="1799460" cy="709947"/>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RXNE is set when F2 fully received</a:t>
            </a:r>
            <a:endParaRPr lang="en-IN" dirty="0">
              <a:solidFill>
                <a:schemeClr val="tx1"/>
              </a:solidFill>
            </a:endParaRPr>
          </a:p>
        </p:txBody>
      </p:sp>
      <p:sp>
        <p:nvSpPr>
          <p:cNvPr id="160" name="Rectangle 159"/>
          <p:cNvSpPr/>
          <p:nvPr/>
        </p:nvSpPr>
        <p:spPr>
          <a:xfrm>
            <a:off x="5475728" y="3994441"/>
            <a:ext cx="1605025" cy="760772"/>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dirty="0">
              <a:solidFill>
                <a:schemeClr val="tx1"/>
              </a:solidFill>
            </a:endParaRPr>
          </a:p>
          <a:p>
            <a:pPr algn="ctr"/>
            <a:r>
              <a:rPr lang="en-US" dirty="0">
                <a:solidFill>
                  <a:schemeClr val="tx1"/>
                </a:solidFill>
              </a:rPr>
              <a:t>Software reads F2 from DR register</a:t>
            </a:r>
            <a:endParaRPr lang="en-IN" dirty="0">
              <a:solidFill>
                <a:schemeClr val="tx1"/>
              </a:solidFill>
            </a:endParaRPr>
          </a:p>
          <a:p>
            <a:pPr algn="ctr"/>
            <a:endParaRPr lang="en-IN" dirty="0">
              <a:solidFill>
                <a:schemeClr val="tx1"/>
              </a:solidFill>
            </a:endParaRPr>
          </a:p>
        </p:txBody>
      </p:sp>
      <p:cxnSp>
        <p:nvCxnSpPr>
          <p:cNvPr id="162" name="Curved Connector 161"/>
          <p:cNvCxnSpPr/>
          <p:nvPr/>
        </p:nvCxnSpPr>
        <p:spPr>
          <a:xfrm rot="5400000" flipH="1" flipV="1">
            <a:off x="4263357" y="2213060"/>
            <a:ext cx="1919834" cy="42159"/>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4" name="Curved Connector 163"/>
          <p:cNvCxnSpPr>
            <a:stCxn id="160" idx="0"/>
            <a:endCxn id="155" idx="2"/>
          </p:cNvCxnSpPr>
          <p:nvPr/>
        </p:nvCxnSpPr>
        <p:spPr>
          <a:xfrm rot="16200000" flipV="1">
            <a:off x="5271132" y="2987331"/>
            <a:ext cx="1646054" cy="368165"/>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6619551" y="3209434"/>
            <a:ext cx="1799460" cy="709947"/>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solidFill>
                  <a:schemeClr val="tx1"/>
                </a:solidFill>
              </a:rPr>
              <a:t>RXNE is set when F3 fully received</a:t>
            </a:r>
            <a:endParaRPr lang="en-IN" dirty="0">
              <a:solidFill>
                <a:schemeClr val="tx1"/>
              </a:solidFill>
            </a:endParaRPr>
          </a:p>
        </p:txBody>
      </p:sp>
      <p:sp>
        <p:nvSpPr>
          <p:cNvPr id="166" name="Rectangle 165"/>
          <p:cNvSpPr/>
          <p:nvPr/>
        </p:nvSpPr>
        <p:spPr>
          <a:xfrm>
            <a:off x="7402140" y="4151590"/>
            <a:ext cx="1605025" cy="760772"/>
          </a:xfrm>
          <a:prstGeom prst="rect">
            <a:avLst/>
          </a:prstGeom>
          <a:no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dirty="0">
              <a:solidFill>
                <a:schemeClr val="tx1"/>
              </a:solidFill>
            </a:endParaRPr>
          </a:p>
          <a:p>
            <a:pPr algn="ctr"/>
            <a:r>
              <a:rPr lang="en-US" dirty="0">
                <a:solidFill>
                  <a:schemeClr val="tx1"/>
                </a:solidFill>
              </a:rPr>
              <a:t>Software reads F3 from DR register</a:t>
            </a:r>
            <a:endParaRPr lang="en-IN" dirty="0">
              <a:solidFill>
                <a:schemeClr val="tx1"/>
              </a:solidFill>
            </a:endParaRPr>
          </a:p>
          <a:p>
            <a:pPr algn="ctr"/>
            <a:endParaRPr lang="en-IN" dirty="0">
              <a:solidFill>
                <a:schemeClr val="tx1"/>
              </a:solidFill>
            </a:endParaRPr>
          </a:p>
        </p:txBody>
      </p:sp>
      <p:cxnSp>
        <p:nvCxnSpPr>
          <p:cNvPr id="168" name="Curved Connector 167"/>
          <p:cNvCxnSpPr/>
          <p:nvPr/>
        </p:nvCxnSpPr>
        <p:spPr>
          <a:xfrm rot="16200000" flipV="1">
            <a:off x="6324344" y="1895702"/>
            <a:ext cx="1919833" cy="676875"/>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Curved Connector 169"/>
          <p:cNvCxnSpPr>
            <a:stCxn id="166" idx="0"/>
          </p:cNvCxnSpPr>
          <p:nvPr/>
        </p:nvCxnSpPr>
        <p:spPr>
          <a:xfrm rot="5400000" flipH="1" flipV="1">
            <a:off x="7453136" y="3185714"/>
            <a:ext cx="1717392" cy="214361"/>
          </a:xfrm>
          <a:prstGeom prst="curvedConnector3">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70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112" grpId="0" animBg="1"/>
      <p:bldP spid="117" grpId="0" animBg="1"/>
      <p:bldP spid="158" grpId="0" animBg="1"/>
      <p:bldP spid="160" grpId="0" animBg="1"/>
      <p:bldP spid="165" grpId="0" animBg="1"/>
      <p:bldP spid="16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87" y="2761389"/>
            <a:ext cx="8229600" cy="857250"/>
          </a:xfrm>
        </p:spPr>
        <p:txBody>
          <a:bodyPr>
            <a:noAutofit/>
          </a:bodyPr>
          <a:lstStyle/>
          <a:p>
            <a:pPr lvl="1" algn="l" rtl="0">
              <a:spcBef>
                <a:spcPct val="0"/>
              </a:spcBef>
            </a:pPr>
            <a:r>
              <a:rPr lang="en-IN" sz="4200" dirty="0">
                <a:latin typeface="+mj-lt"/>
              </a:rPr>
              <a:t>UART Interrupts</a:t>
            </a:r>
          </a:p>
        </p:txBody>
      </p:sp>
    </p:spTree>
    <p:extLst>
      <p:ext uri="{BB962C8B-B14F-4D97-AF65-F5344CB8AC3E}">
        <p14:creationId xmlns:p14="http://schemas.microsoft.com/office/powerpoint/2010/main" val="2281678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5043" y="481134"/>
            <a:ext cx="6406921" cy="400110"/>
          </a:xfrm>
          <a:prstGeom prst="rect">
            <a:avLst/>
          </a:prstGeom>
        </p:spPr>
        <p:txBody>
          <a:bodyPr wrap="square">
            <a:spAutoFit/>
          </a:bodyPr>
          <a:lstStyle/>
          <a:p>
            <a:r>
              <a:rPr lang="en-IN" sz="2000" dirty="0" smtClean="0"/>
              <a:t>UART Peripheral </a:t>
            </a:r>
            <a:r>
              <a:rPr lang="en-IN" sz="2000" dirty="0"/>
              <a:t>supports only asynchronous mode</a:t>
            </a:r>
          </a:p>
        </p:txBody>
      </p:sp>
      <p:sp>
        <p:nvSpPr>
          <p:cNvPr id="3" name="Rectangle 2"/>
          <p:cNvSpPr/>
          <p:nvPr/>
        </p:nvSpPr>
        <p:spPr>
          <a:xfrm>
            <a:off x="645043" y="1210211"/>
            <a:ext cx="7709248" cy="400110"/>
          </a:xfrm>
          <a:prstGeom prst="rect">
            <a:avLst/>
          </a:prstGeom>
        </p:spPr>
        <p:txBody>
          <a:bodyPr wrap="square">
            <a:spAutoFit/>
          </a:bodyPr>
          <a:lstStyle/>
          <a:p>
            <a:r>
              <a:rPr lang="en-IN" sz="2000" dirty="0"/>
              <a:t>USART supports both asynchronous and synchronous modes.</a:t>
            </a:r>
          </a:p>
        </p:txBody>
      </p:sp>
      <p:sp>
        <p:nvSpPr>
          <p:cNvPr id="4" name="Rectangle 3"/>
          <p:cNvSpPr/>
          <p:nvPr/>
        </p:nvSpPr>
        <p:spPr>
          <a:xfrm>
            <a:off x="645042" y="1904183"/>
            <a:ext cx="7709248" cy="707886"/>
          </a:xfrm>
          <a:prstGeom prst="rect">
            <a:avLst/>
          </a:prstGeom>
        </p:spPr>
        <p:txBody>
          <a:bodyPr wrap="square">
            <a:spAutoFit/>
          </a:bodyPr>
          <a:lstStyle/>
          <a:p>
            <a:r>
              <a:rPr lang="en-IN" sz="2000" dirty="0"/>
              <a:t>Y</a:t>
            </a:r>
            <a:r>
              <a:rPr lang="en-IN" sz="2000" dirty="0" smtClean="0"/>
              <a:t>ou </a:t>
            </a:r>
            <a:r>
              <a:rPr lang="en-IN" sz="2000" dirty="0"/>
              <a:t>can use USART module both in synchronous mode as well as in asynchronous mode</a:t>
            </a:r>
          </a:p>
        </p:txBody>
      </p:sp>
      <p:sp>
        <p:nvSpPr>
          <p:cNvPr id="5" name="Rectangle 4"/>
          <p:cNvSpPr/>
          <p:nvPr/>
        </p:nvSpPr>
        <p:spPr>
          <a:xfrm>
            <a:off x="645042" y="2774810"/>
            <a:ext cx="7833940" cy="1015663"/>
          </a:xfrm>
          <a:prstGeom prst="rect">
            <a:avLst/>
          </a:prstGeom>
        </p:spPr>
        <p:txBody>
          <a:bodyPr wrap="square">
            <a:spAutoFit/>
          </a:bodyPr>
          <a:lstStyle/>
          <a:p>
            <a:r>
              <a:rPr lang="en-IN" sz="2000" dirty="0"/>
              <a:t>T</a:t>
            </a:r>
            <a:r>
              <a:rPr lang="en-IN" sz="2000" dirty="0" smtClean="0"/>
              <a:t>here </a:t>
            </a:r>
            <a:r>
              <a:rPr lang="en-IN" sz="2000" dirty="0"/>
              <a:t>is no specific port for USART communication. They are commonly used in conjugation with protocols like RS-232, RS-434, </a:t>
            </a:r>
            <a:r>
              <a:rPr lang="en-IN" sz="2000" dirty="0" smtClean="0"/>
              <a:t>USB etc</a:t>
            </a:r>
            <a:r>
              <a:rPr lang="en-IN" sz="2000" dirty="0"/>
              <a:t>.</a:t>
            </a:r>
          </a:p>
        </p:txBody>
      </p:sp>
      <p:sp>
        <p:nvSpPr>
          <p:cNvPr id="6" name="Rectangle 5"/>
          <p:cNvSpPr/>
          <p:nvPr/>
        </p:nvSpPr>
        <p:spPr>
          <a:xfrm>
            <a:off x="645042" y="3949688"/>
            <a:ext cx="7709248" cy="707886"/>
          </a:xfrm>
          <a:prstGeom prst="rect">
            <a:avLst/>
          </a:prstGeom>
        </p:spPr>
        <p:txBody>
          <a:bodyPr wrap="square">
            <a:spAutoFit/>
          </a:bodyPr>
          <a:lstStyle/>
          <a:p>
            <a:r>
              <a:rPr lang="en-IN" sz="2000" dirty="0"/>
              <a:t>In </a:t>
            </a:r>
            <a:r>
              <a:rPr lang="en-IN" sz="2000" i="1" dirty="0"/>
              <a:t>synchronous</a:t>
            </a:r>
            <a:r>
              <a:rPr lang="en-IN" sz="2000" dirty="0"/>
              <a:t> transmission, the clock is sent separately from the data stream and no start/stop bits are used</a:t>
            </a:r>
          </a:p>
        </p:txBody>
      </p:sp>
    </p:spTree>
    <p:extLst>
      <p:ext uri="{BB962C8B-B14F-4D97-AF65-F5344CB8AC3E}">
        <p14:creationId xmlns:p14="http://schemas.microsoft.com/office/powerpoint/2010/main" val="417616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90"/>
                                  </p:iterate>
                                  <p:childTnLst>
                                    <p:set>
                                      <p:cBhvr>
                                        <p:cTn id="10"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90"/>
                                  </p:iterate>
                                  <p:childTnLst>
                                    <p:set>
                                      <p:cBhvr>
                                        <p:cTn id="14"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bg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90"/>
                                  </p:iterate>
                                  <p:childTnLst>
                                    <p:set>
                                      <p:cBhvr>
                                        <p:cTn id="18"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bg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90"/>
                                  </p:iterate>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sampling</a:t>
            </a:r>
            <a:endParaRPr lang="en-IN" dirty="0"/>
          </a:p>
        </p:txBody>
      </p:sp>
      <p:sp>
        <p:nvSpPr>
          <p:cNvPr id="3" name="Content Placeholder 2"/>
          <p:cNvSpPr>
            <a:spLocks noGrp="1"/>
          </p:cNvSpPr>
          <p:nvPr>
            <p:ph idx="1"/>
          </p:nvPr>
        </p:nvSpPr>
        <p:spPr/>
        <p:txBody>
          <a:bodyPr/>
          <a:lstStyle/>
          <a:p>
            <a:r>
              <a:rPr lang="en-US" dirty="0" smtClean="0"/>
              <a:t>What is oversampling </a:t>
            </a:r>
          </a:p>
          <a:p>
            <a:r>
              <a:rPr lang="en-US" dirty="0" smtClean="0"/>
              <a:t>How does it effect the </a:t>
            </a:r>
            <a:r>
              <a:rPr lang="en-US" dirty="0" err="1" smtClean="0"/>
              <a:t>baudrate</a:t>
            </a:r>
            <a:r>
              <a:rPr lang="en-US" dirty="0" smtClean="0"/>
              <a:t> </a:t>
            </a:r>
            <a:endParaRPr lang="en-IN" dirty="0"/>
          </a:p>
        </p:txBody>
      </p:sp>
    </p:spTree>
    <p:extLst>
      <p:ext uri="{BB962C8B-B14F-4D97-AF65-F5344CB8AC3E}">
        <p14:creationId xmlns:p14="http://schemas.microsoft.com/office/powerpoint/2010/main" val="2062459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253" y="2736434"/>
            <a:ext cx="8229600" cy="857250"/>
          </a:xfrm>
        </p:spPr>
        <p:txBody>
          <a:bodyPr>
            <a:normAutofit/>
          </a:bodyPr>
          <a:lstStyle/>
          <a:p>
            <a:r>
              <a:rPr lang="en-US" sz="4200" dirty="0"/>
              <a:t>Connecting UART Pins to PC</a:t>
            </a:r>
            <a:endParaRPr lang="en-IN" sz="4200" dirty="0"/>
          </a:p>
        </p:txBody>
      </p:sp>
    </p:spTree>
    <p:extLst>
      <p:ext uri="{BB962C8B-B14F-4D97-AF65-F5344CB8AC3E}">
        <p14:creationId xmlns:p14="http://schemas.microsoft.com/office/powerpoint/2010/main" val="39994285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a:solidFill>
                  <a:srgbClr val="FFFF00"/>
                </a:solidFill>
              </a:rPr>
              <a:t>Using TTL to USB Converter </a:t>
            </a:r>
          </a:p>
          <a:p>
            <a:r>
              <a:rPr lang="en-US" sz="2400" dirty="0"/>
              <a:t>Using RS232 cable with DB9 Connector </a:t>
            </a:r>
          </a:p>
          <a:p>
            <a:endParaRPr lang="en-US" sz="2400" dirty="0"/>
          </a:p>
        </p:txBody>
      </p:sp>
    </p:spTree>
    <p:extLst>
      <p:ext uri="{BB962C8B-B14F-4D97-AF65-F5344CB8AC3E}">
        <p14:creationId xmlns:p14="http://schemas.microsoft.com/office/powerpoint/2010/main" val="1857818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Using TTL to USB Converter </a:t>
            </a:r>
          </a:p>
          <a:p>
            <a:r>
              <a:rPr lang="en-US" sz="2400" b="1" dirty="0">
                <a:solidFill>
                  <a:srgbClr val="FFFF00"/>
                </a:solidFill>
              </a:rPr>
              <a:t>Using RS232 cable with DB9 Connector </a:t>
            </a:r>
          </a:p>
          <a:p>
            <a:endParaRPr lang="en-US" sz="2400" dirty="0"/>
          </a:p>
        </p:txBody>
      </p:sp>
    </p:spTree>
    <p:extLst>
      <p:ext uri="{BB962C8B-B14F-4D97-AF65-F5344CB8AC3E}">
        <p14:creationId xmlns:p14="http://schemas.microsoft.com/office/powerpoint/2010/main" val="4103309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966" y="2432414"/>
            <a:ext cx="8229600" cy="857250"/>
          </a:xfrm>
        </p:spPr>
        <p:txBody>
          <a:bodyPr>
            <a:noAutofit/>
          </a:bodyPr>
          <a:lstStyle/>
          <a:p>
            <a:r>
              <a:rPr lang="en-US" sz="4200" dirty="0" smtClean="0"/>
              <a:t>Overview</a:t>
            </a:r>
            <a:endParaRPr lang="en-IN" sz="4200" dirty="0"/>
          </a:p>
        </p:txBody>
      </p:sp>
    </p:spTree>
    <p:extLst>
      <p:ext uri="{BB962C8B-B14F-4D97-AF65-F5344CB8AC3E}">
        <p14:creationId xmlns:p14="http://schemas.microsoft.com/office/powerpoint/2010/main" val="1109206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3435" y="3259931"/>
            <a:ext cx="6491477" cy="1416394"/>
          </a:xfrm>
          <a:prstGeom prst="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5" name="Flowchart: Alternate Process 4"/>
          <p:cNvSpPr/>
          <p:nvPr/>
        </p:nvSpPr>
        <p:spPr>
          <a:xfrm>
            <a:off x="1746214" y="3388694"/>
            <a:ext cx="1129727" cy="321908"/>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USART1</a:t>
            </a:r>
            <a:endParaRPr lang="en-IN" sz="2000" dirty="0">
              <a:solidFill>
                <a:schemeClr val="tx1"/>
              </a:solidFill>
            </a:endParaRPr>
          </a:p>
        </p:txBody>
      </p:sp>
      <p:sp>
        <p:nvSpPr>
          <p:cNvPr id="6" name="Flowchart: Alternate Process 5"/>
          <p:cNvSpPr/>
          <p:nvPr/>
        </p:nvSpPr>
        <p:spPr>
          <a:xfrm>
            <a:off x="3198720" y="3397611"/>
            <a:ext cx="1129727" cy="321908"/>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USART2</a:t>
            </a:r>
            <a:endParaRPr lang="en-IN" sz="2000" dirty="0">
              <a:solidFill>
                <a:schemeClr val="tx1"/>
              </a:solidFill>
            </a:endParaRPr>
          </a:p>
        </p:txBody>
      </p:sp>
      <p:sp>
        <p:nvSpPr>
          <p:cNvPr id="7" name="Flowchart: Alternate Process 6"/>
          <p:cNvSpPr/>
          <p:nvPr/>
        </p:nvSpPr>
        <p:spPr>
          <a:xfrm>
            <a:off x="4570531" y="3388694"/>
            <a:ext cx="1129727" cy="321908"/>
          </a:xfrm>
          <a:prstGeom prst="flowChartAlternateProcess">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USART3</a:t>
            </a:r>
            <a:endParaRPr lang="en-IN" sz="2000" dirty="0">
              <a:solidFill>
                <a:schemeClr val="tx1"/>
              </a:solidFill>
            </a:endParaRPr>
          </a:p>
        </p:txBody>
      </p:sp>
      <p:sp>
        <p:nvSpPr>
          <p:cNvPr id="8" name="Flowchart: Alternate Process 7"/>
          <p:cNvSpPr/>
          <p:nvPr/>
        </p:nvSpPr>
        <p:spPr>
          <a:xfrm>
            <a:off x="6504552" y="3401299"/>
            <a:ext cx="1129727" cy="321908"/>
          </a:xfrm>
          <a:prstGeom prst="flowChartAlternateProcess">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USARTx</a:t>
            </a:r>
            <a:endParaRPr lang="en-IN" sz="2000" dirty="0">
              <a:solidFill>
                <a:schemeClr val="tx1"/>
              </a:solidFill>
            </a:endParaRPr>
          </a:p>
        </p:txBody>
      </p:sp>
      <p:sp>
        <p:nvSpPr>
          <p:cNvPr id="9" name="Flowchart: Alternate Process 8"/>
          <p:cNvSpPr/>
          <p:nvPr/>
        </p:nvSpPr>
        <p:spPr>
          <a:xfrm>
            <a:off x="1385020" y="1843536"/>
            <a:ext cx="4028355" cy="1094486"/>
          </a:xfrm>
          <a:prstGeom prst="flowChartAlternateProcess">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UART Driver</a:t>
            </a:r>
            <a:endParaRPr lang="en-IN" sz="2000" dirty="0">
              <a:solidFill>
                <a:schemeClr val="tx1"/>
              </a:solidFill>
            </a:endParaRPr>
          </a:p>
        </p:txBody>
      </p:sp>
      <p:sp>
        <p:nvSpPr>
          <p:cNvPr id="10" name="Flowchart: Alternate Process 9"/>
          <p:cNvSpPr/>
          <p:nvPr/>
        </p:nvSpPr>
        <p:spPr>
          <a:xfrm>
            <a:off x="5846209" y="1843536"/>
            <a:ext cx="2068703" cy="1094486"/>
          </a:xfrm>
          <a:prstGeom prst="flowChartAlternateProcess">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Startup &amp; CMSIS APIs</a:t>
            </a:r>
            <a:endParaRPr lang="en-IN" sz="2000" dirty="0">
              <a:solidFill>
                <a:schemeClr val="tx1"/>
              </a:solidFill>
            </a:endParaRPr>
          </a:p>
        </p:txBody>
      </p:sp>
      <p:sp>
        <p:nvSpPr>
          <p:cNvPr id="11" name="Flowchart: Alternate Process 10"/>
          <p:cNvSpPr/>
          <p:nvPr/>
        </p:nvSpPr>
        <p:spPr>
          <a:xfrm>
            <a:off x="1420916" y="530515"/>
            <a:ext cx="6493996" cy="965723"/>
          </a:xfrm>
          <a:prstGeom prst="flowChartAlternateProcess">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Sample Applications</a:t>
            </a:r>
            <a:endParaRPr lang="en-IN" sz="2000" dirty="0">
              <a:solidFill>
                <a:schemeClr val="tx1"/>
              </a:solidFill>
            </a:endParaRPr>
          </a:p>
        </p:txBody>
      </p:sp>
      <p:sp>
        <p:nvSpPr>
          <p:cNvPr id="12" name="Down Arrow 11"/>
          <p:cNvSpPr/>
          <p:nvPr/>
        </p:nvSpPr>
        <p:spPr>
          <a:xfrm>
            <a:off x="3198720" y="1496238"/>
            <a:ext cx="277980" cy="347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13" name="Down Arrow 12"/>
          <p:cNvSpPr/>
          <p:nvPr/>
        </p:nvSpPr>
        <p:spPr>
          <a:xfrm>
            <a:off x="3191190" y="2938023"/>
            <a:ext cx="277980" cy="347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14" name="Down Arrow 13"/>
          <p:cNvSpPr/>
          <p:nvPr/>
        </p:nvSpPr>
        <p:spPr>
          <a:xfrm>
            <a:off x="6489626" y="1496238"/>
            <a:ext cx="277980" cy="347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15" name="Down Arrow 14"/>
          <p:cNvSpPr/>
          <p:nvPr/>
        </p:nvSpPr>
        <p:spPr>
          <a:xfrm>
            <a:off x="6613689" y="2947060"/>
            <a:ext cx="277980" cy="347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16" name="Right Arrow 15"/>
          <p:cNvSpPr/>
          <p:nvPr/>
        </p:nvSpPr>
        <p:spPr>
          <a:xfrm>
            <a:off x="5413375" y="2229826"/>
            <a:ext cx="432834" cy="257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endParaRPr>
          </a:p>
        </p:txBody>
      </p:sp>
      <p:sp>
        <p:nvSpPr>
          <p:cNvPr id="18" name="Flowchart: Alternate Process 17"/>
          <p:cNvSpPr/>
          <p:nvPr/>
        </p:nvSpPr>
        <p:spPr>
          <a:xfrm>
            <a:off x="1620721" y="3294359"/>
            <a:ext cx="6132801" cy="67376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9" name="Rectangle 18"/>
          <p:cNvSpPr/>
          <p:nvPr/>
        </p:nvSpPr>
        <p:spPr>
          <a:xfrm>
            <a:off x="3020216" y="4161273"/>
            <a:ext cx="3397084" cy="400110"/>
          </a:xfrm>
          <a:prstGeom prst="rect">
            <a:avLst/>
          </a:prstGeom>
        </p:spPr>
        <p:txBody>
          <a:bodyPr wrap="none">
            <a:spAutoFit/>
          </a:bodyPr>
          <a:lstStyle/>
          <a:p>
            <a:r>
              <a:rPr lang="en-US" sz="2000" dirty="0"/>
              <a:t>STM32F4xx Microcontroller</a:t>
            </a:r>
            <a:endParaRPr lang="en-IN" sz="2000" dirty="0"/>
          </a:p>
        </p:txBody>
      </p:sp>
    </p:spTree>
    <p:extLst>
      <p:ext uri="{BB962C8B-B14F-4D97-AF65-F5344CB8AC3E}">
        <p14:creationId xmlns:p14="http://schemas.microsoft.com/office/powerpoint/2010/main" val="3037013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99" y="2254993"/>
            <a:ext cx="8229600" cy="857250"/>
          </a:xfrm>
        </p:spPr>
        <p:txBody>
          <a:bodyPr>
            <a:noAutofit/>
          </a:bodyPr>
          <a:lstStyle/>
          <a:p>
            <a:r>
              <a:rPr lang="en-US" sz="4200" dirty="0" smtClean="0"/>
              <a:t>Understanding the Requirements</a:t>
            </a:r>
            <a:endParaRPr lang="en-IN" sz="4200" dirty="0"/>
          </a:p>
        </p:txBody>
      </p:sp>
    </p:spTree>
    <p:extLst>
      <p:ext uri="{BB962C8B-B14F-4D97-AF65-F5344CB8AC3E}">
        <p14:creationId xmlns:p14="http://schemas.microsoft.com/office/powerpoint/2010/main" val="25389415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538768" y="1452166"/>
            <a:ext cx="2664296" cy="918102"/>
          </a:xfrm>
          <a:prstGeom prst="flowChartAlternateProcess">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tx1"/>
                </a:solidFill>
                <a:latin typeface="Century Schoolbook" pitchFamily="18" charset="0"/>
              </a:rPr>
              <a:t>UART Driver</a:t>
            </a:r>
            <a:endParaRPr lang="en-IN" sz="1600" dirty="0">
              <a:solidFill>
                <a:schemeClr val="tx1"/>
              </a:solidFill>
              <a:latin typeface="Century Schoolbook" pitchFamily="18" charset="0"/>
            </a:endParaRPr>
          </a:p>
        </p:txBody>
      </p:sp>
      <p:sp>
        <p:nvSpPr>
          <p:cNvPr id="5" name="Left-Right Arrow 4"/>
          <p:cNvSpPr/>
          <p:nvPr/>
        </p:nvSpPr>
        <p:spPr>
          <a:xfrm>
            <a:off x="3221432" y="1837365"/>
            <a:ext cx="576064" cy="270030"/>
          </a:xfrm>
          <a:prstGeom prst="lef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6" name="Rectangle 5"/>
          <p:cNvSpPr/>
          <p:nvPr/>
        </p:nvSpPr>
        <p:spPr>
          <a:xfrm>
            <a:off x="3779128" y="615296"/>
            <a:ext cx="648072" cy="2604526"/>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tx1"/>
                </a:solidFill>
                <a:latin typeface="Century Schoolbook" pitchFamily="18" charset="0"/>
              </a:rPr>
              <a:t>APIs</a:t>
            </a:r>
            <a:endParaRPr lang="en-IN" sz="1600" dirty="0">
              <a:solidFill>
                <a:schemeClr val="tx1"/>
              </a:solidFill>
              <a:latin typeface="Century Schoolbook" pitchFamily="18" charset="0"/>
            </a:endParaRPr>
          </a:p>
        </p:txBody>
      </p:sp>
      <p:sp>
        <p:nvSpPr>
          <p:cNvPr id="7" name="Flowchart: Alternate Process 6"/>
          <p:cNvSpPr/>
          <p:nvPr/>
        </p:nvSpPr>
        <p:spPr>
          <a:xfrm>
            <a:off x="4964659" y="696082"/>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IN" sz="1600" dirty="0">
                <a:solidFill>
                  <a:schemeClr val="bg1"/>
                </a:solidFill>
                <a:latin typeface="Century Schoolbook" pitchFamily="18" charset="0"/>
              </a:rPr>
              <a:t> </a:t>
            </a:r>
            <a:r>
              <a:rPr lang="en-IN" sz="1600" dirty="0" smtClean="0">
                <a:solidFill>
                  <a:schemeClr val="bg1"/>
                </a:solidFill>
                <a:latin typeface="Century Schoolbook" pitchFamily="18" charset="0"/>
              </a:rPr>
              <a:t>UART initialization</a:t>
            </a:r>
            <a:r>
              <a:rPr lang="en-IN" sz="1600" dirty="0">
                <a:solidFill>
                  <a:schemeClr val="bg1"/>
                </a:solidFill>
                <a:latin typeface="Century Schoolbook" pitchFamily="18" charset="0"/>
              </a:rPr>
              <a:t> </a:t>
            </a:r>
          </a:p>
        </p:txBody>
      </p:sp>
      <p:sp>
        <p:nvSpPr>
          <p:cNvPr id="8" name="Flowchart: Alternate Process 7"/>
          <p:cNvSpPr/>
          <p:nvPr/>
        </p:nvSpPr>
        <p:spPr>
          <a:xfrm>
            <a:off x="4992508" y="1357656"/>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bg1"/>
                </a:solidFill>
                <a:latin typeface="Century Schoolbook" pitchFamily="18" charset="0"/>
              </a:rPr>
              <a:t>UART Transmission </a:t>
            </a:r>
            <a:endParaRPr lang="en-IN" sz="1600" dirty="0">
              <a:solidFill>
                <a:schemeClr val="bg1"/>
              </a:solidFill>
              <a:latin typeface="Century Schoolbook" pitchFamily="18" charset="0"/>
            </a:endParaRPr>
          </a:p>
        </p:txBody>
      </p:sp>
      <p:sp>
        <p:nvSpPr>
          <p:cNvPr id="9" name="Flowchart: Alternate Process 8"/>
          <p:cNvSpPr/>
          <p:nvPr/>
        </p:nvSpPr>
        <p:spPr>
          <a:xfrm>
            <a:off x="4958616" y="2035633"/>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bg1"/>
                </a:solidFill>
                <a:latin typeface="Century Schoolbook" pitchFamily="18" charset="0"/>
              </a:rPr>
              <a:t>UART Reception </a:t>
            </a:r>
            <a:endParaRPr lang="en-IN" sz="1600" dirty="0">
              <a:solidFill>
                <a:schemeClr val="bg1"/>
              </a:solidFill>
              <a:latin typeface="Century Schoolbook" pitchFamily="18" charset="0"/>
            </a:endParaRPr>
          </a:p>
        </p:txBody>
      </p:sp>
      <p:sp>
        <p:nvSpPr>
          <p:cNvPr id="10" name="Flowchart: Alternate Process 9"/>
          <p:cNvSpPr/>
          <p:nvPr/>
        </p:nvSpPr>
        <p:spPr>
          <a:xfrm>
            <a:off x="4992508" y="2762153"/>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bg1"/>
                </a:solidFill>
                <a:latin typeface="Century Schoolbook" pitchFamily="18" charset="0"/>
              </a:rPr>
              <a:t>Interrupt Handling</a:t>
            </a:r>
            <a:endParaRPr lang="en-IN" sz="1600" dirty="0">
              <a:solidFill>
                <a:schemeClr val="bg1"/>
              </a:solidFill>
              <a:latin typeface="Century Schoolbook" pitchFamily="18" charset="0"/>
            </a:endParaRPr>
          </a:p>
        </p:txBody>
      </p:sp>
      <p:sp>
        <p:nvSpPr>
          <p:cNvPr id="17" name="Right Arrow 16"/>
          <p:cNvSpPr/>
          <p:nvPr/>
        </p:nvSpPr>
        <p:spPr>
          <a:xfrm>
            <a:off x="4460602" y="790592"/>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18" name="Right Arrow 17"/>
          <p:cNvSpPr/>
          <p:nvPr/>
        </p:nvSpPr>
        <p:spPr>
          <a:xfrm>
            <a:off x="4447378" y="1452167"/>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25" name="Right Arrow 24"/>
          <p:cNvSpPr/>
          <p:nvPr/>
        </p:nvSpPr>
        <p:spPr>
          <a:xfrm>
            <a:off x="4436328" y="2146181"/>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26" name="Right Arrow 25"/>
          <p:cNvSpPr/>
          <p:nvPr/>
        </p:nvSpPr>
        <p:spPr>
          <a:xfrm>
            <a:off x="4460602" y="2902265"/>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Tree>
    <p:extLst>
      <p:ext uri="{BB962C8B-B14F-4D97-AF65-F5344CB8AC3E}">
        <p14:creationId xmlns:p14="http://schemas.microsoft.com/office/powerpoint/2010/main" val="351359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7"/>
                                        </p:tgtEl>
                                        <p:attrNameLst>
                                          <p:attrName>style.color</p:attrName>
                                        </p:attrNameLst>
                                      </p:cBhvr>
                                      <p:by>
                                        <p:hsl h="0" s="-12549" l="-25098"/>
                                      </p:by>
                                    </p:animClr>
                                    <p:animClr clrSpc="hsl" dir="cw">
                                      <p:cBhvr>
                                        <p:cTn id="7" dur="500" fill="hold"/>
                                        <p:tgtEl>
                                          <p:spTgt spid="7"/>
                                        </p:tgtEl>
                                        <p:attrNameLst>
                                          <p:attrName>fillcolor</p:attrName>
                                        </p:attrNameLst>
                                      </p:cBhvr>
                                      <p:by>
                                        <p:hsl h="0" s="-12549" l="-25098"/>
                                      </p:by>
                                    </p:animClr>
                                    <p:animClr clrSpc="hsl" dir="cw">
                                      <p:cBhvr>
                                        <p:cTn id="8" dur="500" fill="hold"/>
                                        <p:tgtEl>
                                          <p:spTgt spid="7"/>
                                        </p:tgtEl>
                                        <p:attrNameLst>
                                          <p:attrName>stroke.color</p:attrName>
                                        </p:attrNameLst>
                                      </p:cBhvr>
                                      <p:by>
                                        <p:hsl h="0" s="-12549" l="-25098"/>
                                      </p:by>
                                    </p:animClr>
                                    <p:set>
                                      <p:cBhvr>
                                        <p:cTn id="9" dur="500" fill="hold"/>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childTnLst>
                                    <p:animClr clrSpc="hsl" dir="cw">
                                      <p:cBhvr override="childStyle">
                                        <p:cTn id="13" dur="500" fill="hold"/>
                                        <p:tgtEl>
                                          <p:spTgt spid="8"/>
                                        </p:tgtEl>
                                        <p:attrNameLst>
                                          <p:attrName>style.color</p:attrName>
                                        </p:attrNameLst>
                                      </p:cBhvr>
                                      <p:by>
                                        <p:hsl h="0" s="-12549" l="-25098"/>
                                      </p:by>
                                    </p:animClr>
                                    <p:animClr clrSpc="hsl" dir="cw">
                                      <p:cBhvr>
                                        <p:cTn id="14" dur="500" fill="hold"/>
                                        <p:tgtEl>
                                          <p:spTgt spid="8"/>
                                        </p:tgtEl>
                                        <p:attrNameLst>
                                          <p:attrName>fillcolor</p:attrName>
                                        </p:attrNameLst>
                                      </p:cBhvr>
                                      <p:by>
                                        <p:hsl h="0" s="-12549" l="-25098"/>
                                      </p:by>
                                    </p:animClr>
                                    <p:animClr clrSpc="hsl" dir="cw">
                                      <p:cBhvr>
                                        <p:cTn id="15" dur="500" fill="hold"/>
                                        <p:tgtEl>
                                          <p:spTgt spid="8"/>
                                        </p:tgtEl>
                                        <p:attrNameLst>
                                          <p:attrName>stroke.color</p:attrName>
                                        </p:attrNameLst>
                                      </p:cBhvr>
                                      <p:by>
                                        <p:hsl h="0" s="-12549" l="-25098"/>
                                      </p:by>
                                    </p:animClr>
                                    <p:set>
                                      <p:cBhvr>
                                        <p:cTn id="16" dur="500" fill="hold"/>
                                        <p:tgtEl>
                                          <p:spTgt spid="8"/>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500" fill="hold"/>
                                        <p:tgtEl>
                                          <p:spTgt spid="9"/>
                                        </p:tgtEl>
                                        <p:attrNameLst>
                                          <p:attrName>style.color</p:attrName>
                                        </p:attrNameLst>
                                      </p:cBhvr>
                                      <p:by>
                                        <p:hsl h="0" s="-12549" l="-25098"/>
                                      </p:by>
                                    </p:animClr>
                                    <p:animClr clrSpc="hsl" dir="cw">
                                      <p:cBhvr>
                                        <p:cTn id="21" dur="500" fill="hold"/>
                                        <p:tgtEl>
                                          <p:spTgt spid="9"/>
                                        </p:tgtEl>
                                        <p:attrNameLst>
                                          <p:attrName>fillcolor</p:attrName>
                                        </p:attrNameLst>
                                      </p:cBhvr>
                                      <p:by>
                                        <p:hsl h="0" s="-12549" l="-25098"/>
                                      </p:by>
                                    </p:animClr>
                                    <p:animClr clrSpc="hsl" dir="cw">
                                      <p:cBhvr>
                                        <p:cTn id="22" dur="500" fill="hold"/>
                                        <p:tgtEl>
                                          <p:spTgt spid="9"/>
                                        </p:tgtEl>
                                        <p:attrNameLst>
                                          <p:attrName>stroke.color</p:attrName>
                                        </p:attrNameLst>
                                      </p:cBhvr>
                                      <p:by>
                                        <p:hsl h="0" s="-12549" l="-25098"/>
                                      </p:by>
                                    </p:animClr>
                                    <p:set>
                                      <p:cBhvr>
                                        <p:cTn id="23" dur="500" fill="hold"/>
                                        <p:tgtEl>
                                          <p:spTgt spid="9"/>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grpId="0" nodeType="clickEffect">
                                  <p:stCondLst>
                                    <p:cond delay="0"/>
                                  </p:stCondLst>
                                  <p:childTnLst>
                                    <p:animClr clrSpc="hsl" dir="cw">
                                      <p:cBhvr override="childStyle">
                                        <p:cTn id="27" dur="500" fill="hold"/>
                                        <p:tgtEl>
                                          <p:spTgt spid="10"/>
                                        </p:tgtEl>
                                        <p:attrNameLst>
                                          <p:attrName>style.color</p:attrName>
                                        </p:attrNameLst>
                                      </p:cBhvr>
                                      <p:by>
                                        <p:hsl h="0" s="-12549" l="-25098"/>
                                      </p:by>
                                    </p:animClr>
                                    <p:animClr clrSpc="hsl" dir="cw">
                                      <p:cBhvr>
                                        <p:cTn id="28" dur="500" fill="hold"/>
                                        <p:tgtEl>
                                          <p:spTgt spid="10"/>
                                        </p:tgtEl>
                                        <p:attrNameLst>
                                          <p:attrName>fillcolor</p:attrName>
                                        </p:attrNameLst>
                                      </p:cBhvr>
                                      <p:by>
                                        <p:hsl h="0" s="-12549" l="-25098"/>
                                      </p:by>
                                    </p:animClr>
                                    <p:animClr clrSpc="hsl" dir="cw">
                                      <p:cBhvr>
                                        <p:cTn id="29" dur="500" fill="hold"/>
                                        <p:tgtEl>
                                          <p:spTgt spid="10"/>
                                        </p:tgtEl>
                                        <p:attrNameLst>
                                          <p:attrName>stroke.color</p:attrName>
                                        </p:attrNameLst>
                                      </p:cBhvr>
                                      <p:by>
                                        <p:hsl h="0" s="-12549" l="-25098"/>
                                      </p:by>
                                    </p:animClr>
                                    <p:set>
                                      <p:cBhvr>
                                        <p:cTn id="30"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17" y="2391472"/>
            <a:ext cx="8229600" cy="857250"/>
          </a:xfrm>
        </p:spPr>
        <p:txBody>
          <a:bodyPr>
            <a:noAutofit/>
          </a:bodyPr>
          <a:lstStyle/>
          <a:p>
            <a:r>
              <a:rPr lang="en-US" sz="4200" dirty="0" smtClean="0"/>
              <a:t>Exploring different UART Peripherals and pins of the MCU</a:t>
            </a:r>
            <a:endParaRPr lang="en-IN" sz="4200" dirty="0"/>
          </a:p>
        </p:txBody>
      </p:sp>
    </p:spTree>
    <p:extLst>
      <p:ext uri="{BB962C8B-B14F-4D97-AF65-F5344CB8AC3E}">
        <p14:creationId xmlns:p14="http://schemas.microsoft.com/office/powerpoint/2010/main" val="22612332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24814292"/>
              </p:ext>
            </p:extLst>
          </p:nvPr>
        </p:nvGraphicFramePr>
        <p:xfrm>
          <a:off x="1005008" y="852007"/>
          <a:ext cx="7200800" cy="3701850"/>
        </p:xfrm>
        <a:graphic>
          <a:graphicData uri="http://schemas.openxmlformats.org/drawingml/2006/table">
            <a:tbl>
              <a:tblPr firstRow="1" bandRow="1">
                <a:effectLst>
                  <a:outerShdw blurRad="50800" dist="38100" dir="2700000" algn="tl" rotWithShape="0">
                    <a:prstClr val="black">
                      <a:alpha val="40000"/>
                    </a:prstClr>
                  </a:outerShdw>
                </a:effectLst>
                <a:tableStyleId>{0505E3EF-67EA-436B-97B2-0124C06EBD24}</a:tableStyleId>
              </a:tblPr>
              <a:tblGrid>
                <a:gridCol w="1296142"/>
                <a:gridCol w="792089"/>
                <a:gridCol w="792089"/>
                <a:gridCol w="792087"/>
                <a:gridCol w="792087"/>
                <a:gridCol w="864096"/>
                <a:gridCol w="864096"/>
                <a:gridCol w="1008114"/>
              </a:tblGrid>
              <a:tr h="365760">
                <a:tc rowSpan="2">
                  <a:txBody>
                    <a:bodyPr/>
                    <a:lstStyle/>
                    <a:p>
                      <a:r>
                        <a:rPr lang="en-US" sz="1800" dirty="0" smtClean="0"/>
                        <a:t>U(S)ARTs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800" dirty="0" smtClean="0"/>
                        <a:t>Pin Pack 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r>
                        <a:rPr lang="en-US" sz="1800" dirty="0" smtClean="0"/>
                        <a:t>Pin pack 2</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r>
                        <a:rPr lang="en-US" sz="1800" dirty="0" smtClean="0"/>
                        <a:t>Pin pack 3</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rowSpan="2">
                  <a:txBody>
                    <a:bodyPr/>
                    <a:lstStyle/>
                    <a:p>
                      <a:r>
                        <a:rPr lang="en-US" sz="1800" dirty="0" smtClean="0"/>
                        <a:t>Bus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5760">
                <a:tc vMerge="1">
                  <a:txBody>
                    <a:bodyPr/>
                    <a:lstStyle/>
                    <a:p>
                      <a:endParaRPr lang="en-IN"/>
                    </a:p>
                  </a:txBody>
                  <a:tcPr/>
                </a:tc>
                <a:tc>
                  <a:txBody>
                    <a:bodyPr/>
                    <a:lstStyle/>
                    <a:p>
                      <a:r>
                        <a:rPr lang="en-US" sz="1800" dirty="0" smtClean="0"/>
                        <a:t>TX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RX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TX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RX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TX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RX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tc>
              </a:tr>
              <a:tr h="495055">
                <a:tc>
                  <a:txBody>
                    <a:bodyPr/>
                    <a:lstStyle/>
                    <a:p>
                      <a:r>
                        <a:rPr lang="en-US" sz="1800" dirty="0" smtClean="0"/>
                        <a:t>USART1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PA9</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PA10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PB6</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PB7</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5055">
                <a:tc>
                  <a:txBody>
                    <a:bodyPr/>
                    <a:lstStyle/>
                    <a:p>
                      <a:r>
                        <a:rPr lang="en-US" sz="1800" dirty="0" smtClean="0"/>
                        <a:t>USART2</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PA3</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PD5</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PD6</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5055">
                <a:tc>
                  <a:txBody>
                    <a:bodyPr/>
                    <a:lstStyle/>
                    <a:p>
                      <a:r>
                        <a:rPr lang="en-US" sz="1800" dirty="0" smtClean="0"/>
                        <a:t>USART3</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PB10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PB11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PD8</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PD9</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5055">
                <a:tc>
                  <a:txBody>
                    <a:bodyPr/>
                    <a:lstStyle/>
                    <a:p>
                      <a:r>
                        <a:rPr lang="en-US" sz="1800" dirty="0" smtClean="0"/>
                        <a:t>UART4</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5055">
                <a:tc>
                  <a:txBody>
                    <a:bodyPr/>
                    <a:lstStyle/>
                    <a:p>
                      <a:r>
                        <a:rPr lang="en-US" sz="1800" dirty="0" smtClean="0"/>
                        <a:t>UART5</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5055">
                <a:tc>
                  <a:txBody>
                    <a:bodyPr/>
                    <a:lstStyle/>
                    <a:p>
                      <a:r>
                        <a:rPr lang="en-US" sz="1800" dirty="0" smtClean="0"/>
                        <a:t>USART6</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PC6</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PC7</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PG14</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PG9</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39982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08811"/>
            <a:ext cx="7053542" cy="810389"/>
          </a:xfrm>
        </p:spPr>
        <p:txBody>
          <a:bodyPr/>
          <a:lstStyle/>
          <a:p>
            <a:r>
              <a:rPr lang="en-IN" dirty="0" smtClean="0"/>
              <a:t>USART hardware components</a:t>
            </a:r>
            <a:endParaRPr lang="en-IN" dirty="0"/>
          </a:p>
        </p:txBody>
      </p:sp>
      <p:sp>
        <p:nvSpPr>
          <p:cNvPr id="3" name="Content Placeholder 2"/>
          <p:cNvSpPr>
            <a:spLocks noGrp="1"/>
          </p:cNvSpPr>
          <p:nvPr>
            <p:ph idx="1"/>
          </p:nvPr>
        </p:nvSpPr>
        <p:spPr/>
        <p:txBody>
          <a:bodyPr>
            <a:normAutofit/>
          </a:bodyPr>
          <a:lstStyle/>
          <a:p>
            <a:pPr lvl="0" fontAlgn="base"/>
            <a:r>
              <a:rPr lang="en-IN" sz="2000" dirty="0"/>
              <a:t>Baud rate </a:t>
            </a:r>
            <a:r>
              <a:rPr lang="en-IN" sz="2000" dirty="0" smtClean="0"/>
              <a:t>generator </a:t>
            </a:r>
          </a:p>
          <a:p>
            <a:pPr lvl="0" fontAlgn="base"/>
            <a:r>
              <a:rPr lang="en-IN" sz="2000" dirty="0" smtClean="0"/>
              <a:t>TX and RX </a:t>
            </a:r>
            <a:r>
              <a:rPr lang="en-IN" sz="2000" dirty="0"/>
              <a:t>shift registers</a:t>
            </a:r>
          </a:p>
          <a:p>
            <a:pPr lvl="0" fontAlgn="base"/>
            <a:r>
              <a:rPr lang="en-IN" sz="2000" dirty="0" smtClean="0"/>
              <a:t>Transmit/Receive </a:t>
            </a:r>
            <a:r>
              <a:rPr lang="en-IN" sz="2000" dirty="0"/>
              <a:t>control blocks</a:t>
            </a:r>
          </a:p>
          <a:p>
            <a:pPr lvl="0" fontAlgn="base"/>
            <a:r>
              <a:rPr lang="en-IN" sz="2000" dirty="0" smtClean="0"/>
              <a:t>Transmit/Receive </a:t>
            </a:r>
            <a:r>
              <a:rPr lang="en-IN" sz="2000" dirty="0"/>
              <a:t>buffers </a:t>
            </a:r>
          </a:p>
          <a:p>
            <a:r>
              <a:rPr lang="en-IN" sz="2000" dirty="0"/>
              <a:t>First-in, </a:t>
            </a:r>
            <a:r>
              <a:rPr lang="en-IN" sz="2000" dirty="0" smtClean="0"/>
              <a:t>First-out </a:t>
            </a:r>
            <a:r>
              <a:rPr lang="en-IN" sz="2000" dirty="0"/>
              <a:t>(FIFO) buffer </a:t>
            </a:r>
            <a:r>
              <a:rPr lang="en-IN" sz="2000" dirty="0" smtClean="0"/>
              <a:t>memory </a:t>
            </a:r>
            <a:endParaRPr lang="en-IN" sz="2000" dirty="0"/>
          </a:p>
          <a:p>
            <a:pPr marL="0" indent="0">
              <a:buNone/>
            </a:pPr>
            <a:endParaRPr lang="en-IN" sz="2000" dirty="0"/>
          </a:p>
        </p:txBody>
      </p:sp>
    </p:spTree>
    <p:extLst>
      <p:ext uri="{BB962C8B-B14F-4D97-AF65-F5344CB8AC3E}">
        <p14:creationId xmlns:p14="http://schemas.microsoft.com/office/powerpoint/2010/main" val="38450330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5343" y="2806608"/>
            <a:ext cx="5269391" cy="707886"/>
          </a:xfrm>
          <a:prstGeom prst="rect">
            <a:avLst/>
          </a:prstGeom>
        </p:spPr>
        <p:txBody>
          <a:bodyPr wrap="none">
            <a:spAutoFit/>
          </a:bodyPr>
          <a:lstStyle/>
          <a:p>
            <a:pPr lvl="1"/>
            <a:r>
              <a:rPr lang="en-IN" sz="4000" dirty="0"/>
              <a:t>UART D</a:t>
            </a:r>
            <a:r>
              <a:rPr lang="en-IN" sz="4000" dirty="0" smtClean="0"/>
              <a:t>ata </a:t>
            </a:r>
            <a:r>
              <a:rPr lang="en-IN" sz="4000" dirty="0"/>
              <a:t>R</a:t>
            </a:r>
            <a:r>
              <a:rPr lang="en-IN" sz="4000" dirty="0" smtClean="0"/>
              <a:t>egister</a:t>
            </a:r>
            <a:endParaRPr lang="en-IN" sz="4000" dirty="0"/>
          </a:p>
        </p:txBody>
      </p:sp>
    </p:spTree>
    <p:extLst>
      <p:ext uri="{BB962C8B-B14F-4D97-AF65-F5344CB8AC3E}">
        <p14:creationId xmlns:p14="http://schemas.microsoft.com/office/powerpoint/2010/main" val="1592856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420319" y="170859"/>
            <a:ext cx="2002420" cy="648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Left-Right Arrow 3"/>
          <p:cNvSpPr/>
          <p:nvPr/>
        </p:nvSpPr>
        <p:spPr>
          <a:xfrm>
            <a:off x="1298549" y="1302153"/>
            <a:ext cx="6458673" cy="38251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APB1/APB2</a:t>
            </a:r>
            <a:endParaRPr lang="en-IN" dirty="0"/>
          </a:p>
        </p:txBody>
      </p:sp>
      <p:sp>
        <p:nvSpPr>
          <p:cNvPr id="9" name="Rectangle 8"/>
          <p:cNvSpPr/>
          <p:nvPr/>
        </p:nvSpPr>
        <p:spPr>
          <a:xfrm>
            <a:off x="4967723" y="1548052"/>
            <a:ext cx="185195" cy="287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 Arrow 9"/>
          <p:cNvSpPr/>
          <p:nvPr/>
        </p:nvSpPr>
        <p:spPr>
          <a:xfrm>
            <a:off x="3723846" y="4254778"/>
            <a:ext cx="1429071" cy="3387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Up-Down Arrow 13"/>
          <p:cNvSpPr/>
          <p:nvPr/>
        </p:nvSpPr>
        <p:spPr>
          <a:xfrm>
            <a:off x="4224758" y="819042"/>
            <a:ext cx="393539" cy="59416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981122" y="341061"/>
            <a:ext cx="1463862" cy="307777"/>
          </a:xfrm>
          <a:prstGeom prst="rect">
            <a:avLst/>
          </a:prstGeom>
        </p:spPr>
        <p:txBody>
          <a:bodyPr wrap="none">
            <a:spAutoFit/>
          </a:bodyPr>
          <a:lstStyle/>
          <a:p>
            <a:r>
              <a:rPr lang="en-US" dirty="0"/>
              <a:t>Firmware Write</a:t>
            </a:r>
            <a:endParaRPr lang="en-IN" dirty="0"/>
          </a:p>
        </p:txBody>
      </p:sp>
      <p:sp>
        <p:nvSpPr>
          <p:cNvPr id="17" name="Right Arrow 16"/>
          <p:cNvSpPr/>
          <p:nvPr/>
        </p:nvSpPr>
        <p:spPr>
          <a:xfrm>
            <a:off x="2444984" y="341717"/>
            <a:ext cx="975335" cy="324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3921630" y="339814"/>
            <a:ext cx="606256" cy="307777"/>
          </a:xfrm>
          <a:prstGeom prst="rect">
            <a:avLst/>
          </a:prstGeom>
        </p:spPr>
        <p:txBody>
          <a:bodyPr wrap="none">
            <a:spAutoFit/>
          </a:bodyPr>
          <a:lstStyle/>
          <a:p>
            <a:r>
              <a:rPr lang="en-US" dirty="0"/>
              <a:t>0xAB</a:t>
            </a:r>
            <a:endParaRPr lang="en-IN" dirty="0"/>
          </a:p>
        </p:txBody>
      </p:sp>
      <p:sp>
        <p:nvSpPr>
          <p:cNvPr id="25" name="Rectangle 24"/>
          <p:cNvSpPr/>
          <p:nvPr/>
        </p:nvSpPr>
        <p:spPr>
          <a:xfrm>
            <a:off x="5524998" y="338567"/>
            <a:ext cx="1358064" cy="307777"/>
          </a:xfrm>
          <a:prstGeom prst="rect">
            <a:avLst/>
          </a:prstGeom>
        </p:spPr>
        <p:txBody>
          <a:bodyPr wrap="none">
            <a:spAutoFit/>
          </a:bodyPr>
          <a:lstStyle/>
          <a:p>
            <a:r>
              <a:rPr lang="en-US" dirty="0"/>
              <a:t>Data Register</a:t>
            </a:r>
            <a:endParaRPr lang="en-IN" dirty="0"/>
          </a:p>
        </p:txBody>
      </p:sp>
      <p:sp>
        <p:nvSpPr>
          <p:cNvPr id="26" name="Rounded Rectangle 25"/>
          <p:cNvSpPr/>
          <p:nvPr/>
        </p:nvSpPr>
        <p:spPr>
          <a:xfrm>
            <a:off x="1713053" y="2630806"/>
            <a:ext cx="2002420" cy="306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RX shift register</a:t>
            </a:r>
            <a:endParaRPr lang="en-IN" dirty="0"/>
          </a:p>
        </p:txBody>
      </p:sp>
      <p:sp>
        <p:nvSpPr>
          <p:cNvPr id="27" name="Rectangle 26"/>
          <p:cNvSpPr/>
          <p:nvPr/>
        </p:nvSpPr>
        <p:spPr>
          <a:xfrm>
            <a:off x="1729806" y="1903582"/>
            <a:ext cx="2002420" cy="423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RDR</a:t>
            </a:r>
            <a:endParaRPr lang="en-IN" dirty="0"/>
          </a:p>
        </p:txBody>
      </p:sp>
      <p:sp>
        <p:nvSpPr>
          <p:cNvPr id="28" name="Rounded Rectangle 27"/>
          <p:cNvSpPr/>
          <p:nvPr/>
        </p:nvSpPr>
        <p:spPr>
          <a:xfrm>
            <a:off x="1713053" y="3600413"/>
            <a:ext cx="2002420" cy="306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 shift register</a:t>
            </a:r>
            <a:endParaRPr lang="en-IN" dirty="0"/>
          </a:p>
        </p:txBody>
      </p:sp>
      <p:sp>
        <p:nvSpPr>
          <p:cNvPr id="29" name="Rectangle 28"/>
          <p:cNvSpPr/>
          <p:nvPr/>
        </p:nvSpPr>
        <p:spPr>
          <a:xfrm>
            <a:off x="1721427" y="4191272"/>
            <a:ext cx="2002420" cy="423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TDR</a:t>
            </a:r>
            <a:endParaRPr lang="en-IN" dirty="0"/>
          </a:p>
        </p:txBody>
      </p:sp>
      <p:sp>
        <p:nvSpPr>
          <p:cNvPr id="3" name="Right Arrow 2"/>
          <p:cNvSpPr/>
          <p:nvPr/>
        </p:nvSpPr>
        <p:spPr>
          <a:xfrm>
            <a:off x="409433" y="2674431"/>
            <a:ext cx="1303620" cy="300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Up Arrow 18"/>
          <p:cNvSpPr/>
          <p:nvPr/>
        </p:nvSpPr>
        <p:spPr>
          <a:xfrm>
            <a:off x="2444984" y="2327224"/>
            <a:ext cx="380520" cy="303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Up Arrow 29"/>
          <p:cNvSpPr/>
          <p:nvPr/>
        </p:nvSpPr>
        <p:spPr>
          <a:xfrm>
            <a:off x="2459265" y="1600000"/>
            <a:ext cx="380520" cy="303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Up Arrow 30"/>
          <p:cNvSpPr/>
          <p:nvPr/>
        </p:nvSpPr>
        <p:spPr>
          <a:xfrm>
            <a:off x="2459682" y="3887160"/>
            <a:ext cx="380520" cy="303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Left Arrow 31"/>
          <p:cNvSpPr/>
          <p:nvPr/>
        </p:nvSpPr>
        <p:spPr>
          <a:xfrm>
            <a:off x="528803" y="3620890"/>
            <a:ext cx="1201003" cy="2855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658047" y="540769"/>
            <a:ext cx="1091966" cy="307777"/>
          </a:xfrm>
          <a:prstGeom prst="rect">
            <a:avLst/>
          </a:prstGeom>
        </p:spPr>
        <p:txBody>
          <a:bodyPr wrap="none">
            <a:spAutoFit/>
          </a:bodyPr>
          <a:lstStyle/>
          <a:p>
            <a:r>
              <a:rPr lang="en-IN" dirty="0"/>
              <a:t>USART_DR </a:t>
            </a:r>
          </a:p>
        </p:txBody>
      </p:sp>
    </p:spTree>
    <p:extLst>
      <p:ext uri="{BB962C8B-B14F-4D97-AF65-F5344CB8AC3E}">
        <p14:creationId xmlns:p14="http://schemas.microsoft.com/office/powerpoint/2010/main" val="296712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721427" y="4191272"/>
            <a:ext cx="2002420" cy="423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TDR</a:t>
            </a:r>
            <a:endParaRPr lang="en-IN" dirty="0"/>
          </a:p>
        </p:txBody>
      </p:sp>
      <p:sp>
        <p:nvSpPr>
          <p:cNvPr id="7" name="Rounded Rectangle 6"/>
          <p:cNvSpPr/>
          <p:nvPr/>
        </p:nvSpPr>
        <p:spPr>
          <a:xfrm>
            <a:off x="3420319" y="170859"/>
            <a:ext cx="2002420" cy="648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Left-Right Arrow 3"/>
          <p:cNvSpPr/>
          <p:nvPr/>
        </p:nvSpPr>
        <p:spPr>
          <a:xfrm>
            <a:off x="1298549" y="1302153"/>
            <a:ext cx="6458673" cy="38251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APB1/APB2</a:t>
            </a:r>
            <a:endParaRPr lang="en-IN" dirty="0"/>
          </a:p>
        </p:txBody>
      </p:sp>
      <p:sp>
        <p:nvSpPr>
          <p:cNvPr id="9" name="Rectangle 8"/>
          <p:cNvSpPr/>
          <p:nvPr/>
        </p:nvSpPr>
        <p:spPr>
          <a:xfrm>
            <a:off x="4967723" y="1548052"/>
            <a:ext cx="185195" cy="287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 Arrow 9"/>
          <p:cNvSpPr/>
          <p:nvPr/>
        </p:nvSpPr>
        <p:spPr>
          <a:xfrm>
            <a:off x="3723846" y="4254778"/>
            <a:ext cx="1429071" cy="3387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Up-Down Arrow 13"/>
          <p:cNvSpPr/>
          <p:nvPr/>
        </p:nvSpPr>
        <p:spPr>
          <a:xfrm>
            <a:off x="4224758" y="819042"/>
            <a:ext cx="393539" cy="59416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981122" y="341061"/>
            <a:ext cx="1463862" cy="307777"/>
          </a:xfrm>
          <a:prstGeom prst="rect">
            <a:avLst/>
          </a:prstGeom>
        </p:spPr>
        <p:txBody>
          <a:bodyPr wrap="none">
            <a:spAutoFit/>
          </a:bodyPr>
          <a:lstStyle/>
          <a:p>
            <a:r>
              <a:rPr lang="en-US" dirty="0"/>
              <a:t>Firmware Write</a:t>
            </a:r>
            <a:endParaRPr lang="en-IN" dirty="0"/>
          </a:p>
        </p:txBody>
      </p:sp>
      <p:sp>
        <p:nvSpPr>
          <p:cNvPr id="17" name="Right Arrow 16"/>
          <p:cNvSpPr/>
          <p:nvPr/>
        </p:nvSpPr>
        <p:spPr>
          <a:xfrm>
            <a:off x="2444984" y="341717"/>
            <a:ext cx="975335" cy="324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3921630" y="339814"/>
            <a:ext cx="606256" cy="307777"/>
          </a:xfrm>
          <a:prstGeom prst="rect">
            <a:avLst/>
          </a:prstGeom>
        </p:spPr>
        <p:txBody>
          <a:bodyPr wrap="none">
            <a:spAutoFit/>
          </a:bodyPr>
          <a:lstStyle/>
          <a:p>
            <a:r>
              <a:rPr lang="en-US" dirty="0"/>
              <a:t>0xAB</a:t>
            </a:r>
            <a:endParaRPr lang="en-IN" dirty="0"/>
          </a:p>
        </p:txBody>
      </p:sp>
      <p:sp>
        <p:nvSpPr>
          <p:cNvPr id="25" name="Rectangle 24"/>
          <p:cNvSpPr/>
          <p:nvPr/>
        </p:nvSpPr>
        <p:spPr>
          <a:xfrm>
            <a:off x="5524998" y="338567"/>
            <a:ext cx="1358064" cy="307777"/>
          </a:xfrm>
          <a:prstGeom prst="rect">
            <a:avLst/>
          </a:prstGeom>
        </p:spPr>
        <p:txBody>
          <a:bodyPr wrap="none">
            <a:spAutoFit/>
          </a:bodyPr>
          <a:lstStyle/>
          <a:p>
            <a:r>
              <a:rPr lang="en-US" dirty="0"/>
              <a:t>Data Register</a:t>
            </a:r>
            <a:endParaRPr lang="en-IN" dirty="0"/>
          </a:p>
        </p:txBody>
      </p:sp>
      <p:sp>
        <p:nvSpPr>
          <p:cNvPr id="26" name="Rounded Rectangle 25"/>
          <p:cNvSpPr/>
          <p:nvPr/>
        </p:nvSpPr>
        <p:spPr>
          <a:xfrm>
            <a:off x="1713053" y="2630806"/>
            <a:ext cx="2002420" cy="306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RX shift register</a:t>
            </a:r>
            <a:endParaRPr lang="en-IN" dirty="0"/>
          </a:p>
        </p:txBody>
      </p:sp>
      <p:sp>
        <p:nvSpPr>
          <p:cNvPr id="27" name="Rectangle 26"/>
          <p:cNvSpPr/>
          <p:nvPr/>
        </p:nvSpPr>
        <p:spPr>
          <a:xfrm>
            <a:off x="1729806" y="1903582"/>
            <a:ext cx="2002420" cy="423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RDR</a:t>
            </a:r>
            <a:endParaRPr lang="en-IN" dirty="0"/>
          </a:p>
        </p:txBody>
      </p:sp>
      <p:sp>
        <p:nvSpPr>
          <p:cNvPr id="28" name="Rounded Rectangle 27"/>
          <p:cNvSpPr/>
          <p:nvPr/>
        </p:nvSpPr>
        <p:spPr>
          <a:xfrm>
            <a:off x="1713053" y="3600413"/>
            <a:ext cx="2002420" cy="306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 shift register</a:t>
            </a:r>
            <a:endParaRPr lang="en-IN" dirty="0"/>
          </a:p>
        </p:txBody>
      </p:sp>
      <p:sp>
        <p:nvSpPr>
          <p:cNvPr id="3" name="Right Arrow 2"/>
          <p:cNvSpPr/>
          <p:nvPr/>
        </p:nvSpPr>
        <p:spPr>
          <a:xfrm>
            <a:off x="409433" y="2674431"/>
            <a:ext cx="1303620" cy="300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Up Arrow 18"/>
          <p:cNvSpPr/>
          <p:nvPr/>
        </p:nvSpPr>
        <p:spPr>
          <a:xfrm>
            <a:off x="2444984" y="2327224"/>
            <a:ext cx="380520" cy="303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Up Arrow 29"/>
          <p:cNvSpPr/>
          <p:nvPr/>
        </p:nvSpPr>
        <p:spPr>
          <a:xfrm>
            <a:off x="2459265" y="1600000"/>
            <a:ext cx="380520" cy="303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Up Arrow 30"/>
          <p:cNvSpPr/>
          <p:nvPr/>
        </p:nvSpPr>
        <p:spPr>
          <a:xfrm>
            <a:off x="2459682" y="3887160"/>
            <a:ext cx="380520" cy="303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Left Arrow 31"/>
          <p:cNvSpPr/>
          <p:nvPr/>
        </p:nvSpPr>
        <p:spPr>
          <a:xfrm>
            <a:off x="528803" y="3620890"/>
            <a:ext cx="1201003" cy="2855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108783" y="3947001"/>
            <a:ext cx="625492" cy="307777"/>
          </a:xfrm>
          <a:prstGeom prst="rect">
            <a:avLst/>
          </a:prstGeom>
        </p:spPr>
        <p:txBody>
          <a:bodyPr wrap="none">
            <a:spAutoFit/>
          </a:bodyPr>
          <a:lstStyle/>
          <a:p>
            <a:r>
              <a:rPr lang="en-US" dirty="0"/>
              <a:t>Write</a:t>
            </a:r>
            <a:endParaRPr lang="en-IN" dirty="0"/>
          </a:p>
        </p:txBody>
      </p:sp>
      <p:sp>
        <p:nvSpPr>
          <p:cNvPr id="22" name="Rectangle 21"/>
          <p:cNvSpPr/>
          <p:nvPr/>
        </p:nvSpPr>
        <p:spPr>
          <a:xfrm>
            <a:off x="5658047" y="540769"/>
            <a:ext cx="1091966" cy="307777"/>
          </a:xfrm>
          <a:prstGeom prst="rect">
            <a:avLst/>
          </a:prstGeom>
        </p:spPr>
        <p:txBody>
          <a:bodyPr wrap="none">
            <a:spAutoFit/>
          </a:bodyPr>
          <a:lstStyle/>
          <a:p>
            <a:r>
              <a:rPr lang="en-IN" dirty="0"/>
              <a:t>USART_DR </a:t>
            </a:r>
          </a:p>
        </p:txBody>
      </p:sp>
    </p:spTree>
    <p:extLst>
      <p:ext uri="{BB962C8B-B14F-4D97-AF65-F5344CB8AC3E}">
        <p14:creationId xmlns:p14="http://schemas.microsoft.com/office/powerpoint/2010/main" val="91827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4097 -0.00586 C 0.05503 -0.00216 0.06927 -0.0034 0.08281 0.00493 C 0.0842 0.01388 0.08559 0.02252 0.08733 0.03147 C 0.08785 0.04103 0.08767 0.05091 0.08871 0.06047 C 0.08924 0.0651 0.09132 0.06911 0.09167 0.07374 C 0.09288 0.09565 0.09271 0.11786 0.09323 0.14008 C 0.09288 0.18081 0.09722 0.26813 0.08733 0.32305 C 0.08802 0.39586 0.08542 0.45078 0.09323 0.51681 C 0.09323 0.52113 0.09288 0.64332 0.09028 0.68405 C 0.08871 0.70966 0.08437 0.73496 0.08281 0.76087 C -0.00139 0.75779 -0.02813 0.75563 -0.12309 0.75563 " pathEditMode="relative" ptsTypes="ffffffffffA">
                                      <p:cBhvr>
                                        <p:cTn id="6" dur="2000" fill="hold"/>
                                        <p:tgtEl>
                                          <p:spTgt spid="18"/>
                                        </p:tgtEl>
                                        <p:attrNameLst>
                                          <p:attrName>ppt_x</p:attrName>
                                          <p:attrName>ppt_y</p:attrName>
                                        </p:attrNameLst>
                                      </p:cBhvr>
                                    </p:animMotion>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420319" y="170859"/>
            <a:ext cx="2002420" cy="648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Left-Right Arrow 3"/>
          <p:cNvSpPr/>
          <p:nvPr/>
        </p:nvSpPr>
        <p:spPr>
          <a:xfrm>
            <a:off x="1298549" y="1302153"/>
            <a:ext cx="6458673" cy="38251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APB1/APB2</a:t>
            </a:r>
            <a:endParaRPr lang="en-IN" dirty="0"/>
          </a:p>
        </p:txBody>
      </p:sp>
      <p:sp>
        <p:nvSpPr>
          <p:cNvPr id="14" name="Up-Down Arrow 13"/>
          <p:cNvSpPr/>
          <p:nvPr/>
        </p:nvSpPr>
        <p:spPr>
          <a:xfrm>
            <a:off x="4224758" y="819042"/>
            <a:ext cx="393539" cy="59416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1713053" y="2630806"/>
            <a:ext cx="2002420" cy="306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RX shift register</a:t>
            </a:r>
            <a:endParaRPr lang="en-IN" dirty="0"/>
          </a:p>
        </p:txBody>
      </p:sp>
      <p:sp>
        <p:nvSpPr>
          <p:cNvPr id="27" name="Rectangle 26"/>
          <p:cNvSpPr/>
          <p:nvPr/>
        </p:nvSpPr>
        <p:spPr>
          <a:xfrm>
            <a:off x="1729806" y="1903582"/>
            <a:ext cx="2002420" cy="423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RDR</a:t>
            </a:r>
            <a:endParaRPr lang="en-IN" dirty="0"/>
          </a:p>
        </p:txBody>
      </p:sp>
      <p:sp>
        <p:nvSpPr>
          <p:cNvPr id="29" name="Rectangle 28"/>
          <p:cNvSpPr/>
          <p:nvPr/>
        </p:nvSpPr>
        <p:spPr>
          <a:xfrm>
            <a:off x="1721427" y="4191272"/>
            <a:ext cx="2002420" cy="423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TDR</a:t>
            </a:r>
            <a:endParaRPr lang="en-IN" dirty="0"/>
          </a:p>
        </p:txBody>
      </p:sp>
      <p:sp>
        <p:nvSpPr>
          <p:cNvPr id="9" name="Rectangle 8"/>
          <p:cNvSpPr/>
          <p:nvPr/>
        </p:nvSpPr>
        <p:spPr>
          <a:xfrm>
            <a:off x="4967723" y="1548052"/>
            <a:ext cx="185195" cy="287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 Arrow 9"/>
          <p:cNvSpPr/>
          <p:nvPr/>
        </p:nvSpPr>
        <p:spPr>
          <a:xfrm>
            <a:off x="3723846" y="4254778"/>
            <a:ext cx="1429071" cy="3387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981122" y="341061"/>
            <a:ext cx="1495922" cy="307777"/>
          </a:xfrm>
          <a:prstGeom prst="rect">
            <a:avLst/>
          </a:prstGeom>
        </p:spPr>
        <p:txBody>
          <a:bodyPr wrap="none">
            <a:spAutoFit/>
          </a:bodyPr>
          <a:lstStyle/>
          <a:p>
            <a:r>
              <a:rPr lang="en-US" dirty="0"/>
              <a:t>Firmware </a:t>
            </a:r>
            <a:r>
              <a:rPr lang="en-US" dirty="0" smtClean="0"/>
              <a:t>Read</a:t>
            </a:r>
            <a:endParaRPr lang="en-IN" dirty="0"/>
          </a:p>
        </p:txBody>
      </p:sp>
      <p:sp>
        <p:nvSpPr>
          <p:cNvPr id="17" name="Right Arrow 16"/>
          <p:cNvSpPr/>
          <p:nvPr/>
        </p:nvSpPr>
        <p:spPr>
          <a:xfrm rot="10800000">
            <a:off x="2444984" y="341717"/>
            <a:ext cx="975335" cy="324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454987" y="2476034"/>
            <a:ext cx="606256" cy="307777"/>
          </a:xfrm>
          <a:prstGeom prst="rect">
            <a:avLst/>
          </a:prstGeom>
        </p:spPr>
        <p:txBody>
          <a:bodyPr wrap="none">
            <a:spAutoFit/>
          </a:bodyPr>
          <a:lstStyle/>
          <a:p>
            <a:r>
              <a:rPr lang="en-US" dirty="0"/>
              <a:t>0xAB</a:t>
            </a:r>
            <a:endParaRPr lang="en-IN" dirty="0"/>
          </a:p>
        </p:txBody>
      </p:sp>
      <p:sp>
        <p:nvSpPr>
          <p:cNvPr id="25" name="Rectangle 24"/>
          <p:cNvSpPr/>
          <p:nvPr/>
        </p:nvSpPr>
        <p:spPr>
          <a:xfrm>
            <a:off x="5524998" y="338567"/>
            <a:ext cx="1358064" cy="307777"/>
          </a:xfrm>
          <a:prstGeom prst="rect">
            <a:avLst/>
          </a:prstGeom>
        </p:spPr>
        <p:txBody>
          <a:bodyPr wrap="none">
            <a:spAutoFit/>
          </a:bodyPr>
          <a:lstStyle/>
          <a:p>
            <a:r>
              <a:rPr lang="en-US" dirty="0"/>
              <a:t>Data Register</a:t>
            </a:r>
            <a:endParaRPr lang="en-IN" dirty="0"/>
          </a:p>
        </p:txBody>
      </p:sp>
      <p:sp>
        <p:nvSpPr>
          <p:cNvPr id="28" name="Rounded Rectangle 27"/>
          <p:cNvSpPr/>
          <p:nvPr/>
        </p:nvSpPr>
        <p:spPr>
          <a:xfrm>
            <a:off x="1713053" y="3600413"/>
            <a:ext cx="2002420" cy="306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 shift register</a:t>
            </a:r>
            <a:endParaRPr lang="en-IN" dirty="0"/>
          </a:p>
        </p:txBody>
      </p:sp>
      <p:sp>
        <p:nvSpPr>
          <p:cNvPr id="3" name="Right Arrow 2"/>
          <p:cNvSpPr/>
          <p:nvPr/>
        </p:nvSpPr>
        <p:spPr>
          <a:xfrm>
            <a:off x="409433" y="2674431"/>
            <a:ext cx="1303620" cy="300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Up Arrow 18"/>
          <p:cNvSpPr/>
          <p:nvPr/>
        </p:nvSpPr>
        <p:spPr>
          <a:xfrm>
            <a:off x="2444984" y="2327224"/>
            <a:ext cx="380520" cy="303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Up Arrow 29"/>
          <p:cNvSpPr/>
          <p:nvPr/>
        </p:nvSpPr>
        <p:spPr>
          <a:xfrm>
            <a:off x="2459265" y="1600000"/>
            <a:ext cx="380520" cy="303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Up Arrow 30"/>
          <p:cNvSpPr/>
          <p:nvPr/>
        </p:nvSpPr>
        <p:spPr>
          <a:xfrm>
            <a:off x="2459682" y="3887160"/>
            <a:ext cx="380520" cy="3035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Left Arrow 31"/>
          <p:cNvSpPr/>
          <p:nvPr/>
        </p:nvSpPr>
        <p:spPr>
          <a:xfrm>
            <a:off x="528803" y="3620890"/>
            <a:ext cx="1201003" cy="2855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3289918" y="962237"/>
            <a:ext cx="657552" cy="307777"/>
          </a:xfrm>
          <a:prstGeom prst="rect">
            <a:avLst/>
          </a:prstGeom>
        </p:spPr>
        <p:txBody>
          <a:bodyPr wrap="none">
            <a:spAutoFit/>
          </a:bodyPr>
          <a:lstStyle/>
          <a:p>
            <a:r>
              <a:rPr lang="en-US" dirty="0" smtClean="0"/>
              <a:t>Read</a:t>
            </a:r>
            <a:endParaRPr lang="en-IN" dirty="0"/>
          </a:p>
        </p:txBody>
      </p:sp>
      <p:sp>
        <p:nvSpPr>
          <p:cNvPr id="22" name="Rectangle 21"/>
          <p:cNvSpPr/>
          <p:nvPr/>
        </p:nvSpPr>
        <p:spPr>
          <a:xfrm>
            <a:off x="5658047" y="540769"/>
            <a:ext cx="1091966" cy="307777"/>
          </a:xfrm>
          <a:prstGeom prst="rect">
            <a:avLst/>
          </a:prstGeom>
        </p:spPr>
        <p:txBody>
          <a:bodyPr wrap="none">
            <a:spAutoFit/>
          </a:bodyPr>
          <a:lstStyle/>
          <a:p>
            <a:r>
              <a:rPr lang="en-IN" dirty="0"/>
              <a:t>USART_DR </a:t>
            </a:r>
          </a:p>
        </p:txBody>
      </p:sp>
    </p:spTree>
    <p:extLst>
      <p:ext uri="{BB962C8B-B14F-4D97-AF65-F5344CB8AC3E}">
        <p14:creationId xmlns:p14="http://schemas.microsoft.com/office/powerpoint/2010/main" val="389899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0" presetClass="path" presetSubtype="0" accel="50000" decel="50000" fill="hold" grpId="0" nodeType="withEffect">
                                  <p:stCondLst>
                                    <p:cond delay="0"/>
                                  </p:stCondLst>
                                  <p:childTnLst>
                                    <p:animMotion origin="layout" path="M 0.05295 -0.0074 C 0.07205 -0.00493 0.08976 -1.95619E-6 0.10816 0.00864 C 0.11163 0.0145 0.11597 0.01512 0.11875 0.02191 C 0.12084 0.02715 0.12118 0.03672 0.12466 0.03795 C 0.14948 0.04598 0.13559 0.04258 0.1665 0.04567 C 0.18004 0.04999 0.19341 0.05461 0.20677 0.05893 C 0.21216 0.05801 0.21788 0.05955 0.22309 0.05647 C 0.22466 0.05523 0.22466 0.05122 0.22466 0.04844 C 0.22466 0.03333 0.22396 0.01851 0.22309 0.0034 C 0.22205 -0.01666 0.21858 -0.03764 0.21719 -0.0577 C 0.21268 -0.12558 0.21632 -0.08763 0.21268 -0.12403 C 0.21441 -0.20426 0.20347 -0.19623 0.23663 -0.20086 C 0.29549 -0.23696 0.31997 -0.2203 0.40521 -0.22215 C 0.40365 -0.43536 0.43663 -0.41746 0.33959 -0.41314 C 0.30261 -0.40913 0.26563 -0.41283 0.22917 -0.40265 C 0.22379 -0.39771 0.21806 -0.39648 0.21268 -0.39185 C 0.20729 -0.38692 0.20521 -0.3792 0.19931 -0.37612 C 0.19497 -0.36809 0.18802 -0.36347 0.18282 -0.3573 C 0.18125 -0.35544 0.1783 -0.35205 0.1783 -0.35205 C 0.15278 -0.3539 0.13038 -0.3573 0.10521 -0.3573 " pathEditMode="relative" ptsTypes="fffffffffffffffffffA">
                                      <p:cBhvr>
                                        <p:cTn id="10" dur="3000" fill="hold"/>
                                        <p:tgtEl>
                                          <p:spTgt spid="18"/>
                                        </p:tgtEl>
                                        <p:attrNameLst>
                                          <p:attrName>ppt_x</p:attrName>
                                          <p:attrName>ppt_y</p:attrName>
                                        </p:attrNameLst>
                                      </p:cBhvr>
                                    </p:animMotion>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727" y="2422072"/>
            <a:ext cx="6012872" cy="707886"/>
          </a:xfrm>
          <a:prstGeom prst="rect">
            <a:avLst/>
          </a:prstGeom>
        </p:spPr>
        <p:txBody>
          <a:bodyPr wrap="square">
            <a:spAutoFit/>
          </a:bodyPr>
          <a:lstStyle/>
          <a:p>
            <a:pPr lvl="1"/>
            <a:r>
              <a:rPr lang="en-IN" sz="4000" dirty="0"/>
              <a:t>UART S</a:t>
            </a:r>
            <a:r>
              <a:rPr lang="en-IN" sz="4000" dirty="0" smtClean="0"/>
              <a:t>tatus </a:t>
            </a:r>
            <a:r>
              <a:rPr lang="en-IN" sz="4000" dirty="0"/>
              <a:t>R</a:t>
            </a:r>
            <a:r>
              <a:rPr lang="en-IN" sz="4000" dirty="0" smtClean="0"/>
              <a:t>egister</a:t>
            </a:r>
            <a:endParaRPr lang="en-IN" sz="4000" dirty="0"/>
          </a:p>
        </p:txBody>
      </p:sp>
    </p:spTree>
    <p:extLst>
      <p:ext uri="{BB962C8B-B14F-4D97-AF65-F5344CB8AC3E}">
        <p14:creationId xmlns:p14="http://schemas.microsoft.com/office/powerpoint/2010/main" val="31381091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7265" y="2573560"/>
            <a:ext cx="6930102" cy="707886"/>
          </a:xfrm>
          <a:prstGeom prst="rect">
            <a:avLst/>
          </a:prstGeom>
        </p:spPr>
        <p:txBody>
          <a:bodyPr wrap="none">
            <a:spAutoFit/>
          </a:bodyPr>
          <a:lstStyle/>
          <a:p>
            <a:r>
              <a:rPr lang="en-IN" sz="4000" dirty="0" smtClean="0"/>
              <a:t>UART </a:t>
            </a:r>
            <a:r>
              <a:rPr lang="en-IN" sz="4000" dirty="0" err="1" smtClean="0"/>
              <a:t>Baudrate</a:t>
            </a:r>
            <a:r>
              <a:rPr lang="en-IN" sz="4000" dirty="0" smtClean="0"/>
              <a:t> Calculation</a:t>
            </a:r>
            <a:endParaRPr lang="en-IN" sz="4000" dirty="0"/>
          </a:p>
        </p:txBody>
      </p:sp>
    </p:spTree>
    <p:extLst>
      <p:ext uri="{BB962C8B-B14F-4D97-AF65-F5344CB8AC3E}">
        <p14:creationId xmlns:p14="http://schemas.microsoft.com/office/powerpoint/2010/main" val="10370521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01" y="1389938"/>
            <a:ext cx="6223380" cy="1093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000741" y="2868140"/>
            <a:ext cx="5251700" cy="707886"/>
          </a:xfrm>
          <a:prstGeom prst="rect">
            <a:avLst/>
          </a:prstGeom>
        </p:spPr>
        <p:txBody>
          <a:bodyPr wrap="square">
            <a:spAutoFit/>
          </a:bodyPr>
          <a:lstStyle/>
          <a:p>
            <a:r>
              <a:rPr lang="en-US" sz="2000" dirty="0"/>
              <a:t>OVER8 =1 , if Oversampling by 8 is used</a:t>
            </a:r>
          </a:p>
          <a:p>
            <a:r>
              <a:rPr lang="en-US" sz="2000" dirty="0"/>
              <a:t>OVER8=0</a:t>
            </a:r>
            <a:r>
              <a:rPr lang="en-US" sz="2000" dirty="0" smtClean="0"/>
              <a:t>,   </a:t>
            </a:r>
            <a:r>
              <a:rPr lang="en-US" sz="2000" dirty="0"/>
              <a:t>if Oversampling by 16 is used </a:t>
            </a:r>
            <a:endParaRPr lang="en-IN" sz="2000" dirty="0"/>
          </a:p>
        </p:txBody>
      </p:sp>
    </p:spTree>
    <p:extLst>
      <p:ext uri="{BB962C8B-B14F-4D97-AF65-F5344CB8AC3E}">
        <p14:creationId xmlns:p14="http://schemas.microsoft.com/office/powerpoint/2010/main" val="36485274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071" y="842960"/>
            <a:ext cx="6223380" cy="822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44722" y="2125040"/>
            <a:ext cx="2238795" cy="307777"/>
          </a:xfrm>
          <a:prstGeom prst="rect">
            <a:avLst/>
          </a:prstGeom>
        </p:spPr>
        <p:txBody>
          <a:bodyPr wrap="square">
            <a:spAutoFit/>
          </a:bodyPr>
          <a:lstStyle/>
          <a:p>
            <a:r>
              <a:rPr lang="en-US" dirty="0" err="1" smtClean="0"/>
              <a:t>F</a:t>
            </a:r>
            <a:r>
              <a:rPr lang="en-US" baseline="-25000" dirty="0" err="1" smtClean="0"/>
              <a:t>ck</a:t>
            </a:r>
            <a:r>
              <a:rPr lang="en-US" dirty="0" smtClean="0"/>
              <a:t>= 16MHz </a:t>
            </a:r>
            <a:endParaRPr lang="en-IN" dirty="0"/>
          </a:p>
        </p:txBody>
      </p:sp>
      <p:sp>
        <p:nvSpPr>
          <p:cNvPr id="4" name="Rectangle 3"/>
          <p:cNvSpPr/>
          <p:nvPr/>
        </p:nvSpPr>
        <p:spPr>
          <a:xfrm>
            <a:off x="2783517" y="2151434"/>
            <a:ext cx="2117887" cy="307777"/>
          </a:xfrm>
          <a:prstGeom prst="rect">
            <a:avLst/>
          </a:prstGeom>
        </p:spPr>
        <p:txBody>
          <a:bodyPr wrap="none">
            <a:spAutoFit/>
          </a:bodyPr>
          <a:lstStyle/>
          <a:p>
            <a:r>
              <a:rPr lang="en-US" dirty="0" err="1"/>
              <a:t>Tx</a:t>
            </a:r>
            <a:r>
              <a:rPr lang="en-US" dirty="0"/>
              <a:t>/Rx baud = 9600 bps</a:t>
            </a:r>
            <a:endParaRPr lang="en-IN" dirty="0"/>
          </a:p>
        </p:txBody>
      </p:sp>
      <p:sp>
        <p:nvSpPr>
          <p:cNvPr id="5" name="Rectangle 4"/>
          <p:cNvSpPr/>
          <p:nvPr/>
        </p:nvSpPr>
        <p:spPr>
          <a:xfrm>
            <a:off x="6302893" y="2151434"/>
            <a:ext cx="979755" cy="307777"/>
          </a:xfrm>
          <a:prstGeom prst="rect">
            <a:avLst/>
          </a:prstGeom>
        </p:spPr>
        <p:txBody>
          <a:bodyPr wrap="none">
            <a:spAutoFit/>
          </a:bodyPr>
          <a:lstStyle/>
          <a:p>
            <a:r>
              <a:rPr lang="en-US" dirty="0" smtClean="0"/>
              <a:t>OVER8=0</a:t>
            </a:r>
            <a:endParaRPr lang="en-IN" dirty="0"/>
          </a:p>
        </p:txBody>
      </p:sp>
      <p:sp>
        <p:nvSpPr>
          <p:cNvPr id="6" name="Rectangle 5"/>
          <p:cNvSpPr/>
          <p:nvPr/>
        </p:nvSpPr>
        <p:spPr>
          <a:xfrm>
            <a:off x="1743767" y="3223079"/>
            <a:ext cx="4733988" cy="830997"/>
          </a:xfrm>
          <a:prstGeom prst="rect">
            <a:avLst/>
          </a:prstGeom>
        </p:spPr>
        <p:txBody>
          <a:bodyPr wrap="none">
            <a:spAutoFit/>
          </a:bodyPr>
          <a:lstStyle/>
          <a:p>
            <a:r>
              <a:rPr lang="en-IN" sz="2400" dirty="0"/>
              <a:t>USARTDIV =  </a:t>
            </a:r>
            <a:r>
              <a:rPr lang="en-IN" sz="2400" dirty="0" smtClean="0"/>
              <a:t>16M /(8 </a:t>
            </a:r>
            <a:r>
              <a:rPr lang="en-IN" sz="2400" dirty="0"/>
              <a:t>* 2 * </a:t>
            </a:r>
            <a:r>
              <a:rPr lang="en-IN" sz="2400" dirty="0" smtClean="0"/>
              <a:t>9600)</a:t>
            </a:r>
          </a:p>
          <a:p>
            <a:r>
              <a:rPr lang="en-US" sz="2400" dirty="0"/>
              <a:t> </a:t>
            </a:r>
            <a:r>
              <a:rPr lang="en-US" sz="2400" dirty="0" smtClean="0"/>
              <a:t>                 =104.17</a:t>
            </a:r>
            <a:endParaRPr lang="en-IN" sz="2400" dirty="0"/>
          </a:p>
        </p:txBody>
      </p:sp>
      <p:sp>
        <p:nvSpPr>
          <p:cNvPr id="7" name="Rectangle 6"/>
          <p:cNvSpPr/>
          <p:nvPr/>
        </p:nvSpPr>
        <p:spPr>
          <a:xfrm>
            <a:off x="232939" y="2462727"/>
            <a:ext cx="2318263" cy="307777"/>
          </a:xfrm>
          <a:prstGeom prst="rect">
            <a:avLst/>
          </a:prstGeom>
        </p:spPr>
        <p:txBody>
          <a:bodyPr wrap="none">
            <a:spAutoFit/>
          </a:bodyPr>
          <a:lstStyle/>
          <a:p>
            <a:r>
              <a:rPr lang="en-US" dirty="0" smtClean="0"/>
              <a:t>(USART </a:t>
            </a:r>
            <a:r>
              <a:rPr lang="en-US" dirty="0"/>
              <a:t>Peripheral </a:t>
            </a:r>
            <a:r>
              <a:rPr lang="en-US" dirty="0" smtClean="0"/>
              <a:t>Clock)</a:t>
            </a:r>
            <a:endParaRPr lang="en-IN" dirty="0"/>
          </a:p>
        </p:txBody>
      </p:sp>
      <p:sp>
        <p:nvSpPr>
          <p:cNvPr id="8" name="Rectangle 7"/>
          <p:cNvSpPr/>
          <p:nvPr/>
        </p:nvSpPr>
        <p:spPr>
          <a:xfrm>
            <a:off x="3001881" y="2462727"/>
            <a:ext cx="2217761" cy="523220"/>
          </a:xfrm>
          <a:prstGeom prst="rect">
            <a:avLst/>
          </a:prstGeom>
        </p:spPr>
        <p:txBody>
          <a:bodyPr wrap="square">
            <a:spAutoFit/>
          </a:bodyPr>
          <a:lstStyle/>
          <a:p>
            <a:pPr>
              <a:defRPr/>
            </a:pPr>
            <a:r>
              <a:rPr lang="en-US" dirty="0"/>
              <a:t>(Desired </a:t>
            </a:r>
            <a:r>
              <a:rPr lang="en-US" dirty="0" err="1"/>
              <a:t>Baudrate</a:t>
            </a:r>
            <a:r>
              <a:rPr lang="en-US" dirty="0"/>
              <a:t>)</a:t>
            </a:r>
            <a:endParaRPr lang="en-IN" dirty="0"/>
          </a:p>
          <a:p>
            <a:endParaRPr lang="en-IN" dirty="0"/>
          </a:p>
        </p:txBody>
      </p:sp>
      <p:sp>
        <p:nvSpPr>
          <p:cNvPr id="9" name="Rectangle 8"/>
          <p:cNvSpPr/>
          <p:nvPr/>
        </p:nvSpPr>
        <p:spPr>
          <a:xfrm>
            <a:off x="5880039" y="2502363"/>
            <a:ext cx="2040943" cy="307777"/>
          </a:xfrm>
          <a:prstGeom prst="rect">
            <a:avLst/>
          </a:prstGeom>
        </p:spPr>
        <p:txBody>
          <a:bodyPr wrap="none">
            <a:spAutoFit/>
          </a:bodyPr>
          <a:lstStyle/>
          <a:p>
            <a:r>
              <a:rPr lang="en-US" dirty="0"/>
              <a:t>(Oversampling by 16)</a:t>
            </a:r>
            <a:endParaRPr lang="en-IN" dirty="0"/>
          </a:p>
        </p:txBody>
      </p:sp>
    </p:spTree>
    <p:extLst>
      <p:ext uri="{BB962C8B-B14F-4D97-AF65-F5344CB8AC3E}">
        <p14:creationId xmlns:p14="http://schemas.microsoft.com/office/powerpoint/2010/main" val="719391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5337" y="915427"/>
            <a:ext cx="3231975" cy="461665"/>
          </a:xfrm>
          <a:prstGeom prst="rect">
            <a:avLst/>
          </a:prstGeom>
        </p:spPr>
        <p:txBody>
          <a:bodyPr wrap="none">
            <a:spAutoFit/>
          </a:bodyPr>
          <a:lstStyle/>
          <a:p>
            <a:r>
              <a:rPr lang="en-IN" sz="2400" dirty="0"/>
              <a:t>USARTDIV = </a:t>
            </a:r>
            <a:r>
              <a:rPr lang="en-US" sz="2400" dirty="0" smtClean="0"/>
              <a:t>104.1875</a:t>
            </a:r>
            <a:endParaRPr lang="en-IN" sz="2400" dirty="0"/>
          </a:p>
        </p:txBody>
      </p:sp>
      <p:sp>
        <p:nvSpPr>
          <p:cNvPr id="3" name="Rectangle 2"/>
          <p:cNvSpPr/>
          <p:nvPr/>
        </p:nvSpPr>
        <p:spPr>
          <a:xfrm>
            <a:off x="1794680" y="1377092"/>
            <a:ext cx="5479576" cy="307777"/>
          </a:xfrm>
          <a:prstGeom prst="rect">
            <a:avLst/>
          </a:prstGeom>
        </p:spPr>
        <p:txBody>
          <a:bodyPr wrap="square">
            <a:spAutoFit/>
          </a:bodyPr>
          <a:lstStyle/>
          <a:p>
            <a:r>
              <a:rPr lang="en-US" dirty="0"/>
              <a:t>(For </a:t>
            </a:r>
            <a:r>
              <a:rPr lang="en-US" dirty="0" err="1"/>
              <a:t>baudrate</a:t>
            </a:r>
            <a:r>
              <a:rPr lang="en-US" dirty="0"/>
              <a:t> 9600bps with </a:t>
            </a:r>
            <a:r>
              <a:rPr lang="en-US" dirty="0" err="1"/>
              <a:t>Fck</a:t>
            </a:r>
            <a:r>
              <a:rPr lang="en-US" dirty="0"/>
              <a:t> = </a:t>
            </a:r>
            <a:r>
              <a:rPr lang="en-US" dirty="0" smtClean="0"/>
              <a:t>16MHz </a:t>
            </a:r>
            <a:r>
              <a:rPr lang="en-US" dirty="0"/>
              <a:t>and OVER8=0)</a:t>
            </a:r>
            <a:endParaRPr lang="en-IN" dirty="0"/>
          </a:p>
        </p:txBody>
      </p:sp>
      <p:sp>
        <p:nvSpPr>
          <p:cNvPr id="4" name="Rectangle 3"/>
          <p:cNvSpPr/>
          <p:nvPr/>
        </p:nvSpPr>
        <p:spPr>
          <a:xfrm>
            <a:off x="668739" y="1953036"/>
            <a:ext cx="8087334" cy="646331"/>
          </a:xfrm>
          <a:prstGeom prst="rect">
            <a:avLst/>
          </a:prstGeom>
        </p:spPr>
        <p:txBody>
          <a:bodyPr wrap="square">
            <a:spAutoFit/>
          </a:bodyPr>
          <a:lstStyle/>
          <a:p>
            <a:r>
              <a:rPr lang="en-IN" sz="1800" dirty="0"/>
              <a:t>Now this value we have to convert in to hex and then program the USART_BRR register to achieve </a:t>
            </a:r>
            <a:r>
              <a:rPr lang="en-IN" sz="1800" dirty="0" smtClean="0"/>
              <a:t>desired baud </a:t>
            </a:r>
            <a:r>
              <a:rPr lang="en-IN" sz="1800" dirty="0"/>
              <a:t>rate. </a:t>
            </a:r>
          </a:p>
        </p:txBody>
      </p:sp>
      <p:sp>
        <p:nvSpPr>
          <p:cNvPr id="6" name="Rectangle 5"/>
          <p:cNvSpPr/>
          <p:nvPr/>
        </p:nvSpPr>
        <p:spPr>
          <a:xfrm>
            <a:off x="641444" y="3985146"/>
            <a:ext cx="2456597" cy="614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Fraction part of 4 bits</a:t>
            </a:r>
            <a:endParaRPr lang="en-IN" dirty="0"/>
          </a:p>
        </p:txBody>
      </p:sp>
      <p:cxnSp>
        <p:nvCxnSpPr>
          <p:cNvPr id="8" name="Elbow Connector 7"/>
          <p:cNvCxnSpPr>
            <a:endCxn id="6" idx="0"/>
          </p:cNvCxnSpPr>
          <p:nvPr/>
        </p:nvCxnSpPr>
        <p:spPr>
          <a:xfrm rot="10800000" flipV="1">
            <a:off x="1869744" y="3390616"/>
            <a:ext cx="2000555" cy="5945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a:off x="4531056" y="3390616"/>
            <a:ext cx="2545308" cy="5945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936776" y="3985146"/>
            <a:ext cx="2279175" cy="614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Mantissa part of 12 bits</a:t>
            </a:r>
            <a:endParaRPr lang="en-IN" dirty="0"/>
          </a:p>
        </p:txBody>
      </p:sp>
      <p:sp>
        <p:nvSpPr>
          <p:cNvPr id="12" name="Rectangle 11"/>
          <p:cNvSpPr/>
          <p:nvPr/>
        </p:nvSpPr>
        <p:spPr>
          <a:xfrm>
            <a:off x="3391468" y="3048710"/>
            <a:ext cx="2279175" cy="614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USART_BRR</a:t>
            </a:r>
            <a:endParaRPr lang="en-IN" dirty="0"/>
          </a:p>
        </p:txBody>
      </p:sp>
    </p:spTree>
    <p:extLst>
      <p:ext uri="{BB962C8B-B14F-4D97-AF65-F5344CB8AC3E}">
        <p14:creationId xmlns:p14="http://schemas.microsoft.com/office/powerpoint/2010/main" val="9904909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603612" y="761538"/>
            <a:ext cx="5479576" cy="769442"/>
            <a:chOff x="1794680" y="915427"/>
            <a:chExt cx="5479576" cy="769442"/>
          </a:xfrm>
        </p:grpSpPr>
        <p:sp>
          <p:nvSpPr>
            <p:cNvPr id="3" name="Rectangle 2"/>
            <p:cNvSpPr/>
            <p:nvPr/>
          </p:nvSpPr>
          <p:spPr>
            <a:xfrm>
              <a:off x="2535337" y="915427"/>
              <a:ext cx="3231975" cy="461665"/>
            </a:xfrm>
            <a:prstGeom prst="rect">
              <a:avLst/>
            </a:prstGeom>
          </p:spPr>
          <p:txBody>
            <a:bodyPr wrap="none">
              <a:spAutoFit/>
            </a:bodyPr>
            <a:lstStyle/>
            <a:p>
              <a:r>
                <a:rPr lang="en-IN" sz="2400" dirty="0"/>
                <a:t>USARTDIV = </a:t>
              </a:r>
              <a:r>
                <a:rPr lang="en-US" sz="2400" dirty="0" smtClean="0"/>
                <a:t>104.1875</a:t>
              </a:r>
              <a:endParaRPr lang="en-IN" sz="2400" dirty="0"/>
            </a:p>
          </p:txBody>
        </p:sp>
        <p:sp>
          <p:nvSpPr>
            <p:cNvPr id="4" name="Rectangle 3"/>
            <p:cNvSpPr/>
            <p:nvPr/>
          </p:nvSpPr>
          <p:spPr>
            <a:xfrm>
              <a:off x="1794680" y="1377092"/>
              <a:ext cx="5479576" cy="307777"/>
            </a:xfrm>
            <a:prstGeom prst="rect">
              <a:avLst/>
            </a:prstGeom>
          </p:spPr>
          <p:txBody>
            <a:bodyPr wrap="square">
              <a:spAutoFit/>
            </a:bodyPr>
            <a:lstStyle/>
            <a:p>
              <a:r>
                <a:rPr lang="en-US" dirty="0"/>
                <a:t>(For </a:t>
              </a:r>
              <a:r>
                <a:rPr lang="en-US" dirty="0" err="1"/>
                <a:t>baudrate</a:t>
              </a:r>
              <a:r>
                <a:rPr lang="en-US" dirty="0"/>
                <a:t> 9600bps with </a:t>
              </a:r>
              <a:r>
                <a:rPr lang="en-US" dirty="0" err="1"/>
                <a:t>Fck</a:t>
              </a:r>
              <a:r>
                <a:rPr lang="en-US" dirty="0"/>
                <a:t> = </a:t>
              </a:r>
              <a:r>
                <a:rPr lang="en-US" dirty="0" smtClean="0"/>
                <a:t>16MHz </a:t>
              </a:r>
              <a:r>
                <a:rPr lang="en-US" dirty="0"/>
                <a:t>and OVER8=0)</a:t>
              </a:r>
              <a:endParaRPr lang="en-IN" dirty="0"/>
            </a:p>
          </p:txBody>
        </p:sp>
      </p:grpSp>
      <p:sp>
        <p:nvSpPr>
          <p:cNvPr id="5" name="Rectangle 4"/>
          <p:cNvSpPr/>
          <p:nvPr/>
        </p:nvSpPr>
        <p:spPr>
          <a:xfrm>
            <a:off x="1113388" y="2263973"/>
            <a:ext cx="2563522" cy="369332"/>
          </a:xfrm>
          <a:prstGeom prst="rect">
            <a:avLst/>
          </a:prstGeom>
        </p:spPr>
        <p:txBody>
          <a:bodyPr wrap="none">
            <a:spAutoFit/>
          </a:bodyPr>
          <a:lstStyle/>
          <a:p>
            <a:r>
              <a:rPr lang="en-IN" sz="1800" dirty="0" err="1"/>
              <a:t>DIV_Fraction</a:t>
            </a:r>
            <a:r>
              <a:rPr lang="en-IN" sz="1800" dirty="0"/>
              <a:t> = 0.1875</a:t>
            </a:r>
          </a:p>
        </p:txBody>
      </p:sp>
      <p:sp>
        <p:nvSpPr>
          <p:cNvPr id="6" name="Rectangle 5"/>
          <p:cNvSpPr/>
          <p:nvPr/>
        </p:nvSpPr>
        <p:spPr>
          <a:xfrm>
            <a:off x="3634526" y="2263972"/>
            <a:ext cx="325730" cy="369332"/>
          </a:xfrm>
          <a:prstGeom prst="rect">
            <a:avLst/>
          </a:prstGeom>
        </p:spPr>
        <p:txBody>
          <a:bodyPr wrap="none">
            <a:spAutoFit/>
          </a:bodyPr>
          <a:lstStyle/>
          <a:p>
            <a:r>
              <a:rPr lang="en-US" sz="1800" dirty="0"/>
              <a:t>X</a:t>
            </a:r>
            <a:endParaRPr lang="en-IN" sz="1800" dirty="0"/>
          </a:p>
        </p:txBody>
      </p:sp>
      <p:sp>
        <p:nvSpPr>
          <p:cNvPr id="7" name="Rectangle 6"/>
          <p:cNvSpPr/>
          <p:nvPr/>
        </p:nvSpPr>
        <p:spPr>
          <a:xfrm>
            <a:off x="4343400" y="2262415"/>
            <a:ext cx="441146" cy="369332"/>
          </a:xfrm>
          <a:prstGeom prst="rect">
            <a:avLst/>
          </a:prstGeom>
        </p:spPr>
        <p:txBody>
          <a:bodyPr wrap="none">
            <a:spAutoFit/>
          </a:bodyPr>
          <a:lstStyle/>
          <a:p>
            <a:r>
              <a:rPr lang="en-US" sz="1800" dirty="0"/>
              <a:t>16</a:t>
            </a:r>
            <a:endParaRPr lang="en-IN" sz="1800" dirty="0"/>
          </a:p>
        </p:txBody>
      </p:sp>
      <p:sp>
        <p:nvSpPr>
          <p:cNvPr id="8" name="Rectangle 7"/>
          <p:cNvSpPr/>
          <p:nvPr/>
        </p:nvSpPr>
        <p:spPr>
          <a:xfrm>
            <a:off x="5285940" y="2262415"/>
            <a:ext cx="580608" cy="369332"/>
          </a:xfrm>
          <a:prstGeom prst="rect">
            <a:avLst/>
          </a:prstGeom>
        </p:spPr>
        <p:txBody>
          <a:bodyPr wrap="none">
            <a:spAutoFit/>
          </a:bodyPr>
          <a:lstStyle/>
          <a:p>
            <a:r>
              <a:rPr lang="en-US" sz="1800" dirty="0"/>
              <a:t>= </a:t>
            </a:r>
            <a:r>
              <a:rPr lang="en-US" sz="1800" dirty="0" smtClean="0"/>
              <a:t> 3</a:t>
            </a:r>
            <a:endParaRPr lang="en-IN" sz="1800" dirty="0"/>
          </a:p>
        </p:txBody>
      </p:sp>
      <p:sp>
        <p:nvSpPr>
          <p:cNvPr id="9" name="Rectangle 8"/>
          <p:cNvSpPr/>
          <p:nvPr/>
        </p:nvSpPr>
        <p:spPr>
          <a:xfrm>
            <a:off x="1113388" y="2909181"/>
            <a:ext cx="2270173" cy="369332"/>
          </a:xfrm>
          <a:prstGeom prst="rect">
            <a:avLst/>
          </a:prstGeom>
        </p:spPr>
        <p:txBody>
          <a:bodyPr wrap="none">
            <a:spAutoFit/>
          </a:bodyPr>
          <a:lstStyle/>
          <a:p>
            <a:r>
              <a:rPr lang="en-US" sz="1800" dirty="0" err="1"/>
              <a:t>Div_Mantissa</a:t>
            </a:r>
            <a:r>
              <a:rPr lang="en-US" sz="1800" dirty="0"/>
              <a:t> = 104</a:t>
            </a:r>
            <a:endParaRPr lang="en-IN" sz="1800" dirty="0"/>
          </a:p>
        </p:txBody>
      </p:sp>
      <p:sp>
        <p:nvSpPr>
          <p:cNvPr id="10" name="Rectangle 9"/>
          <p:cNvSpPr/>
          <p:nvPr/>
        </p:nvSpPr>
        <p:spPr>
          <a:xfrm>
            <a:off x="3175420" y="2909181"/>
            <a:ext cx="947695" cy="369332"/>
          </a:xfrm>
          <a:prstGeom prst="rect">
            <a:avLst/>
          </a:prstGeom>
        </p:spPr>
        <p:txBody>
          <a:bodyPr wrap="none">
            <a:spAutoFit/>
          </a:bodyPr>
          <a:lstStyle/>
          <a:p>
            <a:r>
              <a:rPr lang="en-US" sz="1800" dirty="0"/>
              <a:t>=  0x68</a:t>
            </a:r>
            <a:endParaRPr lang="en-IN" sz="1800" dirty="0"/>
          </a:p>
        </p:txBody>
      </p:sp>
      <p:sp>
        <p:nvSpPr>
          <p:cNvPr id="11" name="Rectangle 10"/>
          <p:cNvSpPr/>
          <p:nvPr/>
        </p:nvSpPr>
        <p:spPr>
          <a:xfrm>
            <a:off x="2951031" y="3574429"/>
            <a:ext cx="2784737" cy="461665"/>
          </a:xfrm>
          <a:prstGeom prst="rect">
            <a:avLst/>
          </a:prstGeom>
        </p:spPr>
        <p:txBody>
          <a:bodyPr wrap="none">
            <a:spAutoFit/>
          </a:bodyPr>
          <a:lstStyle/>
          <a:p>
            <a:r>
              <a:rPr lang="en-IN" sz="2400" dirty="0"/>
              <a:t>USARTDIV = </a:t>
            </a:r>
            <a:r>
              <a:rPr lang="en-US" sz="2400" dirty="0" smtClean="0"/>
              <a:t>0x683</a:t>
            </a:r>
            <a:endParaRPr lang="en-IN" sz="2400" dirty="0"/>
          </a:p>
        </p:txBody>
      </p:sp>
      <p:sp>
        <p:nvSpPr>
          <p:cNvPr id="12" name="Rectangle 11"/>
          <p:cNvSpPr/>
          <p:nvPr/>
        </p:nvSpPr>
        <p:spPr>
          <a:xfrm>
            <a:off x="914445" y="4094336"/>
            <a:ext cx="8012332" cy="307777"/>
          </a:xfrm>
          <a:prstGeom prst="rect">
            <a:avLst/>
          </a:prstGeom>
        </p:spPr>
        <p:txBody>
          <a:bodyPr wrap="square">
            <a:spAutoFit/>
          </a:bodyPr>
          <a:lstStyle/>
          <a:p>
            <a:r>
              <a:rPr lang="en-US" dirty="0"/>
              <a:t>(Program this value into USART_BRR register to generate </a:t>
            </a:r>
            <a:r>
              <a:rPr lang="en-US" dirty="0" err="1"/>
              <a:t>baudrate</a:t>
            </a:r>
            <a:r>
              <a:rPr lang="en-US" dirty="0"/>
              <a:t> of 9600bps)</a:t>
            </a:r>
            <a:endParaRPr lang="en-IN" dirty="0"/>
          </a:p>
        </p:txBody>
      </p:sp>
    </p:spTree>
    <p:extLst>
      <p:ext uri="{BB962C8B-B14F-4D97-AF65-F5344CB8AC3E}">
        <p14:creationId xmlns:p14="http://schemas.microsoft.com/office/powerpoint/2010/main" val="104909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1224" y="1117899"/>
            <a:ext cx="7103660" cy="1015663"/>
          </a:xfrm>
          <a:prstGeom prst="rect">
            <a:avLst/>
          </a:prstGeom>
        </p:spPr>
        <p:txBody>
          <a:bodyPr wrap="square">
            <a:spAutoFit/>
          </a:bodyPr>
          <a:lstStyle/>
          <a:p>
            <a:r>
              <a:rPr lang="en-IN" sz="2000" dirty="0" smtClean="0"/>
              <a:t>USART </a:t>
            </a:r>
            <a:r>
              <a:rPr lang="en-IN" sz="2000" dirty="0"/>
              <a:t>is just a piece of hardware in your microcontroller which transmits and receives data bits either in S</a:t>
            </a:r>
            <a:r>
              <a:rPr lang="en-IN" sz="2000" dirty="0" smtClean="0"/>
              <a:t>ynchronous </a:t>
            </a:r>
            <a:r>
              <a:rPr lang="en-IN" sz="2000" dirty="0"/>
              <a:t>mode or in </a:t>
            </a:r>
            <a:r>
              <a:rPr lang="en-IN" sz="2000" dirty="0" smtClean="0"/>
              <a:t>Asynchronous  </a:t>
            </a:r>
            <a:r>
              <a:rPr lang="en-IN" sz="2000" dirty="0"/>
              <a:t>mode. </a:t>
            </a:r>
          </a:p>
        </p:txBody>
      </p:sp>
      <p:sp>
        <p:nvSpPr>
          <p:cNvPr id="5" name="Rectangle 4"/>
          <p:cNvSpPr/>
          <p:nvPr/>
        </p:nvSpPr>
        <p:spPr>
          <a:xfrm>
            <a:off x="921224" y="2708228"/>
            <a:ext cx="7103660" cy="1015663"/>
          </a:xfrm>
          <a:prstGeom prst="rect">
            <a:avLst/>
          </a:prstGeom>
        </p:spPr>
        <p:txBody>
          <a:bodyPr wrap="square">
            <a:spAutoFit/>
          </a:bodyPr>
          <a:lstStyle/>
          <a:p>
            <a:r>
              <a:rPr lang="en-IN" sz="2000" dirty="0"/>
              <a:t>If it is </a:t>
            </a:r>
            <a:r>
              <a:rPr lang="en-IN" sz="2000" dirty="0" smtClean="0"/>
              <a:t>Asynchronous </a:t>
            </a:r>
            <a:r>
              <a:rPr lang="en-IN" sz="2000" dirty="0"/>
              <a:t>mode, then clock will not be sent along with the data, instead we use synchronization bits like start and stop along with the useful data.</a:t>
            </a:r>
          </a:p>
        </p:txBody>
      </p:sp>
    </p:spTree>
    <p:extLst>
      <p:ext uri="{BB962C8B-B14F-4D97-AF65-F5344CB8AC3E}">
        <p14:creationId xmlns:p14="http://schemas.microsoft.com/office/powerpoint/2010/main" val="155010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9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8866" y="1865510"/>
            <a:ext cx="8093121" cy="830997"/>
          </a:xfrm>
          <a:prstGeom prst="rect">
            <a:avLst/>
          </a:prstGeom>
        </p:spPr>
        <p:txBody>
          <a:bodyPr wrap="square">
            <a:spAutoFit/>
          </a:bodyPr>
          <a:lstStyle/>
          <a:p>
            <a:r>
              <a:rPr lang="en-IN" sz="2400" dirty="0"/>
              <a:t>Now lets take another example of generating baud rate of </a:t>
            </a:r>
            <a:r>
              <a:rPr lang="en-IN" sz="2400" dirty="0" smtClean="0"/>
              <a:t>115200 bps. </a:t>
            </a:r>
            <a:endParaRPr lang="en-IN" sz="2400" dirty="0"/>
          </a:p>
        </p:txBody>
      </p:sp>
      <p:sp>
        <p:nvSpPr>
          <p:cNvPr id="3" name="Rectangle 2"/>
          <p:cNvSpPr/>
          <p:nvPr/>
        </p:nvSpPr>
        <p:spPr>
          <a:xfrm>
            <a:off x="2472933" y="2254032"/>
            <a:ext cx="4572000" cy="923330"/>
          </a:xfrm>
          <a:prstGeom prst="rect">
            <a:avLst/>
          </a:prstGeom>
        </p:spPr>
        <p:txBody>
          <a:bodyPr>
            <a:spAutoFit/>
          </a:bodyPr>
          <a:lstStyle/>
          <a:p>
            <a:endParaRPr lang="en-US" sz="1800" dirty="0"/>
          </a:p>
          <a:p>
            <a:endParaRPr lang="en-US" sz="1800" dirty="0"/>
          </a:p>
          <a:p>
            <a:r>
              <a:rPr lang="en-US" sz="1800" dirty="0" smtClean="0"/>
              <a:t>For , F</a:t>
            </a:r>
            <a:r>
              <a:rPr lang="en-US" sz="1800" baseline="-25000" dirty="0" smtClean="0"/>
              <a:t>CK</a:t>
            </a:r>
            <a:r>
              <a:rPr lang="en-US" sz="1800" dirty="0" smtClean="0"/>
              <a:t> </a:t>
            </a:r>
            <a:r>
              <a:rPr lang="en-US" sz="1800" dirty="0"/>
              <a:t>= </a:t>
            </a:r>
            <a:r>
              <a:rPr lang="en-US" sz="1800" dirty="0" smtClean="0"/>
              <a:t>16MHz    and     OVER8=0</a:t>
            </a:r>
            <a:endParaRPr lang="en-US" sz="1800" dirty="0"/>
          </a:p>
        </p:txBody>
      </p:sp>
    </p:spTree>
    <p:extLst>
      <p:ext uri="{BB962C8B-B14F-4D97-AF65-F5344CB8AC3E}">
        <p14:creationId xmlns:p14="http://schemas.microsoft.com/office/powerpoint/2010/main" val="33991814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603612" y="761538"/>
            <a:ext cx="5479576" cy="769442"/>
            <a:chOff x="1794680" y="915427"/>
            <a:chExt cx="5479576" cy="769442"/>
          </a:xfrm>
        </p:grpSpPr>
        <p:sp>
          <p:nvSpPr>
            <p:cNvPr id="3" name="Rectangle 2"/>
            <p:cNvSpPr/>
            <p:nvPr/>
          </p:nvSpPr>
          <p:spPr>
            <a:xfrm>
              <a:off x="2535337" y="915427"/>
              <a:ext cx="2892138" cy="461665"/>
            </a:xfrm>
            <a:prstGeom prst="rect">
              <a:avLst/>
            </a:prstGeom>
          </p:spPr>
          <p:txBody>
            <a:bodyPr wrap="none">
              <a:spAutoFit/>
            </a:bodyPr>
            <a:lstStyle/>
            <a:p>
              <a:r>
                <a:rPr lang="en-IN" sz="2400" dirty="0"/>
                <a:t>USARTDIV </a:t>
              </a:r>
              <a:r>
                <a:rPr lang="en-IN" sz="2400" dirty="0" smtClean="0"/>
                <a:t>= 8.6875</a:t>
              </a:r>
              <a:endParaRPr lang="en-IN" sz="2400" dirty="0"/>
            </a:p>
          </p:txBody>
        </p:sp>
        <p:sp>
          <p:nvSpPr>
            <p:cNvPr id="4" name="Rectangle 3"/>
            <p:cNvSpPr/>
            <p:nvPr/>
          </p:nvSpPr>
          <p:spPr>
            <a:xfrm>
              <a:off x="1794680" y="1377092"/>
              <a:ext cx="5479576" cy="307777"/>
            </a:xfrm>
            <a:prstGeom prst="rect">
              <a:avLst/>
            </a:prstGeom>
          </p:spPr>
          <p:txBody>
            <a:bodyPr wrap="square">
              <a:spAutoFit/>
            </a:bodyPr>
            <a:lstStyle/>
            <a:p>
              <a:r>
                <a:rPr lang="en-US" dirty="0"/>
                <a:t>(For </a:t>
              </a:r>
              <a:r>
                <a:rPr lang="en-US" dirty="0" err="1"/>
                <a:t>baudrate</a:t>
              </a:r>
              <a:r>
                <a:rPr lang="en-US" dirty="0"/>
                <a:t> </a:t>
              </a:r>
              <a:r>
                <a:rPr lang="en-US" dirty="0" smtClean="0"/>
                <a:t>115200bps </a:t>
              </a:r>
              <a:r>
                <a:rPr lang="en-US" dirty="0"/>
                <a:t>with </a:t>
              </a:r>
              <a:r>
                <a:rPr lang="en-US" dirty="0" err="1"/>
                <a:t>Fck</a:t>
              </a:r>
              <a:r>
                <a:rPr lang="en-US" dirty="0"/>
                <a:t> = </a:t>
              </a:r>
              <a:r>
                <a:rPr lang="en-US" dirty="0" smtClean="0"/>
                <a:t>16MHz </a:t>
              </a:r>
              <a:r>
                <a:rPr lang="en-US" dirty="0"/>
                <a:t>and OVER8=0)</a:t>
              </a:r>
              <a:endParaRPr lang="en-IN" dirty="0"/>
            </a:p>
          </p:txBody>
        </p:sp>
      </p:grpSp>
      <p:sp>
        <p:nvSpPr>
          <p:cNvPr id="5" name="Rectangle 4"/>
          <p:cNvSpPr/>
          <p:nvPr/>
        </p:nvSpPr>
        <p:spPr>
          <a:xfrm>
            <a:off x="1113388" y="2263973"/>
            <a:ext cx="2563522" cy="369332"/>
          </a:xfrm>
          <a:prstGeom prst="rect">
            <a:avLst/>
          </a:prstGeom>
        </p:spPr>
        <p:txBody>
          <a:bodyPr wrap="none">
            <a:spAutoFit/>
          </a:bodyPr>
          <a:lstStyle/>
          <a:p>
            <a:r>
              <a:rPr lang="en-IN" sz="1800" dirty="0" err="1"/>
              <a:t>DIV_Fraction</a:t>
            </a:r>
            <a:r>
              <a:rPr lang="en-IN" sz="1800" dirty="0"/>
              <a:t> = </a:t>
            </a:r>
            <a:r>
              <a:rPr lang="en-IN" sz="1800" dirty="0" smtClean="0"/>
              <a:t>0.6875</a:t>
            </a:r>
            <a:endParaRPr lang="en-IN" sz="1800" dirty="0"/>
          </a:p>
        </p:txBody>
      </p:sp>
      <p:sp>
        <p:nvSpPr>
          <p:cNvPr id="6" name="Rectangle 5"/>
          <p:cNvSpPr/>
          <p:nvPr/>
        </p:nvSpPr>
        <p:spPr>
          <a:xfrm>
            <a:off x="3634526" y="2263972"/>
            <a:ext cx="325730" cy="369332"/>
          </a:xfrm>
          <a:prstGeom prst="rect">
            <a:avLst/>
          </a:prstGeom>
        </p:spPr>
        <p:txBody>
          <a:bodyPr wrap="none">
            <a:spAutoFit/>
          </a:bodyPr>
          <a:lstStyle/>
          <a:p>
            <a:r>
              <a:rPr lang="en-US" sz="1800" dirty="0"/>
              <a:t>X</a:t>
            </a:r>
            <a:endParaRPr lang="en-IN" sz="1800" dirty="0"/>
          </a:p>
        </p:txBody>
      </p:sp>
      <p:sp>
        <p:nvSpPr>
          <p:cNvPr id="7" name="Rectangle 6"/>
          <p:cNvSpPr/>
          <p:nvPr/>
        </p:nvSpPr>
        <p:spPr>
          <a:xfrm>
            <a:off x="4343400" y="2262415"/>
            <a:ext cx="441146" cy="369332"/>
          </a:xfrm>
          <a:prstGeom prst="rect">
            <a:avLst/>
          </a:prstGeom>
        </p:spPr>
        <p:txBody>
          <a:bodyPr wrap="none">
            <a:spAutoFit/>
          </a:bodyPr>
          <a:lstStyle/>
          <a:p>
            <a:r>
              <a:rPr lang="en-US" sz="1800" dirty="0"/>
              <a:t>16</a:t>
            </a:r>
            <a:endParaRPr lang="en-IN" sz="1800" dirty="0"/>
          </a:p>
        </p:txBody>
      </p:sp>
      <p:sp>
        <p:nvSpPr>
          <p:cNvPr id="8" name="Rectangle 7"/>
          <p:cNvSpPr/>
          <p:nvPr/>
        </p:nvSpPr>
        <p:spPr>
          <a:xfrm>
            <a:off x="5285940" y="2262415"/>
            <a:ext cx="1507144" cy="369332"/>
          </a:xfrm>
          <a:prstGeom prst="rect">
            <a:avLst/>
          </a:prstGeom>
        </p:spPr>
        <p:txBody>
          <a:bodyPr wrap="none">
            <a:spAutoFit/>
          </a:bodyPr>
          <a:lstStyle/>
          <a:p>
            <a:r>
              <a:rPr lang="en-US" sz="1800" dirty="0"/>
              <a:t>= </a:t>
            </a:r>
            <a:r>
              <a:rPr lang="en-US" sz="1800" dirty="0" smtClean="0"/>
              <a:t> 11 = 0X0B</a:t>
            </a:r>
            <a:endParaRPr lang="en-IN" sz="1800" dirty="0"/>
          </a:p>
        </p:txBody>
      </p:sp>
      <p:sp>
        <p:nvSpPr>
          <p:cNvPr id="9" name="Rectangle 8"/>
          <p:cNvSpPr/>
          <p:nvPr/>
        </p:nvSpPr>
        <p:spPr>
          <a:xfrm>
            <a:off x="1113388" y="2909181"/>
            <a:ext cx="2077813" cy="369332"/>
          </a:xfrm>
          <a:prstGeom prst="rect">
            <a:avLst/>
          </a:prstGeom>
        </p:spPr>
        <p:txBody>
          <a:bodyPr wrap="none">
            <a:spAutoFit/>
          </a:bodyPr>
          <a:lstStyle/>
          <a:p>
            <a:r>
              <a:rPr lang="en-US" sz="1800" dirty="0" err="1"/>
              <a:t>Div_Mantissa</a:t>
            </a:r>
            <a:r>
              <a:rPr lang="en-US" sz="1800" dirty="0"/>
              <a:t> =  </a:t>
            </a:r>
            <a:r>
              <a:rPr lang="en-US" sz="1800" dirty="0" smtClean="0"/>
              <a:t>8</a:t>
            </a:r>
            <a:endParaRPr lang="en-IN" sz="1800" dirty="0"/>
          </a:p>
        </p:txBody>
      </p:sp>
      <p:sp>
        <p:nvSpPr>
          <p:cNvPr id="11" name="Rectangle 10"/>
          <p:cNvSpPr/>
          <p:nvPr/>
        </p:nvSpPr>
        <p:spPr>
          <a:xfrm>
            <a:off x="2951031" y="3574429"/>
            <a:ext cx="2621230" cy="461665"/>
          </a:xfrm>
          <a:prstGeom prst="rect">
            <a:avLst/>
          </a:prstGeom>
        </p:spPr>
        <p:txBody>
          <a:bodyPr wrap="none">
            <a:spAutoFit/>
          </a:bodyPr>
          <a:lstStyle/>
          <a:p>
            <a:r>
              <a:rPr lang="en-IN" sz="2400" dirty="0"/>
              <a:t>USARTDIV = </a:t>
            </a:r>
            <a:r>
              <a:rPr lang="en-US" sz="2400" dirty="0" smtClean="0"/>
              <a:t>0x8B</a:t>
            </a:r>
            <a:endParaRPr lang="en-IN" sz="2400" dirty="0"/>
          </a:p>
        </p:txBody>
      </p:sp>
      <p:sp>
        <p:nvSpPr>
          <p:cNvPr id="12" name="Rectangle 11"/>
          <p:cNvSpPr/>
          <p:nvPr/>
        </p:nvSpPr>
        <p:spPr>
          <a:xfrm>
            <a:off x="914445" y="4094336"/>
            <a:ext cx="8012332" cy="307777"/>
          </a:xfrm>
          <a:prstGeom prst="rect">
            <a:avLst/>
          </a:prstGeom>
        </p:spPr>
        <p:txBody>
          <a:bodyPr wrap="square">
            <a:spAutoFit/>
          </a:bodyPr>
          <a:lstStyle/>
          <a:p>
            <a:r>
              <a:rPr lang="en-US" dirty="0"/>
              <a:t>(Program this value into USART_BRR register to generate </a:t>
            </a:r>
            <a:r>
              <a:rPr lang="en-US" dirty="0" err="1"/>
              <a:t>baudrate</a:t>
            </a:r>
            <a:r>
              <a:rPr lang="en-US" dirty="0"/>
              <a:t> of </a:t>
            </a:r>
            <a:r>
              <a:rPr lang="en-US" dirty="0" smtClean="0"/>
              <a:t>115200bps)</a:t>
            </a:r>
            <a:endParaRPr lang="en-IN" dirty="0"/>
          </a:p>
        </p:txBody>
      </p:sp>
    </p:spTree>
    <p:extLst>
      <p:ext uri="{BB962C8B-B14F-4D97-AF65-F5344CB8AC3E}">
        <p14:creationId xmlns:p14="http://schemas.microsoft.com/office/powerpoint/2010/main" val="244331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6268" y="231491"/>
            <a:ext cx="2847373" cy="1053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Got interrupt from UART</a:t>
            </a:r>
            <a:endParaRPr lang="en-IN" dirty="0"/>
          </a:p>
        </p:txBody>
      </p:sp>
      <p:sp>
        <p:nvSpPr>
          <p:cNvPr id="3" name="Rectangle 2"/>
          <p:cNvSpPr/>
          <p:nvPr/>
        </p:nvSpPr>
        <p:spPr>
          <a:xfrm>
            <a:off x="2986267" y="1576083"/>
            <a:ext cx="2847373" cy="854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 the interrupt using Status register </a:t>
            </a:r>
            <a:endParaRPr lang="en-IN" dirty="0"/>
          </a:p>
        </p:txBody>
      </p:sp>
      <p:sp>
        <p:nvSpPr>
          <p:cNvPr id="4" name="Rectangle 3"/>
          <p:cNvSpPr/>
          <p:nvPr/>
        </p:nvSpPr>
        <p:spPr>
          <a:xfrm>
            <a:off x="534364" y="3059572"/>
            <a:ext cx="1881290" cy="666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 is due to setting of RXNE flag</a:t>
            </a:r>
            <a:endParaRPr lang="en-IN" dirty="0"/>
          </a:p>
        </p:txBody>
      </p:sp>
      <p:sp>
        <p:nvSpPr>
          <p:cNvPr id="5" name="Rectangle 4"/>
          <p:cNvSpPr/>
          <p:nvPr/>
        </p:nvSpPr>
        <p:spPr>
          <a:xfrm>
            <a:off x="2705235" y="3058597"/>
            <a:ext cx="1689344" cy="667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 is due to setting of TXE flag</a:t>
            </a:r>
            <a:endParaRPr lang="en-IN" dirty="0"/>
          </a:p>
        </p:txBody>
      </p:sp>
      <p:sp>
        <p:nvSpPr>
          <p:cNvPr id="6" name="Rectangle 5"/>
          <p:cNvSpPr/>
          <p:nvPr/>
        </p:nvSpPr>
        <p:spPr>
          <a:xfrm>
            <a:off x="6601428" y="3024839"/>
            <a:ext cx="1778297" cy="697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 is due Setting of ERROR flag</a:t>
            </a:r>
            <a:endParaRPr lang="en-IN" dirty="0"/>
          </a:p>
        </p:txBody>
      </p:sp>
      <p:sp>
        <p:nvSpPr>
          <p:cNvPr id="7" name="Down Arrow 6"/>
          <p:cNvSpPr/>
          <p:nvPr/>
        </p:nvSpPr>
        <p:spPr>
          <a:xfrm>
            <a:off x="4213185" y="1284789"/>
            <a:ext cx="416688" cy="2912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34364" y="4071393"/>
            <a:ext cx="1898652" cy="537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 RXNE interrupt</a:t>
            </a:r>
            <a:endParaRPr lang="en-IN" dirty="0"/>
          </a:p>
        </p:txBody>
      </p:sp>
      <p:sp>
        <p:nvSpPr>
          <p:cNvPr id="15" name="Rectangle 14"/>
          <p:cNvSpPr/>
          <p:nvPr/>
        </p:nvSpPr>
        <p:spPr>
          <a:xfrm>
            <a:off x="2705235" y="4071393"/>
            <a:ext cx="1689344" cy="537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 TXE interrupt</a:t>
            </a:r>
            <a:endParaRPr lang="en-IN" dirty="0"/>
          </a:p>
        </p:txBody>
      </p:sp>
      <p:sp>
        <p:nvSpPr>
          <p:cNvPr id="16" name="Rectangle 15"/>
          <p:cNvSpPr/>
          <p:nvPr/>
        </p:nvSpPr>
        <p:spPr>
          <a:xfrm>
            <a:off x="6601428" y="4091450"/>
            <a:ext cx="1778297" cy="55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 Error</a:t>
            </a:r>
            <a:endParaRPr lang="en-IN" dirty="0"/>
          </a:p>
        </p:txBody>
      </p:sp>
      <p:sp>
        <p:nvSpPr>
          <p:cNvPr id="20" name="Rectangle 19"/>
          <p:cNvSpPr/>
          <p:nvPr/>
        </p:nvSpPr>
        <p:spPr>
          <a:xfrm>
            <a:off x="4629873" y="3059572"/>
            <a:ext cx="1689344" cy="667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 is due to setting of TC flag</a:t>
            </a:r>
            <a:endParaRPr lang="en-IN" dirty="0"/>
          </a:p>
        </p:txBody>
      </p:sp>
      <p:sp>
        <p:nvSpPr>
          <p:cNvPr id="22" name="Rectangle 21"/>
          <p:cNvSpPr/>
          <p:nvPr/>
        </p:nvSpPr>
        <p:spPr>
          <a:xfrm>
            <a:off x="4629678" y="4124043"/>
            <a:ext cx="1689344" cy="526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 TC interrupt</a:t>
            </a:r>
            <a:endParaRPr lang="en-IN" dirty="0"/>
          </a:p>
        </p:txBody>
      </p:sp>
      <p:cxnSp>
        <p:nvCxnSpPr>
          <p:cNvPr id="24" name="Elbow Connector 23"/>
          <p:cNvCxnSpPr>
            <a:stCxn id="3" idx="1"/>
            <a:endCxn id="4" idx="0"/>
          </p:cNvCxnSpPr>
          <p:nvPr/>
        </p:nvCxnSpPr>
        <p:spPr>
          <a:xfrm rot="10800000" flipV="1">
            <a:off x="1475009" y="2003384"/>
            <a:ext cx="1511258" cy="1056188"/>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3" idx="3"/>
            <a:endCxn id="6" idx="0"/>
          </p:cNvCxnSpPr>
          <p:nvPr/>
        </p:nvCxnSpPr>
        <p:spPr>
          <a:xfrm>
            <a:off x="5833640" y="2003384"/>
            <a:ext cx="1656937" cy="1021455"/>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5" idx="0"/>
          </p:cNvCxnSpPr>
          <p:nvPr/>
        </p:nvCxnSpPr>
        <p:spPr>
          <a:xfrm>
            <a:off x="3549907" y="2430684"/>
            <a:ext cx="0" cy="6279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0" idx="0"/>
          </p:cNvCxnSpPr>
          <p:nvPr/>
        </p:nvCxnSpPr>
        <p:spPr>
          <a:xfrm>
            <a:off x="5474350" y="2430684"/>
            <a:ext cx="195" cy="6288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14" idx="0"/>
          </p:cNvCxnSpPr>
          <p:nvPr/>
        </p:nvCxnSpPr>
        <p:spPr>
          <a:xfrm>
            <a:off x="1475009" y="3725840"/>
            <a:ext cx="8681" cy="34555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2"/>
          </p:cNvCxnSpPr>
          <p:nvPr/>
        </p:nvCxnSpPr>
        <p:spPr>
          <a:xfrm>
            <a:off x="3549907" y="3725841"/>
            <a:ext cx="0" cy="3982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 idx="2"/>
            <a:endCxn id="22" idx="0"/>
          </p:cNvCxnSpPr>
          <p:nvPr/>
        </p:nvCxnSpPr>
        <p:spPr>
          <a:xfrm flipH="1">
            <a:off x="5474350" y="3726816"/>
            <a:ext cx="195" cy="3972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16" idx="0"/>
          </p:cNvCxnSpPr>
          <p:nvPr/>
        </p:nvCxnSpPr>
        <p:spPr>
          <a:xfrm>
            <a:off x="7490577" y="3722218"/>
            <a:ext cx="0" cy="3692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9622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1285" y="441768"/>
            <a:ext cx="2185688" cy="42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 TXE interrupt</a:t>
            </a:r>
            <a:endParaRPr lang="en-IN" dirty="0"/>
          </a:p>
        </p:txBody>
      </p:sp>
      <p:sp>
        <p:nvSpPr>
          <p:cNvPr id="4" name="Rectangle 3"/>
          <p:cNvSpPr/>
          <p:nvPr/>
        </p:nvSpPr>
        <p:spPr>
          <a:xfrm>
            <a:off x="2937343" y="1128054"/>
            <a:ext cx="2185688" cy="43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one byte to USART_DR </a:t>
            </a:r>
            <a:endParaRPr lang="en-IN" dirty="0"/>
          </a:p>
        </p:txBody>
      </p:sp>
      <p:sp>
        <p:nvSpPr>
          <p:cNvPr id="6" name="Rectangle 5"/>
          <p:cNvSpPr/>
          <p:nvPr/>
        </p:nvSpPr>
        <p:spPr>
          <a:xfrm>
            <a:off x="2937343" y="1852496"/>
            <a:ext cx="2185688" cy="21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Tx</a:t>
            </a:r>
            <a:r>
              <a:rPr lang="en-US" dirty="0" smtClean="0"/>
              <a:t> Count--</a:t>
            </a:r>
            <a:endParaRPr lang="en-IN" dirty="0"/>
          </a:p>
        </p:txBody>
      </p:sp>
      <p:sp>
        <p:nvSpPr>
          <p:cNvPr id="9" name="Rectangle 8"/>
          <p:cNvSpPr/>
          <p:nvPr/>
        </p:nvSpPr>
        <p:spPr>
          <a:xfrm>
            <a:off x="2909245" y="2322722"/>
            <a:ext cx="2241884" cy="330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Tx</a:t>
            </a:r>
            <a:r>
              <a:rPr lang="en-US" dirty="0"/>
              <a:t> Count </a:t>
            </a:r>
            <a:r>
              <a:rPr lang="en-US" dirty="0" smtClean="0"/>
              <a:t>= 0 ?</a:t>
            </a:r>
            <a:endParaRPr lang="en-IN" dirty="0"/>
          </a:p>
        </p:txBody>
      </p:sp>
      <p:sp>
        <p:nvSpPr>
          <p:cNvPr id="10" name="Rectangle 9"/>
          <p:cNvSpPr/>
          <p:nvPr/>
        </p:nvSpPr>
        <p:spPr>
          <a:xfrm>
            <a:off x="2931285" y="3659358"/>
            <a:ext cx="2253654" cy="54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 till TC interrupt to confirm of last byte sent</a:t>
            </a:r>
            <a:endParaRPr lang="en-IN" dirty="0"/>
          </a:p>
        </p:txBody>
      </p:sp>
      <p:sp>
        <p:nvSpPr>
          <p:cNvPr id="11" name="Rectangle 10"/>
          <p:cNvSpPr/>
          <p:nvPr/>
        </p:nvSpPr>
        <p:spPr>
          <a:xfrm>
            <a:off x="6126845" y="4010594"/>
            <a:ext cx="2185688" cy="42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 till another TXE interrupt</a:t>
            </a:r>
            <a:endParaRPr lang="en-IN" dirty="0"/>
          </a:p>
        </p:txBody>
      </p:sp>
      <p:sp>
        <p:nvSpPr>
          <p:cNvPr id="12" name="Down Arrow 11"/>
          <p:cNvSpPr/>
          <p:nvPr/>
        </p:nvSpPr>
        <p:spPr>
          <a:xfrm>
            <a:off x="3844720" y="2658505"/>
            <a:ext cx="358817" cy="211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3795531" y="1567543"/>
            <a:ext cx="358817" cy="284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3795531" y="878582"/>
            <a:ext cx="358817" cy="256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2517127" y="2610236"/>
            <a:ext cx="476412" cy="307777"/>
          </a:xfrm>
          <a:prstGeom prst="rect">
            <a:avLst/>
          </a:prstGeom>
        </p:spPr>
        <p:txBody>
          <a:bodyPr wrap="none">
            <a:spAutoFit/>
          </a:bodyPr>
          <a:lstStyle/>
          <a:p>
            <a:r>
              <a:rPr lang="en-US" dirty="0"/>
              <a:t>Yes</a:t>
            </a:r>
            <a:endParaRPr lang="en-IN" dirty="0"/>
          </a:p>
        </p:txBody>
      </p:sp>
      <p:sp>
        <p:nvSpPr>
          <p:cNvPr id="27" name="Rectangle 26"/>
          <p:cNvSpPr/>
          <p:nvPr/>
        </p:nvSpPr>
        <p:spPr>
          <a:xfrm>
            <a:off x="5615911" y="2517124"/>
            <a:ext cx="434734" cy="307777"/>
          </a:xfrm>
          <a:prstGeom prst="rect">
            <a:avLst/>
          </a:prstGeom>
        </p:spPr>
        <p:txBody>
          <a:bodyPr wrap="none">
            <a:spAutoFit/>
          </a:bodyPr>
          <a:lstStyle/>
          <a:p>
            <a:r>
              <a:rPr lang="en-US" dirty="0"/>
              <a:t>No</a:t>
            </a:r>
            <a:endParaRPr lang="en-IN" dirty="0"/>
          </a:p>
        </p:txBody>
      </p:sp>
      <p:sp>
        <p:nvSpPr>
          <p:cNvPr id="28" name="Down Arrow 27"/>
          <p:cNvSpPr/>
          <p:nvPr/>
        </p:nvSpPr>
        <p:spPr>
          <a:xfrm>
            <a:off x="3795531" y="2066146"/>
            <a:ext cx="358817" cy="256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Elbow Connector 18"/>
          <p:cNvCxnSpPr>
            <a:stCxn id="9" idx="3"/>
            <a:endCxn id="11" idx="0"/>
          </p:cNvCxnSpPr>
          <p:nvPr/>
        </p:nvCxnSpPr>
        <p:spPr>
          <a:xfrm>
            <a:off x="5151129" y="2488104"/>
            <a:ext cx="2068560" cy="15224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09245" y="2869746"/>
            <a:ext cx="2253654" cy="54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Disable TXE interrupt</a:t>
            </a:r>
          </a:p>
          <a:p>
            <a:pPr algn="ctr"/>
            <a:r>
              <a:rPr lang="en-US" dirty="0" smtClean="0"/>
              <a:t>Enable TC interrupt</a:t>
            </a:r>
            <a:endParaRPr lang="en-IN" dirty="0"/>
          </a:p>
        </p:txBody>
      </p:sp>
      <p:sp>
        <p:nvSpPr>
          <p:cNvPr id="35" name="Down Arrow 34"/>
          <p:cNvSpPr/>
          <p:nvPr/>
        </p:nvSpPr>
        <p:spPr>
          <a:xfrm>
            <a:off x="3791945" y="3444034"/>
            <a:ext cx="358817" cy="211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2244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31284" y="702566"/>
            <a:ext cx="3164715" cy="3673032"/>
            <a:chOff x="2931285" y="441768"/>
            <a:chExt cx="2259712" cy="3009003"/>
          </a:xfrm>
        </p:grpSpPr>
        <p:sp>
          <p:nvSpPr>
            <p:cNvPr id="2" name="Rectangle 1"/>
            <p:cNvSpPr/>
            <p:nvPr/>
          </p:nvSpPr>
          <p:spPr>
            <a:xfrm>
              <a:off x="2931285" y="441768"/>
              <a:ext cx="2185688" cy="42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 TC interrupt</a:t>
              </a:r>
              <a:endParaRPr lang="en-IN" dirty="0"/>
            </a:p>
          </p:txBody>
        </p:sp>
        <p:sp>
          <p:nvSpPr>
            <p:cNvPr id="4" name="Rectangle 3"/>
            <p:cNvSpPr/>
            <p:nvPr/>
          </p:nvSpPr>
          <p:spPr>
            <a:xfrm>
              <a:off x="2937343" y="1128054"/>
              <a:ext cx="2185688" cy="43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Disable TC interrupt</a:t>
              </a:r>
              <a:endParaRPr lang="en-IN" dirty="0"/>
            </a:p>
          </p:txBody>
        </p:sp>
        <p:sp>
          <p:nvSpPr>
            <p:cNvPr id="10" name="Rectangle 9"/>
            <p:cNvSpPr/>
            <p:nvPr/>
          </p:nvSpPr>
          <p:spPr>
            <a:xfrm>
              <a:off x="2937343" y="2607437"/>
              <a:ext cx="2253654" cy="843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Application callback to indicate TX completed</a:t>
              </a:r>
              <a:endParaRPr lang="en-IN" dirty="0"/>
            </a:p>
          </p:txBody>
        </p:sp>
        <p:sp>
          <p:nvSpPr>
            <p:cNvPr id="14" name="Down Arrow 13"/>
            <p:cNvSpPr/>
            <p:nvPr/>
          </p:nvSpPr>
          <p:spPr>
            <a:xfrm>
              <a:off x="3795531" y="1567543"/>
              <a:ext cx="358817" cy="284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3795531" y="878582"/>
              <a:ext cx="358817" cy="256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2937343" y="1852496"/>
              <a:ext cx="2253654" cy="54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a:t>
              </a:r>
              <a:r>
                <a:rPr lang="en-US" dirty="0" err="1" smtClean="0"/>
                <a:t>tx_state</a:t>
              </a:r>
              <a:r>
                <a:rPr lang="en-US" dirty="0" smtClean="0"/>
                <a:t> = READY</a:t>
              </a:r>
              <a:endParaRPr lang="en-IN" dirty="0"/>
            </a:p>
          </p:txBody>
        </p:sp>
        <p:sp>
          <p:nvSpPr>
            <p:cNvPr id="35" name="Down Arrow 34"/>
            <p:cNvSpPr/>
            <p:nvPr/>
          </p:nvSpPr>
          <p:spPr>
            <a:xfrm>
              <a:off x="3797184" y="2396196"/>
              <a:ext cx="358817" cy="211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56059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679304" y="228118"/>
            <a:ext cx="7645172" cy="4670454"/>
            <a:chOff x="679304" y="228118"/>
            <a:chExt cx="7645172" cy="4957456"/>
          </a:xfrm>
        </p:grpSpPr>
        <p:sp>
          <p:nvSpPr>
            <p:cNvPr id="2" name="Rectangle 1"/>
            <p:cNvSpPr/>
            <p:nvPr/>
          </p:nvSpPr>
          <p:spPr>
            <a:xfrm>
              <a:off x="2943228" y="228118"/>
              <a:ext cx="2185688" cy="42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 RXNE interrupt</a:t>
              </a:r>
              <a:endParaRPr lang="en-IN" dirty="0"/>
            </a:p>
          </p:txBody>
        </p:sp>
        <p:sp>
          <p:nvSpPr>
            <p:cNvPr id="4" name="Rectangle 3"/>
            <p:cNvSpPr/>
            <p:nvPr/>
          </p:nvSpPr>
          <p:spPr>
            <a:xfrm>
              <a:off x="2949286" y="914404"/>
              <a:ext cx="2185688" cy="439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parity used ? </a:t>
              </a:r>
              <a:endParaRPr lang="en-IN" dirty="0"/>
            </a:p>
          </p:txBody>
        </p:sp>
        <p:sp>
          <p:nvSpPr>
            <p:cNvPr id="9" name="Rectangle 8"/>
            <p:cNvSpPr/>
            <p:nvPr/>
          </p:nvSpPr>
          <p:spPr>
            <a:xfrm>
              <a:off x="679304" y="1638846"/>
              <a:ext cx="2241884" cy="509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USART_DR register</a:t>
              </a:r>
            </a:p>
            <a:p>
              <a:pPr algn="ctr"/>
              <a:r>
                <a:rPr lang="en-US" dirty="0" smtClean="0"/>
                <a:t>With out </a:t>
              </a:r>
              <a:r>
                <a:rPr lang="en-US" dirty="0" err="1" smtClean="0"/>
                <a:t>msb</a:t>
              </a:r>
              <a:endParaRPr lang="en-IN" dirty="0"/>
            </a:p>
          </p:txBody>
        </p:sp>
        <p:sp>
          <p:nvSpPr>
            <p:cNvPr id="10" name="Rectangle 9"/>
            <p:cNvSpPr/>
            <p:nvPr/>
          </p:nvSpPr>
          <p:spPr>
            <a:xfrm>
              <a:off x="2921188" y="2867336"/>
              <a:ext cx="2253654" cy="322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RX count = 0 ??</a:t>
              </a:r>
              <a:endParaRPr lang="en-IN" dirty="0"/>
            </a:p>
          </p:txBody>
        </p:sp>
        <p:sp>
          <p:nvSpPr>
            <p:cNvPr id="11" name="Rectangle 10"/>
            <p:cNvSpPr/>
            <p:nvPr/>
          </p:nvSpPr>
          <p:spPr>
            <a:xfrm>
              <a:off x="6138788" y="2867337"/>
              <a:ext cx="2185688" cy="42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 till another RXNE interrupt</a:t>
              </a:r>
              <a:endParaRPr lang="en-IN" dirty="0"/>
            </a:p>
          </p:txBody>
        </p:sp>
        <p:sp>
          <p:nvSpPr>
            <p:cNvPr id="15" name="Down Arrow 14"/>
            <p:cNvSpPr/>
            <p:nvPr/>
          </p:nvSpPr>
          <p:spPr>
            <a:xfrm>
              <a:off x="3807474" y="664932"/>
              <a:ext cx="358817" cy="256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2136560" y="812656"/>
              <a:ext cx="476412" cy="307777"/>
            </a:xfrm>
            <a:prstGeom prst="rect">
              <a:avLst/>
            </a:prstGeom>
          </p:spPr>
          <p:txBody>
            <a:bodyPr wrap="none">
              <a:spAutoFit/>
            </a:bodyPr>
            <a:lstStyle/>
            <a:p>
              <a:r>
                <a:rPr lang="en-US" dirty="0"/>
                <a:t>Yes</a:t>
              </a:r>
              <a:endParaRPr lang="en-IN" dirty="0"/>
            </a:p>
          </p:txBody>
        </p:sp>
        <p:sp>
          <p:nvSpPr>
            <p:cNvPr id="27" name="Rectangle 26"/>
            <p:cNvSpPr/>
            <p:nvPr/>
          </p:nvSpPr>
          <p:spPr>
            <a:xfrm>
              <a:off x="5417485" y="760515"/>
              <a:ext cx="434734" cy="307777"/>
            </a:xfrm>
            <a:prstGeom prst="rect">
              <a:avLst/>
            </a:prstGeom>
          </p:spPr>
          <p:txBody>
            <a:bodyPr wrap="none">
              <a:spAutoFit/>
            </a:bodyPr>
            <a:lstStyle/>
            <a:p>
              <a:r>
                <a:rPr lang="en-US" dirty="0"/>
                <a:t>No</a:t>
              </a:r>
              <a:endParaRPr lang="en-IN" dirty="0"/>
            </a:p>
          </p:txBody>
        </p:sp>
        <p:cxnSp>
          <p:nvCxnSpPr>
            <p:cNvPr id="19" name="Elbow Connector 18"/>
            <p:cNvCxnSpPr>
              <a:endCxn id="21" idx="0"/>
            </p:cNvCxnSpPr>
            <p:nvPr/>
          </p:nvCxnSpPr>
          <p:spPr>
            <a:xfrm>
              <a:off x="5128916" y="1070348"/>
              <a:ext cx="1409510" cy="5704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21188" y="2336498"/>
              <a:ext cx="2253654" cy="319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RX Count--</a:t>
              </a:r>
              <a:endParaRPr lang="en-IN" dirty="0"/>
            </a:p>
          </p:txBody>
        </p:sp>
        <p:sp>
          <p:nvSpPr>
            <p:cNvPr id="21" name="Rectangle 20"/>
            <p:cNvSpPr/>
            <p:nvPr/>
          </p:nvSpPr>
          <p:spPr>
            <a:xfrm>
              <a:off x="5417484" y="1640771"/>
              <a:ext cx="2241884" cy="509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USART_DR register</a:t>
              </a:r>
            </a:p>
            <a:p>
              <a:pPr algn="ctr"/>
              <a:r>
                <a:rPr lang="en-US" dirty="0" smtClean="0"/>
                <a:t>With </a:t>
              </a:r>
              <a:r>
                <a:rPr lang="en-US" dirty="0" err="1" smtClean="0"/>
                <a:t>msb</a:t>
              </a:r>
              <a:endParaRPr lang="en-IN" dirty="0"/>
            </a:p>
          </p:txBody>
        </p:sp>
        <p:cxnSp>
          <p:nvCxnSpPr>
            <p:cNvPr id="16" name="Elbow Connector 15"/>
            <p:cNvCxnSpPr>
              <a:stCxn id="4" idx="1"/>
              <a:endCxn id="9" idx="0"/>
            </p:cNvCxnSpPr>
            <p:nvPr/>
          </p:nvCxnSpPr>
          <p:spPr>
            <a:xfrm rot="10800000" flipV="1">
              <a:off x="1800246" y="1134148"/>
              <a:ext cx="1149040" cy="5046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3"/>
              <a:endCxn id="31" idx="0"/>
            </p:cNvCxnSpPr>
            <p:nvPr/>
          </p:nvCxnSpPr>
          <p:spPr>
            <a:xfrm>
              <a:off x="2921188" y="1893698"/>
              <a:ext cx="1126827" cy="442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1" idx="1"/>
              <a:endCxn id="31" idx="0"/>
            </p:cNvCxnSpPr>
            <p:nvPr/>
          </p:nvCxnSpPr>
          <p:spPr>
            <a:xfrm rot="10800000" flipV="1">
              <a:off x="4048016" y="1895622"/>
              <a:ext cx="1369469" cy="4408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927349" y="3371407"/>
              <a:ext cx="2253654" cy="44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Disable RXNE interrupt</a:t>
              </a:r>
            </a:p>
            <a:p>
              <a:pPr algn="ctr"/>
              <a:r>
                <a:rPr lang="en-US" dirty="0" smtClean="0"/>
                <a:t>Disable Error interrupts</a:t>
              </a:r>
              <a:endParaRPr lang="en-IN" dirty="0"/>
            </a:p>
          </p:txBody>
        </p:sp>
        <p:sp>
          <p:nvSpPr>
            <p:cNvPr id="36" name="Rectangle 35"/>
            <p:cNvSpPr/>
            <p:nvPr/>
          </p:nvSpPr>
          <p:spPr>
            <a:xfrm>
              <a:off x="2921189" y="3937455"/>
              <a:ext cx="2253654" cy="411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a:t>
              </a:r>
              <a:r>
                <a:rPr lang="en-US" dirty="0" err="1" smtClean="0"/>
                <a:t>RX_State</a:t>
              </a:r>
              <a:r>
                <a:rPr lang="en-US" dirty="0" smtClean="0"/>
                <a:t> = READY</a:t>
              </a:r>
              <a:endParaRPr lang="en-IN" dirty="0"/>
            </a:p>
          </p:txBody>
        </p:sp>
        <p:sp>
          <p:nvSpPr>
            <p:cNvPr id="37" name="Rectangle 36"/>
            <p:cNvSpPr/>
            <p:nvPr/>
          </p:nvSpPr>
          <p:spPr>
            <a:xfrm>
              <a:off x="2927349" y="4449239"/>
              <a:ext cx="2247494" cy="736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Application callback to indicate RX completed</a:t>
              </a:r>
              <a:endParaRPr lang="en-IN" dirty="0"/>
            </a:p>
          </p:txBody>
        </p:sp>
      </p:grpSp>
      <p:cxnSp>
        <p:nvCxnSpPr>
          <p:cNvPr id="41" name="Straight Arrow Connector 40"/>
          <p:cNvCxnSpPr>
            <a:stCxn id="31" idx="2"/>
            <a:endCxn id="10" idx="0"/>
          </p:cNvCxnSpPr>
          <p:nvPr/>
        </p:nvCxnSpPr>
        <p:spPr>
          <a:xfrm>
            <a:off x="4048015" y="2515534"/>
            <a:ext cx="0" cy="199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0" idx="2"/>
            <a:endCxn id="34" idx="0"/>
          </p:cNvCxnSpPr>
          <p:nvPr/>
        </p:nvCxnSpPr>
        <p:spPr>
          <a:xfrm>
            <a:off x="4048015" y="3018069"/>
            <a:ext cx="6161" cy="171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2"/>
            <a:endCxn id="36" idx="0"/>
          </p:cNvCxnSpPr>
          <p:nvPr/>
        </p:nvCxnSpPr>
        <p:spPr>
          <a:xfrm flipH="1">
            <a:off x="4048016" y="3612187"/>
            <a:ext cx="6160" cy="110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6" idx="2"/>
            <a:endCxn id="37" idx="0"/>
          </p:cNvCxnSpPr>
          <p:nvPr/>
        </p:nvCxnSpPr>
        <p:spPr>
          <a:xfrm>
            <a:off x="4048016" y="4110487"/>
            <a:ext cx="3080" cy="94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0" idx="3"/>
            <a:endCxn id="11" idx="1"/>
          </p:cNvCxnSpPr>
          <p:nvPr/>
        </p:nvCxnSpPr>
        <p:spPr>
          <a:xfrm>
            <a:off x="5174842" y="2866307"/>
            <a:ext cx="963946" cy="49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534503" y="2515534"/>
            <a:ext cx="317716" cy="307777"/>
          </a:xfrm>
          <a:prstGeom prst="rect">
            <a:avLst/>
          </a:prstGeom>
        </p:spPr>
        <p:txBody>
          <a:bodyPr wrap="none">
            <a:spAutoFit/>
          </a:bodyPr>
          <a:lstStyle/>
          <a:p>
            <a:r>
              <a:rPr lang="en-US" dirty="0"/>
              <a:t>N</a:t>
            </a:r>
            <a:endParaRPr lang="en-IN" dirty="0"/>
          </a:p>
        </p:txBody>
      </p:sp>
      <p:sp>
        <p:nvSpPr>
          <p:cNvPr id="7" name="Rectangle 6"/>
          <p:cNvSpPr/>
          <p:nvPr/>
        </p:nvSpPr>
        <p:spPr>
          <a:xfrm>
            <a:off x="2703946" y="2963218"/>
            <a:ext cx="280846" cy="307777"/>
          </a:xfrm>
          <a:prstGeom prst="rect">
            <a:avLst/>
          </a:prstGeom>
        </p:spPr>
        <p:txBody>
          <a:bodyPr wrap="none">
            <a:spAutoFit/>
          </a:bodyPr>
          <a:lstStyle/>
          <a:p>
            <a:r>
              <a:rPr lang="en-US" dirty="0"/>
              <a:t>y</a:t>
            </a:r>
            <a:endParaRPr lang="en-IN" dirty="0"/>
          </a:p>
        </p:txBody>
      </p:sp>
    </p:spTree>
    <p:extLst>
      <p:ext uri="{BB962C8B-B14F-4D97-AF65-F5344CB8AC3E}">
        <p14:creationId xmlns:p14="http://schemas.microsoft.com/office/powerpoint/2010/main" val="15510856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04" y="1061766"/>
            <a:ext cx="2763484" cy="3359763"/>
          </a:xfrm>
          <a:prstGeom prst="rect">
            <a:avLst/>
          </a:prstGeom>
          <a:effectLst>
            <a:outerShdw blurRad="50800" dist="38100" dir="13500000" algn="br" rotWithShape="0">
              <a:prstClr val="black">
                <a:alpha val="40000"/>
              </a:prstClr>
            </a:outerShdw>
          </a:effectLst>
          <a:scene3d>
            <a:camera prst="orthographicFront">
              <a:rot lat="300000" lon="21599963" rev="0"/>
            </a:camera>
            <a:lightRig rig="threePt" dir="t"/>
          </a:scene3d>
        </p:spPr>
      </p:pic>
      <p:sp>
        <p:nvSpPr>
          <p:cNvPr id="3" name="Rectangle 2"/>
          <p:cNvSpPr/>
          <p:nvPr/>
        </p:nvSpPr>
        <p:spPr>
          <a:xfrm>
            <a:off x="6423949" y="1134107"/>
            <a:ext cx="2314937" cy="3215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cxnSp>
        <p:nvCxnSpPr>
          <p:cNvPr id="5" name="Straight Arrow Connector 4"/>
          <p:cNvCxnSpPr/>
          <p:nvPr/>
        </p:nvCxnSpPr>
        <p:spPr>
          <a:xfrm flipH="1">
            <a:off x="3076988" y="1747777"/>
            <a:ext cx="334696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076988" y="3391382"/>
            <a:ext cx="334696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275083" y="4041410"/>
            <a:ext cx="734496" cy="369332"/>
          </a:xfrm>
          <a:prstGeom prst="rect">
            <a:avLst/>
          </a:prstGeom>
        </p:spPr>
        <p:txBody>
          <a:bodyPr wrap="none">
            <a:spAutoFit/>
          </a:bodyPr>
          <a:lstStyle/>
          <a:p>
            <a:r>
              <a:rPr lang="en-US" sz="1800" dirty="0"/>
              <a:t>MCU</a:t>
            </a:r>
            <a:endParaRPr lang="en-IN" sz="1800" dirty="0"/>
          </a:p>
        </p:txBody>
      </p:sp>
      <p:sp>
        <p:nvSpPr>
          <p:cNvPr id="9" name="Rectangle 8"/>
          <p:cNvSpPr/>
          <p:nvPr/>
        </p:nvSpPr>
        <p:spPr>
          <a:xfrm>
            <a:off x="6423949" y="1597306"/>
            <a:ext cx="1551008" cy="2106593"/>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0" name="Rectangle 9"/>
          <p:cNvSpPr/>
          <p:nvPr/>
        </p:nvSpPr>
        <p:spPr>
          <a:xfrm>
            <a:off x="6870164" y="2417862"/>
            <a:ext cx="987771" cy="369332"/>
          </a:xfrm>
          <a:prstGeom prst="rect">
            <a:avLst/>
          </a:prstGeom>
        </p:spPr>
        <p:txBody>
          <a:bodyPr wrap="none">
            <a:spAutoFit/>
          </a:bodyPr>
          <a:lstStyle/>
          <a:p>
            <a:r>
              <a:rPr lang="en-US" sz="1800" dirty="0" smtClean="0"/>
              <a:t>USART2</a:t>
            </a:r>
            <a:endParaRPr lang="en-IN" sz="1800" dirty="0"/>
          </a:p>
        </p:txBody>
      </p:sp>
      <p:sp>
        <p:nvSpPr>
          <p:cNvPr id="11" name="Rectangle 10"/>
          <p:cNvSpPr/>
          <p:nvPr/>
        </p:nvSpPr>
        <p:spPr>
          <a:xfrm>
            <a:off x="6053335" y="1440000"/>
            <a:ext cx="423514" cy="369332"/>
          </a:xfrm>
          <a:prstGeom prst="rect">
            <a:avLst/>
          </a:prstGeom>
        </p:spPr>
        <p:txBody>
          <a:bodyPr wrap="none">
            <a:spAutoFit/>
          </a:bodyPr>
          <a:lstStyle/>
          <a:p>
            <a:r>
              <a:rPr lang="en-US" sz="1800" dirty="0"/>
              <a:t>TX</a:t>
            </a:r>
            <a:endParaRPr lang="en-IN" sz="1800" dirty="0"/>
          </a:p>
        </p:txBody>
      </p:sp>
      <p:sp>
        <p:nvSpPr>
          <p:cNvPr id="12" name="Rectangle 11"/>
          <p:cNvSpPr/>
          <p:nvPr/>
        </p:nvSpPr>
        <p:spPr>
          <a:xfrm>
            <a:off x="6021275" y="3083605"/>
            <a:ext cx="465192" cy="369332"/>
          </a:xfrm>
          <a:prstGeom prst="rect">
            <a:avLst/>
          </a:prstGeom>
        </p:spPr>
        <p:txBody>
          <a:bodyPr wrap="none">
            <a:spAutoFit/>
          </a:bodyPr>
          <a:lstStyle/>
          <a:p>
            <a:r>
              <a:rPr lang="en-US" sz="1800" dirty="0"/>
              <a:t>RX</a:t>
            </a:r>
            <a:endParaRPr lang="en-IN" sz="1800" dirty="0"/>
          </a:p>
        </p:txBody>
      </p:sp>
      <p:sp>
        <p:nvSpPr>
          <p:cNvPr id="13" name="Rectangle 12"/>
          <p:cNvSpPr/>
          <p:nvPr/>
        </p:nvSpPr>
        <p:spPr>
          <a:xfrm>
            <a:off x="3724652" y="1378445"/>
            <a:ext cx="1694695" cy="369332"/>
          </a:xfrm>
          <a:prstGeom prst="rect">
            <a:avLst/>
          </a:prstGeom>
        </p:spPr>
        <p:txBody>
          <a:bodyPr wrap="none">
            <a:spAutoFit/>
          </a:bodyPr>
          <a:lstStyle/>
          <a:p>
            <a:r>
              <a:rPr lang="en-US" sz="1800" dirty="0"/>
              <a:t>Debug strings</a:t>
            </a:r>
            <a:endParaRPr lang="en-IN" sz="1800" dirty="0"/>
          </a:p>
        </p:txBody>
      </p:sp>
      <p:sp>
        <p:nvSpPr>
          <p:cNvPr id="14" name="Rectangle 13"/>
          <p:cNvSpPr/>
          <p:nvPr/>
        </p:nvSpPr>
        <p:spPr>
          <a:xfrm>
            <a:off x="3785299" y="3028699"/>
            <a:ext cx="1930337" cy="369332"/>
          </a:xfrm>
          <a:prstGeom prst="rect">
            <a:avLst/>
          </a:prstGeom>
        </p:spPr>
        <p:txBody>
          <a:bodyPr wrap="none">
            <a:spAutoFit/>
          </a:bodyPr>
          <a:lstStyle/>
          <a:p>
            <a:r>
              <a:rPr lang="en-US" sz="1800" dirty="0"/>
              <a:t>LED commands</a:t>
            </a:r>
            <a:endParaRPr lang="en-IN" sz="1800" dirty="0"/>
          </a:p>
        </p:txBody>
      </p:sp>
    </p:spTree>
    <p:extLst>
      <p:ext uri="{BB962C8B-B14F-4D97-AF65-F5344CB8AC3E}">
        <p14:creationId xmlns:p14="http://schemas.microsoft.com/office/powerpoint/2010/main" val="42691690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1176058"/>
              </p:ext>
            </p:extLst>
          </p:nvPr>
        </p:nvGraphicFramePr>
        <p:xfrm>
          <a:off x="1086030" y="475492"/>
          <a:ext cx="5824055" cy="3669186"/>
        </p:xfrm>
        <a:graphic>
          <a:graphicData uri="http://schemas.openxmlformats.org/drawingml/2006/table">
            <a:tbl>
              <a:tblPr firstRow="1" bandRow="1">
                <a:effectLst>
                  <a:outerShdw blurRad="50800" dist="38100" dir="2700000" algn="tl" rotWithShape="0">
                    <a:prstClr val="black">
                      <a:alpha val="40000"/>
                    </a:prstClr>
                  </a:outerShdw>
                </a:effectLst>
                <a:tableStyleId>{0505E3EF-67EA-436B-97B2-0124C06EBD24}</a:tableStyleId>
              </a:tblPr>
              <a:tblGrid>
                <a:gridCol w="3276026"/>
                <a:gridCol w="2548029"/>
              </a:tblGrid>
              <a:tr h="379846">
                <a:tc>
                  <a:txBody>
                    <a:bodyPr/>
                    <a:lstStyle/>
                    <a:p>
                      <a:r>
                        <a:rPr lang="en-US" sz="1400" dirty="0" smtClean="0">
                          <a:solidFill>
                            <a:schemeClr val="tx1"/>
                          </a:solidFill>
                        </a:rPr>
                        <a:t>Commands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Function</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r>
                        <a:rPr lang="en-IN" sz="1400" b="1" kern="1200" dirty="0" smtClean="0">
                          <a:solidFill>
                            <a:schemeClr val="tx1"/>
                          </a:solidFill>
                          <a:effectLst/>
                          <a:latin typeface="+mn-lt"/>
                          <a:ea typeface="+mn-ea"/>
                          <a:cs typeface="+mn-cs"/>
                        </a:rPr>
                        <a:t>LEDOH </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ON</a:t>
                      </a:r>
                      <a:r>
                        <a:rPr lang="en-US" sz="1400" baseline="0" dirty="0" smtClean="0">
                          <a:solidFill>
                            <a:schemeClr val="tx1"/>
                          </a:solidFill>
                        </a:rPr>
                        <a:t> LED Orange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tx1"/>
                          </a:solidFill>
                          <a:effectLst/>
                          <a:latin typeface="+mn-lt"/>
                          <a:ea typeface="+mn-ea"/>
                          <a:cs typeface="+mn-cs"/>
                        </a:rPr>
                        <a:t>LEDOL</a:t>
                      </a:r>
                      <a:endParaRPr lang="en-IN" sz="1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OFF</a:t>
                      </a:r>
                      <a:r>
                        <a:rPr lang="en-US" sz="1400" baseline="0" dirty="0" smtClean="0">
                          <a:solidFill>
                            <a:schemeClr val="tx1"/>
                          </a:solidFill>
                        </a:rPr>
                        <a:t> LED Orange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r>
                        <a:rPr lang="en-IN" sz="1400" b="1" kern="1200" dirty="0" smtClean="0">
                          <a:solidFill>
                            <a:schemeClr val="tx1"/>
                          </a:solidFill>
                          <a:effectLst/>
                          <a:latin typeface="+mn-lt"/>
                          <a:ea typeface="+mn-ea"/>
                          <a:cs typeface="+mn-cs"/>
                        </a:rPr>
                        <a:t>LEDBH</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ON</a:t>
                      </a:r>
                      <a:r>
                        <a:rPr lang="en-US" sz="1400" baseline="0" dirty="0" smtClean="0">
                          <a:solidFill>
                            <a:schemeClr val="tx1"/>
                          </a:solidFill>
                        </a:rPr>
                        <a:t> LED Blue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tx1"/>
                          </a:solidFill>
                          <a:effectLst/>
                          <a:latin typeface="+mn-lt"/>
                          <a:ea typeface="+mn-ea"/>
                          <a:cs typeface="+mn-cs"/>
                        </a:rPr>
                        <a:t>LEDBL</a:t>
                      </a:r>
                      <a:endParaRPr lang="en-IN" sz="1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OFF</a:t>
                      </a:r>
                      <a:r>
                        <a:rPr lang="en-US" sz="1400" baseline="0" dirty="0" smtClean="0">
                          <a:solidFill>
                            <a:schemeClr val="tx1"/>
                          </a:solidFill>
                        </a:rPr>
                        <a:t> LED Blue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r>
                        <a:rPr lang="en-IN" sz="1400" b="1" kern="1200" dirty="0" smtClean="0">
                          <a:solidFill>
                            <a:schemeClr val="tx1"/>
                          </a:solidFill>
                          <a:effectLst/>
                          <a:latin typeface="+mn-lt"/>
                          <a:ea typeface="+mn-ea"/>
                          <a:cs typeface="+mn-cs"/>
                        </a:rPr>
                        <a:t>LEDRH</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ON</a:t>
                      </a:r>
                      <a:r>
                        <a:rPr lang="en-US" sz="1400" baseline="0" dirty="0" smtClean="0">
                          <a:solidFill>
                            <a:schemeClr val="tx1"/>
                          </a:solidFill>
                        </a:rPr>
                        <a:t> LED Red</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tx1"/>
                          </a:solidFill>
                          <a:effectLst/>
                          <a:latin typeface="+mn-lt"/>
                          <a:ea typeface="+mn-ea"/>
                          <a:cs typeface="+mn-cs"/>
                        </a:rPr>
                        <a:t>LEDRL</a:t>
                      </a:r>
                      <a:endParaRPr lang="en-IN" sz="1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OFF</a:t>
                      </a:r>
                      <a:r>
                        <a:rPr lang="en-US" sz="1400" baseline="0" dirty="0" smtClean="0">
                          <a:solidFill>
                            <a:schemeClr val="tx1"/>
                          </a:solidFill>
                        </a:rPr>
                        <a:t> LED Red</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r>
                        <a:rPr lang="en-IN" sz="1400" b="1" kern="1200" dirty="0" smtClean="0">
                          <a:solidFill>
                            <a:schemeClr val="tx1"/>
                          </a:solidFill>
                          <a:effectLst/>
                          <a:latin typeface="+mn-lt"/>
                          <a:ea typeface="+mn-ea"/>
                          <a:cs typeface="+mn-cs"/>
                        </a:rPr>
                        <a:t>LEDGH</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ON</a:t>
                      </a:r>
                      <a:r>
                        <a:rPr lang="en-US" sz="1400" baseline="0" dirty="0" smtClean="0">
                          <a:solidFill>
                            <a:schemeClr val="tx1"/>
                          </a:solidFill>
                        </a:rPr>
                        <a:t> LED Green</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tx1"/>
                          </a:solidFill>
                          <a:effectLst/>
                          <a:latin typeface="+mn-lt"/>
                          <a:ea typeface="+mn-ea"/>
                          <a:cs typeface="+mn-cs"/>
                        </a:rPr>
                        <a:t>LEDGL</a:t>
                      </a:r>
                      <a:endParaRPr lang="en-IN" sz="1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OFF</a:t>
                      </a:r>
                      <a:r>
                        <a:rPr lang="en-US" sz="1400" baseline="0" dirty="0" smtClean="0">
                          <a:solidFill>
                            <a:schemeClr val="tx1"/>
                          </a:solidFill>
                        </a:rPr>
                        <a:t> LED Green</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LEDAH</a:t>
                      </a:r>
                      <a:endParaRPr lang="en-IN" sz="1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ON ALL</a:t>
                      </a:r>
                      <a:r>
                        <a:rPr lang="en-US" sz="1400" baseline="0" dirty="0" smtClean="0">
                          <a:solidFill>
                            <a:schemeClr val="tx1"/>
                          </a:solidFill>
                        </a:rPr>
                        <a:t> LEDs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934">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LEDAL</a:t>
                      </a:r>
                      <a:endParaRPr lang="en-IN" sz="14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Turn OFF</a:t>
                      </a:r>
                      <a:r>
                        <a:rPr lang="en-US" sz="1400" baseline="0" dirty="0" smtClean="0">
                          <a:solidFill>
                            <a:schemeClr val="tx1"/>
                          </a:solidFill>
                        </a:rPr>
                        <a:t> ALL LEDs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726816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50210742"/>
              </p:ext>
            </p:extLst>
          </p:nvPr>
        </p:nvGraphicFramePr>
        <p:xfrm>
          <a:off x="1005008" y="852007"/>
          <a:ext cx="7200800" cy="2946258"/>
        </p:xfrm>
        <a:graphic>
          <a:graphicData uri="http://schemas.openxmlformats.org/drawingml/2006/table">
            <a:tbl>
              <a:tblPr firstRow="1" bandRow="1">
                <a:effectLst>
                  <a:outerShdw blurRad="50800" dist="38100" dir="2700000" algn="tl" rotWithShape="0">
                    <a:prstClr val="black">
                      <a:alpha val="40000"/>
                    </a:prstClr>
                  </a:outerShdw>
                </a:effectLst>
                <a:tableStyleId>{0505E3EF-67EA-436B-97B2-0124C06EBD24}</a:tableStyleId>
              </a:tblPr>
              <a:tblGrid>
                <a:gridCol w="1296142"/>
                <a:gridCol w="792089"/>
                <a:gridCol w="792089"/>
                <a:gridCol w="792087"/>
                <a:gridCol w="792087"/>
                <a:gridCol w="864096"/>
                <a:gridCol w="864096"/>
                <a:gridCol w="1008114"/>
              </a:tblGrid>
              <a:tr h="323137">
                <a:tc rowSpan="2">
                  <a:txBody>
                    <a:bodyPr/>
                    <a:lstStyle/>
                    <a:p>
                      <a:r>
                        <a:rPr lang="en-US" sz="1800" dirty="0" smtClean="0"/>
                        <a:t>U(S)ARTs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800" dirty="0" smtClean="0"/>
                        <a:t>Pin Pack 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r>
                        <a:rPr lang="en-US" sz="1800" dirty="0" smtClean="0"/>
                        <a:t>Pin pack 2</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r>
                        <a:rPr lang="en-US" sz="1800" dirty="0" smtClean="0"/>
                        <a:t>Pin pack 3</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rowSpan="2">
                  <a:txBody>
                    <a:bodyPr/>
                    <a:lstStyle/>
                    <a:p>
                      <a:r>
                        <a:rPr lang="en-US" sz="1800" dirty="0" smtClean="0"/>
                        <a:t>Bus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3137">
                <a:tc vMerge="1">
                  <a:txBody>
                    <a:bodyPr/>
                    <a:lstStyle/>
                    <a:p>
                      <a:endParaRPr lang="en-IN"/>
                    </a:p>
                  </a:txBody>
                  <a:tcPr/>
                </a:tc>
                <a:tc>
                  <a:txBody>
                    <a:bodyPr/>
                    <a:lstStyle/>
                    <a:p>
                      <a:r>
                        <a:rPr lang="en-US" sz="1800" dirty="0" smtClean="0"/>
                        <a:t>TX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RX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TX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RX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TX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t>RX</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tc>
              </a:tr>
              <a:tr h="369123">
                <a:tc>
                  <a:txBody>
                    <a:bodyPr/>
                    <a:lstStyle/>
                    <a:p>
                      <a:r>
                        <a:rPr lang="en-US" sz="1800" dirty="0" smtClean="0"/>
                        <a:t>USART1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PA9</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PA10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PB6</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PB7</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9123">
                <a:tc>
                  <a:txBody>
                    <a:bodyPr/>
                    <a:lstStyle/>
                    <a:p>
                      <a:r>
                        <a:rPr lang="en-US" sz="1800" dirty="0" smtClean="0"/>
                        <a:t>USART2</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PA3</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PD5</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PD6</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9123">
                <a:tc>
                  <a:txBody>
                    <a:bodyPr/>
                    <a:lstStyle/>
                    <a:p>
                      <a:r>
                        <a:rPr lang="en-US" sz="1800" dirty="0" smtClean="0"/>
                        <a:t>USART3</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PB10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PB11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PD8</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PD9</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9123">
                <a:tc>
                  <a:txBody>
                    <a:bodyPr/>
                    <a:lstStyle/>
                    <a:p>
                      <a:r>
                        <a:rPr lang="en-US" sz="1800" dirty="0" smtClean="0"/>
                        <a:t>UART4</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PA1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9123">
                <a:tc>
                  <a:txBody>
                    <a:bodyPr/>
                    <a:lstStyle/>
                    <a:p>
                      <a:r>
                        <a:rPr lang="en-US" sz="1800" dirty="0" smtClean="0"/>
                        <a:t>UART5</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PC12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PD2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APB1</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9123">
                <a:tc>
                  <a:txBody>
                    <a:bodyPr/>
                    <a:lstStyle/>
                    <a:p>
                      <a:r>
                        <a:rPr lang="en-US" sz="1800" dirty="0" smtClean="0"/>
                        <a:t>USART6</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PC6</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PC7</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PG14</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PG9</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solidFill>
                            <a:schemeClr val="tx1"/>
                          </a:solidFill>
                        </a:rPr>
                        <a:t>APB2</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Rectangle 1"/>
          <p:cNvSpPr/>
          <p:nvPr/>
        </p:nvSpPr>
        <p:spPr>
          <a:xfrm>
            <a:off x="166253" y="172972"/>
            <a:ext cx="7509165" cy="400110"/>
          </a:xfrm>
          <a:prstGeom prst="rect">
            <a:avLst/>
          </a:prstGeom>
        </p:spPr>
        <p:txBody>
          <a:bodyPr wrap="square">
            <a:spAutoFit/>
          </a:bodyPr>
          <a:lstStyle/>
          <a:p>
            <a:r>
              <a:rPr lang="en-US" sz="2000" dirty="0"/>
              <a:t>Different USART Peripherals and Associated Pin Packs</a:t>
            </a:r>
            <a:endParaRPr lang="en-IN" sz="2000" dirty="0"/>
          </a:p>
        </p:txBody>
      </p:sp>
    </p:spTree>
    <p:extLst>
      <p:ext uri="{BB962C8B-B14F-4D97-AF65-F5344CB8AC3E}">
        <p14:creationId xmlns:p14="http://schemas.microsoft.com/office/powerpoint/2010/main" val="25635048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250" y="1329842"/>
            <a:ext cx="4003019" cy="2062103"/>
          </a:xfrm>
          <a:prstGeom prst="rect">
            <a:avLst/>
          </a:prstGeom>
        </p:spPr>
        <p:txBody>
          <a:bodyPr wrap="none">
            <a:spAutoFit/>
          </a:bodyPr>
          <a:lstStyle/>
          <a:p>
            <a:r>
              <a:rPr lang="en-IN" sz="3200" dirty="0"/>
              <a:t>USB to TTL USB </a:t>
            </a:r>
            <a:r>
              <a:rPr lang="en-IN" sz="3200" dirty="0" smtClean="0"/>
              <a:t>UART</a:t>
            </a:r>
          </a:p>
          <a:p>
            <a:r>
              <a:rPr lang="en-IN" sz="3200" dirty="0" smtClean="0"/>
              <a:t>serial </a:t>
            </a:r>
            <a:r>
              <a:rPr lang="en-IN" sz="3200" dirty="0"/>
              <a:t>port </a:t>
            </a:r>
            <a:endParaRPr lang="en-IN" sz="3200" dirty="0" smtClean="0"/>
          </a:p>
          <a:p>
            <a:r>
              <a:rPr lang="en-IN" sz="3200" dirty="0" smtClean="0"/>
              <a:t>converter </a:t>
            </a:r>
          </a:p>
          <a:p>
            <a:r>
              <a:rPr lang="en-IN" sz="3200" dirty="0" smtClean="0"/>
              <a:t>module</a:t>
            </a:r>
            <a:endParaRPr lang="en-IN"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549" y="971550"/>
            <a:ext cx="3971925" cy="335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977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514" y="2592353"/>
            <a:ext cx="6677377" cy="857250"/>
          </a:xfrm>
        </p:spPr>
        <p:txBody>
          <a:bodyPr>
            <a:noAutofit/>
          </a:bodyPr>
          <a:lstStyle/>
          <a:p>
            <a:r>
              <a:rPr lang="en-IN" sz="4000" dirty="0"/>
              <a:t>Understanding UART pins</a:t>
            </a:r>
            <a:br>
              <a:rPr lang="en-IN" sz="4000" dirty="0"/>
            </a:br>
            <a:endParaRPr lang="en-IN" sz="4000" dirty="0"/>
          </a:p>
        </p:txBody>
      </p:sp>
    </p:spTree>
    <p:extLst>
      <p:ext uri="{BB962C8B-B14F-4D97-AF65-F5344CB8AC3E}">
        <p14:creationId xmlns:p14="http://schemas.microsoft.com/office/powerpoint/2010/main" val="36906790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367" y="1383173"/>
            <a:ext cx="1863524" cy="2563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endParaRPr lang="en-IN" dirty="0"/>
          </a:p>
          <a:p>
            <a:pPr algn="ctr"/>
            <a:endParaRPr lang="en-IN" dirty="0"/>
          </a:p>
        </p:txBody>
      </p:sp>
      <p:sp>
        <p:nvSpPr>
          <p:cNvPr id="6" name="Rectangle 5"/>
          <p:cNvSpPr/>
          <p:nvPr/>
        </p:nvSpPr>
        <p:spPr>
          <a:xfrm>
            <a:off x="3439610" y="1690950"/>
            <a:ext cx="1585732" cy="1700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CP2102 USB to UART Convertor  </a:t>
            </a:r>
            <a:endParaRPr lang="en-IN" dirty="0"/>
          </a:p>
          <a:p>
            <a:pPr algn="ctr"/>
            <a:endParaRPr lang="en-IN" dirty="0"/>
          </a:p>
        </p:txBody>
      </p:sp>
      <p:grpSp>
        <p:nvGrpSpPr>
          <p:cNvPr id="5" name="Group 4"/>
          <p:cNvGrpSpPr/>
          <p:nvPr/>
        </p:nvGrpSpPr>
        <p:grpSpPr>
          <a:xfrm>
            <a:off x="6423949" y="1256269"/>
            <a:ext cx="2314937" cy="2569792"/>
            <a:chOff x="6423949" y="1134107"/>
            <a:chExt cx="2314937" cy="3215080"/>
          </a:xfrm>
        </p:grpSpPr>
        <p:sp>
          <p:nvSpPr>
            <p:cNvPr id="7" name="Rectangle 6"/>
            <p:cNvSpPr/>
            <p:nvPr/>
          </p:nvSpPr>
          <p:spPr>
            <a:xfrm>
              <a:off x="6423949" y="1134107"/>
              <a:ext cx="2314937" cy="3215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423949" y="1597306"/>
              <a:ext cx="1551008" cy="2106593"/>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6870164" y="2417862"/>
              <a:ext cx="809837" cy="307777"/>
            </a:xfrm>
            <a:prstGeom prst="rect">
              <a:avLst/>
            </a:prstGeom>
          </p:spPr>
          <p:txBody>
            <a:bodyPr wrap="none">
              <a:spAutoFit/>
            </a:bodyPr>
            <a:lstStyle/>
            <a:p>
              <a:r>
                <a:rPr lang="en-US" dirty="0" smtClean="0"/>
                <a:t>USART2</a:t>
              </a:r>
              <a:endParaRPr lang="en-IN" dirty="0"/>
            </a:p>
          </p:txBody>
        </p:sp>
      </p:grpSp>
      <p:sp>
        <p:nvSpPr>
          <p:cNvPr id="10" name="Rectangle 9"/>
          <p:cNvSpPr/>
          <p:nvPr/>
        </p:nvSpPr>
        <p:spPr>
          <a:xfrm>
            <a:off x="6061103" y="1578896"/>
            <a:ext cx="370614" cy="307777"/>
          </a:xfrm>
          <a:prstGeom prst="rect">
            <a:avLst/>
          </a:prstGeom>
        </p:spPr>
        <p:txBody>
          <a:bodyPr wrap="none">
            <a:spAutoFit/>
          </a:bodyPr>
          <a:lstStyle/>
          <a:p>
            <a:r>
              <a:rPr lang="en-US" dirty="0"/>
              <a:t>TX</a:t>
            </a:r>
            <a:endParaRPr lang="en-IN" dirty="0"/>
          </a:p>
        </p:txBody>
      </p:sp>
      <p:sp>
        <p:nvSpPr>
          <p:cNvPr id="11" name="Rectangle 10"/>
          <p:cNvSpPr/>
          <p:nvPr/>
        </p:nvSpPr>
        <p:spPr>
          <a:xfrm>
            <a:off x="6005245" y="3090441"/>
            <a:ext cx="402674" cy="307777"/>
          </a:xfrm>
          <a:prstGeom prst="rect">
            <a:avLst/>
          </a:prstGeom>
        </p:spPr>
        <p:txBody>
          <a:bodyPr wrap="none">
            <a:spAutoFit/>
          </a:bodyPr>
          <a:lstStyle/>
          <a:p>
            <a:r>
              <a:rPr lang="en-US" dirty="0"/>
              <a:t>RX</a:t>
            </a:r>
            <a:endParaRPr lang="en-IN" dirty="0"/>
          </a:p>
        </p:txBody>
      </p:sp>
      <p:sp>
        <p:nvSpPr>
          <p:cNvPr id="12" name="Left-Right Arrow 11"/>
          <p:cNvSpPr/>
          <p:nvPr/>
        </p:nvSpPr>
        <p:spPr>
          <a:xfrm>
            <a:off x="2152890" y="2230802"/>
            <a:ext cx="1286719" cy="4839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p:cNvCxnSpPr/>
          <p:nvPr/>
        </p:nvCxnSpPr>
        <p:spPr>
          <a:xfrm flipH="1">
            <a:off x="5025342" y="1886673"/>
            <a:ext cx="13986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025342" y="3090441"/>
            <a:ext cx="13986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72000" y="1753767"/>
            <a:ext cx="402674" cy="307777"/>
          </a:xfrm>
          <a:prstGeom prst="rect">
            <a:avLst/>
          </a:prstGeom>
        </p:spPr>
        <p:txBody>
          <a:bodyPr wrap="none">
            <a:spAutoFit/>
          </a:bodyPr>
          <a:lstStyle/>
          <a:p>
            <a:r>
              <a:rPr lang="en-US" dirty="0"/>
              <a:t>RX</a:t>
            </a:r>
            <a:endParaRPr lang="en-IN" dirty="0"/>
          </a:p>
        </p:txBody>
      </p:sp>
      <p:sp>
        <p:nvSpPr>
          <p:cNvPr id="20" name="Rectangle 19"/>
          <p:cNvSpPr/>
          <p:nvPr/>
        </p:nvSpPr>
        <p:spPr>
          <a:xfrm>
            <a:off x="4588030" y="2936552"/>
            <a:ext cx="370614" cy="307777"/>
          </a:xfrm>
          <a:prstGeom prst="rect">
            <a:avLst/>
          </a:prstGeom>
        </p:spPr>
        <p:txBody>
          <a:bodyPr wrap="none">
            <a:spAutoFit/>
          </a:bodyPr>
          <a:lstStyle/>
          <a:p>
            <a:r>
              <a:rPr lang="en-US" dirty="0"/>
              <a:t>TX</a:t>
            </a:r>
            <a:endParaRPr lang="en-IN" dirty="0"/>
          </a:p>
        </p:txBody>
      </p:sp>
      <p:sp>
        <p:nvSpPr>
          <p:cNvPr id="21" name="Rectangle 20"/>
          <p:cNvSpPr/>
          <p:nvPr/>
        </p:nvSpPr>
        <p:spPr>
          <a:xfrm>
            <a:off x="6431717" y="1690950"/>
            <a:ext cx="522900" cy="307777"/>
          </a:xfrm>
          <a:prstGeom prst="rect">
            <a:avLst/>
          </a:prstGeom>
        </p:spPr>
        <p:txBody>
          <a:bodyPr wrap="none">
            <a:spAutoFit/>
          </a:bodyPr>
          <a:lstStyle/>
          <a:p>
            <a:r>
              <a:rPr lang="en-US" dirty="0"/>
              <a:t>PA2</a:t>
            </a:r>
            <a:endParaRPr lang="en-IN" dirty="0"/>
          </a:p>
        </p:txBody>
      </p:sp>
      <p:sp>
        <p:nvSpPr>
          <p:cNvPr id="22" name="Rectangle 21"/>
          <p:cNvSpPr/>
          <p:nvPr/>
        </p:nvSpPr>
        <p:spPr>
          <a:xfrm>
            <a:off x="6407919" y="2936551"/>
            <a:ext cx="522900" cy="307777"/>
          </a:xfrm>
          <a:prstGeom prst="rect">
            <a:avLst/>
          </a:prstGeom>
        </p:spPr>
        <p:txBody>
          <a:bodyPr wrap="none">
            <a:spAutoFit/>
          </a:bodyPr>
          <a:lstStyle/>
          <a:p>
            <a:r>
              <a:rPr lang="en-US" dirty="0"/>
              <a:t>PA3</a:t>
            </a:r>
            <a:endParaRPr lang="en-IN" dirty="0"/>
          </a:p>
        </p:txBody>
      </p:sp>
      <p:sp>
        <p:nvSpPr>
          <p:cNvPr id="23" name="Rectangle 22"/>
          <p:cNvSpPr/>
          <p:nvPr/>
        </p:nvSpPr>
        <p:spPr>
          <a:xfrm>
            <a:off x="2549226" y="2061544"/>
            <a:ext cx="494046" cy="307777"/>
          </a:xfrm>
          <a:prstGeom prst="rect">
            <a:avLst/>
          </a:prstGeom>
        </p:spPr>
        <p:txBody>
          <a:bodyPr wrap="none">
            <a:spAutoFit/>
          </a:bodyPr>
          <a:lstStyle/>
          <a:p>
            <a:r>
              <a:rPr lang="en-US" dirty="0"/>
              <a:t>USB</a:t>
            </a:r>
            <a:endParaRPr lang="en-IN" dirty="0"/>
          </a:p>
        </p:txBody>
      </p:sp>
      <p:sp>
        <p:nvSpPr>
          <p:cNvPr id="25" name="Rectangle 24"/>
          <p:cNvSpPr/>
          <p:nvPr/>
        </p:nvSpPr>
        <p:spPr>
          <a:xfrm>
            <a:off x="7281068" y="3517864"/>
            <a:ext cx="612668" cy="307777"/>
          </a:xfrm>
          <a:prstGeom prst="rect">
            <a:avLst/>
          </a:prstGeom>
        </p:spPr>
        <p:txBody>
          <a:bodyPr wrap="none">
            <a:spAutoFit/>
          </a:bodyPr>
          <a:lstStyle/>
          <a:p>
            <a:r>
              <a:rPr lang="en-US" dirty="0" smtClean="0"/>
              <a:t>MCU</a:t>
            </a:r>
          </a:p>
        </p:txBody>
      </p:sp>
      <p:cxnSp>
        <p:nvCxnSpPr>
          <p:cNvPr id="26" name="Elbow Connector 25"/>
          <p:cNvCxnSpPr>
            <a:stCxn id="6" idx="2"/>
          </p:cNvCxnSpPr>
          <p:nvPr/>
        </p:nvCxnSpPr>
        <p:spPr>
          <a:xfrm rot="16200000" flipH="1">
            <a:off x="5102857" y="2520999"/>
            <a:ext cx="434680" cy="21754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431717" y="3605231"/>
            <a:ext cx="607859" cy="307777"/>
          </a:xfrm>
          <a:prstGeom prst="rect">
            <a:avLst/>
          </a:prstGeom>
        </p:spPr>
        <p:txBody>
          <a:bodyPr wrap="none">
            <a:spAutoFit/>
          </a:bodyPr>
          <a:lstStyle/>
          <a:p>
            <a:r>
              <a:rPr lang="en-US" dirty="0"/>
              <a:t>GND</a:t>
            </a:r>
            <a:endParaRPr lang="en-IN" dirty="0"/>
          </a:p>
        </p:txBody>
      </p:sp>
      <p:sp>
        <p:nvSpPr>
          <p:cNvPr id="29" name="Rectangle 28"/>
          <p:cNvSpPr/>
          <p:nvPr/>
        </p:nvSpPr>
        <p:spPr>
          <a:xfrm>
            <a:off x="3928545" y="3083603"/>
            <a:ext cx="607859" cy="307777"/>
          </a:xfrm>
          <a:prstGeom prst="rect">
            <a:avLst/>
          </a:prstGeom>
        </p:spPr>
        <p:txBody>
          <a:bodyPr wrap="none">
            <a:spAutoFit/>
          </a:bodyPr>
          <a:lstStyle/>
          <a:p>
            <a:r>
              <a:rPr lang="en-US" dirty="0"/>
              <a:t>GND</a:t>
            </a:r>
            <a:endParaRPr lang="en-IN" dirty="0"/>
          </a:p>
        </p:txBody>
      </p:sp>
    </p:spTree>
    <p:extLst>
      <p:ext uri="{BB962C8B-B14F-4D97-AF65-F5344CB8AC3E}">
        <p14:creationId xmlns:p14="http://schemas.microsoft.com/office/powerpoint/2010/main" val="39124286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367" y="1383173"/>
            <a:ext cx="1863524" cy="2563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endParaRPr lang="en-IN" dirty="0"/>
          </a:p>
          <a:p>
            <a:pPr algn="ctr"/>
            <a:endParaRPr lang="en-IN" dirty="0"/>
          </a:p>
        </p:txBody>
      </p:sp>
      <p:sp>
        <p:nvSpPr>
          <p:cNvPr id="6" name="Rectangle 5"/>
          <p:cNvSpPr/>
          <p:nvPr/>
        </p:nvSpPr>
        <p:spPr>
          <a:xfrm>
            <a:off x="3439610" y="1690950"/>
            <a:ext cx="1585732" cy="1700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CP2102 USB to UART Convertor  </a:t>
            </a:r>
            <a:endParaRPr lang="en-IN" dirty="0"/>
          </a:p>
          <a:p>
            <a:pPr algn="ctr"/>
            <a:endParaRPr lang="en-IN" dirty="0"/>
          </a:p>
        </p:txBody>
      </p:sp>
      <p:grpSp>
        <p:nvGrpSpPr>
          <p:cNvPr id="5" name="Group 4"/>
          <p:cNvGrpSpPr/>
          <p:nvPr/>
        </p:nvGrpSpPr>
        <p:grpSpPr>
          <a:xfrm>
            <a:off x="6423949" y="1256269"/>
            <a:ext cx="2314937" cy="2569792"/>
            <a:chOff x="6423949" y="1134107"/>
            <a:chExt cx="2314937" cy="3215080"/>
          </a:xfrm>
        </p:grpSpPr>
        <p:sp>
          <p:nvSpPr>
            <p:cNvPr id="7" name="Rectangle 6"/>
            <p:cNvSpPr/>
            <p:nvPr/>
          </p:nvSpPr>
          <p:spPr>
            <a:xfrm>
              <a:off x="6423949" y="1134107"/>
              <a:ext cx="2314937" cy="3215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528886" y="2417862"/>
              <a:ext cx="2167581" cy="924146"/>
            </a:xfrm>
            <a:prstGeom prst="rect">
              <a:avLst/>
            </a:prstGeom>
          </p:spPr>
          <p:txBody>
            <a:bodyPr wrap="none">
              <a:spAutoFit/>
            </a:bodyPr>
            <a:lstStyle/>
            <a:p>
              <a:pPr algn="ctr"/>
              <a:r>
                <a:rPr lang="en-US" dirty="0" smtClean="0"/>
                <a:t>SPI  Master Application</a:t>
              </a:r>
              <a:endParaRPr lang="en-US" dirty="0"/>
            </a:p>
            <a:p>
              <a:pPr algn="ctr"/>
              <a:r>
                <a:rPr lang="en-US" dirty="0" smtClean="0"/>
                <a:t>With</a:t>
              </a:r>
            </a:p>
            <a:p>
              <a:pPr algn="ctr"/>
              <a:r>
                <a:rPr lang="en-US" dirty="0" smtClean="0"/>
                <a:t> </a:t>
              </a:r>
              <a:r>
                <a:rPr lang="en-US" dirty="0" err="1" smtClean="0"/>
                <a:t>uartprintf</a:t>
              </a:r>
              <a:r>
                <a:rPr lang="en-US" dirty="0" smtClean="0"/>
                <a:t>  library </a:t>
              </a:r>
              <a:endParaRPr lang="en-IN" dirty="0"/>
            </a:p>
          </p:txBody>
        </p:sp>
      </p:grpSp>
      <p:sp>
        <p:nvSpPr>
          <p:cNvPr id="10" name="Rectangle 9"/>
          <p:cNvSpPr/>
          <p:nvPr/>
        </p:nvSpPr>
        <p:spPr>
          <a:xfrm>
            <a:off x="6061103" y="1578896"/>
            <a:ext cx="370614" cy="307777"/>
          </a:xfrm>
          <a:prstGeom prst="rect">
            <a:avLst/>
          </a:prstGeom>
        </p:spPr>
        <p:txBody>
          <a:bodyPr wrap="none">
            <a:spAutoFit/>
          </a:bodyPr>
          <a:lstStyle/>
          <a:p>
            <a:r>
              <a:rPr lang="en-US" dirty="0"/>
              <a:t>TX</a:t>
            </a:r>
            <a:endParaRPr lang="en-IN" dirty="0"/>
          </a:p>
        </p:txBody>
      </p:sp>
      <p:sp>
        <p:nvSpPr>
          <p:cNvPr id="11" name="Rectangle 10"/>
          <p:cNvSpPr/>
          <p:nvPr/>
        </p:nvSpPr>
        <p:spPr>
          <a:xfrm>
            <a:off x="6005245" y="3090441"/>
            <a:ext cx="402674" cy="307777"/>
          </a:xfrm>
          <a:prstGeom prst="rect">
            <a:avLst/>
          </a:prstGeom>
        </p:spPr>
        <p:txBody>
          <a:bodyPr wrap="none">
            <a:spAutoFit/>
          </a:bodyPr>
          <a:lstStyle/>
          <a:p>
            <a:r>
              <a:rPr lang="en-US" dirty="0"/>
              <a:t>RX</a:t>
            </a:r>
            <a:endParaRPr lang="en-IN" dirty="0"/>
          </a:p>
        </p:txBody>
      </p:sp>
      <p:sp>
        <p:nvSpPr>
          <p:cNvPr id="12" name="Left-Right Arrow 11"/>
          <p:cNvSpPr/>
          <p:nvPr/>
        </p:nvSpPr>
        <p:spPr>
          <a:xfrm>
            <a:off x="2152890" y="2230802"/>
            <a:ext cx="1286719" cy="4839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p:cNvCxnSpPr/>
          <p:nvPr/>
        </p:nvCxnSpPr>
        <p:spPr>
          <a:xfrm flipH="1">
            <a:off x="5025342" y="1886673"/>
            <a:ext cx="13986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025342" y="3090441"/>
            <a:ext cx="13986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72000" y="1753767"/>
            <a:ext cx="402674" cy="307777"/>
          </a:xfrm>
          <a:prstGeom prst="rect">
            <a:avLst/>
          </a:prstGeom>
        </p:spPr>
        <p:txBody>
          <a:bodyPr wrap="none">
            <a:spAutoFit/>
          </a:bodyPr>
          <a:lstStyle/>
          <a:p>
            <a:r>
              <a:rPr lang="en-US" dirty="0"/>
              <a:t>RX</a:t>
            </a:r>
            <a:endParaRPr lang="en-IN" dirty="0"/>
          </a:p>
        </p:txBody>
      </p:sp>
      <p:sp>
        <p:nvSpPr>
          <p:cNvPr id="20" name="Rectangle 19"/>
          <p:cNvSpPr/>
          <p:nvPr/>
        </p:nvSpPr>
        <p:spPr>
          <a:xfrm>
            <a:off x="4588030" y="2936552"/>
            <a:ext cx="370614" cy="307777"/>
          </a:xfrm>
          <a:prstGeom prst="rect">
            <a:avLst/>
          </a:prstGeom>
        </p:spPr>
        <p:txBody>
          <a:bodyPr wrap="none">
            <a:spAutoFit/>
          </a:bodyPr>
          <a:lstStyle/>
          <a:p>
            <a:r>
              <a:rPr lang="en-US" dirty="0"/>
              <a:t>TX</a:t>
            </a:r>
            <a:endParaRPr lang="en-IN" dirty="0"/>
          </a:p>
        </p:txBody>
      </p:sp>
      <p:sp>
        <p:nvSpPr>
          <p:cNvPr id="21" name="Rectangle 20"/>
          <p:cNvSpPr/>
          <p:nvPr/>
        </p:nvSpPr>
        <p:spPr>
          <a:xfrm>
            <a:off x="6431717" y="1690950"/>
            <a:ext cx="591829" cy="307777"/>
          </a:xfrm>
          <a:prstGeom prst="rect">
            <a:avLst/>
          </a:prstGeom>
        </p:spPr>
        <p:txBody>
          <a:bodyPr wrap="none">
            <a:spAutoFit/>
          </a:bodyPr>
          <a:lstStyle/>
          <a:p>
            <a:r>
              <a:rPr lang="en-US" dirty="0" smtClean="0"/>
              <a:t>PB10</a:t>
            </a:r>
            <a:endParaRPr lang="en-IN" dirty="0"/>
          </a:p>
        </p:txBody>
      </p:sp>
      <p:sp>
        <p:nvSpPr>
          <p:cNvPr id="22" name="Rectangle 21"/>
          <p:cNvSpPr/>
          <p:nvPr/>
        </p:nvSpPr>
        <p:spPr>
          <a:xfrm>
            <a:off x="6407919" y="2936551"/>
            <a:ext cx="591829" cy="307777"/>
          </a:xfrm>
          <a:prstGeom prst="rect">
            <a:avLst/>
          </a:prstGeom>
        </p:spPr>
        <p:txBody>
          <a:bodyPr wrap="none">
            <a:spAutoFit/>
          </a:bodyPr>
          <a:lstStyle/>
          <a:p>
            <a:r>
              <a:rPr lang="en-US" dirty="0" smtClean="0"/>
              <a:t>PB11</a:t>
            </a:r>
            <a:endParaRPr lang="en-IN" dirty="0"/>
          </a:p>
        </p:txBody>
      </p:sp>
      <p:sp>
        <p:nvSpPr>
          <p:cNvPr id="23" name="Rectangle 22"/>
          <p:cNvSpPr/>
          <p:nvPr/>
        </p:nvSpPr>
        <p:spPr>
          <a:xfrm>
            <a:off x="2549226" y="2061544"/>
            <a:ext cx="494046" cy="307777"/>
          </a:xfrm>
          <a:prstGeom prst="rect">
            <a:avLst/>
          </a:prstGeom>
        </p:spPr>
        <p:txBody>
          <a:bodyPr wrap="none">
            <a:spAutoFit/>
          </a:bodyPr>
          <a:lstStyle/>
          <a:p>
            <a:r>
              <a:rPr lang="en-US" dirty="0"/>
              <a:t>USB</a:t>
            </a:r>
            <a:endParaRPr lang="en-IN" dirty="0"/>
          </a:p>
        </p:txBody>
      </p:sp>
      <p:cxnSp>
        <p:nvCxnSpPr>
          <p:cNvPr id="26" name="Elbow Connector 25"/>
          <p:cNvCxnSpPr>
            <a:stCxn id="6" idx="2"/>
          </p:cNvCxnSpPr>
          <p:nvPr/>
        </p:nvCxnSpPr>
        <p:spPr>
          <a:xfrm rot="16200000" flipH="1">
            <a:off x="5102857" y="2520999"/>
            <a:ext cx="434680" cy="21754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431717" y="3605231"/>
            <a:ext cx="607859" cy="307777"/>
          </a:xfrm>
          <a:prstGeom prst="rect">
            <a:avLst/>
          </a:prstGeom>
        </p:spPr>
        <p:txBody>
          <a:bodyPr wrap="none">
            <a:spAutoFit/>
          </a:bodyPr>
          <a:lstStyle/>
          <a:p>
            <a:r>
              <a:rPr lang="en-US" dirty="0"/>
              <a:t>GND</a:t>
            </a:r>
            <a:endParaRPr lang="en-IN" dirty="0"/>
          </a:p>
        </p:txBody>
      </p:sp>
      <p:sp>
        <p:nvSpPr>
          <p:cNvPr id="29" name="Rectangle 28"/>
          <p:cNvSpPr/>
          <p:nvPr/>
        </p:nvSpPr>
        <p:spPr>
          <a:xfrm>
            <a:off x="3928545" y="3083603"/>
            <a:ext cx="607859" cy="307777"/>
          </a:xfrm>
          <a:prstGeom prst="rect">
            <a:avLst/>
          </a:prstGeom>
        </p:spPr>
        <p:txBody>
          <a:bodyPr wrap="none">
            <a:spAutoFit/>
          </a:bodyPr>
          <a:lstStyle/>
          <a:p>
            <a:r>
              <a:rPr lang="en-US" dirty="0"/>
              <a:t>GND</a:t>
            </a:r>
            <a:endParaRPr lang="en-IN" dirty="0"/>
          </a:p>
        </p:txBody>
      </p:sp>
      <p:sp>
        <p:nvSpPr>
          <p:cNvPr id="3" name="Rectangle 2"/>
          <p:cNvSpPr/>
          <p:nvPr/>
        </p:nvSpPr>
        <p:spPr>
          <a:xfrm>
            <a:off x="1221129" y="4166649"/>
            <a:ext cx="7412182" cy="369332"/>
          </a:xfrm>
          <a:prstGeom prst="rect">
            <a:avLst/>
          </a:prstGeom>
        </p:spPr>
        <p:txBody>
          <a:bodyPr wrap="square">
            <a:spAutoFit/>
          </a:bodyPr>
          <a:lstStyle/>
          <a:p>
            <a:r>
              <a:rPr lang="en-US" sz="1800" b="1" dirty="0" err="1" smtClean="0"/>
              <a:t>Uartprintf</a:t>
            </a:r>
            <a:r>
              <a:rPr lang="en-US" sz="1800" b="1" dirty="0" smtClean="0"/>
              <a:t>  </a:t>
            </a:r>
            <a:r>
              <a:rPr lang="en-US" sz="1800" b="1" dirty="0"/>
              <a:t>library uses USART3 to output debug messages </a:t>
            </a:r>
            <a:endParaRPr lang="en-IN" sz="1800" b="1" dirty="0"/>
          </a:p>
        </p:txBody>
      </p:sp>
    </p:spTree>
    <p:extLst>
      <p:ext uri="{BB962C8B-B14F-4D97-AF65-F5344CB8AC3E}">
        <p14:creationId xmlns:p14="http://schemas.microsoft.com/office/powerpoint/2010/main" val="19594191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46" y="508294"/>
            <a:ext cx="5514651" cy="584775"/>
          </a:xfrm>
          <a:prstGeom prst="rect">
            <a:avLst/>
          </a:prstGeom>
        </p:spPr>
        <p:txBody>
          <a:bodyPr wrap="none">
            <a:spAutoFit/>
          </a:bodyPr>
          <a:lstStyle/>
          <a:p>
            <a:r>
              <a:rPr lang="en-US" sz="3200" dirty="0"/>
              <a:t>Implementing UART_PRINTF</a:t>
            </a:r>
            <a:endParaRPr lang="en-IN" sz="3200" dirty="0"/>
          </a:p>
        </p:txBody>
      </p:sp>
      <p:sp>
        <p:nvSpPr>
          <p:cNvPr id="3" name="Rectangle 2"/>
          <p:cNvSpPr/>
          <p:nvPr/>
        </p:nvSpPr>
        <p:spPr>
          <a:xfrm>
            <a:off x="468745" y="1497364"/>
            <a:ext cx="7899399" cy="707886"/>
          </a:xfrm>
          <a:prstGeom prst="rect">
            <a:avLst/>
          </a:prstGeom>
        </p:spPr>
        <p:txBody>
          <a:bodyPr wrap="square">
            <a:spAutoFit/>
          </a:bodyPr>
          <a:lstStyle/>
          <a:p>
            <a:r>
              <a:rPr lang="en-IN" sz="2000" dirty="0"/>
              <a:t>By using this </a:t>
            </a:r>
            <a:r>
              <a:rPr lang="en-IN" sz="2000" dirty="0" err="1"/>
              <a:t>printf</a:t>
            </a:r>
            <a:r>
              <a:rPr lang="en-IN" sz="2000" dirty="0"/>
              <a:t> function you can able to print debug messages over </a:t>
            </a:r>
            <a:r>
              <a:rPr lang="en-IN" sz="2000" dirty="0" smtClean="0"/>
              <a:t>UART,  </a:t>
            </a:r>
            <a:r>
              <a:rPr lang="en-IN" sz="2000" dirty="0"/>
              <a:t>just like standard </a:t>
            </a:r>
            <a:r>
              <a:rPr lang="en-IN" sz="2000" dirty="0" err="1"/>
              <a:t>printf</a:t>
            </a:r>
            <a:r>
              <a:rPr lang="en-IN" sz="2000" dirty="0"/>
              <a:t> </a:t>
            </a:r>
          </a:p>
        </p:txBody>
      </p:sp>
    </p:spTree>
    <p:extLst>
      <p:ext uri="{BB962C8B-B14F-4D97-AF65-F5344CB8AC3E}">
        <p14:creationId xmlns:p14="http://schemas.microsoft.com/office/powerpoint/2010/main" val="1935255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068" y="1284788"/>
            <a:ext cx="2199190" cy="856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write </a:t>
            </a:r>
            <a:r>
              <a:rPr lang="en-IN" dirty="0">
                <a:solidFill>
                  <a:schemeClr val="tx1"/>
                </a:solidFill>
              </a:rPr>
              <a:t>a code for </a:t>
            </a:r>
            <a:r>
              <a:rPr lang="en-IN" dirty="0" err="1">
                <a:solidFill>
                  <a:schemeClr val="tx1"/>
                </a:solidFill>
              </a:rPr>
              <a:t>uart</a:t>
            </a:r>
            <a:r>
              <a:rPr lang="en-IN" dirty="0">
                <a:solidFill>
                  <a:schemeClr val="tx1"/>
                </a:solidFill>
              </a:rPr>
              <a:t> </a:t>
            </a:r>
            <a:r>
              <a:rPr lang="en-IN" dirty="0" err="1" smtClean="0">
                <a:solidFill>
                  <a:schemeClr val="tx1"/>
                </a:solidFill>
              </a:rPr>
              <a:t>printf</a:t>
            </a:r>
            <a:r>
              <a:rPr lang="en-IN" dirty="0" smtClean="0">
                <a:solidFill>
                  <a:schemeClr val="tx1"/>
                </a:solidFill>
              </a:rPr>
              <a:t> </a:t>
            </a:r>
            <a:endParaRPr lang="en-IN" dirty="0">
              <a:solidFill>
                <a:schemeClr val="tx1"/>
              </a:solidFill>
            </a:endParaRPr>
          </a:p>
          <a:p>
            <a:pPr algn="ctr"/>
            <a:r>
              <a:rPr lang="en-US" dirty="0" err="1">
                <a:solidFill>
                  <a:schemeClr val="tx1"/>
                </a:solidFill>
              </a:rPr>
              <a:t>uartprintf.c</a:t>
            </a:r>
            <a:endParaRPr lang="en-IN" dirty="0"/>
          </a:p>
          <a:p>
            <a:pPr algn="ctr"/>
            <a:endParaRPr lang="en-IN" dirty="0"/>
          </a:p>
        </p:txBody>
      </p:sp>
      <p:sp>
        <p:nvSpPr>
          <p:cNvPr id="3" name="Rectangle 2"/>
          <p:cNvSpPr/>
          <p:nvPr/>
        </p:nvSpPr>
        <p:spPr>
          <a:xfrm>
            <a:off x="4645306" y="1284788"/>
            <a:ext cx="2199190" cy="856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create a static                  </a:t>
            </a:r>
            <a:r>
              <a:rPr lang="en-IN" dirty="0" smtClean="0"/>
              <a:t>library</a:t>
            </a:r>
          </a:p>
          <a:p>
            <a:pPr algn="ctr"/>
            <a:r>
              <a:rPr lang="en-US" dirty="0"/>
              <a:t>u</a:t>
            </a:r>
            <a:r>
              <a:rPr lang="en-US" dirty="0" smtClean="0"/>
              <a:t>artprintf.lib</a:t>
            </a:r>
            <a:endParaRPr lang="en-IN" dirty="0"/>
          </a:p>
        </p:txBody>
      </p:sp>
      <p:sp>
        <p:nvSpPr>
          <p:cNvPr id="4" name="Rectangle 3"/>
          <p:cNvSpPr/>
          <p:nvPr/>
        </p:nvSpPr>
        <p:spPr>
          <a:xfrm>
            <a:off x="4645306" y="2976620"/>
            <a:ext cx="2199190" cy="856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uartprintf.lib in any application to enable the prints over UART</a:t>
            </a:r>
            <a:endParaRPr lang="en-IN" dirty="0"/>
          </a:p>
        </p:txBody>
      </p:sp>
      <p:cxnSp>
        <p:nvCxnSpPr>
          <p:cNvPr id="6" name="Straight Arrow Connector 5"/>
          <p:cNvCxnSpPr>
            <a:stCxn id="2" idx="3"/>
            <a:endCxn id="3" idx="1"/>
          </p:cNvCxnSpPr>
          <p:nvPr/>
        </p:nvCxnSpPr>
        <p:spPr>
          <a:xfrm>
            <a:off x="2442258" y="1713052"/>
            <a:ext cx="22030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2"/>
            <a:endCxn id="4" idx="0"/>
          </p:cNvCxnSpPr>
          <p:nvPr/>
        </p:nvCxnSpPr>
        <p:spPr>
          <a:xfrm>
            <a:off x="5744901" y="2141315"/>
            <a:ext cx="0" cy="83530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67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950" y="1027250"/>
            <a:ext cx="7835468" cy="646331"/>
          </a:xfrm>
          <a:prstGeom prst="rect">
            <a:avLst/>
          </a:prstGeom>
        </p:spPr>
        <p:txBody>
          <a:bodyPr wrap="square">
            <a:spAutoFit/>
          </a:bodyPr>
          <a:lstStyle/>
          <a:p>
            <a:r>
              <a:rPr lang="en-IN" sz="1800" dirty="0" smtClean="0"/>
              <a:t>Both transmitting </a:t>
            </a:r>
            <a:r>
              <a:rPr lang="en-IN" sz="1800" dirty="0"/>
              <a:t>as well as receiving devices should operate at the same rate. </a:t>
            </a:r>
          </a:p>
        </p:txBody>
      </p:sp>
      <p:sp>
        <p:nvSpPr>
          <p:cNvPr id="5" name="Rectangle 4"/>
          <p:cNvSpPr/>
          <p:nvPr/>
        </p:nvSpPr>
        <p:spPr>
          <a:xfrm>
            <a:off x="827556" y="1815149"/>
            <a:ext cx="1141862"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2400</a:t>
            </a:r>
            <a:endParaRPr lang="en-IN" dirty="0"/>
          </a:p>
        </p:txBody>
      </p:sp>
      <p:sp>
        <p:nvSpPr>
          <p:cNvPr id="6" name="Rectangle 5"/>
          <p:cNvSpPr/>
          <p:nvPr/>
        </p:nvSpPr>
        <p:spPr>
          <a:xfrm>
            <a:off x="2467561" y="1815149"/>
            <a:ext cx="1141862"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4800</a:t>
            </a:r>
            <a:endParaRPr lang="en-IN" dirty="0"/>
          </a:p>
        </p:txBody>
      </p:sp>
      <p:sp>
        <p:nvSpPr>
          <p:cNvPr id="7" name="Rectangle 6"/>
          <p:cNvSpPr/>
          <p:nvPr/>
        </p:nvSpPr>
        <p:spPr>
          <a:xfrm>
            <a:off x="4162158" y="1815149"/>
            <a:ext cx="1141862"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9600</a:t>
            </a:r>
            <a:endParaRPr lang="en-IN" dirty="0"/>
          </a:p>
        </p:txBody>
      </p:sp>
      <p:sp>
        <p:nvSpPr>
          <p:cNvPr id="8" name="Rectangle 7"/>
          <p:cNvSpPr/>
          <p:nvPr/>
        </p:nvSpPr>
        <p:spPr>
          <a:xfrm>
            <a:off x="5813537" y="1815149"/>
            <a:ext cx="1141862"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19200</a:t>
            </a:r>
            <a:endParaRPr lang="en-IN" dirty="0"/>
          </a:p>
        </p:txBody>
      </p:sp>
      <p:sp>
        <p:nvSpPr>
          <p:cNvPr id="9" name="Rectangle 8"/>
          <p:cNvSpPr/>
          <p:nvPr/>
        </p:nvSpPr>
        <p:spPr>
          <a:xfrm>
            <a:off x="7519507" y="1828795"/>
            <a:ext cx="1141862"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38400</a:t>
            </a:r>
            <a:endParaRPr lang="en-IN" dirty="0"/>
          </a:p>
        </p:txBody>
      </p:sp>
      <p:sp>
        <p:nvSpPr>
          <p:cNvPr id="10" name="Rectangle 9"/>
          <p:cNvSpPr/>
          <p:nvPr/>
        </p:nvSpPr>
        <p:spPr>
          <a:xfrm>
            <a:off x="2540349" y="3018425"/>
            <a:ext cx="1141862"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57600</a:t>
            </a:r>
            <a:endParaRPr lang="en-IN" dirty="0"/>
          </a:p>
        </p:txBody>
      </p:sp>
      <p:sp>
        <p:nvSpPr>
          <p:cNvPr id="11" name="Rectangle 10"/>
          <p:cNvSpPr/>
          <p:nvPr/>
        </p:nvSpPr>
        <p:spPr>
          <a:xfrm>
            <a:off x="4532922" y="3018425"/>
            <a:ext cx="1141862"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115200</a:t>
            </a:r>
            <a:endParaRPr lang="en-IN" dirty="0"/>
          </a:p>
        </p:txBody>
      </p:sp>
    </p:spTree>
    <p:extLst>
      <p:ext uri="{BB962C8B-B14F-4D97-AF65-F5344CB8AC3E}">
        <p14:creationId xmlns:p14="http://schemas.microsoft.com/office/powerpoint/2010/main" val="91352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84632528"/>
              </p:ext>
            </p:extLst>
          </p:nvPr>
        </p:nvGraphicFramePr>
        <p:xfrm>
          <a:off x="1428117" y="1454725"/>
          <a:ext cx="6996546" cy="3131476"/>
        </p:xfrm>
        <a:graphic>
          <a:graphicData uri="http://schemas.openxmlformats.org/drawingml/2006/table">
            <a:tbl>
              <a:tblPr firstRow="1" bandRow="1">
                <a:tableStyleId>{5C22544A-7EE6-4342-B048-85BDC9FD1C3A}</a:tableStyleId>
              </a:tblPr>
              <a:tblGrid>
                <a:gridCol w="2332182"/>
                <a:gridCol w="2332182"/>
                <a:gridCol w="2332182"/>
              </a:tblGrid>
              <a:tr h="782869">
                <a:tc>
                  <a:txBody>
                    <a:bodyPr/>
                    <a:lstStyle/>
                    <a:p>
                      <a:r>
                        <a:rPr lang="en-US" sz="2000" dirty="0" smtClean="0"/>
                        <a:t>Desired</a:t>
                      </a:r>
                      <a:r>
                        <a:rPr lang="en-US" sz="2000" baseline="0" dirty="0" smtClean="0"/>
                        <a:t> </a:t>
                      </a:r>
                      <a:r>
                        <a:rPr lang="en-US" sz="2000" baseline="0" dirty="0" err="1" smtClean="0"/>
                        <a:t>baudrate</a:t>
                      </a:r>
                      <a:endParaRPr lang="en-IN" sz="2000" dirty="0"/>
                    </a:p>
                  </a:txBody>
                  <a:tcPr/>
                </a:tc>
                <a:tc>
                  <a:txBody>
                    <a:bodyPr/>
                    <a:lstStyle/>
                    <a:p>
                      <a:r>
                        <a:rPr lang="en-US" sz="2000" dirty="0" smtClean="0"/>
                        <a:t>USARTDIV</a:t>
                      </a:r>
                      <a:r>
                        <a:rPr lang="en-US" sz="2000" baseline="0" dirty="0" smtClean="0"/>
                        <a:t> value</a:t>
                      </a:r>
                      <a:endParaRPr lang="en-IN" sz="2000" dirty="0"/>
                    </a:p>
                  </a:txBody>
                  <a:tcPr/>
                </a:tc>
                <a:tc>
                  <a:txBody>
                    <a:bodyPr/>
                    <a:lstStyle/>
                    <a:p>
                      <a:r>
                        <a:rPr lang="en-US" sz="2000" dirty="0" smtClean="0"/>
                        <a:t>Hex conversion </a:t>
                      </a:r>
                    </a:p>
                    <a:p>
                      <a:r>
                        <a:rPr lang="en-US" sz="2000" dirty="0" smtClean="0"/>
                        <a:t>(USART_BRR)</a:t>
                      </a:r>
                      <a:endParaRPr lang="en-IN" sz="2000" dirty="0"/>
                    </a:p>
                  </a:txBody>
                  <a:tcPr/>
                </a:tc>
              </a:tr>
              <a:tr h="782869">
                <a:tc>
                  <a:txBody>
                    <a:bodyPr/>
                    <a:lstStyle/>
                    <a:p>
                      <a:r>
                        <a:rPr lang="en-US" sz="2000" dirty="0" smtClean="0"/>
                        <a:t>9600bps</a:t>
                      </a:r>
                      <a:endParaRPr lang="en-IN" sz="2000" dirty="0"/>
                    </a:p>
                  </a:txBody>
                  <a:tcPr/>
                </a:tc>
                <a:tc>
                  <a:txBody>
                    <a:bodyPr/>
                    <a:lstStyle/>
                    <a:p>
                      <a:r>
                        <a:rPr lang="en-US" sz="2000" dirty="0" smtClean="0"/>
                        <a:t>104.1875</a:t>
                      </a:r>
                      <a:endParaRPr lang="en-IN" sz="2000" dirty="0"/>
                    </a:p>
                  </a:txBody>
                  <a:tcPr/>
                </a:tc>
                <a:tc>
                  <a:txBody>
                    <a:bodyPr/>
                    <a:lstStyle/>
                    <a:p>
                      <a:r>
                        <a:rPr lang="en-US" sz="2000" dirty="0" smtClean="0"/>
                        <a:t>0x683</a:t>
                      </a:r>
                      <a:endParaRPr lang="en-IN" sz="2000" dirty="0"/>
                    </a:p>
                  </a:txBody>
                  <a:tcPr/>
                </a:tc>
              </a:tr>
              <a:tr h="782869">
                <a:tc>
                  <a:txBody>
                    <a:bodyPr/>
                    <a:lstStyle/>
                    <a:p>
                      <a:r>
                        <a:rPr lang="en-US" sz="2000" dirty="0" smtClean="0"/>
                        <a:t>115200 bps</a:t>
                      </a:r>
                      <a:endParaRPr lang="en-IN" sz="2000" dirty="0"/>
                    </a:p>
                  </a:txBody>
                  <a:tcPr/>
                </a:tc>
                <a:tc>
                  <a:txBody>
                    <a:bodyPr/>
                    <a:lstStyle/>
                    <a:p>
                      <a:r>
                        <a:rPr lang="en-US" sz="2000" dirty="0" smtClean="0"/>
                        <a:t>8.6875</a:t>
                      </a:r>
                      <a:endParaRPr lang="en-IN" sz="2000" dirty="0"/>
                    </a:p>
                  </a:txBody>
                  <a:tcPr/>
                </a:tc>
                <a:tc>
                  <a:txBody>
                    <a:bodyPr/>
                    <a:lstStyle/>
                    <a:p>
                      <a:r>
                        <a:rPr lang="en-US" sz="2000" dirty="0" smtClean="0"/>
                        <a:t>0x8A</a:t>
                      </a:r>
                      <a:endParaRPr lang="en-IN" sz="2000" dirty="0"/>
                    </a:p>
                  </a:txBody>
                  <a:tcPr/>
                </a:tc>
              </a:tr>
              <a:tr h="782869">
                <a:tc>
                  <a:txBody>
                    <a:bodyPr/>
                    <a:lstStyle/>
                    <a:p>
                      <a:r>
                        <a:rPr lang="en-US" sz="2000" dirty="0" smtClean="0"/>
                        <a:t>921600</a:t>
                      </a:r>
                      <a:r>
                        <a:rPr lang="en-US" sz="2000" baseline="0" dirty="0" smtClean="0"/>
                        <a:t> bps(Max)</a:t>
                      </a:r>
                      <a:endParaRPr lang="en-IN" sz="2000" dirty="0"/>
                    </a:p>
                  </a:txBody>
                  <a:tcPr/>
                </a:tc>
                <a:tc>
                  <a:txBody>
                    <a:bodyPr/>
                    <a:lstStyle/>
                    <a:p>
                      <a:r>
                        <a:rPr lang="en-US" sz="2000" dirty="0" smtClean="0"/>
                        <a:t>1.0625</a:t>
                      </a:r>
                      <a:endParaRPr lang="en-IN" sz="2000" dirty="0"/>
                    </a:p>
                  </a:txBody>
                  <a:tcPr/>
                </a:tc>
                <a:tc>
                  <a:txBody>
                    <a:bodyPr/>
                    <a:lstStyle/>
                    <a:p>
                      <a:r>
                        <a:rPr lang="en-US" sz="2000" dirty="0" smtClean="0"/>
                        <a:t>0x11</a:t>
                      </a:r>
                      <a:endParaRPr lang="en-IN" sz="2000" dirty="0"/>
                    </a:p>
                  </a:txBody>
                  <a:tcPr/>
                </a:tc>
              </a:tr>
            </a:tbl>
          </a:graphicData>
        </a:graphic>
      </p:graphicFrame>
      <p:sp>
        <p:nvSpPr>
          <p:cNvPr id="3" name="Rectangle 2"/>
          <p:cNvSpPr/>
          <p:nvPr/>
        </p:nvSpPr>
        <p:spPr>
          <a:xfrm>
            <a:off x="1428116" y="884156"/>
            <a:ext cx="1951175" cy="461665"/>
          </a:xfrm>
          <a:prstGeom prst="rect">
            <a:avLst/>
          </a:prstGeom>
        </p:spPr>
        <p:txBody>
          <a:bodyPr wrap="none">
            <a:spAutoFit/>
          </a:bodyPr>
          <a:lstStyle/>
          <a:p>
            <a:r>
              <a:rPr lang="en-US" sz="2400" dirty="0" err="1"/>
              <a:t>F</a:t>
            </a:r>
            <a:r>
              <a:rPr lang="en-US" sz="2400" baseline="-25000" dirty="0" err="1"/>
              <a:t>pclk</a:t>
            </a:r>
            <a:r>
              <a:rPr lang="en-US" sz="2400" baseline="-25000" dirty="0"/>
              <a:t> = </a:t>
            </a:r>
            <a:r>
              <a:rPr lang="en-US" sz="2400" dirty="0"/>
              <a:t>16MHz</a:t>
            </a:r>
            <a:endParaRPr lang="en-IN" sz="2400" baseline="-25000" dirty="0"/>
          </a:p>
        </p:txBody>
      </p:sp>
      <p:sp>
        <p:nvSpPr>
          <p:cNvPr id="4" name="Rectangle 3"/>
          <p:cNvSpPr/>
          <p:nvPr/>
        </p:nvSpPr>
        <p:spPr>
          <a:xfrm>
            <a:off x="3744919" y="1007267"/>
            <a:ext cx="1095172" cy="338554"/>
          </a:xfrm>
          <a:prstGeom prst="rect">
            <a:avLst/>
          </a:prstGeom>
        </p:spPr>
        <p:txBody>
          <a:bodyPr wrap="none">
            <a:spAutoFit/>
          </a:bodyPr>
          <a:lstStyle/>
          <a:p>
            <a:r>
              <a:rPr lang="en-US" sz="2400" baseline="-25000" dirty="0"/>
              <a:t>OVER8=0</a:t>
            </a:r>
            <a:endParaRPr lang="en-IN" sz="2400" baseline="-25000" dirty="0"/>
          </a:p>
        </p:txBody>
      </p:sp>
    </p:spTree>
    <p:extLst>
      <p:ext uri="{BB962C8B-B14F-4D97-AF65-F5344CB8AC3E}">
        <p14:creationId xmlns:p14="http://schemas.microsoft.com/office/powerpoint/2010/main" val="484837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9589" y="1036279"/>
            <a:ext cx="2013836" cy="34607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UART1</a:t>
            </a:r>
            <a:endParaRPr lang="en-IN" sz="2400" b="1" dirty="0">
              <a:solidFill>
                <a:srgbClr val="FF0000"/>
              </a:solidFill>
            </a:endParaRPr>
          </a:p>
        </p:txBody>
      </p:sp>
      <p:cxnSp>
        <p:nvCxnSpPr>
          <p:cNvPr id="13" name="Straight Arrow Connector 12"/>
          <p:cNvCxnSpPr/>
          <p:nvPr/>
        </p:nvCxnSpPr>
        <p:spPr>
          <a:xfrm flipH="1">
            <a:off x="3963425" y="2651337"/>
            <a:ext cx="1161829"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43783" y="1170543"/>
            <a:ext cx="503664" cy="461665"/>
          </a:xfrm>
          <a:prstGeom prst="rect">
            <a:avLst/>
          </a:prstGeom>
        </p:spPr>
        <p:txBody>
          <a:bodyPr wrap="none">
            <a:spAutoFit/>
          </a:bodyPr>
          <a:lstStyle/>
          <a:p>
            <a:r>
              <a:rPr lang="en-US" sz="2400" dirty="0" smtClean="0"/>
              <a:t>TX</a:t>
            </a:r>
            <a:endParaRPr lang="en-IN" sz="2400" dirty="0"/>
          </a:p>
        </p:txBody>
      </p:sp>
      <p:sp>
        <p:nvSpPr>
          <p:cNvPr id="36" name="Rectangle 35"/>
          <p:cNvSpPr/>
          <p:nvPr/>
        </p:nvSpPr>
        <p:spPr>
          <a:xfrm>
            <a:off x="3343783" y="2356377"/>
            <a:ext cx="559769" cy="461665"/>
          </a:xfrm>
          <a:prstGeom prst="rect">
            <a:avLst/>
          </a:prstGeom>
        </p:spPr>
        <p:txBody>
          <a:bodyPr wrap="none">
            <a:spAutoFit/>
          </a:bodyPr>
          <a:lstStyle/>
          <a:p>
            <a:r>
              <a:rPr lang="en-US" sz="2400" dirty="0"/>
              <a:t>R</a:t>
            </a:r>
            <a:r>
              <a:rPr lang="en-US" sz="2400" dirty="0" smtClean="0"/>
              <a:t>X</a:t>
            </a:r>
            <a:endParaRPr lang="en-IN" sz="2400" dirty="0"/>
          </a:p>
        </p:txBody>
      </p:sp>
      <p:sp>
        <p:nvSpPr>
          <p:cNvPr id="37" name="Rectangle 36"/>
          <p:cNvSpPr/>
          <p:nvPr/>
        </p:nvSpPr>
        <p:spPr>
          <a:xfrm>
            <a:off x="3343783" y="2854135"/>
            <a:ext cx="657552" cy="461665"/>
          </a:xfrm>
          <a:prstGeom prst="rect">
            <a:avLst/>
          </a:prstGeom>
        </p:spPr>
        <p:txBody>
          <a:bodyPr wrap="none">
            <a:spAutoFit/>
          </a:bodyPr>
          <a:lstStyle/>
          <a:p>
            <a:r>
              <a:rPr lang="en-US" sz="2400" dirty="0" smtClean="0"/>
              <a:t>RTS</a:t>
            </a:r>
            <a:endParaRPr lang="en-IN" sz="2400" dirty="0"/>
          </a:p>
        </p:txBody>
      </p:sp>
      <p:sp>
        <p:nvSpPr>
          <p:cNvPr id="38" name="Rectangle 37"/>
          <p:cNvSpPr/>
          <p:nvPr/>
        </p:nvSpPr>
        <p:spPr>
          <a:xfrm>
            <a:off x="3343783" y="4017261"/>
            <a:ext cx="720069" cy="461665"/>
          </a:xfrm>
          <a:prstGeom prst="rect">
            <a:avLst/>
          </a:prstGeom>
        </p:spPr>
        <p:txBody>
          <a:bodyPr wrap="none">
            <a:spAutoFit/>
          </a:bodyPr>
          <a:lstStyle/>
          <a:p>
            <a:r>
              <a:rPr lang="en-US" sz="2400" dirty="0" smtClean="0"/>
              <a:t>CTS</a:t>
            </a:r>
            <a:endParaRPr lang="en-IN" sz="2400" dirty="0"/>
          </a:p>
        </p:txBody>
      </p:sp>
      <p:cxnSp>
        <p:nvCxnSpPr>
          <p:cNvPr id="30" name="Straight Arrow Connector 29"/>
          <p:cNvCxnSpPr/>
          <p:nvPr/>
        </p:nvCxnSpPr>
        <p:spPr>
          <a:xfrm>
            <a:off x="3963425" y="1401375"/>
            <a:ext cx="1223842"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7" idx="3"/>
          </p:cNvCxnSpPr>
          <p:nvPr/>
        </p:nvCxnSpPr>
        <p:spPr>
          <a:xfrm flipV="1">
            <a:off x="4001335" y="3084967"/>
            <a:ext cx="1123919" cy="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63425" y="4268794"/>
            <a:ext cx="1123919" cy="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305314" y="221696"/>
            <a:ext cx="5034354" cy="568012"/>
          </a:xfrm>
        </p:spPr>
        <p:txBody>
          <a:bodyPr>
            <a:noAutofit/>
          </a:bodyPr>
          <a:lstStyle/>
          <a:p>
            <a:r>
              <a:rPr lang="en-IN" dirty="0"/>
              <a:t>Understanding UART </a:t>
            </a:r>
            <a:r>
              <a:rPr lang="en-IN" dirty="0" smtClean="0"/>
              <a:t>pins</a:t>
            </a:r>
            <a:endParaRPr lang="en-IN" dirty="0"/>
          </a:p>
        </p:txBody>
      </p:sp>
    </p:spTree>
    <p:extLst>
      <p:ext uri="{BB962C8B-B14F-4D97-AF65-F5344CB8AC3E}">
        <p14:creationId xmlns:p14="http://schemas.microsoft.com/office/powerpoint/2010/main" val="2621792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5105" y="1107203"/>
            <a:ext cx="2013836" cy="346071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UART1</a:t>
            </a:r>
            <a:endParaRPr lang="en-IN" sz="2400" b="1" dirty="0">
              <a:solidFill>
                <a:srgbClr val="FF0000"/>
              </a:solidFill>
            </a:endParaRPr>
          </a:p>
        </p:txBody>
      </p:sp>
      <p:cxnSp>
        <p:nvCxnSpPr>
          <p:cNvPr id="13" name="Straight Arrow Connector 12"/>
          <p:cNvCxnSpPr/>
          <p:nvPr/>
        </p:nvCxnSpPr>
        <p:spPr>
          <a:xfrm flipH="1">
            <a:off x="3778941" y="2722261"/>
            <a:ext cx="1161829"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59299" y="1241467"/>
            <a:ext cx="503664" cy="461665"/>
          </a:xfrm>
          <a:prstGeom prst="rect">
            <a:avLst/>
          </a:prstGeom>
        </p:spPr>
        <p:txBody>
          <a:bodyPr wrap="none">
            <a:spAutoFit/>
          </a:bodyPr>
          <a:lstStyle/>
          <a:p>
            <a:r>
              <a:rPr lang="en-US" sz="2400" dirty="0" smtClean="0"/>
              <a:t>TX</a:t>
            </a:r>
            <a:endParaRPr lang="en-IN" sz="2400" dirty="0"/>
          </a:p>
        </p:txBody>
      </p:sp>
      <p:sp>
        <p:nvSpPr>
          <p:cNvPr id="36" name="Rectangle 35"/>
          <p:cNvSpPr/>
          <p:nvPr/>
        </p:nvSpPr>
        <p:spPr>
          <a:xfrm>
            <a:off x="3159299" y="2427301"/>
            <a:ext cx="559769" cy="461665"/>
          </a:xfrm>
          <a:prstGeom prst="rect">
            <a:avLst/>
          </a:prstGeom>
        </p:spPr>
        <p:txBody>
          <a:bodyPr wrap="none">
            <a:spAutoFit/>
          </a:bodyPr>
          <a:lstStyle/>
          <a:p>
            <a:r>
              <a:rPr lang="en-US" sz="2400" dirty="0"/>
              <a:t>R</a:t>
            </a:r>
            <a:r>
              <a:rPr lang="en-US" sz="2400" dirty="0" smtClean="0"/>
              <a:t>X</a:t>
            </a:r>
            <a:endParaRPr lang="en-IN" sz="2400" dirty="0"/>
          </a:p>
        </p:txBody>
      </p:sp>
      <p:sp>
        <p:nvSpPr>
          <p:cNvPr id="37" name="Rectangle 36"/>
          <p:cNvSpPr/>
          <p:nvPr/>
        </p:nvSpPr>
        <p:spPr>
          <a:xfrm>
            <a:off x="3159299" y="2925059"/>
            <a:ext cx="657552" cy="461665"/>
          </a:xfrm>
          <a:prstGeom prst="rect">
            <a:avLst/>
          </a:prstGeom>
        </p:spPr>
        <p:txBody>
          <a:bodyPr wrap="none">
            <a:spAutoFit/>
          </a:bodyPr>
          <a:lstStyle/>
          <a:p>
            <a:r>
              <a:rPr lang="en-US" sz="2400" dirty="0" smtClean="0"/>
              <a:t>RTS</a:t>
            </a:r>
            <a:endParaRPr lang="en-IN" sz="2400" dirty="0"/>
          </a:p>
        </p:txBody>
      </p:sp>
      <p:sp>
        <p:nvSpPr>
          <p:cNvPr id="38" name="Rectangle 37"/>
          <p:cNvSpPr/>
          <p:nvPr/>
        </p:nvSpPr>
        <p:spPr>
          <a:xfrm>
            <a:off x="3159299" y="4088185"/>
            <a:ext cx="720069" cy="461665"/>
          </a:xfrm>
          <a:prstGeom prst="rect">
            <a:avLst/>
          </a:prstGeom>
        </p:spPr>
        <p:txBody>
          <a:bodyPr wrap="none">
            <a:spAutoFit/>
          </a:bodyPr>
          <a:lstStyle/>
          <a:p>
            <a:r>
              <a:rPr lang="en-US" sz="2400" dirty="0" smtClean="0"/>
              <a:t>CTS</a:t>
            </a:r>
            <a:endParaRPr lang="en-IN" sz="2400" dirty="0"/>
          </a:p>
        </p:txBody>
      </p:sp>
      <p:cxnSp>
        <p:nvCxnSpPr>
          <p:cNvPr id="30" name="Straight Arrow Connector 29"/>
          <p:cNvCxnSpPr/>
          <p:nvPr/>
        </p:nvCxnSpPr>
        <p:spPr>
          <a:xfrm>
            <a:off x="3778941" y="1472299"/>
            <a:ext cx="1223842"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7" idx="3"/>
          </p:cNvCxnSpPr>
          <p:nvPr/>
        </p:nvCxnSpPr>
        <p:spPr>
          <a:xfrm flipV="1">
            <a:off x="3816851" y="3155891"/>
            <a:ext cx="1123919" cy="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778941" y="4339718"/>
            <a:ext cx="1123919" cy="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675499" y="4339719"/>
            <a:ext cx="530541" cy="526894"/>
            <a:chOff x="6913466" y="3525532"/>
            <a:chExt cx="530541" cy="526894"/>
          </a:xfrm>
        </p:grpSpPr>
        <p:cxnSp>
          <p:nvCxnSpPr>
            <p:cNvPr id="11" name="Straight Connector 10"/>
            <p:cNvCxnSpPr/>
            <p:nvPr/>
          </p:nvCxnSpPr>
          <p:spPr>
            <a:xfrm flipH="1">
              <a:off x="7176894" y="3525532"/>
              <a:ext cx="0" cy="34277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flipH="1">
              <a:off x="6913466" y="3929254"/>
              <a:ext cx="530541" cy="1270"/>
            </a:xfrm>
            <a:prstGeom prst="line">
              <a:avLst/>
            </a:prstGeom>
            <a:noFill/>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flipH="1">
              <a:off x="7088470" y="4051156"/>
              <a:ext cx="178690" cy="1270"/>
            </a:xfrm>
            <a:prstGeom prst="line">
              <a:avLst/>
            </a:prstGeom>
            <a:noFill/>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auto">
            <a:xfrm rot="16200000" flipV="1">
              <a:off x="7148261" y="3896936"/>
              <a:ext cx="60951" cy="3684"/>
            </a:xfrm>
            <a:prstGeom prst="line">
              <a:avLst/>
            </a:prstGeom>
            <a:noFill/>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auto">
            <a:xfrm flipH="1">
              <a:off x="7001890" y="3990205"/>
              <a:ext cx="353694" cy="1270"/>
            </a:xfrm>
            <a:prstGeom prst="line">
              <a:avLst/>
            </a:prstGeom>
            <a:noFill/>
            <a:ln w="635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1906694" y="1318410"/>
            <a:ext cx="1277914" cy="307777"/>
          </a:xfrm>
          <a:prstGeom prst="rect">
            <a:avLst/>
          </a:prstGeom>
        </p:spPr>
        <p:txBody>
          <a:bodyPr wrap="none">
            <a:spAutoFit/>
          </a:bodyPr>
          <a:lstStyle/>
          <a:p>
            <a:r>
              <a:rPr lang="en-US" dirty="0"/>
              <a:t>10101110101</a:t>
            </a:r>
            <a:endParaRPr lang="en-IN" dirty="0"/>
          </a:p>
        </p:txBody>
      </p:sp>
      <p:sp>
        <p:nvSpPr>
          <p:cNvPr id="19" name="Title 1"/>
          <p:cNvSpPr>
            <a:spLocks noGrp="1"/>
          </p:cNvSpPr>
          <p:nvPr>
            <p:ph type="title"/>
          </p:nvPr>
        </p:nvSpPr>
        <p:spPr>
          <a:xfrm>
            <a:off x="305314" y="221696"/>
            <a:ext cx="5034354" cy="568012"/>
          </a:xfrm>
        </p:spPr>
        <p:txBody>
          <a:bodyPr>
            <a:noAutofit/>
          </a:bodyPr>
          <a:lstStyle/>
          <a:p>
            <a:r>
              <a:rPr lang="en-IN" dirty="0"/>
              <a:t>Understanding UART </a:t>
            </a:r>
            <a:r>
              <a:rPr lang="en-IN" dirty="0" smtClean="0"/>
              <a:t>pins</a:t>
            </a:r>
            <a:endParaRPr lang="en-IN" dirty="0"/>
          </a:p>
        </p:txBody>
      </p:sp>
    </p:spTree>
    <p:extLst>
      <p:ext uri="{BB962C8B-B14F-4D97-AF65-F5344CB8AC3E}">
        <p14:creationId xmlns:p14="http://schemas.microsoft.com/office/powerpoint/2010/main" val="73332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3.33333E-6 -1.06449E-6 L 0.3717 0.00586 " pathEditMode="relative" rAng="0" ptsTypes="AA">
                                      <p:cBhvr>
                                        <p:cTn id="8" dur="2000" fill="hold"/>
                                        <p:tgtEl>
                                          <p:spTgt spid="3"/>
                                        </p:tgtEl>
                                        <p:attrNameLst>
                                          <p:attrName>ppt_x</p:attrName>
                                          <p:attrName>ppt_y</p:attrName>
                                        </p:attrNameLst>
                                      </p:cBhvr>
                                      <p:rCtr x="18576"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FC5151-73AF-4992-B300-816A43C7C2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E3F18AE-EF60-42A5-B9E1-3F709899B7FB}">
  <ds:schemaRefs>
    <ds:schemaRef ds:uri="http://schemas.microsoft.com/sharepoint/v3/contenttype/forms"/>
  </ds:schemaRefs>
</ds:datastoreItem>
</file>

<file path=customXml/itemProps3.xml><?xml version="1.0" encoding="utf-8"?>
<ds:datastoreItem xmlns:ds="http://schemas.openxmlformats.org/officeDocument/2006/customXml" ds:itemID="{CA7F0F3B-1D69-4071-934C-7373F1C638F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2348</Words>
  <Application>Microsoft Office PowerPoint</Application>
  <PresentationFormat>On-screen Show (16:9)</PresentationFormat>
  <Paragraphs>632</Paragraphs>
  <Slides>75</Slides>
  <Notes>42</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Ion</vt:lpstr>
      <vt:lpstr>Introduction :UART vs USART </vt:lpstr>
      <vt:lpstr>Exploring UART Interrupt Mapping</vt:lpstr>
      <vt:lpstr>PowerPoint Presentation</vt:lpstr>
      <vt:lpstr>PowerPoint Presentation</vt:lpstr>
      <vt:lpstr>USART hardware components</vt:lpstr>
      <vt:lpstr>PowerPoint Presentation</vt:lpstr>
      <vt:lpstr>Understanding UART pins </vt:lpstr>
      <vt:lpstr>Understanding UART pins</vt:lpstr>
      <vt:lpstr>Understanding UART pins</vt:lpstr>
      <vt:lpstr>Understanding UART pins</vt:lpstr>
      <vt:lpstr>UART frame formats  </vt:lpstr>
      <vt:lpstr>PowerPoint Presentation</vt:lpstr>
      <vt:lpstr>UART Baudrate</vt:lpstr>
      <vt:lpstr>PowerPoint Presentation</vt:lpstr>
      <vt:lpstr>PowerPoint Presentation</vt:lpstr>
      <vt:lpstr>UART Synchronization bits</vt:lpstr>
      <vt:lpstr>PowerPoint Presentation</vt:lpstr>
      <vt:lpstr>UART Parity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UART Functional block</vt:lpstr>
      <vt:lpstr>UART Peripheral Clock</vt:lpstr>
      <vt:lpstr>PowerPoint Presentation</vt:lpstr>
      <vt:lpstr>PowerPoint Presentation</vt:lpstr>
      <vt:lpstr>UART Transmitter</vt:lpstr>
      <vt:lpstr>Steps to do Data Transmission</vt:lpstr>
      <vt:lpstr>Steps to do Data Transmission</vt:lpstr>
      <vt:lpstr>PowerPoint Presentation</vt:lpstr>
      <vt:lpstr>UART Receiver</vt:lpstr>
      <vt:lpstr>Steps to do Data Reception</vt:lpstr>
      <vt:lpstr>Steps to do Data Reception</vt:lpstr>
      <vt:lpstr>PowerPoint Presentation</vt:lpstr>
      <vt:lpstr>UART Interrupts</vt:lpstr>
      <vt:lpstr>Over sampling</vt:lpstr>
      <vt:lpstr>Connecting UART Pins to PC</vt:lpstr>
      <vt:lpstr>PowerPoint Presentation</vt:lpstr>
      <vt:lpstr>PowerPoint Presentation</vt:lpstr>
      <vt:lpstr>Overview</vt:lpstr>
      <vt:lpstr>PowerPoint Presentation</vt:lpstr>
      <vt:lpstr>Understanding the Requirements</vt:lpstr>
      <vt:lpstr>PowerPoint Presentation</vt:lpstr>
      <vt:lpstr>Exploring different UART Peripherals and pins of the MCU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2013-07-30T14:48:57Z</dcterms:created>
  <dcterms:modified xsi:type="dcterms:W3CDTF">2016-11-07T04:44:16Z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