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17"/>
  </p:notesMasterIdLst>
  <p:handoutMasterIdLst>
    <p:handoutMasterId r:id="rId118"/>
  </p:handoutMasterIdLst>
  <p:sldIdLst>
    <p:sldId id="256" r:id="rId5"/>
    <p:sldId id="410" r:id="rId6"/>
    <p:sldId id="321" r:id="rId7"/>
    <p:sldId id="279" r:id="rId8"/>
    <p:sldId id="280" r:id="rId9"/>
    <p:sldId id="344" r:id="rId10"/>
    <p:sldId id="345" r:id="rId11"/>
    <p:sldId id="282" r:id="rId12"/>
    <p:sldId id="283" r:id="rId13"/>
    <p:sldId id="322" r:id="rId14"/>
    <p:sldId id="346" r:id="rId15"/>
    <p:sldId id="323" r:id="rId16"/>
    <p:sldId id="324" r:id="rId17"/>
    <p:sldId id="326" r:id="rId18"/>
    <p:sldId id="347" r:id="rId19"/>
    <p:sldId id="348" r:id="rId20"/>
    <p:sldId id="284" r:id="rId21"/>
    <p:sldId id="349" r:id="rId22"/>
    <p:sldId id="285" r:id="rId23"/>
    <p:sldId id="286" r:id="rId24"/>
    <p:sldId id="287" r:id="rId25"/>
    <p:sldId id="288" r:id="rId26"/>
    <p:sldId id="289" r:id="rId27"/>
    <p:sldId id="375" r:id="rId28"/>
    <p:sldId id="291" r:id="rId29"/>
    <p:sldId id="292" r:id="rId30"/>
    <p:sldId id="316" r:id="rId31"/>
    <p:sldId id="294" r:id="rId32"/>
    <p:sldId id="317" r:id="rId33"/>
    <p:sldId id="296" r:id="rId34"/>
    <p:sldId id="297" r:id="rId35"/>
    <p:sldId id="298" r:id="rId36"/>
    <p:sldId id="377" r:id="rId37"/>
    <p:sldId id="299" r:id="rId38"/>
    <p:sldId id="300" r:id="rId39"/>
    <p:sldId id="422" r:id="rId40"/>
    <p:sldId id="301" r:id="rId41"/>
    <p:sldId id="302" r:id="rId42"/>
    <p:sldId id="303" r:id="rId43"/>
    <p:sldId id="318" r:id="rId44"/>
    <p:sldId id="306" r:id="rId45"/>
    <p:sldId id="307" r:id="rId46"/>
    <p:sldId id="378" r:id="rId47"/>
    <p:sldId id="308" r:id="rId48"/>
    <p:sldId id="309" r:id="rId49"/>
    <p:sldId id="350" r:id="rId50"/>
    <p:sldId id="310" r:id="rId51"/>
    <p:sldId id="351" r:id="rId52"/>
    <p:sldId id="327" r:id="rId53"/>
    <p:sldId id="379" r:id="rId54"/>
    <p:sldId id="328" r:id="rId55"/>
    <p:sldId id="353" r:id="rId56"/>
    <p:sldId id="352" r:id="rId57"/>
    <p:sldId id="354" r:id="rId58"/>
    <p:sldId id="389" r:id="rId59"/>
    <p:sldId id="390" r:id="rId60"/>
    <p:sldId id="392" r:id="rId61"/>
    <p:sldId id="329" r:id="rId62"/>
    <p:sldId id="330" r:id="rId63"/>
    <p:sldId id="331" r:id="rId64"/>
    <p:sldId id="332" r:id="rId65"/>
    <p:sldId id="355" r:id="rId66"/>
    <p:sldId id="333" r:id="rId67"/>
    <p:sldId id="320" r:id="rId68"/>
    <p:sldId id="312" r:id="rId69"/>
    <p:sldId id="313" r:id="rId70"/>
    <p:sldId id="314" r:id="rId71"/>
    <p:sldId id="315" r:id="rId72"/>
    <p:sldId id="336" r:id="rId73"/>
    <p:sldId id="337" r:id="rId74"/>
    <p:sldId id="338" r:id="rId75"/>
    <p:sldId id="339" r:id="rId76"/>
    <p:sldId id="334" r:id="rId77"/>
    <p:sldId id="340" r:id="rId78"/>
    <p:sldId id="356" r:id="rId79"/>
    <p:sldId id="335" r:id="rId80"/>
    <p:sldId id="341" r:id="rId81"/>
    <p:sldId id="342" r:id="rId82"/>
    <p:sldId id="421" r:id="rId83"/>
    <p:sldId id="399" r:id="rId84"/>
    <p:sldId id="400" r:id="rId85"/>
    <p:sldId id="402" r:id="rId86"/>
    <p:sldId id="403" r:id="rId87"/>
    <p:sldId id="404" r:id="rId88"/>
    <p:sldId id="405" r:id="rId89"/>
    <p:sldId id="406" r:id="rId90"/>
    <p:sldId id="407" r:id="rId91"/>
    <p:sldId id="408" r:id="rId92"/>
    <p:sldId id="409" r:id="rId93"/>
    <p:sldId id="401" r:id="rId94"/>
    <p:sldId id="381" r:id="rId95"/>
    <p:sldId id="397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72" r:id="rId106"/>
    <p:sldId id="383" r:id="rId107"/>
    <p:sldId id="393" r:id="rId108"/>
    <p:sldId id="394" r:id="rId109"/>
    <p:sldId id="366" r:id="rId110"/>
    <p:sldId id="369" r:id="rId111"/>
    <p:sldId id="385" r:id="rId112"/>
    <p:sldId id="387" r:id="rId113"/>
    <p:sldId id="388" r:id="rId114"/>
    <p:sldId id="395" r:id="rId115"/>
    <p:sldId id="396" r:id="rId116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77476" autoAdjust="0"/>
  </p:normalViewPr>
  <p:slideViewPr>
    <p:cSldViewPr snapToGrid="0" showGuides="1">
      <p:cViewPr>
        <p:scale>
          <a:sx n="78" d="100"/>
          <a:sy n="78" d="100"/>
        </p:scale>
        <p:origin x="-912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5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19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9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1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7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D4F5-F5A2-4D3C-A0D4-12D3A2ED8A3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8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8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5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1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17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4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91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91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7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2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62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9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4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7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2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4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2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2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pull-up and pull down resistors can be configured on GPIO pins which are in input or output mode.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pull-up, pull-down, it means, internal pull-up resistor or pull down resistor are deactivated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up: it means, pull up resistor is activated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down: it means, only pull down resistor is activated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this register gives the, voltage levels of all the I/O pins of a GPIO port 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8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28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4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work with GPIO or  any other peripheral, you have to first enable the peripheral clock for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 in the RCC register which stands for (Reset and Clock Control).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 PORT is also a peripheral and it is connected to AHB1 bus.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peripheral clock of the GPIO port is derived from the AHB1 BUS clock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 the peripheral clock of almost all peripherals are disabled to save power, so it’s important to enable the clock before configuring and using any peripheral. 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9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5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88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07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1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of the processor supports up to 255 exceptions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which 15 are internal system exceptions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240 are external exceptions. External exceptions are also called as 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extenrla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interrupts. </a:t>
            </a:r>
          </a:p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55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8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NVIC and exit controller are connected over 23 lines and each line carries interrupt for one particular peripheral.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23 lines of 16 lines are for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for issuing the interrupt to the processor core via NVIC.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NVIC and exit controller are connected over 23 lines and each line carries interrupt for one particular peripheral.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23 lines of 16 lines are for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for issuing the interrupt to the processor core via NVIC. </a:t>
            </a:r>
          </a:p>
          <a:p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6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numbers, you have to refer to the vector table given by your MCU vendor.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line 0 is connected to the NVIC at position 6, in other words, IRQ number of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0 is 6.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exti1 is connected to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number or position 7, so its IRQ number is 7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75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numbers, you have to refer to the vector table given by your MCU vendor.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line 0 is connected to the NVIC at position 6, in other words, IRQ number of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0 is 6.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exti1 is connected to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number or position 7, so its IRQ number is 7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9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numbers, you have to refer to the vector table given by your MCU vendor.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line 0 is connected to the NVIC at position 6, in other words, IRQ number of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0 is 6.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exti1 is connected to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number or position 7, so its IRQ number is 7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9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numbers, you have to refer to the vector table given by your MCU vendor.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line 0 is connected to the NVIC at position 6, in other words, IRQ number of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0 is 6.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exti1 is connected to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number or position 7, so its IRQ number is 7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9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interrupt occurs on a particular IRQ number, the processor just picks up the address of IRQ handler by the corresponding vector address.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0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5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out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irq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numbers, you have to refer to the vector table given by your MCU vendor.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line 0 is connected to the NVIC at position 6, in other words, IRQ number of the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0 is 6. 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exti1 is connected to </a:t>
            </a:r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nvic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number or position 7, so its IRQ number is 7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24F2-DD5F-4DF0-BEE1-80A5AC7E2396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039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08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7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7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7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7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0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23722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3714750"/>
            <a:ext cx="5999486" cy="80554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0525" y="2487385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721" y="728440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2886458"/>
            <a:ext cx="6619244" cy="441388"/>
          </a:xfrm>
        </p:spPr>
        <p:txBody>
          <a:bodyPr anchor="b">
            <a:normAutofit/>
          </a:bodyPr>
          <a:lstStyle>
            <a:lvl1pPr marL="0" indent="0" algn="l" defTabSz="342900" rtl="0" eaLnBrk="1" latinLnBrk="0" hangingPunct="1">
              <a:buNone/>
              <a:defRPr lang="en-US" sz="27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3114" y="1085850"/>
            <a:ext cx="1057474" cy="330993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1085850"/>
            <a:ext cx="5082473" cy="330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15491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629841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99559" y="-342900"/>
            <a:ext cx="1200150" cy="12001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56759" y="4572000"/>
            <a:ext cx="742950" cy="7429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08" y="1560576"/>
            <a:ext cx="7826680" cy="1924924"/>
          </a:xfrm>
        </p:spPr>
        <p:txBody>
          <a:bodyPr/>
          <a:lstStyle/>
          <a:p>
            <a:r>
              <a:rPr lang="en-US" sz="4800" b="1" dirty="0" smtClean="0"/>
              <a:t>GPIO Must Know Concepts !</a:t>
            </a:r>
            <a:endParaRPr lang="en-US" sz="4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0738" y="2726556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Pin Behind the Scene</a:t>
            </a:r>
            <a:br>
              <a:rPr lang="en-US" sz="4200" dirty="0" smtClean="0"/>
            </a:br>
            <a:r>
              <a:rPr lang="en-US" sz="4200" dirty="0" smtClean="0"/>
              <a:t>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447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3211" y="963826"/>
            <a:ext cx="1622853" cy="33239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Interrupt Controller Block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exti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4719" y="1094757"/>
            <a:ext cx="3869724" cy="2928552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ectangle 4"/>
          <p:cNvSpPr/>
          <p:nvPr/>
        </p:nvSpPr>
        <p:spPr>
          <a:xfrm>
            <a:off x="7156621" y="1758933"/>
            <a:ext cx="1371600" cy="160020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Processor core 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5394601" y="1244221"/>
            <a:ext cx="1344980" cy="250724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4497" y="3619808"/>
            <a:ext cx="1537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ARM Cortex M4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96064" y="1396314"/>
            <a:ext cx="2898537" cy="210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487234" y="1769230"/>
            <a:ext cx="2898537" cy="210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496064" y="2158159"/>
            <a:ext cx="2898537" cy="210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504894" y="3246892"/>
            <a:ext cx="2898537" cy="210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496064" y="3619808"/>
            <a:ext cx="2898537" cy="210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595816" y="2368223"/>
            <a:ext cx="86498" cy="1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95816" y="2650241"/>
            <a:ext cx="86498" cy="1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595816" y="2953109"/>
            <a:ext cx="86498" cy="12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303909" y="1102119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370348" y="1509891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370348" y="1880748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exti2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814655" y="2959595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exti21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887723" y="3359133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exti22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3211" y="3731718"/>
            <a:ext cx="1614023" cy="55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54528" y="3853027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 Register </a:t>
            </a:r>
            <a:r>
              <a:rPr lang="en-US" dirty="0"/>
              <a:t>sets</a:t>
            </a:r>
            <a:endParaRPr lang="en-IN" dirty="0"/>
          </a:p>
        </p:txBody>
      </p:sp>
      <p:sp>
        <p:nvSpPr>
          <p:cNvPr id="23" name="Left-Right Arrow 22"/>
          <p:cNvSpPr/>
          <p:nvPr/>
        </p:nvSpPr>
        <p:spPr>
          <a:xfrm>
            <a:off x="6661864" y="2362419"/>
            <a:ext cx="565266" cy="263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2222" y="977823"/>
            <a:ext cx="1924308" cy="196128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Interrupt Controller Block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exti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2222" y="934882"/>
            <a:ext cx="1247508" cy="395839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06531" y="1565950"/>
            <a:ext cx="1495692" cy="65826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66956" y="963826"/>
            <a:ext cx="2179682" cy="1989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GPIO,</a:t>
            </a:r>
          </a:p>
          <a:p>
            <a:pPr algn="ctr"/>
            <a:r>
              <a:rPr lang="en-IN" dirty="0"/>
              <a:t>RTC </a:t>
            </a:r>
            <a:r>
              <a:rPr lang="en-IN" dirty="0" smtClean="0"/>
              <a:t>Alarm,</a:t>
            </a:r>
          </a:p>
          <a:p>
            <a:pPr algn="ctr"/>
            <a:r>
              <a:rPr lang="en-IN" dirty="0"/>
              <a:t>USB OTG FS </a:t>
            </a:r>
            <a:r>
              <a:rPr lang="en-IN" dirty="0" smtClean="0"/>
              <a:t>Wakeup,</a:t>
            </a:r>
            <a:r>
              <a:rPr lang="en-IN" dirty="0"/>
              <a:t> Ethernet Wakeup event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956" y="3082727"/>
            <a:ext cx="2179682" cy="1989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I2C, </a:t>
            </a:r>
            <a:r>
              <a:rPr lang="en-US" dirty="0" err="1" smtClean="0">
                <a:solidFill>
                  <a:schemeClr val="tx1"/>
                </a:solidFill>
              </a:rPr>
              <a:t>SPI,USART,DMA,USB,etc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465437" y="1525140"/>
            <a:ext cx="1495692" cy="65826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693773" y="1272746"/>
            <a:ext cx="519510" cy="95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134867" y="1406532"/>
            <a:ext cx="519510" cy="95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30459" y="1094693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23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313848" y="1094693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23 </a:t>
            </a:r>
            <a:endParaRPr lang="en-IN" dirty="0"/>
          </a:p>
        </p:txBody>
      </p:sp>
      <p:sp>
        <p:nvSpPr>
          <p:cNvPr id="32" name="Right Arrow 31"/>
          <p:cNvSpPr/>
          <p:nvPr/>
        </p:nvSpPr>
        <p:spPr>
          <a:xfrm>
            <a:off x="2446638" y="3082728"/>
            <a:ext cx="4955584" cy="36480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</a:t>
            </a:r>
            <a:endParaRPr lang="en-IN" dirty="0"/>
          </a:p>
        </p:txBody>
      </p:sp>
      <p:sp>
        <p:nvSpPr>
          <p:cNvPr id="33" name="Right Arrow 32"/>
          <p:cNvSpPr/>
          <p:nvPr/>
        </p:nvSpPr>
        <p:spPr>
          <a:xfrm>
            <a:off x="2466584" y="3599935"/>
            <a:ext cx="4955584" cy="36480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en-IN" dirty="0"/>
          </a:p>
        </p:txBody>
      </p:sp>
      <p:sp>
        <p:nvSpPr>
          <p:cNvPr id="34" name="Right Arrow 33"/>
          <p:cNvSpPr/>
          <p:nvPr/>
        </p:nvSpPr>
        <p:spPr>
          <a:xfrm>
            <a:off x="2446639" y="4077368"/>
            <a:ext cx="4955584" cy="36480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</a:t>
            </a:r>
            <a:endParaRPr lang="en-IN" dirty="0"/>
          </a:p>
        </p:txBody>
      </p:sp>
      <p:sp>
        <p:nvSpPr>
          <p:cNvPr id="35" name="Right Arrow 34"/>
          <p:cNvSpPr/>
          <p:nvPr/>
        </p:nvSpPr>
        <p:spPr>
          <a:xfrm>
            <a:off x="2465437" y="4710871"/>
            <a:ext cx="4955584" cy="36480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Etc…..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3982222" y="2358001"/>
            <a:ext cx="1924309" cy="55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4143607" y="2482150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EXTI Register </a:t>
            </a:r>
            <a:r>
              <a:rPr lang="en-US" dirty="0"/>
              <a:t>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01307" y="599163"/>
            <a:ext cx="2223474" cy="2625478"/>
            <a:chOff x="2694515" y="1133699"/>
            <a:chExt cx="2433539" cy="2425961"/>
          </a:xfrm>
        </p:grpSpPr>
        <p:sp>
          <p:nvSpPr>
            <p:cNvPr id="83" name="Rectangle 82"/>
            <p:cNvSpPr/>
            <p:nvPr/>
          </p:nvSpPr>
          <p:spPr>
            <a:xfrm>
              <a:off x="2694515" y="1133699"/>
              <a:ext cx="2433539" cy="237296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2553" y="3137329"/>
              <a:ext cx="1942525" cy="422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EXTI Controller</a:t>
              </a:r>
              <a:endParaRPr lang="en-IN" sz="1800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22398" y="1211859"/>
              <a:ext cx="2192639" cy="1686632"/>
              <a:chOff x="2822398" y="1211859"/>
              <a:chExt cx="2192639" cy="168663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22398" y="1211859"/>
                <a:ext cx="2192639" cy="16866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22398" y="1220084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mask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22398" y="1779112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pending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822398" y="2345039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edge selection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567070" y="599163"/>
            <a:ext cx="3325174" cy="2483375"/>
            <a:chOff x="4209894" y="105763"/>
            <a:chExt cx="4724041" cy="4982431"/>
          </a:xfrm>
        </p:grpSpPr>
        <p:sp>
          <p:nvSpPr>
            <p:cNvPr id="36" name="Rectangle 35"/>
            <p:cNvSpPr/>
            <p:nvPr/>
          </p:nvSpPr>
          <p:spPr>
            <a:xfrm>
              <a:off x="4646141" y="105763"/>
              <a:ext cx="4287794" cy="49197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08470" y="824771"/>
              <a:ext cx="1489856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#1</a:t>
              </a:r>
              <a:endParaRPr lang="en-IN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09894" y="3581588"/>
              <a:ext cx="1731257" cy="35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#239</a:t>
              </a:r>
              <a:endParaRPr lang="en-IN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44999" y="517057"/>
              <a:ext cx="850508" cy="388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IN" dirty="0" smtClean="0"/>
            </a:p>
            <a:p>
              <a:pPr algn="ctr"/>
              <a:r>
                <a:rPr lang="en-US" dirty="0" smtClean="0"/>
                <a:t>V</a:t>
              </a:r>
            </a:p>
            <a:p>
              <a:pPr algn="ctr"/>
              <a:r>
                <a:rPr lang="en-US" dirty="0" smtClean="0"/>
                <a:t>I</a:t>
              </a:r>
            </a:p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75139" y="1671399"/>
              <a:ext cx="1275762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High Tower Text" pitchFamily="18" charset="0"/>
                </a:rPr>
                <a:t>    Processor</a:t>
              </a:r>
            </a:p>
            <a:p>
              <a:r>
                <a:rPr lang="en-US" dirty="0">
                  <a:latin typeface="High Tower Text" pitchFamily="18" charset="0"/>
                </a:rPr>
                <a:t> </a:t>
              </a:r>
              <a:r>
                <a:rPr lang="en-US" dirty="0" smtClean="0">
                  <a:latin typeface="High Tower Text" pitchFamily="18" charset="0"/>
                </a:rPr>
                <a:t>   core </a:t>
              </a:r>
              <a:endParaRPr lang="en-IN" dirty="0">
                <a:latin typeface="High Tower Text" pitchFamily="18" charset="0"/>
              </a:endParaRPr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6695507" y="2202180"/>
              <a:ext cx="779632" cy="4374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62913" y="580469"/>
              <a:ext cx="471871" cy="45077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High Tower Text" pitchFamily="18" charset="0"/>
                </a:rPr>
                <a:t>16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17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22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  <a:endParaRPr lang="en-US" sz="1400" dirty="0">
                <a:latin typeface="High Tower Text" pitchFamily="18" charset="0"/>
              </a:endParaRPr>
            </a:p>
            <a:p>
              <a:endParaRPr lang="en-IN" sz="1400" dirty="0">
                <a:latin typeface="High Tower Text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2434" y="157614"/>
              <a:ext cx="1489856" cy="35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#0</a:t>
              </a:r>
              <a:endParaRPr lang="en-IN" sz="1200" dirty="0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722764" y="580469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4680723" y="1292143"/>
              <a:ext cx="1122234" cy="299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4706245" y="2005102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722764" y="4063302"/>
              <a:ext cx="1150781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4865" y="4449905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ARM Cortex M4</a:t>
              </a:r>
              <a:endParaRPr lang="en-IN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562913"/>
            <a:ext cx="2424201" cy="2537965"/>
            <a:chOff x="529" y="217965"/>
            <a:chExt cx="2424201" cy="3094368"/>
          </a:xfrm>
        </p:grpSpPr>
        <p:sp>
          <p:nvSpPr>
            <p:cNvPr id="4" name="Diagonal Stripe 3"/>
            <p:cNvSpPr/>
            <p:nvPr/>
          </p:nvSpPr>
          <p:spPr>
            <a:xfrm rot="8051133">
              <a:off x="591781" y="844050"/>
              <a:ext cx="1893425" cy="1493939"/>
            </a:xfrm>
            <a:prstGeom prst="diagStripe">
              <a:avLst>
                <a:gd name="adj" fmla="val 646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918041" y="593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918041" y="776384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920666" y="967337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918041" y="114742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918041" y="1325729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918041" y="1523668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920666" y="170061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920666" y="1908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918041" y="2118811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1575515" y="2663155"/>
              <a:ext cx="532342" cy="249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1724" y="540571"/>
              <a:ext cx="478595" cy="2320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PA0</a:t>
              </a:r>
            </a:p>
            <a:p>
              <a:r>
                <a:rPr lang="en-US" dirty="0" smtClean="0"/>
                <a:t>PB0</a:t>
              </a:r>
              <a:endParaRPr lang="en-IN" dirty="0"/>
            </a:p>
            <a:p>
              <a:r>
                <a:rPr lang="en-US" dirty="0" smtClean="0"/>
                <a:t>PC0</a:t>
              </a:r>
            </a:p>
            <a:p>
              <a:r>
                <a:rPr lang="en-US" dirty="0" smtClean="0"/>
                <a:t>PD0</a:t>
              </a:r>
              <a:endParaRPr lang="en-IN" dirty="0"/>
            </a:p>
            <a:p>
              <a:r>
                <a:rPr lang="en-US" dirty="0" smtClean="0"/>
                <a:t>PE0</a:t>
              </a:r>
              <a:endParaRPr lang="en-IN" dirty="0"/>
            </a:p>
            <a:p>
              <a:r>
                <a:rPr lang="en-US" dirty="0" smtClean="0"/>
                <a:t>PF0</a:t>
              </a:r>
              <a:endParaRPr lang="en-IN" dirty="0"/>
            </a:p>
            <a:p>
              <a:r>
                <a:rPr lang="en-US" dirty="0" smtClean="0"/>
                <a:t>PG0</a:t>
              </a:r>
            </a:p>
            <a:p>
              <a:r>
                <a:rPr lang="en-US" dirty="0" smtClean="0"/>
                <a:t>PH0</a:t>
              </a:r>
            </a:p>
            <a:p>
              <a:r>
                <a:rPr lang="en-US" dirty="0" smtClean="0"/>
                <a:t>PI0</a:t>
              </a:r>
              <a:endParaRPr lang="en-IN" dirty="0"/>
            </a:p>
            <a:p>
              <a:endParaRPr lang="en-IN" dirty="0"/>
            </a:p>
            <a:p>
              <a:endParaRPr lang="en-US" dirty="0" smtClean="0"/>
            </a:p>
            <a:p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319" y="2998808"/>
              <a:ext cx="1454411" cy="313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EXTI[3:0] bits in the </a:t>
              </a:r>
              <a:endParaRPr lang="en-IN" sz="1200" dirty="0" smtClean="0"/>
            </a:p>
            <a:p>
              <a:r>
                <a:rPr lang="en-IN" sz="1200" dirty="0" smtClean="0"/>
                <a:t>SYSCFG_EXTICR1 </a:t>
              </a:r>
              <a:r>
                <a:rPr lang="en-IN" sz="1200" dirty="0"/>
                <a:t>register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9" y="217965"/>
              <a:ext cx="679066" cy="250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High Tower Text" pitchFamily="18" charset="0"/>
                </a:rPr>
                <a:t>Button</a:t>
              </a:r>
              <a:endParaRPr lang="en-IN" b="1" dirty="0">
                <a:solidFill>
                  <a:srgbClr val="FF0000"/>
                </a:solidFill>
                <a:latin typeface="High Tower Text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54" y="497570"/>
              <a:ext cx="323370" cy="28688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rot="16200000">
              <a:off x="1172395" y="1395631"/>
              <a:ext cx="1218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Multiplexer</a:t>
              </a:r>
              <a:endParaRPr lang="en-IN" dirty="0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2029608" y="1538796"/>
            <a:ext cx="757622" cy="19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ight Arrow 84"/>
          <p:cNvSpPr/>
          <p:nvPr/>
        </p:nvSpPr>
        <p:spPr>
          <a:xfrm>
            <a:off x="4924781" y="1521233"/>
            <a:ext cx="983334" cy="19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2126936" y="1288490"/>
            <a:ext cx="691215" cy="238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87" name="Rectangle 86"/>
          <p:cNvSpPr/>
          <p:nvPr/>
        </p:nvSpPr>
        <p:spPr>
          <a:xfrm>
            <a:off x="5059117" y="1316945"/>
            <a:ext cx="691215" cy="238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6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01307" y="599163"/>
            <a:ext cx="2223474" cy="2625478"/>
            <a:chOff x="2694515" y="1133699"/>
            <a:chExt cx="2433539" cy="2425961"/>
          </a:xfrm>
        </p:grpSpPr>
        <p:sp>
          <p:nvSpPr>
            <p:cNvPr id="83" name="Rectangle 82"/>
            <p:cNvSpPr/>
            <p:nvPr/>
          </p:nvSpPr>
          <p:spPr>
            <a:xfrm>
              <a:off x="2694515" y="1133699"/>
              <a:ext cx="2433539" cy="237296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2553" y="3137329"/>
              <a:ext cx="1942525" cy="422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EXTI Controller</a:t>
              </a:r>
              <a:endParaRPr lang="en-IN" sz="1800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22398" y="1211859"/>
              <a:ext cx="2192639" cy="1686632"/>
              <a:chOff x="2822398" y="1211859"/>
              <a:chExt cx="2192639" cy="168663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22398" y="1211859"/>
                <a:ext cx="2192639" cy="16866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22398" y="1220084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mask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22398" y="1779112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pending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822398" y="2345039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edge selection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567070" y="599163"/>
            <a:ext cx="3325174" cy="2483375"/>
            <a:chOff x="4209894" y="105763"/>
            <a:chExt cx="4724041" cy="4982431"/>
          </a:xfrm>
        </p:grpSpPr>
        <p:sp>
          <p:nvSpPr>
            <p:cNvPr id="36" name="Rectangle 35"/>
            <p:cNvSpPr/>
            <p:nvPr/>
          </p:nvSpPr>
          <p:spPr>
            <a:xfrm>
              <a:off x="4646141" y="105763"/>
              <a:ext cx="4287794" cy="49197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08470" y="824771"/>
              <a:ext cx="1489856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#1</a:t>
              </a:r>
              <a:endParaRPr lang="en-IN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09894" y="3581588"/>
              <a:ext cx="1731257" cy="35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#239</a:t>
              </a:r>
              <a:endParaRPr lang="en-IN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44999" y="517057"/>
              <a:ext cx="850508" cy="388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IN" dirty="0" smtClean="0"/>
            </a:p>
            <a:p>
              <a:pPr algn="ctr"/>
              <a:r>
                <a:rPr lang="en-US" dirty="0" smtClean="0"/>
                <a:t>V</a:t>
              </a:r>
            </a:p>
            <a:p>
              <a:pPr algn="ctr"/>
              <a:r>
                <a:rPr lang="en-US" dirty="0" smtClean="0"/>
                <a:t>I</a:t>
              </a:r>
            </a:p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75139" y="1671399"/>
              <a:ext cx="1275762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High Tower Text" pitchFamily="18" charset="0"/>
                </a:rPr>
                <a:t>    Processor</a:t>
              </a:r>
            </a:p>
            <a:p>
              <a:r>
                <a:rPr lang="en-US" dirty="0">
                  <a:latin typeface="High Tower Text" pitchFamily="18" charset="0"/>
                </a:rPr>
                <a:t> </a:t>
              </a:r>
              <a:r>
                <a:rPr lang="en-US" dirty="0" smtClean="0">
                  <a:latin typeface="High Tower Text" pitchFamily="18" charset="0"/>
                </a:rPr>
                <a:t>   core </a:t>
              </a:r>
              <a:endParaRPr lang="en-IN" dirty="0">
                <a:latin typeface="High Tower Text" pitchFamily="18" charset="0"/>
              </a:endParaRPr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6695507" y="2202180"/>
              <a:ext cx="779632" cy="4374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62913" y="580469"/>
              <a:ext cx="471871" cy="45077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High Tower Text" pitchFamily="18" charset="0"/>
                </a:rPr>
                <a:t>16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17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22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  <a:endParaRPr lang="en-US" sz="1400" dirty="0">
                <a:latin typeface="High Tower Text" pitchFamily="18" charset="0"/>
              </a:endParaRPr>
            </a:p>
            <a:p>
              <a:endParaRPr lang="en-IN" sz="1400" dirty="0">
                <a:latin typeface="High Tower Text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2434" y="157614"/>
              <a:ext cx="1489856" cy="359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#0</a:t>
              </a:r>
              <a:endParaRPr lang="en-IN" sz="1200" dirty="0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722764" y="580469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4680723" y="1292143"/>
              <a:ext cx="1122234" cy="299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4706245" y="2005102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722764" y="4063302"/>
              <a:ext cx="1150781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4865" y="4449905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ARM Cortex M4</a:t>
              </a:r>
              <a:endParaRPr lang="en-IN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593" y="551690"/>
            <a:ext cx="2302608" cy="2549188"/>
            <a:chOff x="122122" y="204281"/>
            <a:chExt cx="2302608" cy="3108052"/>
          </a:xfrm>
        </p:grpSpPr>
        <p:sp>
          <p:nvSpPr>
            <p:cNvPr id="4" name="Diagonal Stripe 3"/>
            <p:cNvSpPr/>
            <p:nvPr/>
          </p:nvSpPr>
          <p:spPr>
            <a:xfrm rot="8051133">
              <a:off x="591781" y="844050"/>
              <a:ext cx="1893425" cy="1493939"/>
            </a:xfrm>
            <a:prstGeom prst="diagStripe">
              <a:avLst>
                <a:gd name="adj" fmla="val 646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918041" y="593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918041" y="776384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920666" y="967337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918041" y="114742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918041" y="1325729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918041" y="1523668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920666" y="170061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920666" y="1908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918041" y="2118811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1575515" y="2663155"/>
              <a:ext cx="532342" cy="249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1724" y="540571"/>
              <a:ext cx="478595" cy="2320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PA0</a:t>
              </a:r>
            </a:p>
            <a:p>
              <a:r>
                <a:rPr lang="en-US" dirty="0" smtClean="0"/>
                <a:t>PB0</a:t>
              </a:r>
              <a:endParaRPr lang="en-IN" dirty="0"/>
            </a:p>
            <a:p>
              <a:r>
                <a:rPr lang="en-US" dirty="0" smtClean="0"/>
                <a:t>PC0</a:t>
              </a:r>
            </a:p>
            <a:p>
              <a:r>
                <a:rPr lang="en-US" dirty="0" smtClean="0"/>
                <a:t>PD0</a:t>
              </a:r>
              <a:endParaRPr lang="en-IN" dirty="0"/>
            </a:p>
            <a:p>
              <a:r>
                <a:rPr lang="en-US" dirty="0" smtClean="0"/>
                <a:t>PE0</a:t>
              </a:r>
              <a:endParaRPr lang="en-IN" dirty="0"/>
            </a:p>
            <a:p>
              <a:r>
                <a:rPr lang="en-US" dirty="0" smtClean="0"/>
                <a:t>PF0</a:t>
              </a:r>
              <a:endParaRPr lang="en-IN" dirty="0"/>
            </a:p>
            <a:p>
              <a:r>
                <a:rPr lang="en-US" dirty="0" smtClean="0"/>
                <a:t>PG0</a:t>
              </a:r>
            </a:p>
            <a:p>
              <a:r>
                <a:rPr lang="en-US" dirty="0" smtClean="0"/>
                <a:t>PH0</a:t>
              </a:r>
            </a:p>
            <a:p>
              <a:r>
                <a:rPr lang="en-US" dirty="0" smtClean="0"/>
                <a:t>PI0</a:t>
              </a:r>
              <a:endParaRPr lang="en-IN" dirty="0"/>
            </a:p>
            <a:p>
              <a:endParaRPr lang="en-IN" dirty="0"/>
            </a:p>
            <a:p>
              <a:endParaRPr lang="en-US" dirty="0" smtClean="0"/>
            </a:p>
            <a:p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319" y="2998808"/>
              <a:ext cx="1454411" cy="313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EXTI[3:0] bits in the </a:t>
              </a:r>
              <a:endParaRPr lang="en-IN" sz="1200" dirty="0" smtClean="0"/>
            </a:p>
            <a:p>
              <a:r>
                <a:rPr lang="en-IN" sz="1200" dirty="0" smtClean="0"/>
                <a:t>SYSCFG_EXTICR1 </a:t>
              </a:r>
              <a:r>
                <a:rPr lang="en-IN" sz="1200" dirty="0"/>
                <a:t>register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122" y="204281"/>
              <a:ext cx="679066" cy="250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High Tower Text" pitchFamily="18" charset="0"/>
                </a:rPr>
                <a:t>Button</a:t>
              </a:r>
              <a:endParaRPr lang="en-IN" b="1" dirty="0">
                <a:solidFill>
                  <a:srgbClr val="FF0000"/>
                </a:solidFill>
                <a:latin typeface="High Tower Text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54" y="497570"/>
              <a:ext cx="323370" cy="28688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rot="16200000">
              <a:off x="1172395" y="1395631"/>
              <a:ext cx="1218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Multiplexer</a:t>
              </a:r>
              <a:endParaRPr lang="en-IN" dirty="0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2029608" y="1538796"/>
            <a:ext cx="757622" cy="19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ight Arrow 84"/>
          <p:cNvSpPr/>
          <p:nvPr/>
        </p:nvSpPr>
        <p:spPr>
          <a:xfrm>
            <a:off x="4924781" y="1521233"/>
            <a:ext cx="983334" cy="19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2126936" y="1288490"/>
            <a:ext cx="691215" cy="238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87" name="Rectangle 86"/>
          <p:cNvSpPr/>
          <p:nvPr/>
        </p:nvSpPr>
        <p:spPr>
          <a:xfrm>
            <a:off x="5059117" y="1316945"/>
            <a:ext cx="691215" cy="238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661516" y="1298395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Interrupt </a:t>
            </a:r>
            <a:r>
              <a:rPr lang="en-US" sz="1200" dirty="0" smtClean="0"/>
              <a:t>#6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984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48432" y="20419"/>
            <a:ext cx="8245089" cy="4058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646141" y="105763"/>
            <a:ext cx="4287794" cy="36081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613272" y="764138"/>
            <a:ext cx="1308179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 </a:t>
            </a:r>
            <a:r>
              <a:rPr lang="en-US" dirty="0" smtClean="0"/>
              <a:t>#1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205894" y="2737353"/>
            <a:ext cx="1561453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 </a:t>
            </a:r>
            <a:r>
              <a:rPr lang="en-US" dirty="0" smtClean="0"/>
              <a:t>#239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646141" y="271972"/>
            <a:ext cx="4104760" cy="2983587"/>
            <a:chOff x="4337782" y="332391"/>
            <a:chExt cx="4413119" cy="4068159"/>
          </a:xfrm>
        </p:grpSpPr>
        <p:sp>
          <p:nvSpPr>
            <p:cNvPr id="68" name="Rectangle 67"/>
            <p:cNvSpPr/>
            <p:nvPr/>
          </p:nvSpPr>
          <p:spPr>
            <a:xfrm>
              <a:off x="5626701" y="517057"/>
              <a:ext cx="914400" cy="388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IN" dirty="0" smtClean="0"/>
            </a:p>
            <a:p>
              <a:pPr algn="ctr"/>
              <a:r>
                <a:rPr lang="en-US" dirty="0" smtClean="0"/>
                <a:t>V</a:t>
              </a:r>
            </a:p>
            <a:p>
              <a:pPr algn="ctr"/>
              <a:r>
                <a:rPr lang="en-US" dirty="0" smtClean="0"/>
                <a:t>I</a:t>
              </a:r>
            </a:p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79301" y="1671399"/>
              <a:ext cx="13716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High Tower Text" pitchFamily="18" charset="0"/>
                </a:rPr>
                <a:t>    Processor </a:t>
              </a:r>
              <a:endParaRPr lang="en-IN" dirty="0">
                <a:latin typeface="High Tower Text" pitchFamily="18" charset="0"/>
              </a:endParaRPr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6541101" y="2202180"/>
              <a:ext cx="838200" cy="4374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45961" y="580469"/>
              <a:ext cx="426030" cy="3651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High Tower Text" pitchFamily="18" charset="0"/>
                </a:rPr>
                <a:t>16</a:t>
              </a:r>
            </a:p>
            <a:p>
              <a:endParaRPr lang="en-US" sz="1400" dirty="0" smtClean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17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  <a:endParaRPr lang="en-US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22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endParaRPr lang="en-US" sz="1400" dirty="0" smtClean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255</a:t>
              </a:r>
              <a:endParaRPr lang="en-US" sz="1400" dirty="0">
                <a:latin typeface="High Tower Text" pitchFamily="18" charset="0"/>
              </a:endParaRPr>
            </a:p>
            <a:p>
              <a:endParaRPr lang="en-IN" sz="1400" dirty="0">
                <a:latin typeface="High Tower Text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37782" y="332391"/>
              <a:ext cx="1308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#0</a:t>
              </a:r>
              <a:endParaRPr lang="en-IN" dirty="0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420161" y="580469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4402401" y="1291744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4402401" y="2055864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420161" y="4063302"/>
              <a:ext cx="123723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495" y="155740"/>
            <a:ext cx="3777535" cy="3608129"/>
            <a:chOff x="428359" y="121827"/>
            <a:chExt cx="3777535" cy="4919730"/>
          </a:xfrm>
        </p:grpSpPr>
        <p:sp>
          <p:nvSpPr>
            <p:cNvPr id="6" name="Rectangle 5"/>
            <p:cNvSpPr/>
            <p:nvPr/>
          </p:nvSpPr>
          <p:spPr>
            <a:xfrm>
              <a:off x="1507524" y="121827"/>
              <a:ext cx="2698370" cy="49197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Diagonal Stripe 3"/>
            <p:cNvSpPr/>
            <p:nvPr/>
          </p:nvSpPr>
          <p:spPr>
            <a:xfrm rot="8354448">
              <a:off x="1515866" y="838146"/>
              <a:ext cx="1728908" cy="2774221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1600200" y="670893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1600200" y="939498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603517" y="1220676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600200" y="1485852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1600200" y="1748409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1600200" y="2039874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603517" y="2300424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1603517" y="2607231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1600200" y="2916222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150978" y="1910359"/>
              <a:ext cx="1218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Multiplexer</a:t>
              </a:r>
              <a:endParaRPr lang="en-IN" dirty="0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2411485" y="3782855"/>
              <a:ext cx="783873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34439" y="701423"/>
              <a:ext cx="604653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PA0</a:t>
              </a:r>
            </a:p>
            <a:p>
              <a:r>
                <a:rPr lang="en-US" dirty="0" smtClean="0"/>
                <a:t>PB0</a:t>
              </a:r>
              <a:endParaRPr lang="en-IN" dirty="0"/>
            </a:p>
            <a:p>
              <a:r>
                <a:rPr lang="en-US" dirty="0" smtClean="0"/>
                <a:t>PC0</a:t>
              </a:r>
            </a:p>
            <a:p>
              <a:r>
                <a:rPr lang="en-US" dirty="0" smtClean="0"/>
                <a:t>PD0</a:t>
              </a:r>
              <a:endParaRPr lang="en-IN" dirty="0"/>
            </a:p>
            <a:p>
              <a:r>
                <a:rPr lang="en-US" dirty="0" smtClean="0"/>
                <a:t>PE0</a:t>
              </a:r>
              <a:endParaRPr lang="en-IN" dirty="0"/>
            </a:p>
            <a:p>
              <a:r>
                <a:rPr lang="en-US" dirty="0" smtClean="0"/>
                <a:t>PF0</a:t>
              </a:r>
              <a:endParaRPr lang="en-IN" dirty="0"/>
            </a:p>
            <a:p>
              <a:r>
                <a:rPr lang="en-US" dirty="0" smtClean="0"/>
                <a:t>PG0</a:t>
              </a:r>
            </a:p>
            <a:p>
              <a:r>
                <a:rPr lang="en-US" dirty="0" smtClean="0"/>
                <a:t>PH0</a:t>
              </a:r>
            </a:p>
            <a:p>
              <a:r>
                <a:rPr lang="en-US" dirty="0" smtClean="0"/>
                <a:t>PI0</a:t>
              </a:r>
              <a:endParaRPr lang="en-IN" dirty="0"/>
            </a:p>
            <a:p>
              <a:endParaRPr lang="en-IN" dirty="0"/>
            </a:p>
            <a:p>
              <a:endParaRPr lang="en-US" dirty="0" smtClean="0"/>
            </a:p>
            <a:p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27323" y="4168838"/>
              <a:ext cx="18374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EXTI[3:0] bits in the </a:t>
              </a:r>
              <a:endParaRPr lang="en-IN" sz="1200" dirty="0" smtClean="0"/>
            </a:p>
            <a:p>
              <a:r>
                <a:rPr lang="en-IN" sz="1200" dirty="0" smtClean="0"/>
                <a:t>SYSCFG_EXTICR1 </a:t>
              </a:r>
              <a:r>
                <a:rPr lang="en-IN" sz="1200" dirty="0"/>
                <a:t>register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14935" y="167054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EXTI0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359" y="268867"/>
              <a:ext cx="857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High Tower Text" pitchFamily="18" charset="0"/>
                </a:rPr>
                <a:t>Button</a:t>
              </a:r>
              <a:endParaRPr lang="en-IN" b="1" dirty="0">
                <a:solidFill>
                  <a:srgbClr val="FF0000"/>
                </a:solidFill>
                <a:latin typeface="High Tower Text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52" y="528944"/>
              <a:ext cx="408543" cy="422441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966234" y="3499950"/>
            <a:ext cx="1712328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/>
              <a:t>Exti</a:t>
            </a:r>
            <a:r>
              <a:rPr lang="en-US" sz="1800" b="1" dirty="0"/>
              <a:t> Controller</a:t>
            </a:r>
            <a:endParaRPr lang="en-IN" sz="1800" b="1" dirty="0"/>
          </a:p>
        </p:txBody>
      </p:sp>
      <p:sp>
        <p:nvSpPr>
          <p:cNvPr id="37" name="Rectangle 36"/>
          <p:cNvSpPr/>
          <p:nvPr/>
        </p:nvSpPr>
        <p:spPr>
          <a:xfrm>
            <a:off x="7213301" y="3311344"/>
            <a:ext cx="1537600" cy="225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ARM Cortex M4</a:t>
            </a:r>
            <a:endParaRPr lang="en-IN" b="1" dirty="0"/>
          </a:p>
        </p:txBody>
      </p:sp>
      <p:sp>
        <p:nvSpPr>
          <p:cNvPr id="32" name="Right Arrow 31"/>
          <p:cNvSpPr/>
          <p:nvPr/>
        </p:nvSpPr>
        <p:spPr>
          <a:xfrm>
            <a:off x="2597590" y="1535967"/>
            <a:ext cx="2125174" cy="1984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751155" y="3763869"/>
            <a:ext cx="1784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STM32F4xx MCU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33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848432" y="20419"/>
            <a:ext cx="8245089" cy="4058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646141" y="105763"/>
            <a:ext cx="4287794" cy="36081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4613272" y="764138"/>
            <a:ext cx="1308179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 </a:t>
            </a:r>
            <a:r>
              <a:rPr lang="en-US" dirty="0" smtClean="0"/>
              <a:t>#1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205894" y="2737353"/>
            <a:ext cx="1561453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 </a:t>
            </a:r>
            <a:r>
              <a:rPr lang="en-US" dirty="0" smtClean="0"/>
              <a:t>#239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646141" y="271972"/>
            <a:ext cx="4104760" cy="2983587"/>
            <a:chOff x="4337782" y="332391"/>
            <a:chExt cx="4413119" cy="4068159"/>
          </a:xfrm>
        </p:grpSpPr>
        <p:sp>
          <p:nvSpPr>
            <p:cNvPr id="68" name="Rectangle 67"/>
            <p:cNvSpPr/>
            <p:nvPr/>
          </p:nvSpPr>
          <p:spPr>
            <a:xfrm>
              <a:off x="5626701" y="517057"/>
              <a:ext cx="914400" cy="388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IN" dirty="0" smtClean="0"/>
            </a:p>
            <a:p>
              <a:pPr algn="ctr"/>
              <a:r>
                <a:rPr lang="en-US" dirty="0" smtClean="0"/>
                <a:t>V</a:t>
              </a:r>
            </a:p>
            <a:p>
              <a:pPr algn="ctr"/>
              <a:r>
                <a:rPr lang="en-US" dirty="0" smtClean="0"/>
                <a:t>I</a:t>
              </a:r>
            </a:p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79301" y="1671399"/>
              <a:ext cx="13716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High Tower Text" pitchFamily="18" charset="0"/>
                </a:rPr>
                <a:t>    Processor </a:t>
              </a:r>
              <a:endParaRPr lang="en-IN" dirty="0">
                <a:latin typeface="High Tower Text" pitchFamily="18" charset="0"/>
              </a:endParaRPr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6541101" y="2202180"/>
              <a:ext cx="838200" cy="4374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45961" y="580469"/>
              <a:ext cx="426030" cy="3651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High Tower Text" pitchFamily="18" charset="0"/>
                </a:rPr>
                <a:t>16</a:t>
              </a:r>
            </a:p>
            <a:p>
              <a:endParaRPr lang="en-US" sz="1400" dirty="0" smtClean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17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  <a:endParaRPr lang="en-US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22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endParaRPr lang="en-US" sz="1400" dirty="0" smtClean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255</a:t>
              </a:r>
              <a:endParaRPr lang="en-US" sz="1400" dirty="0">
                <a:latin typeface="High Tower Text" pitchFamily="18" charset="0"/>
              </a:endParaRPr>
            </a:p>
            <a:p>
              <a:endParaRPr lang="en-IN" sz="1400" dirty="0">
                <a:latin typeface="High Tower Text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37782" y="332391"/>
              <a:ext cx="1308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#0</a:t>
              </a:r>
              <a:endParaRPr lang="en-IN" dirty="0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420161" y="580469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4402401" y="1291744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4402401" y="2055864"/>
              <a:ext cx="120654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420161" y="4063302"/>
              <a:ext cx="1237230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495" y="155740"/>
            <a:ext cx="3777535" cy="3608129"/>
            <a:chOff x="428359" y="121827"/>
            <a:chExt cx="3777535" cy="4919730"/>
          </a:xfrm>
        </p:grpSpPr>
        <p:sp>
          <p:nvSpPr>
            <p:cNvPr id="6" name="Rectangle 5"/>
            <p:cNvSpPr/>
            <p:nvPr/>
          </p:nvSpPr>
          <p:spPr>
            <a:xfrm>
              <a:off x="1507524" y="121827"/>
              <a:ext cx="2698370" cy="49197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Diagonal Stripe 3"/>
            <p:cNvSpPr/>
            <p:nvPr/>
          </p:nvSpPr>
          <p:spPr>
            <a:xfrm rot="8354448">
              <a:off x="1515866" y="838146"/>
              <a:ext cx="1728908" cy="2774221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1600200" y="670893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1600200" y="939498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603517" y="1220676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600200" y="1485852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1600200" y="1748409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1600200" y="2039874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603517" y="2300424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1603517" y="2607231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1600200" y="2916222"/>
              <a:ext cx="783874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150978" y="1910359"/>
              <a:ext cx="1218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Multiplexer</a:t>
              </a:r>
              <a:endParaRPr lang="en-IN" dirty="0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2411485" y="3782855"/>
              <a:ext cx="783873" cy="314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34439" y="701423"/>
              <a:ext cx="604653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PA0</a:t>
              </a:r>
            </a:p>
            <a:p>
              <a:r>
                <a:rPr lang="en-US" dirty="0" smtClean="0"/>
                <a:t>PB0</a:t>
              </a:r>
              <a:endParaRPr lang="en-IN" dirty="0"/>
            </a:p>
            <a:p>
              <a:r>
                <a:rPr lang="en-US" dirty="0" smtClean="0"/>
                <a:t>PC0</a:t>
              </a:r>
            </a:p>
            <a:p>
              <a:r>
                <a:rPr lang="en-US" dirty="0" smtClean="0"/>
                <a:t>PD0</a:t>
              </a:r>
              <a:endParaRPr lang="en-IN" dirty="0"/>
            </a:p>
            <a:p>
              <a:r>
                <a:rPr lang="en-US" dirty="0" smtClean="0"/>
                <a:t>PE0</a:t>
              </a:r>
              <a:endParaRPr lang="en-IN" dirty="0"/>
            </a:p>
            <a:p>
              <a:r>
                <a:rPr lang="en-US" dirty="0" smtClean="0"/>
                <a:t>PF0</a:t>
              </a:r>
              <a:endParaRPr lang="en-IN" dirty="0"/>
            </a:p>
            <a:p>
              <a:r>
                <a:rPr lang="en-US" dirty="0" smtClean="0"/>
                <a:t>PG0</a:t>
              </a:r>
            </a:p>
            <a:p>
              <a:r>
                <a:rPr lang="en-US" dirty="0" smtClean="0"/>
                <a:t>PH0</a:t>
              </a:r>
            </a:p>
            <a:p>
              <a:r>
                <a:rPr lang="en-US" dirty="0" smtClean="0"/>
                <a:t>PI0</a:t>
              </a:r>
              <a:endParaRPr lang="en-IN" dirty="0"/>
            </a:p>
            <a:p>
              <a:endParaRPr lang="en-IN" dirty="0"/>
            </a:p>
            <a:p>
              <a:endParaRPr lang="en-US" dirty="0" smtClean="0"/>
            </a:p>
            <a:p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27323" y="4168838"/>
              <a:ext cx="18374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EXTI[3:0] bits in the </a:t>
              </a:r>
              <a:endParaRPr lang="en-IN" sz="1200" dirty="0" smtClean="0"/>
            </a:p>
            <a:p>
              <a:r>
                <a:rPr lang="en-IN" sz="1200" dirty="0" smtClean="0"/>
                <a:t>SYSCFG_EXTICR1 </a:t>
              </a:r>
              <a:r>
                <a:rPr lang="en-IN" sz="1200" dirty="0"/>
                <a:t>register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14935" y="167054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EXTI0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359" y="268867"/>
              <a:ext cx="857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High Tower Text" pitchFamily="18" charset="0"/>
                </a:rPr>
                <a:t>Button</a:t>
              </a:r>
              <a:endParaRPr lang="en-IN" b="1" dirty="0">
                <a:solidFill>
                  <a:srgbClr val="FF0000"/>
                </a:solidFill>
                <a:latin typeface="High Tower Text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52" y="528944"/>
              <a:ext cx="408543" cy="422441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966234" y="3499950"/>
            <a:ext cx="1712328" cy="27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/>
              <a:t>Exti</a:t>
            </a:r>
            <a:r>
              <a:rPr lang="en-US" sz="1800" b="1" dirty="0"/>
              <a:t> Controller</a:t>
            </a:r>
            <a:endParaRPr lang="en-IN" sz="1800" b="1" dirty="0"/>
          </a:p>
        </p:txBody>
      </p:sp>
      <p:sp>
        <p:nvSpPr>
          <p:cNvPr id="37" name="Rectangle 36"/>
          <p:cNvSpPr/>
          <p:nvPr/>
        </p:nvSpPr>
        <p:spPr>
          <a:xfrm>
            <a:off x="7213301" y="3311344"/>
            <a:ext cx="1537600" cy="225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ARM Cortex M4</a:t>
            </a:r>
            <a:endParaRPr lang="en-IN" b="1" dirty="0"/>
          </a:p>
        </p:txBody>
      </p:sp>
      <p:sp>
        <p:nvSpPr>
          <p:cNvPr id="32" name="Right Arrow 31"/>
          <p:cNvSpPr/>
          <p:nvPr/>
        </p:nvSpPr>
        <p:spPr>
          <a:xfrm>
            <a:off x="2597590" y="1535967"/>
            <a:ext cx="2125174" cy="1984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613272" y="1310188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 </a:t>
            </a:r>
            <a:r>
              <a:rPr lang="en-US" dirty="0" smtClean="0"/>
              <a:t>#6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3751155" y="3763869"/>
            <a:ext cx="1784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STM32F4xx MCU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76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499" y="3023343"/>
            <a:ext cx="78534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Vector table and </a:t>
            </a:r>
            <a:r>
              <a:rPr lang="en-US" sz="4200" dirty="0" err="1"/>
              <a:t>irq</a:t>
            </a:r>
            <a:r>
              <a:rPr lang="en-US" sz="4200" dirty="0"/>
              <a:t> handlers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323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311" y="2787194"/>
            <a:ext cx="5097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GPIO IRQ Numbers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7621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89400" y="599162"/>
            <a:ext cx="3202842" cy="3791305"/>
            <a:chOff x="4383689" y="105763"/>
            <a:chExt cx="4550246" cy="4919730"/>
          </a:xfrm>
        </p:grpSpPr>
        <p:sp>
          <p:nvSpPr>
            <p:cNvPr id="36" name="Rectangle 35"/>
            <p:cNvSpPr/>
            <p:nvPr/>
          </p:nvSpPr>
          <p:spPr>
            <a:xfrm>
              <a:off x="4646141" y="105763"/>
              <a:ext cx="4287794" cy="49197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08470" y="824771"/>
              <a:ext cx="1489856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#1</a:t>
              </a:r>
              <a:endParaRPr lang="en-IN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17427" y="3693970"/>
              <a:ext cx="1731257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#239</a:t>
              </a:r>
              <a:endParaRPr lang="en-IN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44999" y="517057"/>
              <a:ext cx="850508" cy="3883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IN" dirty="0" smtClean="0"/>
            </a:p>
            <a:p>
              <a:pPr algn="ctr"/>
              <a:r>
                <a:rPr lang="en-US" dirty="0" smtClean="0"/>
                <a:t>V</a:t>
              </a:r>
            </a:p>
            <a:p>
              <a:pPr algn="ctr"/>
              <a:r>
                <a:rPr lang="en-US" dirty="0" smtClean="0"/>
                <a:t>I</a:t>
              </a:r>
            </a:p>
            <a:p>
              <a:pPr algn="ctr"/>
              <a:r>
                <a:rPr lang="en-US" dirty="0" smtClean="0"/>
                <a:t>C</a:t>
              </a:r>
              <a:endParaRPr lang="en-IN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75139" y="1671399"/>
              <a:ext cx="1275762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High Tower Text" pitchFamily="18" charset="0"/>
                </a:rPr>
                <a:t>    Processor</a:t>
              </a:r>
            </a:p>
            <a:p>
              <a:r>
                <a:rPr lang="en-US" dirty="0">
                  <a:latin typeface="High Tower Text" pitchFamily="18" charset="0"/>
                </a:rPr>
                <a:t> </a:t>
              </a:r>
              <a:r>
                <a:rPr lang="en-US" dirty="0" smtClean="0">
                  <a:latin typeface="High Tower Text" pitchFamily="18" charset="0"/>
                </a:rPr>
                <a:t>  core </a:t>
              </a:r>
              <a:endParaRPr lang="en-IN" dirty="0">
                <a:latin typeface="High Tower Text" pitchFamily="18" charset="0"/>
              </a:endParaRPr>
            </a:p>
          </p:txBody>
        </p:sp>
        <p:sp>
          <p:nvSpPr>
            <p:cNvPr id="70" name="Left-Right Arrow 69"/>
            <p:cNvSpPr/>
            <p:nvPr/>
          </p:nvSpPr>
          <p:spPr>
            <a:xfrm>
              <a:off x="6695507" y="2202180"/>
              <a:ext cx="779632" cy="4374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62913" y="580469"/>
              <a:ext cx="471871" cy="3754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High Tower Text" pitchFamily="18" charset="0"/>
                </a:rPr>
                <a:t>16</a:t>
              </a:r>
            </a:p>
            <a:p>
              <a:endParaRPr lang="en-US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17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>
                  <a:latin typeface="High Tower Text" pitchFamily="18" charset="0"/>
                </a:rPr>
                <a:t>.</a:t>
              </a:r>
              <a:endParaRPr lang="en-US" sz="1400" dirty="0" smtClean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22</a:t>
              </a:r>
            </a:p>
            <a:p>
              <a:endParaRPr lang="en-US" sz="1400" dirty="0">
                <a:latin typeface="High Tower Text" pitchFamily="18" charset="0"/>
              </a:endParaRP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</a:p>
            <a:p>
              <a:r>
                <a:rPr lang="en-US" sz="1400" dirty="0" smtClean="0">
                  <a:latin typeface="High Tower Text" pitchFamily="18" charset="0"/>
                </a:rPr>
                <a:t>.</a:t>
              </a:r>
              <a:endParaRPr lang="en-US" sz="1400" dirty="0">
                <a:latin typeface="High Tower Text" pitchFamily="18" charset="0"/>
              </a:endParaRPr>
            </a:p>
            <a:p>
              <a:endParaRPr lang="en-IN" sz="1400" dirty="0">
                <a:latin typeface="High Tower Text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22434" y="277460"/>
              <a:ext cx="1489856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#0</a:t>
              </a:r>
              <a:endParaRPr lang="en-IN" sz="1200" dirty="0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722764" y="580469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Arrow 77"/>
            <p:cNvSpPr/>
            <p:nvPr/>
          </p:nvSpPr>
          <p:spPr>
            <a:xfrm>
              <a:off x="4694414" y="1070995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4706245" y="2005102"/>
              <a:ext cx="1122235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4722764" y="4063302"/>
              <a:ext cx="1150781" cy="299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4865" y="4449905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ARM Cortex M4</a:t>
              </a:r>
              <a:endParaRPr lang="en-IN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83689" y="1728400"/>
              <a:ext cx="1489856" cy="359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Interrupt </a:t>
              </a:r>
              <a:r>
                <a:rPr lang="en-US" sz="1200" dirty="0" smtClean="0"/>
                <a:t>#6</a:t>
              </a:r>
              <a:endParaRPr lang="en-IN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0024" y="673709"/>
            <a:ext cx="2434225" cy="3793435"/>
            <a:chOff x="-9495" y="320947"/>
            <a:chExt cx="2434225" cy="2991386"/>
          </a:xfrm>
        </p:grpSpPr>
        <p:sp>
          <p:nvSpPr>
            <p:cNvPr id="4" name="Diagonal Stripe 3"/>
            <p:cNvSpPr/>
            <p:nvPr/>
          </p:nvSpPr>
          <p:spPr>
            <a:xfrm rot="8774683">
              <a:off x="762011" y="680290"/>
              <a:ext cx="1552965" cy="1821458"/>
            </a:xfrm>
            <a:prstGeom prst="diagStripe">
              <a:avLst>
                <a:gd name="adj" fmla="val 646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918041" y="593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918041" y="776384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920666" y="967337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918041" y="114742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918041" y="1325729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918041" y="1523668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920666" y="1700612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920666" y="1908970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918041" y="2118811"/>
              <a:ext cx="620452" cy="213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ight Arrow 58"/>
            <p:cNvSpPr/>
            <p:nvPr/>
          </p:nvSpPr>
          <p:spPr>
            <a:xfrm rot="16200000">
              <a:off x="1575515" y="2663155"/>
              <a:ext cx="532342" cy="249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1724" y="540571"/>
              <a:ext cx="478595" cy="2320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PA0</a:t>
              </a:r>
            </a:p>
            <a:p>
              <a:r>
                <a:rPr lang="en-US" dirty="0" smtClean="0"/>
                <a:t>PB0</a:t>
              </a:r>
              <a:endParaRPr lang="en-IN" dirty="0"/>
            </a:p>
            <a:p>
              <a:r>
                <a:rPr lang="en-US" dirty="0" smtClean="0"/>
                <a:t>PC0</a:t>
              </a:r>
            </a:p>
            <a:p>
              <a:r>
                <a:rPr lang="en-US" dirty="0" smtClean="0"/>
                <a:t>PD0</a:t>
              </a:r>
              <a:endParaRPr lang="en-IN" dirty="0"/>
            </a:p>
            <a:p>
              <a:r>
                <a:rPr lang="en-US" dirty="0" smtClean="0"/>
                <a:t>PE0</a:t>
              </a:r>
              <a:endParaRPr lang="en-IN" dirty="0"/>
            </a:p>
            <a:p>
              <a:r>
                <a:rPr lang="en-US" dirty="0" smtClean="0"/>
                <a:t>PF0</a:t>
              </a:r>
              <a:endParaRPr lang="en-IN" dirty="0"/>
            </a:p>
            <a:p>
              <a:r>
                <a:rPr lang="en-US" dirty="0" smtClean="0"/>
                <a:t>PG0</a:t>
              </a:r>
            </a:p>
            <a:p>
              <a:r>
                <a:rPr lang="en-US" dirty="0" smtClean="0"/>
                <a:t>PH0</a:t>
              </a:r>
            </a:p>
            <a:p>
              <a:r>
                <a:rPr lang="en-US" dirty="0" smtClean="0"/>
                <a:t>PI0</a:t>
              </a:r>
              <a:endParaRPr lang="en-IN" dirty="0"/>
            </a:p>
            <a:p>
              <a:endParaRPr lang="en-IN" dirty="0"/>
            </a:p>
            <a:p>
              <a:endParaRPr lang="en-US" dirty="0" smtClean="0"/>
            </a:p>
            <a:p>
              <a:endParaRPr lang="en-IN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319" y="2998808"/>
              <a:ext cx="1454411" cy="313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/>
                <a:t>EXTI[3:0] bits in the </a:t>
              </a:r>
              <a:endParaRPr lang="en-IN" sz="1200" dirty="0" smtClean="0"/>
            </a:p>
            <a:p>
              <a:r>
                <a:rPr lang="en-IN" sz="1200" dirty="0" smtClean="0"/>
                <a:t>SYSCFG_EXTICR1 </a:t>
              </a:r>
              <a:r>
                <a:rPr lang="en-IN" sz="1200" dirty="0"/>
                <a:t>register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-9495" y="320947"/>
              <a:ext cx="679066" cy="250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High Tower Text" pitchFamily="18" charset="0"/>
                </a:rPr>
                <a:t>Button</a:t>
              </a:r>
              <a:endParaRPr lang="en-IN" b="1" dirty="0">
                <a:solidFill>
                  <a:srgbClr val="FF0000"/>
                </a:solidFill>
                <a:latin typeface="High Tower Text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54" y="497570"/>
              <a:ext cx="323370" cy="28688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rot="16200000">
              <a:off x="1172395" y="1395631"/>
              <a:ext cx="1218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Multiplexer</a:t>
              </a:r>
              <a:endParaRPr lang="en-I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01307" y="599162"/>
            <a:ext cx="2223474" cy="4059335"/>
            <a:chOff x="2694515" y="1133699"/>
            <a:chExt cx="2433539" cy="2425961"/>
          </a:xfrm>
        </p:grpSpPr>
        <p:sp>
          <p:nvSpPr>
            <p:cNvPr id="83" name="Rectangle 82"/>
            <p:cNvSpPr/>
            <p:nvPr/>
          </p:nvSpPr>
          <p:spPr>
            <a:xfrm>
              <a:off x="2694515" y="1133699"/>
              <a:ext cx="2433539" cy="237296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2553" y="3137329"/>
              <a:ext cx="1942525" cy="422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EXTI Controller</a:t>
              </a:r>
              <a:endParaRPr lang="en-IN" sz="1800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22398" y="1211859"/>
              <a:ext cx="2192639" cy="1686632"/>
              <a:chOff x="2822398" y="1211859"/>
              <a:chExt cx="2192639" cy="168663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22398" y="1211859"/>
                <a:ext cx="2192639" cy="16866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22398" y="1220084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mask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22398" y="1779112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pending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822398" y="2345039"/>
                <a:ext cx="2192639" cy="5534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EXTI interrupt edge selection register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4" name="Right Arrow 83"/>
          <p:cNvSpPr/>
          <p:nvPr/>
        </p:nvSpPr>
        <p:spPr>
          <a:xfrm>
            <a:off x="2029608" y="2051958"/>
            <a:ext cx="757622" cy="293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ight Arrow 84"/>
          <p:cNvSpPr/>
          <p:nvPr/>
        </p:nvSpPr>
        <p:spPr>
          <a:xfrm>
            <a:off x="4924781" y="2024804"/>
            <a:ext cx="983334" cy="293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2126936" y="166495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87" name="Rectangle 86"/>
          <p:cNvSpPr/>
          <p:nvPr/>
        </p:nvSpPr>
        <p:spPr>
          <a:xfrm>
            <a:off x="5059117" y="170894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087291" y="1665198"/>
            <a:ext cx="2965269" cy="2110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2651759" y="298023"/>
            <a:ext cx="1951983" cy="4637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3013282" y="505776"/>
            <a:ext cx="469557" cy="4129183"/>
            <a:chOff x="3002692" y="976184"/>
            <a:chExt cx="469557" cy="4129183"/>
          </a:xfrm>
        </p:grpSpPr>
        <p:sp>
          <p:nvSpPr>
            <p:cNvPr id="4" name="Rectangle 3"/>
            <p:cNvSpPr/>
            <p:nvPr/>
          </p:nvSpPr>
          <p:spPr>
            <a:xfrm>
              <a:off x="3002692" y="976184"/>
              <a:ext cx="469557" cy="395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02692" y="976184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2692" y="1320800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02692" y="1663321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92" y="2007937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02692" y="2346282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02692" y="2690898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02692" y="3033419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02692" y="3378035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02692" y="3728998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2692" y="4073614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2692" y="4416135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02692" y="4760751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 rot="16200000">
            <a:off x="1466223" y="2462792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 Interrupt Pending Register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72692" y="2233357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</a:t>
            </a:r>
          </a:p>
          <a:p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106034" y="5426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106034" y="86881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3106034" y="11851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3106034" y="151131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06034" y="1890030"/>
            <a:ext cx="284052" cy="1276472"/>
            <a:chOff x="3106034" y="542615"/>
            <a:chExt cx="284052" cy="1276472"/>
          </a:xfrm>
        </p:grpSpPr>
        <p:sp>
          <p:nvSpPr>
            <p:cNvPr id="42" name="Rectangle 41"/>
            <p:cNvSpPr/>
            <p:nvPr/>
          </p:nvSpPr>
          <p:spPr>
            <a:xfrm>
              <a:off x="3106034" y="54261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6034" y="86881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06034" y="1185114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06034" y="15113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106034" y="432947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3572692" y="531847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572692" y="839624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EXTI1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3572692" y="4306049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EXTI23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6296298" y="1821387"/>
            <a:ext cx="1097280" cy="14832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7903029" y="2066601"/>
            <a:ext cx="1003801" cy="1013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6529787" y="2370114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NVIC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03029" y="2370114"/>
            <a:ext cx="1003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Processor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Core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54" idx="3"/>
            <a:endCxn id="55" idx="1"/>
          </p:cNvCxnSpPr>
          <p:nvPr/>
        </p:nvCxnSpPr>
        <p:spPr>
          <a:xfrm>
            <a:off x="7393578" y="2563011"/>
            <a:ext cx="509451" cy="10257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55771" y="2532529"/>
            <a:ext cx="9405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355771" y="678084"/>
            <a:ext cx="0" cy="184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</p:cNvCxnSpPr>
          <p:nvPr/>
        </p:nvCxnSpPr>
        <p:spPr>
          <a:xfrm>
            <a:off x="3482839" y="678084"/>
            <a:ext cx="1872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75803" y="4598120"/>
            <a:ext cx="1604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EXTI  Controller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55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292" y="2192087"/>
            <a:ext cx="69398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does a GPIO pin is actually implemented inside  the </a:t>
            </a:r>
            <a:r>
              <a:rPr lang="en-US" sz="3200" dirty="0" smtClean="0"/>
              <a:t>MCU?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2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651759" y="298023"/>
            <a:ext cx="1951983" cy="4637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3013282" y="505776"/>
            <a:ext cx="469557" cy="4129183"/>
            <a:chOff x="3002692" y="976184"/>
            <a:chExt cx="469557" cy="4129183"/>
          </a:xfrm>
        </p:grpSpPr>
        <p:sp>
          <p:nvSpPr>
            <p:cNvPr id="4" name="Rectangle 3"/>
            <p:cNvSpPr/>
            <p:nvPr/>
          </p:nvSpPr>
          <p:spPr>
            <a:xfrm>
              <a:off x="3002692" y="976184"/>
              <a:ext cx="469557" cy="395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02692" y="976184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2692" y="1320800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02692" y="1663321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92" y="2007937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02692" y="2346282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02692" y="2690898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02692" y="3033419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02692" y="3378035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02692" y="3728998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2692" y="4073614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2692" y="4416135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02692" y="4760751"/>
              <a:ext cx="469557" cy="344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 rot="16200000">
            <a:off x="1466223" y="2462792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 Interrupt Pending Register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875803" y="4598120"/>
            <a:ext cx="1604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EXTI  Controller</a:t>
            </a:r>
            <a:endParaRPr lang="en-IN" b="1" dirty="0"/>
          </a:p>
        </p:txBody>
      </p:sp>
      <p:sp>
        <p:nvSpPr>
          <p:cNvPr id="35" name="Rectangle 34"/>
          <p:cNvSpPr/>
          <p:nvPr/>
        </p:nvSpPr>
        <p:spPr>
          <a:xfrm>
            <a:off x="3106034" y="5426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106034" y="86881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3106034" y="11851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3106034" y="151131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06034" y="1890030"/>
            <a:ext cx="284052" cy="1276472"/>
            <a:chOff x="3106034" y="542615"/>
            <a:chExt cx="284052" cy="1276472"/>
          </a:xfrm>
        </p:grpSpPr>
        <p:sp>
          <p:nvSpPr>
            <p:cNvPr id="42" name="Rectangle 41"/>
            <p:cNvSpPr/>
            <p:nvPr/>
          </p:nvSpPr>
          <p:spPr>
            <a:xfrm>
              <a:off x="3106034" y="54261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6034" y="86881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06034" y="1185114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06034" y="15113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106034" y="432947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3572692" y="531847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EXTI0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572692" y="839624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EXTI1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3470166" y="4332282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EXTI23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2697" y="2370114"/>
            <a:ext cx="229906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8688" y="1925580"/>
            <a:ext cx="226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 interrupt on </a:t>
            </a:r>
            <a:r>
              <a:rPr lang="en-US" dirty="0" smtClean="0"/>
              <a:t>EXTI0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6087291" y="1823253"/>
            <a:ext cx="2965269" cy="1639437"/>
            <a:chOff x="6087291" y="1665198"/>
            <a:chExt cx="2965269" cy="2110316"/>
          </a:xfrm>
        </p:grpSpPr>
        <p:sp>
          <p:nvSpPr>
            <p:cNvPr id="58" name="Rectangle 57"/>
            <p:cNvSpPr/>
            <p:nvPr/>
          </p:nvSpPr>
          <p:spPr>
            <a:xfrm>
              <a:off x="6087291" y="1665198"/>
              <a:ext cx="2965269" cy="2110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96298" y="1821387"/>
              <a:ext cx="1097280" cy="14832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03029" y="2066601"/>
              <a:ext cx="1003801" cy="10133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29787" y="2370114"/>
              <a:ext cx="630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NVIC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03029" y="2370114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Processor</a:t>
              </a:r>
              <a:endParaRPr lang="en-IN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Core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4" idx="3"/>
              <a:endCxn id="55" idx="1"/>
            </p:cNvCxnSpPr>
            <p:nvPr/>
          </p:nvCxnSpPr>
          <p:spPr>
            <a:xfrm>
              <a:off x="7393578" y="2563011"/>
              <a:ext cx="509451" cy="1025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5355771" y="2532529"/>
            <a:ext cx="9405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355771" y="678084"/>
            <a:ext cx="0" cy="184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</p:cNvCxnSpPr>
          <p:nvPr/>
        </p:nvCxnSpPr>
        <p:spPr>
          <a:xfrm>
            <a:off x="3482839" y="678084"/>
            <a:ext cx="1872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8" idx="2"/>
          </p:cNvCxnSpPr>
          <p:nvPr/>
        </p:nvCxnSpPr>
        <p:spPr>
          <a:xfrm>
            <a:off x="7569926" y="3462690"/>
            <a:ext cx="0" cy="3128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96742" y="3775514"/>
            <a:ext cx="2310088" cy="119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64649" y="3855962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ISR of </a:t>
            </a:r>
            <a:r>
              <a:rPr lang="en-US" dirty="0" err="1" smtClean="0"/>
              <a:t>EXTIx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8175" y="4290343"/>
            <a:ext cx="21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Clear the pending bit 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1"/>
            <a:endCxn id="35" idx="3"/>
          </p:cNvCxnSpPr>
          <p:nvPr/>
        </p:nvCxnSpPr>
        <p:spPr>
          <a:xfrm flipH="1" flipV="1">
            <a:off x="3390086" y="696504"/>
            <a:ext cx="3206656" cy="36754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2" y="226490"/>
            <a:ext cx="3508033" cy="46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75230" y="82712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STM32F4xx Discovery board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7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3" y="1227197"/>
            <a:ext cx="4525233" cy="3439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8546" y="1521362"/>
            <a:ext cx="300251" cy="232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448548" y="2104030"/>
            <a:ext cx="300251" cy="2320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465837" y="2745496"/>
            <a:ext cx="300251" cy="2320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48547" y="3342518"/>
            <a:ext cx="300251" cy="232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 rot="16200000">
            <a:off x="807278" y="2572622"/>
            <a:ext cx="3102015" cy="938772"/>
            <a:chOff x="1131361" y="1798450"/>
            <a:chExt cx="3102015" cy="938772"/>
          </a:xfrm>
        </p:grpSpPr>
        <p:sp>
          <p:nvSpPr>
            <p:cNvPr id="9" name="Rectangle 8"/>
            <p:cNvSpPr/>
            <p:nvPr/>
          </p:nvSpPr>
          <p:spPr>
            <a:xfrm>
              <a:off x="1131361" y="1798450"/>
              <a:ext cx="3102015" cy="889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USB Logic analyzer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56797" y="2526609"/>
              <a:ext cx="335666" cy="1538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32417" y="2526609"/>
              <a:ext cx="335666" cy="1538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75099" y="2529473"/>
              <a:ext cx="335666" cy="1538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7801" y="2524863"/>
              <a:ext cx="378598" cy="15388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87115" y="2475612"/>
              <a:ext cx="4748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CH0</a:t>
              </a:r>
              <a:endParaRPr lang="en-IN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2845" y="2471002"/>
              <a:ext cx="4748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CH1</a:t>
              </a:r>
              <a:endParaRPr lang="en-IN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9469" y="2475612"/>
              <a:ext cx="5164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GND</a:t>
              </a:r>
              <a:endParaRPr lang="en-IN" sz="1100" dirty="0"/>
            </a:p>
          </p:txBody>
        </p:sp>
      </p:grpSp>
      <p:cxnSp>
        <p:nvCxnSpPr>
          <p:cNvPr id="22" name="Elbow Connector 21"/>
          <p:cNvCxnSpPr>
            <a:stCxn id="15" idx="2"/>
          </p:cNvCxnSpPr>
          <p:nvPr/>
        </p:nvCxnSpPr>
        <p:spPr>
          <a:xfrm flipV="1">
            <a:off x="2823062" y="2440209"/>
            <a:ext cx="2309770" cy="8391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</p:cNvCxnSpPr>
          <p:nvPr/>
        </p:nvCxnSpPr>
        <p:spPr>
          <a:xfrm>
            <a:off x="2827671" y="1799856"/>
            <a:ext cx="2305161" cy="1894320"/>
          </a:xfrm>
          <a:prstGeom prst="bentConnector3">
            <a:avLst>
              <a:gd name="adj1" fmla="val 2884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6002" y="2888118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8" name="Left Arrow 27"/>
          <p:cNvSpPr/>
          <p:nvPr/>
        </p:nvSpPr>
        <p:spPr>
          <a:xfrm>
            <a:off x="1161998" y="2832456"/>
            <a:ext cx="536021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57076" y="4177276"/>
            <a:ext cx="0" cy="4971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230064" y="4673215"/>
            <a:ext cx="457200" cy="238978"/>
            <a:chOff x="304800" y="1512754"/>
            <a:chExt cx="457200" cy="317634"/>
          </a:xfrm>
          <a:noFill/>
        </p:grpSpPr>
        <p:cxnSp>
          <p:nvCxnSpPr>
            <p:cNvPr id="33" name="Straight Connector 32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31813" y="1512754"/>
              <a:ext cx="0" cy="164179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>
            <a:stCxn id="16" idx="2"/>
          </p:cNvCxnSpPr>
          <p:nvPr/>
        </p:nvCxnSpPr>
        <p:spPr>
          <a:xfrm>
            <a:off x="2827672" y="4176663"/>
            <a:ext cx="6294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7955" y="467142"/>
            <a:ext cx="7104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Probing LED Toggling using USB Logic Analyzer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64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362987" y="675327"/>
            <a:ext cx="3884035" cy="3415154"/>
            <a:chOff x="761894" y="339502"/>
            <a:chExt cx="4458178" cy="3415154"/>
          </a:xfrm>
        </p:grpSpPr>
        <p:sp>
          <p:nvSpPr>
            <p:cNvPr id="28" name="Rectangle 27"/>
            <p:cNvSpPr/>
            <p:nvPr/>
          </p:nvSpPr>
          <p:spPr>
            <a:xfrm>
              <a:off x="971600" y="339502"/>
              <a:ext cx="3701336" cy="3384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35696" y="2625757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 rot="16200000">
              <a:off x="2906683" y="2383414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410535" y="2625757"/>
              <a:ext cx="72941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390789" y="1810792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2878416" y="1568450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35696" y="1810792"/>
              <a:ext cx="1078929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21036" y="1420202"/>
              <a:ext cx="127410" cy="1931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2856" y="896958"/>
              <a:ext cx="181188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16468" y="1702782"/>
              <a:ext cx="288032" cy="21602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081331" y="89147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09370" y="1808589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139952" y="1810792"/>
              <a:ext cx="0" cy="8092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04501" y="1810792"/>
              <a:ext cx="41557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56492" y="521628"/>
              <a:ext cx="1849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Enable Line</a:t>
              </a:r>
              <a:endParaRPr lang="en-IN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894" y="1408479"/>
              <a:ext cx="2147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Output buffer</a:t>
              </a:r>
              <a:endParaRPr lang="en-IN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9879" y="2171059"/>
              <a:ext cx="18605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Input buffer</a:t>
              </a:r>
              <a:endParaRPr lang="en-IN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86040" y="1302672"/>
              <a:ext cx="625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Pin</a:t>
              </a:r>
              <a:endParaRPr lang="en-IN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5928" y="3354546"/>
              <a:ext cx="17980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YOUR MCU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21048" y="884610"/>
            <a:ext cx="3701336" cy="3415154"/>
            <a:chOff x="971600" y="339502"/>
            <a:chExt cx="4248472" cy="3415154"/>
          </a:xfrm>
        </p:grpSpPr>
        <p:sp>
          <p:nvSpPr>
            <p:cNvPr id="28" name="Rectangle 27"/>
            <p:cNvSpPr/>
            <p:nvPr/>
          </p:nvSpPr>
          <p:spPr>
            <a:xfrm>
              <a:off x="971600" y="339502"/>
              <a:ext cx="3701336" cy="3384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35696" y="2625757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 rot="16200000">
              <a:off x="2906683" y="2383414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410535" y="2625757"/>
              <a:ext cx="72941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390789" y="1810792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2878416" y="1568450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35696" y="1810792"/>
              <a:ext cx="1078929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21036" y="1420202"/>
              <a:ext cx="127410" cy="1931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2856" y="896958"/>
              <a:ext cx="181188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16468" y="1702782"/>
              <a:ext cx="288032" cy="21602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081331" y="89147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09370" y="1808589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139952" y="1810792"/>
              <a:ext cx="0" cy="8092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04501" y="1810792"/>
              <a:ext cx="41557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56492" y="521628"/>
              <a:ext cx="1849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Enable Line</a:t>
              </a:r>
              <a:endParaRPr lang="en-IN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36362" y="1054445"/>
              <a:ext cx="2147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Output buffer</a:t>
              </a:r>
              <a:endParaRPr lang="en-IN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9879" y="2171059"/>
              <a:ext cx="18605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Input buffer</a:t>
              </a:r>
              <a:endParaRPr lang="en-IN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4117" y="1306194"/>
              <a:ext cx="625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Pin</a:t>
              </a:r>
              <a:endParaRPr lang="en-IN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5928" y="3354546"/>
              <a:ext cx="9148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MCU</a:t>
              </a:r>
              <a:endParaRPr lang="en-IN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38553" y="926264"/>
            <a:ext cx="4633784" cy="3464195"/>
            <a:chOff x="4221452" y="1218700"/>
            <a:chExt cx="3713041" cy="283554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933767" y="1908373"/>
              <a:ext cx="0" cy="31218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822003" y="1963042"/>
              <a:ext cx="0" cy="20812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933767" y="2636803"/>
              <a:ext cx="0" cy="31218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822003" y="2691471"/>
              <a:ext cx="0" cy="20812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742820" y="2015072"/>
              <a:ext cx="72008" cy="10406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5333475" y="2792895"/>
              <a:ext cx="47909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333475" y="2064465"/>
              <a:ext cx="38763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352923" y="2074284"/>
              <a:ext cx="0" cy="72124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96" idx="2"/>
            </p:cNvCxnSpPr>
            <p:nvPr/>
          </p:nvCxnSpPr>
          <p:spPr>
            <a:xfrm>
              <a:off x="4716016" y="2408259"/>
              <a:ext cx="5668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933767" y="2171164"/>
              <a:ext cx="37849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33767" y="2691471"/>
              <a:ext cx="37849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12266" y="2171164"/>
              <a:ext cx="0" cy="52030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933767" y="2899594"/>
              <a:ext cx="37849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312266" y="2899594"/>
              <a:ext cx="0" cy="6993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933767" y="1963042"/>
              <a:ext cx="37849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12266" y="1648220"/>
              <a:ext cx="0" cy="31482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083666" y="3598918"/>
              <a:ext cx="457200" cy="166276"/>
              <a:chOff x="304800" y="1600994"/>
              <a:chExt cx="457200" cy="229394"/>
            </a:xfrm>
            <a:noFill/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 flipV="1">
              <a:off x="6310679" y="2431318"/>
              <a:ext cx="721667" cy="359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032346" y="2361993"/>
              <a:ext cx="216024" cy="138649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7242420" y="2442692"/>
              <a:ext cx="590883" cy="15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282880" y="2373825"/>
              <a:ext cx="101190" cy="688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/>
            <p:cNvSpPr/>
            <p:nvPr/>
          </p:nvSpPr>
          <p:spPr>
            <a:xfrm>
              <a:off x="7833303" y="2408258"/>
              <a:ext cx="101190" cy="688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/>
            <p:cNvSpPr/>
            <p:nvPr/>
          </p:nvSpPr>
          <p:spPr>
            <a:xfrm>
              <a:off x="6256780" y="1578562"/>
              <a:ext cx="101190" cy="688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24409" y="3802320"/>
              <a:ext cx="487076" cy="25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GND</a:t>
              </a:r>
              <a:endParaRPr lang="en-IN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69205" y="1218700"/>
              <a:ext cx="570567" cy="25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+VCC</a:t>
              </a:r>
              <a:endParaRPr lang="en-IN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64481" y="1915031"/>
              <a:ext cx="348351" cy="25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Pin</a:t>
              </a:r>
              <a:endParaRPr lang="en-IN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32267" y="1826634"/>
              <a:ext cx="289265" cy="25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82307" y="2556244"/>
              <a:ext cx="289265" cy="25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T2</a:t>
              </a:r>
              <a:endParaRPr lang="en-IN" dirty="0"/>
            </a:p>
          </p:txBody>
        </p:sp>
        <p:sp>
          <p:nvSpPr>
            <p:cNvPr id="114" name="Isosceles Triangle 113"/>
            <p:cNvSpPr/>
            <p:nvPr/>
          </p:nvSpPr>
          <p:spPr>
            <a:xfrm rot="5400000">
              <a:off x="4475435" y="2302693"/>
              <a:ext cx="270030" cy="211132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80012" y="2356228"/>
              <a:ext cx="72008" cy="10406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4221452" y="2394484"/>
              <a:ext cx="28343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467637" y="1610317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gate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5489915" y="2784301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26552" y="3218995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6463547" y="1320587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78592" y="2155517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drain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37196" y="1787466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PMOS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337196" y="2675022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21048" y="884610"/>
            <a:ext cx="3701336" cy="3415154"/>
            <a:chOff x="971600" y="339502"/>
            <a:chExt cx="4248472" cy="3415154"/>
          </a:xfrm>
        </p:grpSpPr>
        <p:sp>
          <p:nvSpPr>
            <p:cNvPr id="28" name="Rectangle 27"/>
            <p:cNvSpPr/>
            <p:nvPr/>
          </p:nvSpPr>
          <p:spPr>
            <a:xfrm>
              <a:off x="971600" y="339502"/>
              <a:ext cx="3701336" cy="3384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35696" y="2625757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 rot="16200000">
              <a:off x="2906683" y="2383414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410535" y="2625757"/>
              <a:ext cx="72941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390789" y="1810792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2878416" y="1568450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35696" y="1810792"/>
              <a:ext cx="1078929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21036" y="1420202"/>
              <a:ext cx="127410" cy="1931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2856" y="896958"/>
              <a:ext cx="181188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16468" y="1702782"/>
              <a:ext cx="288032" cy="21602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081331" y="89147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09370" y="1808589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139952" y="1810792"/>
              <a:ext cx="0" cy="8092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04501" y="1810792"/>
              <a:ext cx="41557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56492" y="521628"/>
              <a:ext cx="1849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Enable Line</a:t>
              </a:r>
              <a:endParaRPr lang="en-IN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0162" y="1021379"/>
              <a:ext cx="2147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Output buffer</a:t>
              </a:r>
              <a:endParaRPr lang="en-IN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9879" y="2171059"/>
              <a:ext cx="18605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Input buffer</a:t>
              </a:r>
              <a:endParaRPr lang="en-IN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33928" y="1306194"/>
              <a:ext cx="625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Pin</a:t>
              </a:r>
              <a:endParaRPr lang="en-IN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5928" y="3354546"/>
              <a:ext cx="9148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MCU</a:t>
              </a:r>
              <a:endParaRPr lang="en-IN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39800" y="1466259"/>
            <a:ext cx="3867213" cy="2406843"/>
            <a:chOff x="4440648" y="542130"/>
            <a:chExt cx="3867213" cy="2406843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5715454" y="1324468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845145" y="1385004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715454" y="2131081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845145" y="2191618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H="1">
              <a:off x="5845145" y="1466259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53817" y="2303927"/>
              <a:ext cx="55594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39650" y="1500234"/>
              <a:ext cx="4498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389473" y="1508187"/>
              <a:ext cx="0" cy="7986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6389471" y="1903541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276239" y="1615465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276239" y="2191618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276237" y="1615465"/>
              <a:ext cx="0" cy="5761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276239" y="2422079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276237" y="2422079"/>
              <a:ext cx="0" cy="34277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276239" y="1385004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276237" y="1036392"/>
              <a:ext cx="0" cy="348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440648" y="1903542"/>
              <a:ext cx="837432" cy="39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flipH="1">
              <a:off x="7591539" y="1822132"/>
              <a:ext cx="250678" cy="153531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grpSp>
          <p:nvGrpSpPr>
            <p:cNvPr id="102" name="Group 101"/>
            <p:cNvGrpSpPr>
              <a:grpSpLocks/>
            </p:cNvGrpSpPr>
            <p:nvPr/>
          </p:nvGrpSpPr>
          <p:grpSpPr bwMode="auto">
            <a:xfrm flipH="1">
              <a:off x="5012809" y="2764850"/>
              <a:ext cx="530541" cy="184123"/>
              <a:chOff x="304800" y="1600994"/>
              <a:chExt cx="457200" cy="229394"/>
            </a:xfrm>
            <a:noFill/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/>
            <p:nvPr/>
          </p:nvSpPr>
          <p:spPr>
            <a:xfrm>
              <a:off x="5216280" y="95616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346123" y="184844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2595" y="1846292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618145" y="1282540"/>
              <a:ext cx="593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Pin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552" y="542130"/>
              <a:ext cx="898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+VCC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773917" y="1300312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T1</a:t>
              </a:r>
              <a:endParaRPr lang="en-IN" sz="2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62341" y="2143265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T2</a:t>
              </a:r>
              <a:endParaRPr lang="en-IN" sz="2000" dirty="0"/>
            </a:p>
          </p:txBody>
        </p:sp>
        <p:sp>
          <p:nvSpPr>
            <p:cNvPr id="123" name="Isosceles Triangle 122"/>
            <p:cNvSpPr/>
            <p:nvPr/>
          </p:nvSpPr>
          <p:spPr>
            <a:xfrm rot="16008378">
              <a:off x="6941558" y="1758994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flipH="1">
              <a:off x="6898365" y="1848440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 flipV="1">
              <a:off x="7778212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7248563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511929" y="247204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79074" y="191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370853" y="33812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057673" y="262593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65655" y="226902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472300" y="3081627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1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21048" y="884610"/>
            <a:ext cx="3701336" cy="3415154"/>
            <a:chOff x="971600" y="339502"/>
            <a:chExt cx="4248472" cy="3415154"/>
          </a:xfrm>
        </p:grpSpPr>
        <p:sp>
          <p:nvSpPr>
            <p:cNvPr id="28" name="Rectangle 27"/>
            <p:cNvSpPr/>
            <p:nvPr/>
          </p:nvSpPr>
          <p:spPr>
            <a:xfrm>
              <a:off x="971600" y="339502"/>
              <a:ext cx="3701336" cy="3384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35696" y="2625757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 rot="16200000">
              <a:off x="2906683" y="2383414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410535" y="2625757"/>
              <a:ext cx="72941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390789" y="1810792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2878416" y="1568450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35696" y="1810792"/>
              <a:ext cx="1078929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21036" y="1420202"/>
              <a:ext cx="127410" cy="1931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2856" y="896958"/>
              <a:ext cx="181188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16468" y="1702782"/>
              <a:ext cx="288032" cy="21602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081331" y="89147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09370" y="1808589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139952" y="1810792"/>
              <a:ext cx="0" cy="8092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04501" y="1810792"/>
              <a:ext cx="41557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56492" y="521628"/>
              <a:ext cx="1849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Enable Line</a:t>
              </a:r>
              <a:endParaRPr lang="en-IN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0162" y="1021379"/>
              <a:ext cx="2147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Output buffer</a:t>
              </a:r>
              <a:endParaRPr lang="en-IN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9879" y="2171059"/>
              <a:ext cx="18605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Input buffer</a:t>
              </a:r>
              <a:endParaRPr lang="en-IN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33928" y="1306194"/>
              <a:ext cx="625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Pin</a:t>
              </a:r>
              <a:endParaRPr lang="en-IN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5928" y="3354546"/>
              <a:ext cx="9148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MCU</a:t>
              </a:r>
              <a:endParaRPr lang="en-IN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39800" y="1466259"/>
            <a:ext cx="3867213" cy="2406843"/>
            <a:chOff x="4440648" y="542130"/>
            <a:chExt cx="3867213" cy="2406843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5715454" y="1324468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845145" y="1385004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715454" y="2131081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845145" y="2191618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H="1">
              <a:off x="5845145" y="1466259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53817" y="2303927"/>
              <a:ext cx="55594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39650" y="1500234"/>
              <a:ext cx="4498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389473" y="1508187"/>
              <a:ext cx="0" cy="7986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6389471" y="1903541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276239" y="1615465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276239" y="2191618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276237" y="1615465"/>
              <a:ext cx="0" cy="5761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276239" y="2422079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276237" y="2422079"/>
              <a:ext cx="0" cy="34277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276239" y="1385004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276237" y="1036392"/>
              <a:ext cx="0" cy="348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440648" y="1903542"/>
              <a:ext cx="837432" cy="39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flipH="1">
              <a:off x="7591539" y="1822132"/>
              <a:ext cx="250678" cy="153531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grpSp>
          <p:nvGrpSpPr>
            <p:cNvPr id="102" name="Group 101"/>
            <p:cNvGrpSpPr>
              <a:grpSpLocks/>
            </p:cNvGrpSpPr>
            <p:nvPr/>
          </p:nvGrpSpPr>
          <p:grpSpPr bwMode="auto">
            <a:xfrm flipH="1">
              <a:off x="5012809" y="2764850"/>
              <a:ext cx="530541" cy="184123"/>
              <a:chOff x="304800" y="1600994"/>
              <a:chExt cx="457200" cy="229394"/>
            </a:xfrm>
            <a:noFill/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/>
            <p:nvPr/>
          </p:nvSpPr>
          <p:spPr>
            <a:xfrm>
              <a:off x="5216280" y="95616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346123" y="184844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2595" y="1846292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618145" y="1282540"/>
              <a:ext cx="593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Pin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552" y="542130"/>
              <a:ext cx="898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+VCC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773917" y="1300312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T1</a:t>
              </a:r>
              <a:endParaRPr lang="en-IN" sz="2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62341" y="2143265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T2</a:t>
              </a:r>
              <a:endParaRPr lang="en-IN" sz="2000" dirty="0"/>
            </a:p>
          </p:txBody>
        </p:sp>
        <p:sp>
          <p:nvSpPr>
            <p:cNvPr id="123" name="Isosceles Triangle 122"/>
            <p:cNvSpPr/>
            <p:nvPr/>
          </p:nvSpPr>
          <p:spPr>
            <a:xfrm rot="16008378">
              <a:off x="6941558" y="1758994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flipH="1">
              <a:off x="6898365" y="1848440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 flipV="1">
              <a:off x="7778212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7248563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8407013" y="1483161"/>
            <a:ext cx="0" cy="134451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343371" y="1434953"/>
            <a:ext cx="127284" cy="7625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entury Schoolbook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2726" y="1132972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entury Schoolbook" pitchFamily="18" charset="0"/>
              </a:rPr>
              <a:t>+VCC</a:t>
            </a:r>
            <a:endParaRPr lang="en-IN" sz="2000" dirty="0">
              <a:latin typeface="Century Schoolbook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11929" y="247204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5379074" y="191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0" name="Rectangle 79"/>
          <p:cNvSpPr/>
          <p:nvPr/>
        </p:nvSpPr>
        <p:spPr>
          <a:xfrm>
            <a:off x="5370853" y="33812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1" name="Rectangle 80"/>
          <p:cNvSpPr/>
          <p:nvPr/>
        </p:nvSpPr>
        <p:spPr>
          <a:xfrm>
            <a:off x="5057673" y="262593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465655" y="226902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5472300" y="3081627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3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21048" y="884610"/>
            <a:ext cx="3701336" cy="3415154"/>
            <a:chOff x="971600" y="339502"/>
            <a:chExt cx="4248472" cy="3415154"/>
          </a:xfrm>
        </p:grpSpPr>
        <p:sp>
          <p:nvSpPr>
            <p:cNvPr id="28" name="Rectangle 27"/>
            <p:cNvSpPr/>
            <p:nvPr/>
          </p:nvSpPr>
          <p:spPr>
            <a:xfrm>
              <a:off x="971600" y="339502"/>
              <a:ext cx="3701336" cy="3384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35696" y="2625757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 rot="16200000">
              <a:off x="2906683" y="2383414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410535" y="2625757"/>
              <a:ext cx="72941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3390789" y="1810792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5400000">
              <a:off x="2878416" y="1568450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35696" y="1810792"/>
              <a:ext cx="1078929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21036" y="1420202"/>
              <a:ext cx="127410" cy="1931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72856" y="896958"/>
              <a:ext cx="181188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16468" y="1702782"/>
              <a:ext cx="288032" cy="21602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081331" y="89147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09370" y="1808589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139952" y="1810792"/>
              <a:ext cx="0" cy="8092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804501" y="1810792"/>
              <a:ext cx="41557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56492" y="521628"/>
              <a:ext cx="1849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Enable Line</a:t>
              </a:r>
              <a:endParaRPr lang="en-IN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0162" y="1021379"/>
              <a:ext cx="21476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Output buffer</a:t>
              </a:r>
              <a:endParaRPr lang="en-IN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79879" y="2171059"/>
              <a:ext cx="18605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Input buffer</a:t>
              </a:r>
              <a:endParaRPr lang="en-IN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33928" y="1306194"/>
              <a:ext cx="6259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Pin</a:t>
              </a:r>
              <a:endParaRPr lang="en-IN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5928" y="3354546"/>
              <a:ext cx="9148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MCU</a:t>
              </a:r>
              <a:endParaRPr lang="en-IN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39800" y="1466259"/>
            <a:ext cx="3867213" cy="2406843"/>
            <a:chOff x="4440648" y="542130"/>
            <a:chExt cx="3867213" cy="2406843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5715454" y="1324468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845145" y="1385004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715454" y="2131081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845145" y="2191618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H="1">
              <a:off x="5845145" y="1466259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53817" y="2303927"/>
              <a:ext cx="55594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39650" y="1500234"/>
              <a:ext cx="4498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389473" y="1508187"/>
              <a:ext cx="0" cy="7986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6389471" y="1903541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276239" y="1615465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276239" y="2191618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276237" y="1615465"/>
              <a:ext cx="0" cy="5761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276239" y="2422079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276237" y="2422079"/>
              <a:ext cx="0" cy="34277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276239" y="1385004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276237" y="1036392"/>
              <a:ext cx="0" cy="348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440648" y="1903542"/>
              <a:ext cx="837432" cy="39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flipH="1">
              <a:off x="7591539" y="1822132"/>
              <a:ext cx="250678" cy="153531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grpSp>
          <p:nvGrpSpPr>
            <p:cNvPr id="102" name="Group 101"/>
            <p:cNvGrpSpPr>
              <a:grpSpLocks/>
            </p:cNvGrpSpPr>
            <p:nvPr/>
          </p:nvGrpSpPr>
          <p:grpSpPr bwMode="auto">
            <a:xfrm flipH="1">
              <a:off x="5012809" y="2764850"/>
              <a:ext cx="530541" cy="184123"/>
              <a:chOff x="304800" y="1600994"/>
              <a:chExt cx="457200" cy="229394"/>
            </a:xfrm>
            <a:noFill/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/>
            <p:nvPr/>
          </p:nvSpPr>
          <p:spPr>
            <a:xfrm>
              <a:off x="5216280" y="95616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346123" y="1848440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2595" y="1846292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618145" y="1282540"/>
              <a:ext cx="593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Pin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29552" y="542130"/>
              <a:ext cx="898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Schoolbook" pitchFamily="18" charset="0"/>
                </a:rPr>
                <a:t>+VCC</a:t>
              </a:r>
              <a:endParaRPr lang="en-IN" sz="2000" dirty="0">
                <a:latin typeface="Century Schoolbook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773917" y="1300312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T1</a:t>
              </a:r>
              <a:endParaRPr lang="en-IN" sz="2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62341" y="2143265"/>
              <a:ext cx="4363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T2</a:t>
              </a:r>
              <a:endParaRPr lang="en-IN" sz="2000" dirty="0"/>
            </a:p>
          </p:txBody>
        </p:sp>
        <p:sp>
          <p:nvSpPr>
            <p:cNvPr id="123" name="Isosceles Triangle 122"/>
            <p:cNvSpPr/>
            <p:nvPr/>
          </p:nvSpPr>
          <p:spPr>
            <a:xfrm rot="16008378">
              <a:off x="6941558" y="1758994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 flipH="1">
              <a:off x="6898365" y="1848440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entury Schoolbook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 flipV="1">
              <a:off x="7778212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7248563" y="1894542"/>
              <a:ext cx="529649" cy="198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/>
          <p:nvPr/>
        </p:nvCxnSpPr>
        <p:spPr>
          <a:xfrm>
            <a:off x="8419903" y="2831647"/>
            <a:ext cx="0" cy="91828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 flipH="1">
            <a:off x="8141742" y="3769278"/>
            <a:ext cx="530541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auto">
          <a:xfrm flipH="1">
            <a:off x="8316746" y="3891180"/>
            <a:ext cx="178690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 flipH="1">
            <a:off x="8230166" y="3830229"/>
            <a:ext cx="353694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11929" y="247204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5379074" y="191159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370853" y="338120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5057673" y="262593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5465655" y="226902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85" name="Rectangle 84"/>
          <p:cNvSpPr/>
          <p:nvPr/>
        </p:nvSpPr>
        <p:spPr>
          <a:xfrm>
            <a:off x="5472300" y="3081627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49" y="2466890"/>
            <a:ext cx="8229600" cy="992817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GPIO INPUT 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/>
              <a:t>High </a:t>
            </a:r>
            <a:r>
              <a:rPr lang="en-US" sz="2000" dirty="0" smtClean="0"/>
              <a:t>Impedance(HI-Z) </a:t>
            </a:r>
            <a:r>
              <a:rPr lang="en-US" sz="2000" dirty="0"/>
              <a:t>State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92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108" y="2979949"/>
            <a:ext cx="6527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High impedance is also called </a:t>
            </a:r>
            <a:r>
              <a:rPr lang="en-US" sz="2400" dirty="0" smtClean="0"/>
              <a:t>as HI-Z </a:t>
            </a:r>
            <a:r>
              <a:rPr lang="en-US" sz="2400" dirty="0"/>
              <a:t>state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1112107" y="1300375"/>
            <a:ext cx="7562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dirty="0" smtClean="0"/>
              <a:t>understand,  </a:t>
            </a:r>
            <a:r>
              <a:rPr lang="en-US" sz="2400" dirty="0"/>
              <a:t>what exactly is this </a:t>
            </a:r>
            <a:r>
              <a:rPr lang="en-US" sz="2400" dirty="0" smtClean="0"/>
              <a:t>High </a:t>
            </a:r>
            <a:r>
              <a:rPr lang="en-US" sz="2400" dirty="0"/>
              <a:t>I</a:t>
            </a:r>
            <a:r>
              <a:rPr lang="en-US" sz="2400" dirty="0" smtClean="0"/>
              <a:t>mpedance </a:t>
            </a:r>
            <a:r>
              <a:rPr lang="en-US" sz="2400" dirty="0"/>
              <a:t>state,  that people talk about when the pin is in input </a:t>
            </a:r>
            <a:r>
              <a:rPr lang="en-US" sz="2400" dirty="0" smtClean="0"/>
              <a:t>mode</a:t>
            </a:r>
            <a:r>
              <a:rPr lang="en-US" sz="2400" dirty="0"/>
              <a:t> </a:t>
            </a:r>
            <a:r>
              <a:rPr lang="en-US" sz="2400" dirty="0" smtClean="0"/>
              <a:t>??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45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1002" y="490369"/>
            <a:ext cx="6425572" cy="2513368"/>
            <a:chOff x="1241002" y="824304"/>
            <a:chExt cx="6425572" cy="2903434"/>
          </a:xfrm>
        </p:grpSpPr>
        <p:sp>
          <p:nvSpPr>
            <p:cNvPr id="27" name="Rectangle 26"/>
            <p:cNvSpPr/>
            <p:nvPr/>
          </p:nvSpPr>
          <p:spPr>
            <a:xfrm>
              <a:off x="4902110" y="3419963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64180" y="1684146"/>
              <a:ext cx="1603320" cy="426649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1800" dirty="0"/>
                <a:t>Floating=Hi-Z</a:t>
              </a:r>
              <a:endParaRPr lang="en-IN" sz="1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03568" y="2315009"/>
              <a:ext cx="1863006" cy="426649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1800" dirty="0"/>
                <a:t>Input Not Fixed</a:t>
              </a:r>
              <a:endParaRPr lang="en-IN" sz="18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515808" y="1606642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645499" y="1667179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515808" y="2413255"/>
              <a:ext cx="0" cy="34569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645499" y="2473793"/>
              <a:ext cx="0" cy="23046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 flipH="1">
              <a:off x="2645500" y="1748434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654171" y="2586101"/>
              <a:ext cx="55594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40004" y="1782408"/>
              <a:ext cx="4498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189827" y="1790362"/>
              <a:ext cx="0" cy="7986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7" idx="7"/>
            </p:cNvCxnSpPr>
            <p:nvPr/>
          </p:nvCxnSpPr>
          <p:spPr>
            <a:xfrm flipH="1">
              <a:off x="4592159" y="2192305"/>
              <a:ext cx="953901" cy="362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076593" y="1897639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076593" y="2473792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076591" y="1897640"/>
              <a:ext cx="0" cy="5761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076593" y="2704253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076591" y="2704253"/>
              <a:ext cx="0" cy="34277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076593" y="1667178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076591" y="1318567"/>
              <a:ext cx="0" cy="348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1241002" y="2185716"/>
              <a:ext cx="837432" cy="39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 flipH="1">
              <a:off x="4379462" y="2127959"/>
              <a:ext cx="250678" cy="153531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 flipH="1">
              <a:off x="1813163" y="3047025"/>
              <a:ext cx="530541" cy="184123"/>
              <a:chOff x="304800" y="1600994"/>
              <a:chExt cx="457200" cy="229394"/>
            </a:xfrm>
            <a:noFill/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Oval 75"/>
            <p:cNvSpPr/>
            <p:nvPr/>
          </p:nvSpPr>
          <p:spPr>
            <a:xfrm>
              <a:off x="2016634" y="1238334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>
              <a:off x="5437416" y="2181137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/>
            <p:cNvSpPr/>
            <p:nvPr/>
          </p:nvSpPr>
          <p:spPr>
            <a:xfrm>
              <a:off x="2012949" y="2128467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30492" y="1779488"/>
              <a:ext cx="43473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Pin</a:t>
              </a:r>
              <a:endParaRPr lang="en-IN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29906" y="824304"/>
              <a:ext cx="71205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+VCC</a:t>
              </a:r>
              <a:endParaRPr lang="en-I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8875" y="1608160"/>
              <a:ext cx="360992" cy="307776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62695" y="2425438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T2</a:t>
              </a:r>
              <a:endParaRPr lang="en-IN" dirty="0"/>
            </a:p>
          </p:txBody>
        </p:sp>
        <p:sp>
          <p:nvSpPr>
            <p:cNvPr id="83" name="Isosceles Triangle 82"/>
            <p:cNvSpPr/>
            <p:nvPr/>
          </p:nvSpPr>
          <p:spPr>
            <a:xfrm rot="16008378">
              <a:off x="3655700" y="2043258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3626540" y="2142052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202253" y="2205325"/>
              <a:ext cx="41871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501058" y="2510773"/>
              <a:ext cx="0" cy="7986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>
              <a:grpSpLocks/>
            </p:cNvGrpSpPr>
            <p:nvPr/>
          </p:nvGrpSpPr>
          <p:grpSpPr bwMode="auto">
            <a:xfrm flipH="1">
              <a:off x="5237630" y="3276721"/>
              <a:ext cx="530541" cy="184123"/>
              <a:chOff x="304800" y="1600994"/>
              <a:chExt cx="457200" cy="229394"/>
            </a:xfrm>
            <a:noFill/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5428847" y="2443107"/>
              <a:ext cx="127284" cy="762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781220" y="3309731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3965665" y="2199666"/>
              <a:ext cx="52965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848067" y="2000959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  <a:endParaRPr lang="en-IN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395" y="130637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61395" y="2695524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58875" y="1952334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98472" y="161415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14624" y="2413255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119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Takeaways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539689"/>
            <a:ext cx="7328964" cy="2447095"/>
          </a:xfrm>
        </p:spPr>
        <p:txBody>
          <a:bodyPr>
            <a:noAutofit/>
          </a:bodyPr>
          <a:lstStyle/>
          <a:p>
            <a:r>
              <a:rPr lang="en-US" sz="1800" dirty="0" smtClean="0"/>
              <a:t>This section has totally  7 lectures </a:t>
            </a:r>
          </a:p>
          <a:p>
            <a:r>
              <a:rPr lang="en-US" sz="1800" dirty="0" smtClean="0"/>
              <a:t>You will learn about behind the scene implementation about GPIO pin and GPIO port </a:t>
            </a:r>
          </a:p>
          <a:p>
            <a:r>
              <a:rPr lang="en-US" sz="1800" dirty="0" smtClean="0"/>
              <a:t>GPIO Input mode configurations like HIGH-Z , pull-</a:t>
            </a:r>
            <a:r>
              <a:rPr lang="en-US" sz="1800" dirty="0" err="1" smtClean="0"/>
              <a:t>up,pull</a:t>
            </a:r>
            <a:r>
              <a:rPr lang="en-US" sz="1800" dirty="0" smtClean="0"/>
              <a:t>-down state</a:t>
            </a:r>
          </a:p>
          <a:p>
            <a:r>
              <a:rPr lang="en-US" sz="1800" dirty="0" smtClean="0"/>
              <a:t>You will learn about different GPIO output  Configurations like Open drain, </a:t>
            </a:r>
            <a:r>
              <a:rPr lang="en-US" sz="1800" dirty="0" err="1" smtClean="0"/>
              <a:t>pushpull</a:t>
            </a:r>
            <a:r>
              <a:rPr lang="en-US" sz="1800" dirty="0" smtClean="0"/>
              <a:t> , etc. </a:t>
            </a:r>
          </a:p>
          <a:p>
            <a:r>
              <a:rPr lang="en-US" sz="1800" dirty="0" smtClean="0"/>
              <a:t>You will learn about I/O power optimization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95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269" y="2443007"/>
            <a:ext cx="8229600" cy="1432957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GPIO INPUT MODE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dirty="0" smtClean="0"/>
              <a:t> </a:t>
            </a:r>
            <a:r>
              <a:rPr lang="en-US" sz="2000" dirty="0"/>
              <a:t>Pull-Up/Pull-Down 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28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85024" y="939506"/>
            <a:ext cx="3033516" cy="2328745"/>
            <a:chOff x="5013021" y="2019613"/>
            <a:chExt cx="3033516" cy="232874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165974" y="2790686"/>
              <a:ext cx="67052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rot="16200000">
              <a:off x="5844819" y="2548345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76663" y="2682674"/>
              <a:ext cx="288032" cy="21602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7420678" y="2153948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420678" y="2890838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564695" y="2790686"/>
              <a:ext cx="43624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1"/>
            </p:cNvCxnSpPr>
            <p:nvPr/>
          </p:nvCxnSpPr>
          <p:spPr>
            <a:xfrm flipH="1">
              <a:off x="6348671" y="2790687"/>
              <a:ext cx="927992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 rot="-5400000">
              <a:off x="6684503" y="3047321"/>
              <a:ext cx="266341" cy="152400"/>
              <a:chOff x="2209798" y="1219200"/>
              <a:chExt cx="762000" cy="304801"/>
            </a:xfrm>
            <a:noFill/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V="1">
              <a:off x="6812666" y="3254716"/>
              <a:ext cx="0" cy="7784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827540" y="2774327"/>
              <a:ext cx="0" cy="241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6584066" y="4013039"/>
              <a:ext cx="457200" cy="172589"/>
              <a:chOff x="304800" y="1600994"/>
              <a:chExt cx="457200" cy="229394"/>
            </a:xfrm>
            <a:noFill/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eft Arrow 74"/>
            <p:cNvSpPr/>
            <p:nvPr/>
          </p:nvSpPr>
          <p:spPr>
            <a:xfrm>
              <a:off x="6660266" y="2376773"/>
              <a:ext cx="550171" cy="189272"/>
            </a:xfrm>
            <a:prstGeom prst="left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13021" y="2019613"/>
              <a:ext cx="187743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Input Buffer</a:t>
              </a:r>
              <a:endParaRPr lang="en-IN" sz="2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28773" y="2286742"/>
              <a:ext cx="61587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Pin</a:t>
              </a:r>
              <a:endParaRPr lang="en-IN" sz="24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980528" y="2756855"/>
              <a:ext cx="66009" cy="676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04902" y="2919394"/>
              <a:ext cx="831805" cy="461663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 smtClean="0"/>
                <a:t>e</a:t>
              </a:r>
              <a:endParaRPr lang="en-IN" sz="2400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55034" y="3886695"/>
              <a:ext cx="909219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GND</a:t>
              </a:r>
              <a:endParaRPr lang="en-IN" sz="2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0805" y="663965"/>
            <a:ext cx="3388844" cy="2396753"/>
            <a:chOff x="286956" y="1130643"/>
            <a:chExt cx="3388844" cy="239675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6956" y="2898518"/>
              <a:ext cx="11256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/>
            <p:cNvSpPr/>
            <p:nvPr/>
          </p:nvSpPr>
          <p:spPr>
            <a:xfrm rot="16200000">
              <a:off x="1420951" y="2656177"/>
              <a:ext cx="540061" cy="484685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2795" y="2790506"/>
              <a:ext cx="288032" cy="21602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990116" y="2250446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996810" y="2998670"/>
              <a:ext cx="0" cy="5287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140827" y="2898518"/>
              <a:ext cx="43624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</p:cNvCxnSpPr>
            <p:nvPr/>
          </p:nvCxnSpPr>
          <p:spPr>
            <a:xfrm flipH="1">
              <a:off x="1924802" y="2898519"/>
              <a:ext cx="927992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 rot="-5400000">
              <a:off x="2255629" y="2307416"/>
              <a:ext cx="266341" cy="152400"/>
              <a:chOff x="2209798" y="1219200"/>
              <a:chExt cx="762000" cy="304801"/>
            </a:xfrm>
            <a:noFill/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flipV="1">
              <a:off x="2383792" y="2514810"/>
              <a:ext cx="0" cy="38370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383792" y="1521940"/>
              <a:ext cx="9868" cy="75440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329105" y="1499975"/>
              <a:ext cx="86068" cy="54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74" name="Left Arrow 73"/>
            <p:cNvSpPr/>
            <p:nvPr/>
          </p:nvSpPr>
          <p:spPr>
            <a:xfrm>
              <a:off x="2105227" y="3071179"/>
              <a:ext cx="627753" cy="162560"/>
            </a:xfrm>
            <a:prstGeom prst="left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6555" y="2205389"/>
              <a:ext cx="187743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Input Buffer</a:t>
              </a:r>
              <a:endParaRPr lang="en-IN" sz="24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59930" y="2391582"/>
              <a:ext cx="61587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Pin</a:t>
              </a:r>
              <a:endParaRPr lang="en-IN" sz="2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45648" y="1130643"/>
              <a:ext cx="984561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/>
                <a:t>+</a:t>
              </a:r>
              <a:r>
                <a:rPr lang="en-US" sz="2400" dirty="0" err="1"/>
                <a:t>Vcc</a:t>
              </a:r>
              <a:endParaRPr lang="en-IN" sz="2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86673" y="2161033"/>
              <a:ext cx="41389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i</a:t>
              </a:r>
              <a:endParaRPr lang="en-IN" sz="2400" baseline="-250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3531645" y="2855332"/>
              <a:ext cx="66009" cy="676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2496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53" y="2582897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OUTPUT 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/>
              <a:t>Open-drain State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160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29884" y="102301"/>
            <a:ext cx="4591638" cy="3151780"/>
            <a:chOff x="87553" y="384731"/>
            <a:chExt cx="4591638" cy="27525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72671" y="1213611"/>
              <a:ext cx="0" cy="375196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90479" y="1279315"/>
              <a:ext cx="0" cy="250132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72671" y="2089070"/>
              <a:ext cx="0" cy="3751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90479" y="2154773"/>
              <a:ext cx="0" cy="2501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761398" y="1341846"/>
              <a:ext cx="117384" cy="125065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94106" y="2276669"/>
              <a:ext cx="78099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094105" y="1401209"/>
              <a:ext cx="631908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11838" y="1814396"/>
              <a:ext cx="0" cy="46686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47" idx="2"/>
            </p:cNvCxnSpPr>
            <p:nvPr/>
          </p:nvCxnSpPr>
          <p:spPr>
            <a:xfrm>
              <a:off x="87553" y="1814396"/>
              <a:ext cx="92407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72671" y="1529444"/>
              <a:ext cx="61701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72671" y="2154772"/>
              <a:ext cx="61701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89681" y="1529444"/>
              <a:ext cx="0" cy="312664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72671" y="2404904"/>
              <a:ext cx="61701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89681" y="2404905"/>
              <a:ext cx="0" cy="42023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072671" y="1279314"/>
              <a:ext cx="61701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89681" y="900947"/>
              <a:ext cx="0" cy="378367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>
              <a:off x="2317030" y="2884613"/>
              <a:ext cx="745305" cy="1378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>
              <a:off x="2565465" y="3016920"/>
              <a:ext cx="251024" cy="1378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auto">
            <a:xfrm rot="5400000" flipH="1" flipV="1">
              <a:off x="2656607" y="2848948"/>
              <a:ext cx="66153" cy="5176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>
              <a:off x="2441248" y="2950767"/>
              <a:ext cx="496870" cy="1378"/>
            </a:xfrm>
            <a:prstGeom prst="lin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687094" y="1842110"/>
              <a:ext cx="1176426" cy="43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863520" y="1758792"/>
              <a:ext cx="352152" cy="166635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4205972" y="1857625"/>
              <a:ext cx="390742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11628" y="1773012"/>
              <a:ext cx="164955" cy="827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48" name="Oval 47"/>
            <p:cNvSpPr/>
            <p:nvPr/>
          </p:nvSpPr>
          <p:spPr>
            <a:xfrm>
              <a:off x="4514236" y="1800724"/>
              <a:ext cx="164955" cy="827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49" name="Oval 48"/>
            <p:cNvSpPr/>
            <p:nvPr/>
          </p:nvSpPr>
          <p:spPr>
            <a:xfrm>
              <a:off x="2599232" y="817230"/>
              <a:ext cx="164955" cy="827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04133" y="2734071"/>
              <a:ext cx="909219" cy="403181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sz="2400" dirty="0"/>
                <a:t>GND</a:t>
              </a:r>
              <a:endParaRPr lang="en-IN" sz="2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30440" y="384731"/>
              <a:ext cx="1087152" cy="403181"/>
            </a:xfrm>
            <a:prstGeom prst="rect">
              <a:avLst/>
            </a:prstGeom>
            <a:ln>
              <a:noFill/>
              <a:prstDash val="solid"/>
            </a:ln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sz="2400" dirty="0"/>
                <a:t>+VCC</a:t>
              </a:r>
              <a:endParaRPr lang="en-IN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89876" y="1221613"/>
              <a:ext cx="615869" cy="403181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sz="2400" dirty="0"/>
                <a:t>Pin</a:t>
              </a:r>
              <a:endParaRPr lang="en-IN" sz="2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2287" y="1115373"/>
              <a:ext cx="486026" cy="403181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sz="2400" dirty="0"/>
                <a:t>T1</a:t>
              </a:r>
              <a:endParaRPr lang="en-IN" sz="2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03859" y="1992250"/>
              <a:ext cx="486026" cy="403181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sz="2400" dirty="0"/>
                <a:t>T2</a:t>
              </a:r>
              <a:endParaRPr lang="en-IN" sz="24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111838" y="1388917"/>
              <a:ext cx="0" cy="466862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89681" y="1855778"/>
              <a:ext cx="0" cy="3126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Left Arrow 54"/>
            <p:cNvSpPr/>
            <p:nvPr/>
          </p:nvSpPr>
          <p:spPr>
            <a:xfrm rot="10800000">
              <a:off x="3853904" y="2047826"/>
              <a:ext cx="627753" cy="152605"/>
            </a:xfrm>
            <a:prstGeom prst="left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2894677" y="140058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4594365" y="69207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4808973" y="248464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834603" y="1522238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4209174" y="1105280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4234130" y="209917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215002" y="1051412"/>
            <a:ext cx="0" cy="429619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32810" y="1126646"/>
            <a:ext cx="0" cy="28641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15002" y="2053858"/>
            <a:ext cx="0" cy="42961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2810" y="2129091"/>
            <a:ext cx="0" cy="2864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03729" y="1198248"/>
            <a:ext cx="117384" cy="143206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236437" y="2268669"/>
            <a:ext cx="78099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36436" y="1266221"/>
            <a:ext cx="631908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54169" y="1739342"/>
            <a:ext cx="0" cy="53458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7" idx="2"/>
          </p:cNvCxnSpPr>
          <p:nvPr/>
        </p:nvCxnSpPr>
        <p:spPr>
          <a:xfrm>
            <a:off x="2229884" y="1739342"/>
            <a:ext cx="92407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15002" y="1413057"/>
            <a:ext cx="61701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15002" y="2129090"/>
            <a:ext cx="61701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32012" y="1413057"/>
            <a:ext cx="0" cy="358017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15002" y="2415504"/>
            <a:ext cx="61701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32012" y="2415506"/>
            <a:ext cx="0" cy="481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15002" y="1126645"/>
            <a:ext cx="61701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32012" y="693395"/>
            <a:ext cx="0" cy="43325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4459361" y="2964796"/>
            <a:ext cx="745305" cy="157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707796" y="3116295"/>
            <a:ext cx="251024" cy="157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rot="5400000" flipH="1" flipV="1">
            <a:off x="4794140" y="2924333"/>
            <a:ext cx="75749" cy="517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4583579" y="3040546"/>
            <a:ext cx="496870" cy="157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29425" y="1771076"/>
            <a:ext cx="1176426" cy="49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05851" y="1675672"/>
            <a:ext cx="352152" cy="190806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348303" y="1788841"/>
            <a:ext cx="390742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53959" y="1691955"/>
            <a:ext cx="164955" cy="9477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48" name="Oval 47"/>
          <p:cNvSpPr/>
          <p:nvPr/>
        </p:nvSpPr>
        <p:spPr>
          <a:xfrm>
            <a:off x="6656567" y="1723687"/>
            <a:ext cx="164955" cy="9477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49" name="Oval 48"/>
          <p:cNvSpPr/>
          <p:nvPr/>
        </p:nvSpPr>
        <p:spPr>
          <a:xfrm>
            <a:off x="4741563" y="597535"/>
            <a:ext cx="164955" cy="947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50" name="Rectangle 49"/>
          <p:cNvSpPr/>
          <p:nvPr/>
        </p:nvSpPr>
        <p:spPr>
          <a:xfrm>
            <a:off x="3546464" y="2792418"/>
            <a:ext cx="909219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dirty="0"/>
              <a:t>GND</a:t>
            </a:r>
            <a:endParaRPr lang="en-IN" sz="2400" dirty="0"/>
          </a:p>
        </p:txBody>
      </p:sp>
      <p:sp>
        <p:nvSpPr>
          <p:cNvPr id="51" name="Rectangle 50"/>
          <p:cNvSpPr/>
          <p:nvPr/>
        </p:nvSpPr>
        <p:spPr>
          <a:xfrm>
            <a:off x="4272771" y="102301"/>
            <a:ext cx="1087152" cy="461663"/>
          </a:xfrm>
          <a:prstGeom prst="rect">
            <a:avLst/>
          </a:prstGeom>
          <a:ln>
            <a:noFill/>
            <a:prstDash val="solid"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dirty="0"/>
              <a:t>+VCC</a:t>
            </a:r>
            <a:endParaRPr lang="en-IN" sz="2400" dirty="0"/>
          </a:p>
        </p:txBody>
      </p:sp>
      <p:sp>
        <p:nvSpPr>
          <p:cNvPr id="52" name="Rectangle 51"/>
          <p:cNvSpPr/>
          <p:nvPr/>
        </p:nvSpPr>
        <p:spPr>
          <a:xfrm>
            <a:off x="5732207" y="1060575"/>
            <a:ext cx="615869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dirty="0"/>
              <a:t>Pin</a:t>
            </a:r>
            <a:endParaRPr lang="en-IN" sz="2400" dirty="0"/>
          </a:p>
        </p:txBody>
      </p:sp>
      <p:sp>
        <p:nvSpPr>
          <p:cNvPr id="53" name="Rectangle 52"/>
          <p:cNvSpPr/>
          <p:nvPr/>
        </p:nvSpPr>
        <p:spPr>
          <a:xfrm>
            <a:off x="4864618" y="938924"/>
            <a:ext cx="486026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dirty="0"/>
              <a:t>T1</a:t>
            </a:r>
            <a:endParaRPr lang="en-IN" sz="2400" dirty="0"/>
          </a:p>
        </p:txBody>
      </p:sp>
      <p:sp>
        <p:nvSpPr>
          <p:cNvPr id="54" name="Rectangle 53"/>
          <p:cNvSpPr/>
          <p:nvPr/>
        </p:nvSpPr>
        <p:spPr>
          <a:xfrm>
            <a:off x="4946190" y="1942994"/>
            <a:ext cx="486026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dirty="0"/>
              <a:t>T2</a:t>
            </a:r>
            <a:endParaRPr lang="en-IN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254169" y="1252146"/>
            <a:ext cx="0" cy="534581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32012" y="1786726"/>
            <a:ext cx="0" cy="35801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Arrow 54"/>
          <p:cNvSpPr/>
          <p:nvPr/>
        </p:nvSpPr>
        <p:spPr>
          <a:xfrm rot="10800000">
            <a:off x="5996235" y="2006631"/>
            <a:ext cx="627753" cy="174741"/>
          </a:xfrm>
          <a:prstGeom prst="leftArrow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6" name="Rectangle 65"/>
          <p:cNvSpPr/>
          <p:nvPr/>
        </p:nvSpPr>
        <p:spPr>
          <a:xfrm>
            <a:off x="2894677" y="140058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4594365" y="69207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4808973" y="248464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4834603" y="1522238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4209174" y="1105280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4234130" y="209917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5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04" y="2514657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OUTPUT 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1800" dirty="0"/>
              <a:t>Open drain with Pull-Up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239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585463" y="2502731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473699" y="2559476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115617" y="2677937"/>
            <a:ext cx="136688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585464" y="255947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585464" y="277550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63962" y="2775501"/>
            <a:ext cx="0" cy="5340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2736950" y="3308381"/>
            <a:ext cx="457200" cy="238978"/>
            <a:chOff x="304800" y="1512754"/>
            <a:chExt cx="457200" cy="317634"/>
          </a:xfrm>
          <a:noFill/>
        </p:grpSpPr>
        <p:cxnSp>
          <p:nvCxnSpPr>
            <p:cNvPr id="129" name="Straight Connector 128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31813" y="1512754"/>
              <a:ext cx="0" cy="164179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 flipV="1">
            <a:off x="2962376" y="2289447"/>
            <a:ext cx="721667" cy="3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684042" y="2217490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00066" y="2295947"/>
            <a:ext cx="2520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62376" y="2289446"/>
            <a:ext cx="3175" cy="2657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55642" y="1041367"/>
            <a:ext cx="0" cy="7298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13151" y="1750992"/>
            <a:ext cx="284987" cy="264331"/>
            <a:chOff x="2941230" y="2005424"/>
            <a:chExt cx="284987" cy="264331"/>
          </a:xfrm>
          <a:noFill/>
        </p:grpSpPr>
        <p:cxnSp>
          <p:nvCxnSpPr>
            <p:cNvPr id="108" name="Straight Connector 107"/>
            <p:cNvCxnSpPr/>
            <p:nvPr/>
          </p:nvCxnSpPr>
          <p:spPr bwMode="auto">
            <a:xfrm rot="16200000">
              <a:off x="3072358" y="2255421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H="1" flipV="1">
              <a:off x="2941230" y="2211015"/>
              <a:ext cx="142494" cy="2753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rot="10800000" flipH="1">
              <a:off x="2941230" y="2157782"/>
              <a:ext cx="284987" cy="5323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flipH="1" flipV="1">
              <a:off x="2941230" y="2111890"/>
              <a:ext cx="284987" cy="5139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rot="10800000" flipH="1">
              <a:off x="2941230" y="2053150"/>
              <a:ext cx="284987" cy="532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flipH="1" flipV="1">
              <a:off x="3083723" y="2025617"/>
              <a:ext cx="142494" cy="275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 rot="16200000">
              <a:off x="3072358" y="2016789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2962375" y="2004023"/>
            <a:ext cx="0" cy="3098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11780" y="1005626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75" name="Oval 74"/>
          <p:cNvSpPr/>
          <p:nvPr/>
        </p:nvSpPr>
        <p:spPr>
          <a:xfrm>
            <a:off x="4152094" y="2246746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83" name="Oval 82"/>
          <p:cNvSpPr/>
          <p:nvPr/>
        </p:nvSpPr>
        <p:spPr>
          <a:xfrm>
            <a:off x="2925700" y="225091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85" name="Rectangle 84"/>
          <p:cNvSpPr/>
          <p:nvPr/>
        </p:nvSpPr>
        <p:spPr>
          <a:xfrm>
            <a:off x="2610651" y="3614439"/>
            <a:ext cx="78899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GND</a:t>
            </a:r>
            <a:endParaRPr lang="en-IN" sz="2000" dirty="0"/>
          </a:p>
        </p:txBody>
      </p:sp>
      <p:sp>
        <p:nvSpPr>
          <p:cNvPr id="88" name="Rectangle 87"/>
          <p:cNvSpPr/>
          <p:nvPr/>
        </p:nvSpPr>
        <p:spPr>
          <a:xfrm>
            <a:off x="3098137" y="1626982"/>
            <a:ext cx="373816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endParaRPr lang="en-IN" sz="2000" baseline="-25000" dirty="0"/>
          </a:p>
        </p:txBody>
      </p:sp>
      <p:sp>
        <p:nvSpPr>
          <p:cNvPr id="90" name="Rectangle 89"/>
          <p:cNvSpPr/>
          <p:nvPr/>
        </p:nvSpPr>
        <p:spPr>
          <a:xfrm>
            <a:off x="2665602" y="623769"/>
            <a:ext cx="936471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+VCC</a:t>
            </a:r>
            <a:endParaRPr lang="en-IN" sz="2000" dirty="0"/>
          </a:p>
        </p:txBody>
      </p:sp>
      <p:sp>
        <p:nvSpPr>
          <p:cNvPr id="91" name="Rectangle 90"/>
          <p:cNvSpPr/>
          <p:nvPr/>
        </p:nvSpPr>
        <p:spPr>
          <a:xfrm>
            <a:off x="3571362" y="1804957"/>
            <a:ext cx="545338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Pin</a:t>
            </a:r>
            <a:endParaRPr lang="en-IN" sz="2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137717" y="2550995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25953" y="2607740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667870" y="2713013"/>
            <a:ext cx="136688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37718" y="260774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37718" y="2823764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16216" y="2823765"/>
            <a:ext cx="0" cy="5340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6289204" y="3356645"/>
            <a:ext cx="457200" cy="238978"/>
            <a:chOff x="304800" y="1512754"/>
            <a:chExt cx="457200" cy="317634"/>
          </a:xfrm>
          <a:noFill/>
        </p:grpSpPr>
        <p:cxnSp>
          <p:nvCxnSpPr>
            <p:cNvPr id="94" name="Straight Connector 93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31813" y="1512754"/>
              <a:ext cx="0" cy="164179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V="1">
            <a:off x="6514630" y="2337711"/>
            <a:ext cx="721667" cy="3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36296" y="2265754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7452321" y="2344211"/>
            <a:ext cx="2520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14630" y="2337710"/>
            <a:ext cx="3175" cy="2657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42361" y="1089631"/>
            <a:ext cx="0" cy="7298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599870" y="1799256"/>
            <a:ext cx="284987" cy="264331"/>
            <a:chOff x="2941230" y="2005424"/>
            <a:chExt cx="284987" cy="264331"/>
          </a:xfrm>
          <a:noFill/>
        </p:grpSpPr>
        <p:cxnSp>
          <p:nvCxnSpPr>
            <p:cNvPr id="104" name="Straight Connector 103"/>
            <p:cNvCxnSpPr/>
            <p:nvPr/>
          </p:nvCxnSpPr>
          <p:spPr bwMode="auto">
            <a:xfrm rot="16200000">
              <a:off x="3072358" y="2255421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 flipH="1" flipV="1">
              <a:off x="2941230" y="2211015"/>
              <a:ext cx="142494" cy="2753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 bwMode="auto">
            <a:xfrm rot="10800000" flipH="1">
              <a:off x="2941230" y="2157782"/>
              <a:ext cx="284987" cy="5323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 bwMode="auto">
            <a:xfrm flipH="1" flipV="1">
              <a:off x="2941230" y="2111890"/>
              <a:ext cx="284987" cy="5139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 bwMode="auto">
            <a:xfrm rot="10800000" flipH="1">
              <a:off x="2941230" y="2053150"/>
              <a:ext cx="284987" cy="532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 bwMode="auto">
            <a:xfrm flipH="1" flipV="1">
              <a:off x="3083723" y="2025617"/>
              <a:ext cx="142494" cy="275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auto">
            <a:xfrm rot="16200000">
              <a:off x="3072358" y="2016789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7749094" y="2052287"/>
            <a:ext cx="0" cy="3098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7698499" y="105389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1" name="Oval 170"/>
          <p:cNvSpPr/>
          <p:nvPr/>
        </p:nvSpPr>
        <p:spPr>
          <a:xfrm>
            <a:off x="7704348" y="229501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2" name="Oval 171"/>
          <p:cNvSpPr/>
          <p:nvPr/>
        </p:nvSpPr>
        <p:spPr>
          <a:xfrm>
            <a:off x="7712419" y="229917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3" name="Rectangle 172"/>
          <p:cNvSpPr/>
          <p:nvPr/>
        </p:nvSpPr>
        <p:spPr>
          <a:xfrm>
            <a:off x="6162905" y="3662703"/>
            <a:ext cx="78899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GND</a:t>
            </a:r>
            <a:endParaRPr lang="en-IN" sz="2000" dirty="0"/>
          </a:p>
        </p:txBody>
      </p:sp>
      <p:sp>
        <p:nvSpPr>
          <p:cNvPr id="174" name="Rectangle 173"/>
          <p:cNvSpPr/>
          <p:nvPr/>
        </p:nvSpPr>
        <p:spPr>
          <a:xfrm>
            <a:off x="7884856" y="1675246"/>
            <a:ext cx="450760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e</a:t>
            </a:r>
            <a:endParaRPr lang="en-IN" sz="2000" baseline="-25000" dirty="0"/>
          </a:p>
        </p:txBody>
      </p:sp>
      <p:sp>
        <p:nvSpPr>
          <p:cNvPr id="175" name="Rectangle 174"/>
          <p:cNvSpPr/>
          <p:nvPr/>
        </p:nvSpPr>
        <p:spPr>
          <a:xfrm>
            <a:off x="7452321" y="672033"/>
            <a:ext cx="936471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+VCC</a:t>
            </a:r>
            <a:endParaRPr lang="en-IN" sz="2000" dirty="0"/>
          </a:p>
        </p:txBody>
      </p:sp>
      <p:sp>
        <p:nvSpPr>
          <p:cNvPr id="176" name="Rectangle 175"/>
          <p:cNvSpPr/>
          <p:nvPr/>
        </p:nvSpPr>
        <p:spPr>
          <a:xfrm>
            <a:off x="7123615" y="1853221"/>
            <a:ext cx="545338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Pin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566663" y="4144812"/>
            <a:ext cx="408797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Open drain with internal pull up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5053178" y="4144812"/>
            <a:ext cx="4140873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Open drain with External pull up</a:t>
            </a:r>
            <a:endParaRPr lang="en-IN" sz="2000" dirty="0"/>
          </a:p>
        </p:txBody>
      </p:sp>
      <p:sp>
        <p:nvSpPr>
          <p:cNvPr id="68" name="Rectangle 67"/>
          <p:cNvSpPr/>
          <p:nvPr/>
        </p:nvSpPr>
        <p:spPr>
          <a:xfrm>
            <a:off x="1998098" y="236447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2768904" y="28213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3109356" y="2229025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2597267" y="2513599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5684193" y="246804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81" name="Rectangle 80"/>
          <p:cNvSpPr/>
          <p:nvPr/>
        </p:nvSpPr>
        <p:spPr>
          <a:xfrm>
            <a:off x="6355775" y="28515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6455537" y="2235999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86" name="Rectangle 85"/>
          <p:cNvSpPr/>
          <p:nvPr/>
        </p:nvSpPr>
        <p:spPr>
          <a:xfrm>
            <a:off x="6184138" y="254377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7" y="438393"/>
            <a:ext cx="7053542" cy="817109"/>
          </a:xfrm>
        </p:spPr>
        <p:txBody>
          <a:bodyPr/>
          <a:lstStyle/>
          <a:p>
            <a:r>
              <a:rPr lang="en-US" dirty="0"/>
              <a:t>Practical Usage -1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52619" y="2187591"/>
            <a:ext cx="5002010" cy="105413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How to drive a LED from </a:t>
            </a:r>
          </a:p>
          <a:p>
            <a:pPr algn="ctr"/>
            <a:r>
              <a:rPr lang="en-US" sz="3200" dirty="0">
                <a:latin typeface="+mj-lt"/>
              </a:rPr>
              <a:t>Open drain GPIO Pin ??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94905" y="2783262"/>
            <a:ext cx="0" cy="32403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83141" y="2840007"/>
            <a:ext cx="0" cy="216024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9593" y="2945280"/>
            <a:ext cx="583550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94906" y="2840007"/>
            <a:ext cx="378499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94906" y="3056031"/>
            <a:ext cx="378499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3404" y="3056032"/>
            <a:ext cx="0" cy="82908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746392" y="3856554"/>
            <a:ext cx="457200" cy="172589"/>
            <a:chOff x="304800" y="1600994"/>
            <a:chExt cx="457200" cy="229394"/>
          </a:xfrm>
          <a:noFill/>
        </p:grpSpPr>
        <p:cxnSp>
          <p:nvCxnSpPr>
            <p:cNvPr id="12" name="Straight Connector 1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 flipV="1">
            <a:off x="1971818" y="2569978"/>
            <a:ext cx="721667" cy="372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93484" y="2498021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09508" y="2576478"/>
            <a:ext cx="252028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1818" y="2569977"/>
            <a:ext cx="3175" cy="26577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87136" y="4045835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2483769" y="2126656"/>
            <a:ext cx="43473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Pin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822075" y="2795609"/>
            <a:ext cx="0" cy="32403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10311" y="2852354"/>
            <a:ext cx="0" cy="216024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22076" y="2852354"/>
            <a:ext cx="378499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22076" y="3068378"/>
            <a:ext cx="378499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00574" y="3068379"/>
            <a:ext cx="0" cy="829088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5973562" y="3868901"/>
            <a:ext cx="457200" cy="172589"/>
            <a:chOff x="304800" y="1600994"/>
            <a:chExt cx="457200" cy="229394"/>
          </a:xfrm>
          <a:noFill/>
        </p:grpSpPr>
        <p:cxnSp>
          <p:nvCxnSpPr>
            <p:cNvPr id="59" name="Straight Connector 58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6198988" y="2582324"/>
            <a:ext cx="721667" cy="372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20654" y="2510368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36679" y="2588825"/>
            <a:ext cx="252028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352703" y="2548171"/>
            <a:ext cx="72008" cy="7195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/>
          <p:cNvCxnSpPr/>
          <p:nvPr/>
        </p:nvCxnSpPr>
        <p:spPr>
          <a:xfrm>
            <a:off x="6198988" y="2582324"/>
            <a:ext cx="3175" cy="265776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>
            <a:grpSpLocks/>
          </p:cNvGrpSpPr>
          <p:nvPr/>
        </p:nvGrpSpPr>
        <p:grpSpPr bwMode="auto">
          <a:xfrm rot="-5400000">
            <a:off x="7253441" y="2049256"/>
            <a:ext cx="266341" cy="152400"/>
            <a:chOff x="2209798" y="1219200"/>
            <a:chExt cx="762000" cy="304801"/>
          </a:xfrm>
          <a:noFill/>
        </p:grpSpPr>
        <p:cxnSp>
          <p:nvCxnSpPr>
            <p:cNvPr id="69" name="Straight Connector 68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V="1">
            <a:off x="7393242" y="2232733"/>
            <a:ext cx="0" cy="3837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370598" y="1534344"/>
            <a:ext cx="0" cy="45794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>
            <a:grpSpLocks/>
          </p:cNvGrpSpPr>
          <p:nvPr/>
        </p:nvGrpSpPr>
        <p:grpSpPr bwMode="auto">
          <a:xfrm rot="5400000">
            <a:off x="6766806" y="3099720"/>
            <a:ext cx="1229596" cy="306388"/>
            <a:chOff x="3124200" y="1676400"/>
            <a:chExt cx="1639461" cy="305594"/>
          </a:xfrm>
          <a:noFill/>
        </p:grpSpPr>
        <p:cxnSp>
          <p:nvCxnSpPr>
            <p:cNvPr id="79" name="Straight Connector 78"/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4134431" y="1199174"/>
              <a:ext cx="0" cy="1258461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7158804" y="3846635"/>
            <a:ext cx="457200" cy="172589"/>
            <a:chOff x="304800" y="1600994"/>
            <a:chExt cx="457200" cy="229394"/>
          </a:xfrm>
          <a:noFill/>
        </p:grpSpPr>
        <p:cxnSp>
          <p:nvCxnSpPr>
            <p:cNvPr id="86" name="Straight Connector 8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>
            <a:off x="7587417" y="2869228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89731" y="2869228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330215" y="146286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7086541" y="1051585"/>
            <a:ext cx="71205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+VCC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6987139" y="4020180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5914306" y="4058182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7620196" y="2552250"/>
            <a:ext cx="497248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LED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6710938" y="2139003"/>
            <a:ext cx="43473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Pin</a:t>
            </a:r>
            <a:endParaRPr lang="en-IN" dirty="0"/>
          </a:p>
        </p:txBody>
      </p:sp>
      <p:sp>
        <p:nvSpPr>
          <p:cNvPr id="99" name="Rectangle 98"/>
          <p:cNvSpPr/>
          <p:nvPr/>
        </p:nvSpPr>
        <p:spPr>
          <a:xfrm>
            <a:off x="7485334" y="1921165"/>
            <a:ext cx="293666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106" name="Rectangle 105"/>
          <p:cNvSpPr/>
          <p:nvPr/>
        </p:nvSpPr>
        <p:spPr>
          <a:xfrm>
            <a:off x="130344" y="257740"/>
            <a:ext cx="2662904" cy="58477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dirty="0">
                <a:latin typeface="+mj-lt"/>
              </a:rPr>
              <a:t>Driving LED’s</a:t>
            </a:r>
            <a:endParaRPr lang="en-IN" sz="3200" dirty="0">
              <a:latin typeface="+mj-lt"/>
            </a:endParaRPr>
          </a:p>
        </p:txBody>
      </p:sp>
      <p:sp>
        <p:nvSpPr>
          <p:cNvPr id="101" name="Isosceles Triangle 100"/>
          <p:cNvSpPr/>
          <p:nvPr/>
        </p:nvSpPr>
        <p:spPr>
          <a:xfrm rot="5400000">
            <a:off x="648757" y="2836109"/>
            <a:ext cx="270030" cy="211132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53335" y="2889644"/>
            <a:ext cx="72008" cy="10406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130345" y="2941673"/>
            <a:ext cx="547862" cy="360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125225" y="2968500"/>
            <a:ext cx="583550" cy="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5400000">
            <a:off x="4874389" y="2859329"/>
            <a:ext cx="270030" cy="211132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5078967" y="2912864"/>
            <a:ext cx="72008" cy="10406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109" name="Straight Connector 108"/>
          <p:cNvCxnSpPr/>
          <p:nvPr/>
        </p:nvCxnSpPr>
        <p:spPr>
          <a:xfrm flipH="1" flipV="1">
            <a:off x="4355977" y="2964894"/>
            <a:ext cx="547862" cy="360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98458" y="4612524"/>
            <a:ext cx="2518634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1800" dirty="0"/>
              <a:t>Using External </a:t>
            </a:r>
            <a:r>
              <a:rPr lang="en-US" sz="1800" dirty="0" smtClean="0"/>
              <a:t>Pull-up</a:t>
            </a:r>
            <a:endParaRPr lang="en-IN" sz="1800" dirty="0"/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 rot="-5400000">
            <a:off x="2161381" y="1963297"/>
            <a:ext cx="266341" cy="152400"/>
            <a:chOff x="2209798" y="1219200"/>
            <a:chExt cx="762000" cy="304801"/>
          </a:xfrm>
          <a:noFill/>
        </p:grpSpPr>
        <p:cxnSp>
          <p:nvCxnSpPr>
            <p:cNvPr id="111" name="Straight Connector 110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2289544" y="2170691"/>
            <a:ext cx="0" cy="3837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278538" y="1448385"/>
            <a:ext cx="0" cy="45794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38155" y="1376905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21" name="Rectangle 120"/>
          <p:cNvSpPr/>
          <p:nvPr/>
        </p:nvSpPr>
        <p:spPr>
          <a:xfrm>
            <a:off x="1994481" y="965626"/>
            <a:ext cx="71205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+VCC</a:t>
            </a:r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1844706" y="1814363"/>
            <a:ext cx="293666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123" name="Oval 122"/>
          <p:cNvSpPr/>
          <p:nvPr/>
        </p:nvSpPr>
        <p:spPr>
          <a:xfrm>
            <a:off x="2238155" y="2518658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24" name="Rectangle 123"/>
          <p:cNvSpPr/>
          <p:nvPr/>
        </p:nvSpPr>
        <p:spPr>
          <a:xfrm>
            <a:off x="889338" y="4515966"/>
            <a:ext cx="2478560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1800" dirty="0"/>
              <a:t>Using Internal </a:t>
            </a:r>
            <a:r>
              <a:rPr lang="en-US" sz="1800" dirty="0" smtClean="0"/>
              <a:t>Pull-up</a:t>
            </a:r>
            <a:endParaRPr lang="en-IN" sz="1800" dirty="0"/>
          </a:p>
        </p:txBody>
      </p:sp>
      <p:sp>
        <p:nvSpPr>
          <p:cNvPr id="125" name="Oval 124"/>
          <p:cNvSpPr/>
          <p:nvPr/>
        </p:nvSpPr>
        <p:spPr>
          <a:xfrm>
            <a:off x="3125533" y="2535824"/>
            <a:ext cx="72008" cy="7195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grpSp>
        <p:nvGrpSpPr>
          <p:cNvPr id="126" name="Group 125"/>
          <p:cNvGrpSpPr>
            <a:grpSpLocks/>
          </p:cNvGrpSpPr>
          <p:nvPr/>
        </p:nvGrpSpPr>
        <p:grpSpPr bwMode="auto">
          <a:xfrm rot="5400000">
            <a:off x="2468484" y="3067062"/>
            <a:ext cx="1354422" cy="306388"/>
            <a:chOff x="3124200" y="1676400"/>
            <a:chExt cx="1805896" cy="305594"/>
          </a:xfrm>
          <a:noFill/>
        </p:grpSpPr>
        <p:cxnSp>
          <p:nvCxnSpPr>
            <p:cNvPr id="127" name="Straight Connector 126"/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3126180" y="1828403"/>
              <a:ext cx="302426" cy="158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>
              <a:off x="4217648" y="1115956"/>
              <a:ext cx="0" cy="142489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2917889" y="3840929"/>
            <a:ext cx="457200" cy="172589"/>
            <a:chOff x="304800" y="1600994"/>
            <a:chExt cx="457200" cy="229394"/>
          </a:xfrm>
          <a:noFill/>
        </p:grpSpPr>
        <p:cxnSp>
          <p:nvCxnSpPr>
            <p:cNvPr id="134" name="Straight Connector 133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/>
          <p:cNvCxnSpPr/>
          <p:nvPr/>
        </p:nvCxnSpPr>
        <p:spPr>
          <a:xfrm>
            <a:off x="3360247" y="2856881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262561" y="2856881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759969" y="4007833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141" name="Rectangle 140"/>
          <p:cNvSpPr/>
          <p:nvPr/>
        </p:nvSpPr>
        <p:spPr>
          <a:xfrm>
            <a:off x="3393026" y="2539903"/>
            <a:ext cx="497248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LED</a:t>
            </a:r>
            <a:endParaRPr lang="en-IN" dirty="0"/>
          </a:p>
        </p:txBody>
      </p:sp>
      <p:sp>
        <p:nvSpPr>
          <p:cNvPr id="142" name="Rectangle 141"/>
          <p:cNvSpPr/>
          <p:nvPr/>
        </p:nvSpPr>
        <p:spPr>
          <a:xfrm>
            <a:off x="1141383" y="276060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143" name="Rectangle 142"/>
          <p:cNvSpPr/>
          <p:nvPr/>
        </p:nvSpPr>
        <p:spPr>
          <a:xfrm>
            <a:off x="1740349" y="305535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145" name="Rectangle 144"/>
          <p:cNvSpPr/>
          <p:nvPr/>
        </p:nvSpPr>
        <p:spPr>
          <a:xfrm>
            <a:off x="1833693" y="2372875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47" name="Rectangle 146"/>
          <p:cNvSpPr/>
          <p:nvPr/>
        </p:nvSpPr>
        <p:spPr>
          <a:xfrm>
            <a:off x="1590962" y="2777475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148" name="Rectangle 147"/>
          <p:cNvSpPr/>
          <p:nvPr/>
        </p:nvSpPr>
        <p:spPr>
          <a:xfrm>
            <a:off x="5418558" y="277688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149" name="Rectangle 148"/>
          <p:cNvSpPr/>
          <p:nvPr/>
        </p:nvSpPr>
        <p:spPr>
          <a:xfrm>
            <a:off x="6017524" y="30716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150" name="Rectangle 149"/>
          <p:cNvSpPr/>
          <p:nvPr/>
        </p:nvSpPr>
        <p:spPr>
          <a:xfrm>
            <a:off x="6110868" y="2389156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51" name="Rectangle 150"/>
          <p:cNvSpPr/>
          <p:nvPr/>
        </p:nvSpPr>
        <p:spPr>
          <a:xfrm>
            <a:off x="5868137" y="2793756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92" grpId="0" animBg="1"/>
      <p:bldP spid="93" grpId="0"/>
      <p:bldP spid="94" grpId="0"/>
      <p:bldP spid="95" grpId="0"/>
      <p:bldP spid="96" grpId="0"/>
      <p:bldP spid="97" grpId="0"/>
      <p:bldP spid="99" grpId="0"/>
      <p:bldP spid="107" grpId="0" animBg="1"/>
      <p:bldP spid="108" grpId="0" animBg="1"/>
      <p:bldP spid="3" grpId="0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40" grpId="0"/>
      <p:bldP spid="141" grpId="0"/>
      <p:bldP spid="148" grpId="0"/>
      <p:bldP spid="149" grpId="0"/>
      <p:bldP spid="150" grpId="0"/>
      <p:bldP spid="1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858053"/>
          </a:xfrm>
        </p:spPr>
        <p:txBody>
          <a:bodyPr/>
          <a:lstStyle/>
          <a:p>
            <a:r>
              <a:rPr lang="en-US" sz="4200" b="1" dirty="0" smtClean="0"/>
              <a:t>Practical Usage -2</a:t>
            </a:r>
            <a:r>
              <a:rPr lang="en-IN" sz="4200" b="1" dirty="0" smtClean="0"/>
              <a:t/>
            </a:r>
            <a:br>
              <a:rPr lang="en-IN" sz="4200" b="1" dirty="0" smtClean="0"/>
            </a:br>
            <a:endParaRPr lang="en-IN" sz="4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8239" y="2292940"/>
            <a:ext cx="3289717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Driving I2C bus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59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8020" y="2620071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GPIO Pin and GPIO Port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5931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5537" y="2227796"/>
            <a:ext cx="5371443" cy="25978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939434" y="4353978"/>
            <a:ext cx="306391" cy="230119"/>
            <a:chOff x="304800" y="1600994"/>
            <a:chExt cx="457200" cy="229394"/>
          </a:xfrm>
          <a:noFill/>
        </p:grpSpPr>
        <p:cxnSp>
          <p:nvCxnSpPr>
            <p:cNvPr id="13" name="Straight Connector 12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1813" y="1600994"/>
              <a:ext cx="0" cy="7593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2088906" y="1287129"/>
            <a:ext cx="0" cy="19266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36851" y="3526735"/>
            <a:ext cx="0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61952" y="3602395"/>
            <a:ext cx="0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54304" y="3742759"/>
            <a:ext cx="10164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0902" y="3137125"/>
            <a:ext cx="61175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36851" y="3602394"/>
            <a:ext cx="2536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6851" y="3890426"/>
            <a:ext cx="2536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91566" y="3882145"/>
            <a:ext cx="1595" cy="4718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16200000">
            <a:off x="1213180" y="2974578"/>
            <a:ext cx="504056" cy="325097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17680" y="3137126"/>
            <a:ext cx="4738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74251" y="1749339"/>
            <a:ext cx="0" cy="12429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20601" y="3342224"/>
            <a:ext cx="0" cy="4320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45702" y="3417883"/>
            <a:ext cx="0" cy="2880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412464" y="3545331"/>
            <a:ext cx="10164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74652" y="2948178"/>
            <a:ext cx="61175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20601" y="3417883"/>
            <a:ext cx="2536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20601" y="3705915"/>
            <a:ext cx="2536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16200000">
            <a:off x="3896929" y="2785631"/>
            <a:ext cx="504056" cy="325097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01430" y="2948179"/>
            <a:ext cx="4738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76992" y="1260031"/>
            <a:ext cx="7617319" cy="325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876992" y="1738715"/>
            <a:ext cx="7769719" cy="10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 rot="16200000">
            <a:off x="5107569" y="689493"/>
            <a:ext cx="267695" cy="222584"/>
            <a:chOff x="2209798" y="1219200"/>
            <a:chExt cx="762000" cy="304801"/>
          </a:xfrm>
          <a:noFill/>
        </p:grpSpPr>
        <p:cxnSp>
          <p:nvCxnSpPr>
            <p:cNvPr id="147" name="Straight Connector 146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/>
          <p:cNvCxnSpPr/>
          <p:nvPr/>
        </p:nvCxnSpPr>
        <p:spPr>
          <a:xfrm>
            <a:off x="5243734" y="378905"/>
            <a:ext cx="0" cy="3224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>
            <a:grpSpLocks/>
          </p:cNvGrpSpPr>
          <p:nvPr/>
        </p:nvGrpSpPr>
        <p:grpSpPr bwMode="auto">
          <a:xfrm rot="16200000">
            <a:off x="5954552" y="679444"/>
            <a:ext cx="267695" cy="222584"/>
            <a:chOff x="2209798" y="1219200"/>
            <a:chExt cx="762000" cy="304801"/>
          </a:xfrm>
          <a:noFill/>
        </p:grpSpPr>
        <p:cxnSp>
          <p:nvCxnSpPr>
            <p:cNvPr id="156" name="Straight Connector 155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>
            <a:off x="6090717" y="368856"/>
            <a:ext cx="0" cy="3224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101338" y="885350"/>
            <a:ext cx="0" cy="87589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65034" y="911570"/>
            <a:ext cx="0" cy="3736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241415" y="378905"/>
            <a:ext cx="84930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665560" y="108874"/>
            <a:ext cx="0" cy="2599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288530" y="1778495"/>
            <a:ext cx="1989643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Serial Clock line(SCL)</a:t>
            </a:r>
            <a:endParaRPr lang="en-IN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648301" y="1264182"/>
            <a:ext cx="2761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754303" y="1749339"/>
            <a:ext cx="27612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494311" y="1258946"/>
            <a:ext cx="26787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8646710" y="1738714"/>
            <a:ext cx="20481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5825349" y="17591"/>
            <a:ext cx="651136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Vcc</a:t>
            </a:r>
            <a:endParaRPr lang="en-IN" dirty="0"/>
          </a:p>
        </p:txBody>
      </p:sp>
      <p:sp>
        <p:nvSpPr>
          <p:cNvPr id="141" name="Oval 140"/>
          <p:cNvSpPr/>
          <p:nvPr/>
        </p:nvSpPr>
        <p:spPr>
          <a:xfrm>
            <a:off x="2038311" y="126234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42" name="Oval 141"/>
          <p:cNvSpPr/>
          <p:nvPr/>
        </p:nvSpPr>
        <p:spPr>
          <a:xfrm>
            <a:off x="4723656" y="1702973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>
            <a:off x="5214439" y="123756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6048809" y="170701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4626806" y="4131333"/>
            <a:ext cx="306391" cy="230119"/>
            <a:chOff x="304800" y="1600994"/>
            <a:chExt cx="457200" cy="229394"/>
          </a:xfrm>
          <a:noFill/>
        </p:grpSpPr>
        <p:cxnSp>
          <p:nvCxnSpPr>
            <p:cNvPr id="170" name="Straight Connector 169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31813" y="1600994"/>
              <a:ext cx="0" cy="7593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/>
          <p:cNvCxnSpPr/>
          <p:nvPr/>
        </p:nvCxnSpPr>
        <p:spPr>
          <a:xfrm>
            <a:off x="4775650" y="3697340"/>
            <a:ext cx="1595" cy="4718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88907" y="3130562"/>
            <a:ext cx="1595" cy="4718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77343" y="2946051"/>
            <a:ext cx="1595" cy="47183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43858" y="942106"/>
            <a:ext cx="201208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Serial Data Line(SDA)</a:t>
            </a:r>
            <a:endParaRPr lang="en-IN" dirty="0"/>
          </a:p>
        </p:txBody>
      </p:sp>
      <p:sp>
        <p:nvSpPr>
          <p:cNvPr id="198" name="Rectangle 197"/>
          <p:cNvSpPr/>
          <p:nvPr/>
        </p:nvSpPr>
        <p:spPr>
          <a:xfrm>
            <a:off x="1030663" y="4321666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01" name="Rectangle 200"/>
          <p:cNvSpPr/>
          <p:nvPr/>
        </p:nvSpPr>
        <p:spPr>
          <a:xfrm>
            <a:off x="4543223" y="4399430"/>
            <a:ext cx="60785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395537" y="2250452"/>
            <a:ext cx="612664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MCU</a:t>
            </a:r>
            <a:endParaRPr lang="en-IN" dirty="0"/>
          </a:p>
        </p:txBody>
      </p:sp>
      <p:sp>
        <p:nvSpPr>
          <p:cNvPr id="202" name="Rectangle 201"/>
          <p:cNvSpPr/>
          <p:nvPr/>
        </p:nvSpPr>
        <p:spPr>
          <a:xfrm>
            <a:off x="1994323" y="2077280"/>
            <a:ext cx="216024" cy="143913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203" name="Rectangle 202"/>
          <p:cNvSpPr/>
          <p:nvPr/>
        </p:nvSpPr>
        <p:spPr>
          <a:xfrm>
            <a:off x="4677870" y="2075870"/>
            <a:ext cx="216024" cy="143913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204" name="Rectangle 203"/>
          <p:cNvSpPr/>
          <p:nvPr/>
        </p:nvSpPr>
        <p:spPr>
          <a:xfrm>
            <a:off x="2245825" y="1851861"/>
            <a:ext cx="43473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Pin</a:t>
            </a:r>
            <a:endParaRPr lang="en-IN" dirty="0"/>
          </a:p>
        </p:txBody>
      </p:sp>
      <p:sp>
        <p:nvSpPr>
          <p:cNvPr id="205" name="Rectangle 204"/>
          <p:cNvSpPr/>
          <p:nvPr/>
        </p:nvSpPr>
        <p:spPr>
          <a:xfrm>
            <a:off x="4908868" y="1904089"/>
            <a:ext cx="434730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Pin</a:t>
            </a:r>
            <a:endParaRPr lang="en-IN" dirty="0"/>
          </a:p>
        </p:txBody>
      </p:sp>
      <p:sp>
        <p:nvSpPr>
          <p:cNvPr id="227" name="Rectangle 226"/>
          <p:cNvSpPr/>
          <p:nvPr/>
        </p:nvSpPr>
        <p:spPr>
          <a:xfrm>
            <a:off x="504372" y="2756416"/>
            <a:ext cx="785789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SDA Rx</a:t>
            </a:r>
            <a:endParaRPr lang="en-IN" dirty="0"/>
          </a:p>
        </p:txBody>
      </p:sp>
      <p:sp>
        <p:nvSpPr>
          <p:cNvPr id="228" name="Rectangle 227"/>
          <p:cNvSpPr/>
          <p:nvPr/>
        </p:nvSpPr>
        <p:spPr>
          <a:xfrm>
            <a:off x="579161" y="3336727"/>
            <a:ext cx="753728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SDA </a:t>
            </a:r>
            <a:r>
              <a:rPr lang="en-US" dirty="0" err="1"/>
              <a:t>Tx</a:t>
            </a:r>
            <a:endParaRPr lang="en-IN" dirty="0"/>
          </a:p>
        </p:txBody>
      </p:sp>
      <p:sp>
        <p:nvSpPr>
          <p:cNvPr id="229" name="Rectangle 228"/>
          <p:cNvSpPr/>
          <p:nvPr/>
        </p:nvSpPr>
        <p:spPr>
          <a:xfrm>
            <a:off x="3177828" y="2543897"/>
            <a:ext cx="748919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SCL Rx</a:t>
            </a:r>
            <a:endParaRPr lang="en-IN" dirty="0"/>
          </a:p>
        </p:txBody>
      </p:sp>
      <p:sp>
        <p:nvSpPr>
          <p:cNvPr id="230" name="Rectangle 229"/>
          <p:cNvSpPr/>
          <p:nvPr/>
        </p:nvSpPr>
        <p:spPr>
          <a:xfrm>
            <a:off x="3424412" y="3161051"/>
            <a:ext cx="716859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SCL </a:t>
            </a:r>
            <a:r>
              <a:rPr lang="en-US" dirty="0" err="1"/>
              <a:t>Tx</a:t>
            </a:r>
            <a:endParaRPr lang="en-IN" dirty="0"/>
          </a:p>
        </p:txBody>
      </p:sp>
      <p:sp>
        <p:nvSpPr>
          <p:cNvPr id="206" name="Rectangle 205"/>
          <p:cNvSpPr/>
          <p:nvPr/>
        </p:nvSpPr>
        <p:spPr>
          <a:xfrm>
            <a:off x="6197098" y="453659"/>
            <a:ext cx="817849" cy="52321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SCL</a:t>
            </a:r>
          </a:p>
          <a:p>
            <a:r>
              <a:rPr lang="en-US" dirty="0"/>
              <a:t>Pull-Up </a:t>
            </a:r>
            <a:endParaRPr lang="en-IN" dirty="0"/>
          </a:p>
        </p:txBody>
      </p:sp>
      <p:sp>
        <p:nvSpPr>
          <p:cNvPr id="207" name="Rectangle 206"/>
          <p:cNvSpPr/>
          <p:nvPr/>
        </p:nvSpPr>
        <p:spPr>
          <a:xfrm>
            <a:off x="4281868" y="507570"/>
            <a:ext cx="817849" cy="52321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dirty="0"/>
              <a:t>SDA</a:t>
            </a:r>
          </a:p>
          <a:p>
            <a:r>
              <a:rPr lang="en-US" dirty="0"/>
              <a:t>Pull-Up </a:t>
            </a:r>
            <a:endParaRPr lang="en-IN" dirty="0"/>
          </a:p>
        </p:txBody>
      </p:sp>
      <p:sp>
        <p:nvSpPr>
          <p:cNvPr id="231" name="Rectangle 230"/>
          <p:cNvSpPr/>
          <p:nvPr/>
        </p:nvSpPr>
        <p:spPr>
          <a:xfrm>
            <a:off x="261377" y="244155"/>
            <a:ext cx="1596908" cy="58477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dirty="0">
                <a:latin typeface="+mj-lt"/>
              </a:rPr>
              <a:t>I2C Bus</a:t>
            </a:r>
            <a:endParaRPr lang="en-IN" sz="3200" dirty="0"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93161" y="395878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5" name="Rectangle 84"/>
          <p:cNvSpPr/>
          <p:nvPr/>
        </p:nvSpPr>
        <p:spPr>
          <a:xfrm>
            <a:off x="1836851" y="3625479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25177" y="3987508"/>
            <a:ext cx="63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674731" y="3882145"/>
            <a:ext cx="636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87548" y="2696151"/>
            <a:ext cx="649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920700" y="2584182"/>
            <a:ext cx="6493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438662" y="352539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93" name="Rectangle 92"/>
          <p:cNvSpPr/>
          <p:nvPr/>
        </p:nvSpPr>
        <p:spPr>
          <a:xfrm>
            <a:off x="2059498" y="3329126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4783673" y="373976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4527363" y="3406459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4129174" y="3306377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4750010" y="3110106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1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97" y="2480539"/>
            <a:ext cx="8229600" cy="1207769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OUTPUT MODE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1800" dirty="0"/>
              <a:t>Push-Pull State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210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7153" y="1135570"/>
            <a:ext cx="4693562" cy="2463385"/>
            <a:chOff x="2195737" y="698980"/>
            <a:chExt cx="4693562" cy="246338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178543" y="1413877"/>
              <a:ext cx="0" cy="32360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27115" y="1470545"/>
              <a:ext cx="0" cy="2157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78543" y="2168948"/>
              <a:ext cx="0" cy="32360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27115" y="2225616"/>
              <a:ext cx="0" cy="2157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65215" y="1585856"/>
              <a:ext cx="64911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391566" y="2330749"/>
              <a:ext cx="62276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91565" y="1585856"/>
              <a:ext cx="0" cy="7476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02" idx="2"/>
            </p:cNvCxnSpPr>
            <p:nvPr/>
          </p:nvCxnSpPr>
          <p:spPr>
            <a:xfrm>
              <a:off x="2195737" y="1932046"/>
              <a:ext cx="110092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78543" y="1686280"/>
              <a:ext cx="51282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78543" y="2225616"/>
              <a:ext cx="51282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91366" y="1686280"/>
              <a:ext cx="0" cy="53933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8543" y="2441350"/>
              <a:ext cx="51282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91366" y="2441350"/>
              <a:ext cx="0" cy="48720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78543" y="1470545"/>
              <a:ext cx="51282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691366" y="1144209"/>
              <a:ext cx="0" cy="32633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4391780" y="2929648"/>
              <a:ext cx="619454" cy="172358"/>
              <a:chOff x="304800" y="1600994"/>
              <a:chExt cx="457200" cy="229394"/>
            </a:xfrm>
            <a:noFill/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4689216" y="1955948"/>
              <a:ext cx="977777" cy="372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666992" y="1884087"/>
              <a:ext cx="292688" cy="1437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951619" y="1967738"/>
              <a:ext cx="800579" cy="159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3296665" y="1896353"/>
              <a:ext cx="137101" cy="7138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/>
            <p:cNvSpPr/>
            <p:nvPr/>
          </p:nvSpPr>
          <p:spPr>
            <a:xfrm>
              <a:off x="6752198" y="1932045"/>
              <a:ext cx="137101" cy="7138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/>
            <p:cNvSpPr/>
            <p:nvPr/>
          </p:nvSpPr>
          <p:spPr>
            <a:xfrm>
              <a:off x="4616189" y="1072004"/>
              <a:ext cx="137101" cy="7138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157439" y="2854588"/>
              <a:ext cx="6078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26557" y="698980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+VCC</a:t>
              </a:r>
              <a:endParaRPr lang="en-IN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439554" y="1420779"/>
              <a:ext cx="4347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Pin</a:t>
              </a:r>
              <a:endParaRPr lang="en-IN" dirty="0"/>
            </a:p>
          </p:txBody>
        </p:sp>
        <p:sp>
          <p:nvSpPr>
            <p:cNvPr id="111" name="Left Arrow 110"/>
            <p:cNvSpPr/>
            <p:nvPr/>
          </p:nvSpPr>
          <p:spPr>
            <a:xfrm rot="10800000">
              <a:off x="5422733" y="1211645"/>
              <a:ext cx="1329465" cy="144358"/>
            </a:xfrm>
            <a:prstGeom prst="left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931490" y="1521744"/>
              <a:ext cx="97563" cy="107867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3290" y="1331970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33516" y="2150550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T2</a:t>
              </a:r>
              <a:endParaRPr lang="en-IN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34784" y="1705853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6951" y="2405626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93518" y="1737791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78543" y="215195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62506" y="1216728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79235" y="139542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IN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85258" y="358674"/>
            <a:ext cx="7053542" cy="858053"/>
          </a:xfrm>
        </p:spPr>
        <p:txBody>
          <a:bodyPr/>
          <a:lstStyle/>
          <a:p>
            <a:r>
              <a:rPr lang="en-US" dirty="0" smtClean="0"/>
              <a:t>Output Mode with Push-Pull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585463" y="2502731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473699" y="2559476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115617" y="2677937"/>
            <a:ext cx="136688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585464" y="255947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585464" y="277550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63962" y="2775501"/>
            <a:ext cx="0" cy="5340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2736950" y="3308381"/>
            <a:ext cx="457200" cy="238978"/>
            <a:chOff x="304800" y="1512754"/>
            <a:chExt cx="457200" cy="317634"/>
          </a:xfrm>
          <a:noFill/>
        </p:grpSpPr>
        <p:cxnSp>
          <p:nvCxnSpPr>
            <p:cNvPr id="129" name="Straight Connector 128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31813" y="1512754"/>
              <a:ext cx="0" cy="164179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 flipV="1">
            <a:off x="2962376" y="2289447"/>
            <a:ext cx="721667" cy="3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684042" y="2217490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00066" y="2295947"/>
            <a:ext cx="2520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62376" y="2289446"/>
            <a:ext cx="3175" cy="2657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55642" y="1041367"/>
            <a:ext cx="0" cy="7298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13151" y="1750992"/>
            <a:ext cx="284987" cy="264331"/>
            <a:chOff x="2941230" y="2005424"/>
            <a:chExt cx="284987" cy="264331"/>
          </a:xfrm>
          <a:noFill/>
        </p:grpSpPr>
        <p:cxnSp>
          <p:nvCxnSpPr>
            <p:cNvPr id="108" name="Straight Connector 107"/>
            <p:cNvCxnSpPr/>
            <p:nvPr/>
          </p:nvCxnSpPr>
          <p:spPr bwMode="auto">
            <a:xfrm rot="16200000">
              <a:off x="3072358" y="2255421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H="1" flipV="1">
              <a:off x="2941230" y="2211015"/>
              <a:ext cx="142494" cy="2753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rot="10800000" flipH="1">
              <a:off x="2941230" y="2157782"/>
              <a:ext cx="284987" cy="5323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flipH="1" flipV="1">
              <a:off x="2941230" y="2111890"/>
              <a:ext cx="284987" cy="5139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rot="10800000" flipH="1">
              <a:off x="2941230" y="2053150"/>
              <a:ext cx="284987" cy="532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flipH="1" flipV="1">
              <a:off x="3083723" y="2025617"/>
              <a:ext cx="142494" cy="275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 rot="16200000">
              <a:off x="3072358" y="2016789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2962375" y="2004023"/>
            <a:ext cx="0" cy="3098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11780" y="1005626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75" name="Oval 74"/>
          <p:cNvSpPr/>
          <p:nvPr/>
        </p:nvSpPr>
        <p:spPr>
          <a:xfrm>
            <a:off x="4152094" y="2246746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83" name="Oval 82"/>
          <p:cNvSpPr/>
          <p:nvPr/>
        </p:nvSpPr>
        <p:spPr>
          <a:xfrm>
            <a:off x="2925700" y="225091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85" name="Rectangle 84"/>
          <p:cNvSpPr/>
          <p:nvPr/>
        </p:nvSpPr>
        <p:spPr>
          <a:xfrm>
            <a:off x="2610651" y="3614439"/>
            <a:ext cx="78899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GND</a:t>
            </a:r>
            <a:endParaRPr lang="en-IN" sz="2000" dirty="0"/>
          </a:p>
        </p:txBody>
      </p:sp>
      <p:sp>
        <p:nvSpPr>
          <p:cNvPr id="88" name="Rectangle 87"/>
          <p:cNvSpPr/>
          <p:nvPr/>
        </p:nvSpPr>
        <p:spPr>
          <a:xfrm>
            <a:off x="3098137" y="1626982"/>
            <a:ext cx="373816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endParaRPr lang="en-IN" sz="2000" baseline="-25000" dirty="0"/>
          </a:p>
        </p:txBody>
      </p:sp>
      <p:sp>
        <p:nvSpPr>
          <p:cNvPr id="90" name="Rectangle 89"/>
          <p:cNvSpPr/>
          <p:nvPr/>
        </p:nvSpPr>
        <p:spPr>
          <a:xfrm>
            <a:off x="2665602" y="623769"/>
            <a:ext cx="936471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+VCC</a:t>
            </a:r>
            <a:endParaRPr lang="en-IN" sz="2000" dirty="0"/>
          </a:p>
        </p:txBody>
      </p:sp>
      <p:sp>
        <p:nvSpPr>
          <p:cNvPr id="91" name="Rectangle 90"/>
          <p:cNvSpPr/>
          <p:nvPr/>
        </p:nvSpPr>
        <p:spPr>
          <a:xfrm>
            <a:off x="3571362" y="1804957"/>
            <a:ext cx="545338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Pin</a:t>
            </a:r>
            <a:endParaRPr lang="en-IN" sz="2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137717" y="2550995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25953" y="2607740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667870" y="2713013"/>
            <a:ext cx="136688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37718" y="260774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37718" y="2823764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16216" y="2823765"/>
            <a:ext cx="0" cy="5340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6289204" y="3356645"/>
            <a:ext cx="457200" cy="238978"/>
            <a:chOff x="304800" y="1512754"/>
            <a:chExt cx="457200" cy="317634"/>
          </a:xfrm>
          <a:noFill/>
        </p:grpSpPr>
        <p:cxnSp>
          <p:nvCxnSpPr>
            <p:cNvPr id="94" name="Straight Connector 93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31813" y="1512754"/>
              <a:ext cx="0" cy="164179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V="1">
            <a:off x="6514630" y="2337711"/>
            <a:ext cx="721667" cy="3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36296" y="2265754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7452321" y="2344211"/>
            <a:ext cx="2520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14630" y="2337710"/>
            <a:ext cx="3175" cy="2657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42361" y="1089631"/>
            <a:ext cx="0" cy="7298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599870" y="1799256"/>
            <a:ext cx="284987" cy="264331"/>
            <a:chOff x="2941230" y="2005424"/>
            <a:chExt cx="284987" cy="264331"/>
          </a:xfrm>
          <a:noFill/>
        </p:grpSpPr>
        <p:cxnSp>
          <p:nvCxnSpPr>
            <p:cNvPr id="104" name="Straight Connector 103"/>
            <p:cNvCxnSpPr/>
            <p:nvPr/>
          </p:nvCxnSpPr>
          <p:spPr bwMode="auto">
            <a:xfrm rot="16200000">
              <a:off x="3072358" y="2255421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 flipH="1" flipV="1">
              <a:off x="2941230" y="2211015"/>
              <a:ext cx="142494" cy="2753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 bwMode="auto">
            <a:xfrm rot="10800000" flipH="1">
              <a:off x="2941230" y="2157782"/>
              <a:ext cx="284987" cy="53233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 bwMode="auto">
            <a:xfrm flipH="1" flipV="1">
              <a:off x="2941230" y="2111890"/>
              <a:ext cx="284987" cy="5139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 bwMode="auto">
            <a:xfrm rot="10800000" flipH="1">
              <a:off x="2941230" y="2053150"/>
              <a:ext cx="284987" cy="532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 bwMode="auto">
            <a:xfrm flipH="1" flipV="1">
              <a:off x="3083723" y="2025617"/>
              <a:ext cx="142494" cy="27534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auto">
            <a:xfrm rot="16200000">
              <a:off x="3072358" y="2016789"/>
              <a:ext cx="25699" cy="297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7749094" y="2052287"/>
            <a:ext cx="0" cy="3098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7698499" y="105389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1" name="Oval 170"/>
          <p:cNvSpPr/>
          <p:nvPr/>
        </p:nvSpPr>
        <p:spPr>
          <a:xfrm>
            <a:off x="7704348" y="2295010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2" name="Oval 171"/>
          <p:cNvSpPr/>
          <p:nvPr/>
        </p:nvSpPr>
        <p:spPr>
          <a:xfrm>
            <a:off x="7712419" y="2299174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000"/>
          </a:p>
        </p:txBody>
      </p:sp>
      <p:sp>
        <p:nvSpPr>
          <p:cNvPr id="173" name="Rectangle 172"/>
          <p:cNvSpPr/>
          <p:nvPr/>
        </p:nvSpPr>
        <p:spPr>
          <a:xfrm>
            <a:off x="6162905" y="3662703"/>
            <a:ext cx="78899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GND</a:t>
            </a:r>
            <a:endParaRPr lang="en-IN" sz="2000" dirty="0"/>
          </a:p>
        </p:txBody>
      </p:sp>
      <p:sp>
        <p:nvSpPr>
          <p:cNvPr id="174" name="Rectangle 173"/>
          <p:cNvSpPr/>
          <p:nvPr/>
        </p:nvSpPr>
        <p:spPr>
          <a:xfrm>
            <a:off x="7884856" y="1675246"/>
            <a:ext cx="450760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e</a:t>
            </a:r>
            <a:endParaRPr lang="en-IN" sz="2000" baseline="-25000" dirty="0"/>
          </a:p>
        </p:txBody>
      </p:sp>
      <p:sp>
        <p:nvSpPr>
          <p:cNvPr id="175" name="Rectangle 174"/>
          <p:cNvSpPr/>
          <p:nvPr/>
        </p:nvSpPr>
        <p:spPr>
          <a:xfrm>
            <a:off x="7452321" y="672033"/>
            <a:ext cx="936471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+VCC</a:t>
            </a:r>
            <a:endParaRPr lang="en-IN" sz="2000" dirty="0"/>
          </a:p>
        </p:txBody>
      </p:sp>
      <p:sp>
        <p:nvSpPr>
          <p:cNvPr id="176" name="Rectangle 175"/>
          <p:cNvSpPr/>
          <p:nvPr/>
        </p:nvSpPr>
        <p:spPr>
          <a:xfrm>
            <a:off x="7123615" y="1853221"/>
            <a:ext cx="545338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Pin</a:t>
            </a:r>
            <a:endParaRPr lang="en-IN" sz="2000" dirty="0"/>
          </a:p>
        </p:txBody>
      </p:sp>
      <p:sp>
        <p:nvSpPr>
          <p:cNvPr id="2" name="Rectangle 1"/>
          <p:cNvSpPr/>
          <p:nvPr/>
        </p:nvSpPr>
        <p:spPr>
          <a:xfrm>
            <a:off x="566663" y="4144812"/>
            <a:ext cx="4087975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Open drain with internal pull up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5053178" y="4144812"/>
            <a:ext cx="4140873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/>
              <a:t>Open drain with External pull up</a:t>
            </a:r>
            <a:endParaRPr lang="en-IN" sz="2000" dirty="0"/>
          </a:p>
        </p:txBody>
      </p:sp>
      <p:sp>
        <p:nvSpPr>
          <p:cNvPr id="68" name="Rectangle 67"/>
          <p:cNvSpPr/>
          <p:nvPr/>
        </p:nvSpPr>
        <p:spPr>
          <a:xfrm>
            <a:off x="1998098" y="236447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2768904" y="28213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3109356" y="2229025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2597267" y="2513599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5684193" y="246804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81" name="Rectangle 80"/>
          <p:cNvSpPr/>
          <p:nvPr/>
        </p:nvSpPr>
        <p:spPr>
          <a:xfrm>
            <a:off x="6355775" y="285155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6455537" y="2235999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86" name="Rectangle 85"/>
          <p:cNvSpPr/>
          <p:nvPr/>
        </p:nvSpPr>
        <p:spPr>
          <a:xfrm>
            <a:off x="6184138" y="254377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3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39" y="1958512"/>
            <a:ext cx="6539510" cy="145342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How to drive a LED from </a:t>
            </a:r>
            <a:br>
              <a:rPr lang="en-US" sz="4000" dirty="0" smtClean="0"/>
            </a:br>
            <a:r>
              <a:rPr lang="en-US" sz="4000" dirty="0" smtClean="0"/>
              <a:t>Push-Pull GPIO Pin ??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48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674771" y="1938308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63007" y="1995052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74771" y="2694392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63007" y="2751136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74480" y="2110518"/>
            <a:ext cx="47909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093929" y="2856410"/>
            <a:ext cx="45964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93927" y="2110518"/>
            <a:ext cx="0" cy="7486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1063" y="2484833"/>
            <a:ext cx="9128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74772" y="221107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74772" y="275113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53270" y="2211076"/>
            <a:ext cx="0" cy="5400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74772" y="296716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3270" y="2967161"/>
            <a:ext cx="0" cy="3212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74772" y="1995052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53270" y="1131591"/>
            <a:ext cx="0" cy="8634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824670" y="3256049"/>
            <a:ext cx="457200" cy="172589"/>
            <a:chOff x="304800" y="1600994"/>
            <a:chExt cx="457200" cy="229394"/>
          </a:xfrm>
          <a:noFill/>
        </p:grpSpPr>
        <p:cxnSp>
          <p:nvCxnSpPr>
            <p:cNvPr id="52" name="Straight Connector 5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V="1">
            <a:off x="4051684" y="2481107"/>
            <a:ext cx="721667" cy="37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773350" y="2409149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989375" y="2487608"/>
            <a:ext cx="5907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 rot="16200000">
            <a:off x="5408129" y="3105000"/>
            <a:ext cx="266341" cy="152400"/>
            <a:chOff x="2209798" y="1219200"/>
            <a:chExt cx="762000" cy="30480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5542886" y="2484833"/>
            <a:ext cx="0" cy="5671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 rot="5400000">
            <a:off x="5224870" y="3493451"/>
            <a:ext cx="628094" cy="306388"/>
            <a:chOff x="3124200" y="1676400"/>
            <a:chExt cx="837458" cy="3055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733429" y="1600176"/>
              <a:ext cx="0" cy="4564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11904" y="3916846"/>
            <a:ext cx="457200" cy="378909"/>
            <a:chOff x="304800" y="1326767"/>
            <a:chExt cx="457200" cy="50362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1813" y="1326767"/>
              <a:ext cx="0" cy="35016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5828565" y="3532622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30879" y="3532622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0703" y="2445365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4" name="Oval 63"/>
          <p:cNvSpPr/>
          <p:nvPr/>
        </p:nvSpPr>
        <p:spPr>
          <a:xfrm>
            <a:off x="4004264" y="1060109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5" name="Oval 64"/>
          <p:cNvSpPr/>
          <p:nvPr/>
        </p:nvSpPr>
        <p:spPr>
          <a:xfrm>
            <a:off x="3043332" y="2425301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6" name="Rectangle 65"/>
          <p:cNvSpPr/>
          <p:nvPr/>
        </p:nvSpPr>
        <p:spPr>
          <a:xfrm>
            <a:off x="3739810" y="3436862"/>
            <a:ext cx="91242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GND</a:t>
            </a:r>
            <a:endParaRPr lang="en-IN" sz="2400" dirty="0"/>
          </a:p>
        </p:txBody>
      </p:sp>
      <p:sp>
        <p:nvSpPr>
          <p:cNvPr id="67" name="Rectangle 66"/>
          <p:cNvSpPr/>
          <p:nvPr/>
        </p:nvSpPr>
        <p:spPr>
          <a:xfrm>
            <a:off x="5246372" y="4382402"/>
            <a:ext cx="91242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GND</a:t>
            </a:r>
            <a:endParaRPr lang="en-IN" sz="2400" dirty="0"/>
          </a:p>
        </p:txBody>
      </p:sp>
      <p:sp>
        <p:nvSpPr>
          <p:cNvPr id="68" name="Rectangle 67"/>
          <p:cNvSpPr/>
          <p:nvPr/>
        </p:nvSpPr>
        <p:spPr>
          <a:xfrm>
            <a:off x="3767284" y="623769"/>
            <a:ext cx="1087153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+VCC</a:t>
            </a:r>
            <a:endParaRPr lang="en-IN" sz="2400" dirty="0"/>
          </a:p>
        </p:txBody>
      </p:sp>
      <p:sp>
        <p:nvSpPr>
          <p:cNvPr id="69" name="Rectangle 68"/>
          <p:cNvSpPr/>
          <p:nvPr/>
        </p:nvSpPr>
        <p:spPr>
          <a:xfrm>
            <a:off x="4605485" y="2014522"/>
            <a:ext cx="615870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Pin</a:t>
            </a:r>
            <a:endParaRPr lang="en-IN" sz="2400" dirty="0"/>
          </a:p>
        </p:txBody>
      </p:sp>
      <p:sp>
        <p:nvSpPr>
          <p:cNvPr id="70" name="Rectangle 69"/>
          <p:cNvSpPr/>
          <p:nvPr/>
        </p:nvSpPr>
        <p:spPr>
          <a:xfrm>
            <a:off x="4780296" y="3604853"/>
            <a:ext cx="721668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LED</a:t>
            </a:r>
            <a:endParaRPr lang="en-IN" sz="2400" dirty="0"/>
          </a:p>
        </p:txBody>
      </p:sp>
      <p:sp>
        <p:nvSpPr>
          <p:cNvPr id="71" name="Rectangle 70"/>
          <p:cNvSpPr/>
          <p:nvPr/>
        </p:nvSpPr>
        <p:spPr>
          <a:xfrm>
            <a:off x="5730879" y="3016879"/>
            <a:ext cx="372214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R</a:t>
            </a:r>
            <a:endParaRPr lang="en-IN" sz="2400" dirty="0"/>
          </a:p>
        </p:txBody>
      </p:sp>
      <p:sp>
        <p:nvSpPr>
          <p:cNvPr id="58" name="Oval 57"/>
          <p:cNvSpPr/>
          <p:nvPr/>
        </p:nvSpPr>
        <p:spPr>
          <a:xfrm>
            <a:off x="3517570" y="2046320"/>
            <a:ext cx="72008" cy="108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0" name="Isosceles Triangle 59"/>
          <p:cNvSpPr/>
          <p:nvPr/>
        </p:nvSpPr>
        <p:spPr>
          <a:xfrm rot="5400000">
            <a:off x="1994069" y="2391216"/>
            <a:ext cx="270030" cy="211132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1" name="Oval 60"/>
          <p:cNvSpPr/>
          <p:nvPr/>
        </p:nvSpPr>
        <p:spPr>
          <a:xfrm>
            <a:off x="2198647" y="2444752"/>
            <a:ext cx="72008" cy="10406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1475656" y="2496782"/>
            <a:ext cx="547862" cy="360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110221" y="1848597"/>
            <a:ext cx="558615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2400" dirty="0"/>
              <a:t>T1</a:t>
            </a:r>
            <a:endParaRPr lang="en-IN" sz="2400" dirty="0"/>
          </a:p>
        </p:txBody>
      </p:sp>
      <p:sp>
        <p:nvSpPr>
          <p:cNvPr id="73" name="Rectangle 72"/>
          <p:cNvSpPr/>
          <p:nvPr/>
        </p:nvSpPr>
        <p:spPr>
          <a:xfrm>
            <a:off x="4110221" y="2649096"/>
            <a:ext cx="558615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2400" dirty="0"/>
              <a:t>T2</a:t>
            </a:r>
            <a:endParaRPr lang="en-IN" sz="2400" dirty="0"/>
          </a:p>
        </p:txBody>
      </p:sp>
      <p:sp>
        <p:nvSpPr>
          <p:cNvPr id="74" name="Rectangle 73"/>
          <p:cNvSpPr/>
          <p:nvPr/>
        </p:nvSpPr>
        <p:spPr>
          <a:xfrm>
            <a:off x="2856287" y="220787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3816940" y="294222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3659354" y="2694392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845935" y="173854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3659354" y="194643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4037164" y="221817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582259" y="2416198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70495" y="2472942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82259" y="3172282"/>
            <a:ext cx="0" cy="3240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70495" y="3229026"/>
            <a:ext cx="0" cy="2160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981968" y="2588408"/>
            <a:ext cx="47909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001417" y="3334300"/>
            <a:ext cx="45964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01415" y="2588408"/>
            <a:ext cx="0" cy="7486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88551" y="2962723"/>
            <a:ext cx="9128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2260" y="268896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82260" y="3229026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60758" y="2688966"/>
            <a:ext cx="0" cy="5400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82260" y="3445050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60758" y="3445051"/>
            <a:ext cx="0" cy="3212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82260" y="2472942"/>
            <a:ext cx="37849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0758" y="1609481"/>
            <a:ext cx="0" cy="8634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732158" y="3733939"/>
            <a:ext cx="457200" cy="172589"/>
            <a:chOff x="304800" y="1600994"/>
            <a:chExt cx="457200" cy="229394"/>
          </a:xfrm>
          <a:noFill/>
        </p:grpSpPr>
        <p:cxnSp>
          <p:nvCxnSpPr>
            <p:cNvPr id="52" name="Straight Connector 5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>
            <a:endCxn id="49" idx="1"/>
          </p:cNvCxnSpPr>
          <p:nvPr/>
        </p:nvCxnSpPr>
        <p:spPr>
          <a:xfrm flipV="1">
            <a:off x="3959172" y="2958996"/>
            <a:ext cx="1451516" cy="37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688" y="2887039"/>
            <a:ext cx="216024" cy="1439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26713" y="2965498"/>
            <a:ext cx="5907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 rot="16200000">
            <a:off x="6045467" y="3582890"/>
            <a:ext cx="266341" cy="152400"/>
            <a:chOff x="2209798" y="1219200"/>
            <a:chExt cx="762000" cy="30480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6180224" y="2962723"/>
            <a:ext cx="0" cy="5671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 rot="5400000">
            <a:off x="5862208" y="3971341"/>
            <a:ext cx="628094" cy="306388"/>
            <a:chOff x="3124200" y="1676400"/>
            <a:chExt cx="837458" cy="3055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3733429" y="1600176"/>
              <a:ext cx="0" cy="4564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949242" y="4394736"/>
            <a:ext cx="457200" cy="378909"/>
            <a:chOff x="304800" y="1326767"/>
            <a:chExt cx="457200" cy="50362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1813" y="1326767"/>
              <a:ext cx="0" cy="35016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6465903" y="4010512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68217" y="4010512"/>
            <a:ext cx="195372" cy="21602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128041" y="2923255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4" name="Oval 63"/>
          <p:cNvSpPr/>
          <p:nvPr/>
        </p:nvSpPr>
        <p:spPr>
          <a:xfrm>
            <a:off x="3911752" y="1537999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5" name="Oval 64"/>
          <p:cNvSpPr/>
          <p:nvPr/>
        </p:nvSpPr>
        <p:spPr>
          <a:xfrm>
            <a:off x="2950820" y="2903191"/>
            <a:ext cx="101190" cy="714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6" name="Rectangle 65"/>
          <p:cNvSpPr/>
          <p:nvPr/>
        </p:nvSpPr>
        <p:spPr>
          <a:xfrm>
            <a:off x="3647298" y="3914752"/>
            <a:ext cx="91242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GND</a:t>
            </a:r>
            <a:endParaRPr lang="en-IN" sz="2400" dirty="0"/>
          </a:p>
        </p:txBody>
      </p:sp>
      <p:sp>
        <p:nvSpPr>
          <p:cNvPr id="68" name="Rectangle 67"/>
          <p:cNvSpPr/>
          <p:nvPr/>
        </p:nvSpPr>
        <p:spPr>
          <a:xfrm>
            <a:off x="3674772" y="1101659"/>
            <a:ext cx="1087153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+VCC</a:t>
            </a:r>
            <a:endParaRPr lang="en-IN" sz="2400" dirty="0"/>
          </a:p>
        </p:txBody>
      </p:sp>
      <p:sp>
        <p:nvSpPr>
          <p:cNvPr id="69" name="Rectangle 68"/>
          <p:cNvSpPr/>
          <p:nvPr/>
        </p:nvSpPr>
        <p:spPr>
          <a:xfrm>
            <a:off x="5162598" y="2958456"/>
            <a:ext cx="615870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Pin</a:t>
            </a:r>
            <a:endParaRPr lang="en-IN" sz="2400" dirty="0"/>
          </a:p>
        </p:txBody>
      </p:sp>
      <p:sp>
        <p:nvSpPr>
          <p:cNvPr id="70" name="Rectangle 69"/>
          <p:cNvSpPr/>
          <p:nvPr/>
        </p:nvSpPr>
        <p:spPr>
          <a:xfrm>
            <a:off x="6661275" y="3834609"/>
            <a:ext cx="188865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 smtClean="0"/>
              <a:t>LED_GREEN</a:t>
            </a:r>
            <a:endParaRPr lang="en-IN" sz="2400" dirty="0"/>
          </a:p>
        </p:txBody>
      </p:sp>
      <p:sp>
        <p:nvSpPr>
          <p:cNvPr id="71" name="Rectangle 70"/>
          <p:cNvSpPr/>
          <p:nvPr/>
        </p:nvSpPr>
        <p:spPr>
          <a:xfrm>
            <a:off x="6203966" y="3372946"/>
            <a:ext cx="372214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R</a:t>
            </a:r>
            <a:endParaRPr lang="en-IN" sz="2400" dirty="0"/>
          </a:p>
        </p:txBody>
      </p:sp>
      <p:sp>
        <p:nvSpPr>
          <p:cNvPr id="58" name="Oval 57"/>
          <p:cNvSpPr/>
          <p:nvPr/>
        </p:nvSpPr>
        <p:spPr>
          <a:xfrm>
            <a:off x="3425058" y="2524210"/>
            <a:ext cx="72008" cy="1080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0" name="Isosceles Triangle 59"/>
          <p:cNvSpPr/>
          <p:nvPr/>
        </p:nvSpPr>
        <p:spPr>
          <a:xfrm rot="5400000">
            <a:off x="1901557" y="2869106"/>
            <a:ext cx="270030" cy="211132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sp>
        <p:nvSpPr>
          <p:cNvPr id="61" name="Oval 60"/>
          <p:cNvSpPr/>
          <p:nvPr/>
        </p:nvSpPr>
        <p:spPr>
          <a:xfrm>
            <a:off x="2106135" y="2922642"/>
            <a:ext cx="72008" cy="10406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240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1383144" y="2974672"/>
            <a:ext cx="547862" cy="3607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017709" y="2326487"/>
            <a:ext cx="558615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2400" dirty="0"/>
              <a:t>T1</a:t>
            </a:r>
            <a:endParaRPr lang="en-IN" sz="2400" dirty="0"/>
          </a:p>
        </p:txBody>
      </p:sp>
      <p:sp>
        <p:nvSpPr>
          <p:cNvPr id="73" name="Rectangle 72"/>
          <p:cNvSpPr/>
          <p:nvPr/>
        </p:nvSpPr>
        <p:spPr>
          <a:xfrm>
            <a:off x="4017709" y="3126986"/>
            <a:ext cx="558615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2400" dirty="0"/>
              <a:t>T2</a:t>
            </a:r>
            <a:endParaRPr lang="en-IN" sz="2400" dirty="0"/>
          </a:p>
        </p:txBody>
      </p:sp>
      <p:sp>
        <p:nvSpPr>
          <p:cNvPr id="74" name="Rectangle 73"/>
          <p:cNvSpPr/>
          <p:nvPr/>
        </p:nvSpPr>
        <p:spPr>
          <a:xfrm>
            <a:off x="2763775" y="268576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3724428" y="342011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3566842" y="3172282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753423" y="22164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3566842" y="24243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3944652" y="2696060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80" name="Rectangle 79"/>
          <p:cNvSpPr/>
          <p:nvPr/>
        </p:nvSpPr>
        <p:spPr>
          <a:xfrm>
            <a:off x="5101675" y="2501060"/>
            <a:ext cx="936471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 smtClean="0"/>
              <a:t>PD12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04383" y="343990"/>
            <a:ext cx="6724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Discovery Board LED Connection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278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13" y="2488079"/>
            <a:ext cx="8399018" cy="857250"/>
          </a:xfrm>
        </p:spPr>
        <p:txBody>
          <a:bodyPr>
            <a:noAutofit/>
          </a:bodyPr>
          <a:lstStyle/>
          <a:p>
            <a:r>
              <a:rPr lang="en-IN" sz="4200" dirty="0"/>
              <a:t>Optimizing IO Power Consumption</a:t>
            </a:r>
            <a:br>
              <a:rPr lang="en-IN" sz="4200" dirty="0"/>
            </a:br>
            <a:endParaRPr lang="en-IN" sz="4200" dirty="0"/>
          </a:p>
        </p:txBody>
      </p:sp>
      <p:sp>
        <p:nvSpPr>
          <p:cNvPr id="3" name="Rectangle 2"/>
          <p:cNvSpPr/>
          <p:nvPr/>
        </p:nvSpPr>
        <p:spPr>
          <a:xfrm>
            <a:off x="709397" y="3753058"/>
            <a:ext cx="8434603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IN" sz="1800" dirty="0">
                <a:latin typeface="+mj-lt"/>
              </a:rPr>
              <a:t>Leakage Mechanism </a:t>
            </a:r>
            <a:r>
              <a:rPr lang="en-IN" sz="1800" dirty="0" smtClean="0">
                <a:latin typeface="+mj-lt"/>
              </a:rPr>
              <a:t>By </a:t>
            </a:r>
            <a:r>
              <a:rPr lang="en-IN" sz="1800" dirty="0"/>
              <a:t>Input Pin </a:t>
            </a:r>
            <a:r>
              <a:rPr lang="en-IN" sz="1800" dirty="0" smtClean="0"/>
              <a:t>Floating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340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7639" y="301097"/>
            <a:ext cx="8865498" cy="3076783"/>
            <a:chOff x="491743" y="670779"/>
            <a:chExt cx="8865498" cy="4061211"/>
          </a:xfrm>
        </p:grpSpPr>
        <p:sp>
          <p:nvSpPr>
            <p:cNvPr id="57" name="Rectangle 56"/>
            <p:cNvSpPr/>
            <p:nvPr/>
          </p:nvSpPr>
          <p:spPr>
            <a:xfrm>
              <a:off x="491743" y="1001374"/>
              <a:ext cx="2946098" cy="37306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1933183" y="1764913"/>
              <a:ext cx="0" cy="39357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050057" y="1833834"/>
              <a:ext cx="0" cy="2623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933183" y="2683247"/>
              <a:ext cx="0" cy="39357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050057" y="2752170"/>
              <a:ext cx="0" cy="2623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 flipH="1">
              <a:off x="2070007" y="1908483"/>
              <a:ext cx="75301" cy="13119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050058" y="2885877"/>
              <a:ext cx="50100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5223" y="1974078"/>
              <a:ext cx="40536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40586" y="1974078"/>
              <a:ext cx="0" cy="90928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175501" y="2538486"/>
              <a:ext cx="31969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37379" y="2096215"/>
              <a:ext cx="39580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37379" y="2752169"/>
              <a:ext cx="39580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537377" y="2096216"/>
              <a:ext cx="0" cy="65595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537379" y="3014551"/>
              <a:ext cx="39580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37377" y="3014551"/>
              <a:ext cx="0" cy="112255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537379" y="1833833"/>
              <a:ext cx="39580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537377" y="1436936"/>
              <a:ext cx="0" cy="39689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 flipH="1">
              <a:off x="1293121" y="4102413"/>
              <a:ext cx="478106" cy="209626"/>
              <a:chOff x="304800" y="1600994"/>
              <a:chExt cx="457200" cy="229394"/>
            </a:xfrm>
            <a:noFill/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flipH="1" flipV="1">
              <a:off x="784373" y="2424193"/>
              <a:ext cx="754665" cy="45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flipH="1">
              <a:off x="3335347" y="2432673"/>
              <a:ext cx="225902" cy="174796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488387" y="1394181"/>
              <a:ext cx="0" cy="11586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3437842" y="1307361"/>
              <a:ext cx="114704" cy="868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/>
            <p:cNvSpPr/>
            <p:nvPr/>
          </p:nvSpPr>
          <p:spPr>
            <a:xfrm>
              <a:off x="1474822" y="1346167"/>
              <a:ext cx="114704" cy="868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/>
            <p:cNvSpPr/>
            <p:nvPr/>
          </p:nvSpPr>
          <p:spPr>
            <a:xfrm>
              <a:off x="1473162" y="2380781"/>
              <a:ext cx="114704" cy="8682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4548" y="1003095"/>
              <a:ext cx="612664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MCU</a:t>
              </a:r>
              <a:endParaRPr lang="en-IN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3746" y="1910772"/>
              <a:ext cx="43473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Pin</a:t>
              </a:r>
              <a:endParaRPr lang="en-IN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60977" y="996375"/>
              <a:ext cx="71205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+VCC</a:t>
              </a:r>
              <a:endParaRPr lang="en-IN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36164" y="1102739"/>
              <a:ext cx="71205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+VCC</a:t>
              </a:r>
              <a:endParaRPr lang="en-IN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49214" y="952409"/>
              <a:ext cx="3834405" cy="3779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6749873" y="1898763"/>
              <a:ext cx="0" cy="39873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879564" y="1968589"/>
              <a:ext cx="0" cy="2658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749873" y="2829151"/>
              <a:ext cx="0" cy="39873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879564" y="2898978"/>
              <a:ext cx="0" cy="26582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 flipH="1">
              <a:off x="6877657" y="2035045"/>
              <a:ext cx="83559" cy="13291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890514" y="2110673"/>
              <a:ext cx="20176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877656" y="3014551"/>
              <a:ext cx="21462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92280" y="2098132"/>
              <a:ext cx="0" cy="92121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310658" y="2234413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310658" y="2898977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310657" y="2234414"/>
              <a:ext cx="0" cy="6645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310658" y="3164803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310657" y="3164804"/>
              <a:ext cx="0" cy="39536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310658" y="1968588"/>
              <a:ext cx="43921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310657" y="1566480"/>
              <a:ext cx="0" cy="4021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475067" y="2566696"/>
              <a:ext cx="837432" cy="45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 flipH="1">
              <a:off x="8158280" y="2449523"/>
              <a:ext cx="250678" cy="177090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483193" y="2568989"/>
              <a:ext cx="0" cy="105153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 flipH="1">
              <a:off x="8217923" y="3560173"/>
              <a:ext cx="530541" cy="212377"/>
              <a:chOff x="304800" y="1600994"/>
              <a:chExt cx="457200" cy="229394"/>
            </a:xfrm>
            <a:noFill/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 flipH="1">
              <a:off x="6047228" y="3560173"/>
              <a:ext cx="530541" cy="212377"/>
              <a:chOff x="304800" y="1600994"/>
              <a:chExt cx="457200" cy="229394"/>
            </a:xfrm>
            <a:noFill/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6250699" y="1473936"/>
              <a:ext cx="127284" cy="879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8417709" y="2508846"/>
              <a:ext cx="127284" cy="879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/>
            <p:cNvSpPr/>
            <p:nvPr/>
          </p:nvSpPr>
          <p:spPr>
            <a:xfrm>
              <a:off x="6247015" y="2500661"/>
              <a:ext cx="127284" cy="879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79301" y="993855"/>
              <a:ext cx="612664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MCU</a:t>
              </a:r>
              <a:endParaRPr lang="en-IN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06525" y="2031675"/>
              <a:ext cx="43473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Pin</a:t>
              </a:r>
              <a:endParaRPr lang="en-IN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063973" y="996375"/>
              <a:ext cx="71205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+VCC</a:t>
              </a:r>
              <a:endParaRPr lang="en-IN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50029" y="670779"/>
              <a:ext cx="1298749" cy="364240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Fixed </a:t>
              </a:r>
              <a:r>
                <a:rPr lang="en-US" dirty="0"/>
                <a:t>to High</a:t>
              </a:r>
              <a:endParaRPr lang="en-IN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879319" y="3700725"/>
              <a:ext cx="1260277" cy="364240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Fixed </a:t>
              </a:r>
              <a:r>
                <a:rPr lang="en-US" dirty="0"/>
                <a:t>to </a:t>
              </a:r>
              <a:r>
                <a:rPr lang="en-US" dirty="0" smtClean="0"/>
                <a:t>Low</a:t>
              </a:r>
              <a:endParaRPr lang="en-IN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181659" y="3988587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GND</a:t>
              </a:r>
              <a:endParaRPr lang="en-IN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08654" y="3873315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GND</a:t>
              </a:r>
              <a:endParaRPr lang="en-IN" dirty="0"/>
            </a:p>
          </p:txBody>
        </p:sp>
        <p:sp>
          <p:nvSpPr>
            <p:cNvPr id="128" name="Rectangle 127"/>
            <p:cNvSpPr/>
            <p:nvPr/>
          </p:nvSpPr>
          <p:spPr>
            <a:xfrm flipH="1">
              <a:off x="8444389" y="2730850"/>
              <a:ext cx="912852" cy="30777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r>
                <a:rPr lang="en-US" dirty="0" smtClean="0"/>
                <a:t>GND</a:t>
              </a:r>
              <a:endParaRPr lang="en-IN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93015" y="1767534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99310" y="2720426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T2</a:t>
              </a:r>
              <a:endParaRPr lang="en-IN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857024" y="1698819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888347" y="2826972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 smtClean="0"/>
                <a:t>T2</a:t>
              </a:r>
              <a:endParaRPr lang="en-IN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2540585" y="2550838"/>
              <a:ext cx="359037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 rot="16008378">
              <a:off x="2888186" y="2391008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2844994" y="2480454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7092281" y="2595684"/>
              <a:ext cx="359037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Isosceles Triangle 96"/>
            <p:cNvSpPr/>
            <p:nvPr/>
          </p:nvSpPr>
          <p:spPr>
            <a:xfrm rot="16008378">
              <a:off x="7494905" y="2426585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/>
            <p:cNvSpPr/>
            <p:nvPr/>
          </p:nvSpPr>
          <p:spPr>
            <a:xfrm flipH="1">
              <a:off x="7476655" y="2520041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7774025" y="2544642"/>
              <a:ext cx="359037" cy="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275584" y="2327495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  <a:endParaRPr lang="en-IN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39038" y="3042413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572739" y="2720426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03362" y="1526056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32564" y="1787660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IN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57273" y="2280844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</a:t>
              </a:r>
              <a:endParaRPr lang="en-IN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10656" y="1517916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00922" y="2857748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352129" y="3189531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32537" y="1910603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IN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77644" y="2192309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</a:t>
              </a:r>
              <a:endParaRPr lang="en-IN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92280" y="2313712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4239660" y="332238"/>
            <a:ext cx="2113006" cy="1136685"/>
          </a:xfrm>
          <a:prstGeom prst="wedgeRectCallout">
            <a:avLst>
              <a:gd name="adj1" fmla="val -27851"/>
              <a:gd name="adj2" fmla="val 10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261457" y="457626"/>
            <a:ext cx="5380359" cy="2920395"/>
            <a:chOff x="1473718" y="285371"/>
            <a:chExt cx="6716520" cy="4034761"/>
          </a:xfrm>
        </p:grpSpPr>
        <p:sp>
          <p:nvSpPr>
            <p:cNvPr id="122" name="Rectangle 121"/>
            <p:cNvSpPr/>
            <p:nvPr/>
          </p:nvSpPr>
          <p:spPr>
            <a:xfrm>
              <a:off x="1473718" y="310684"/>
              <a:ext cx="4440607" cy="39604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4022304" y="1639518"/>
              <a:ext cx="0" cy="4178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234594" y="1712685"/>
              <a:ext cx="0" cy="2785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022304" y="2614440"/>
              <a:ext cx="0" cy="4178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234594" y="2687608"/>
              <a:ext cx="0" cy="2785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 flipH="1">
              <a:off x="4225129" y="1791932"/>
              <a:ext cx="136777" cy="139275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51374" y="2843714"/>
              <a:ext cx="29460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361906" y="1848429"/>
              <a:ext cx="18407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4540774" y="1848430"/>
              <a:ext cx="0" cy="96531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5047350" y="2344226"/>
              <a:ext cx="173395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303362" y="1991234"/>
              <a:ext cx="71894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3303362" y="2687607"/>
              <a:ext cx="71894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3303359" y="1991235"/>
              <a:ext cx="0" cy="69637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3303362" y="2966156"/>
              <a:ext cx="71894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303359" y="2966156"/>
              <a:ext cx="0" cy="8086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3303362" y="1712684"/>
              <a:ext cx="71894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3303359" y="1291331"/>
              <a:ext cx="0" cy="42135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 flipH="1">
              <a:off x="5639509" y="2255021"/>
              <a:ext cx="410330" cy="185567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6871071" y="2687608"/>
              <a:ext cx="0" cy="107490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>
              <a:grpSpLocks/>
            </p:cNvGrpSpPr>
            <p:nvPr/>
          </p:nvGrpSpPr>
          <p:grpSpPr bwMode="auto">
            <a:xfrm flipH="1">
              <a:off x="6439869" y="3725677"/>
              <a:ext cx="868434" cy="222543"/>
              <a:chOff x="304800" y="1600994"/>
              <a:chExt cx="457200" cy="229394"/>
            </a:xfrm>
            <a:noFill/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>
              <a:grpSpLocks/>
            </p:cNvGrpSpPr>
            <p:nvPr/>
          </p:nvGrpSpPr>
          <p:grpSpPr bwMode="auto">
            <a:xfrm flipH="1">
              <a:off x="2878001" y="3701171"/>
              <a:ext cx="868434" cy="222543"/>
              <a:chOff x="304800" y="1600994"/>
              <a:chExt cx="457200" cy="229394"/>
            </a:xfrm>
            <a:noFill/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 flipH="1" flipV="1">
                <a:off x="495432" y="1637375"/>
                <a:ext cx="75937" cy="3175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grpFill/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Oval 150"/>
            <p:cNvSpPr/>
            <p:nvPr/>
          </p:nvSpPr>
          <p:spPr>
            <a:xfrm>
              <a:off x="3199185" y="1210361"/>
              <a:ext cx="208349" cy="921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 flipV="1">
              <a:off x="1932583" y="2337017"/>
              <a:ext cx="1370778" cy="480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6711928" y="2290932"/>
              <a:ext cx="208349" cy="921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/>
            <p:cNvSpPr/>
            <p:nvPr/>
          </p:nvSpPr>
          <p:spPr>
            <a:xfrm>
              <a:off x="6781300" y="2641521"/>
              <a:ext cx="208349" cy="921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/>
            <p:cNvSpPr/>
            <p:nvPr/>
          </p:nvSpPr>
          <p:spPr>
            <a:xfrm>
              <a:off x="3225283" y="2290931"/>
              <a:ext cx="208349" cy="9217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881292" y="689302"/>
              <a:ext cx="612664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MCU</a:t>
              </a:r>
              <a:endParaRPr lang="en-IN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67185" y="1790517"/>
              <a:ext cx="43473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Pin</a:t>
              </a:r>
              <a:endParaRPr lang="en-IN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28329" y="743462"/>
              <a:ext cx="712050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+VCC</a:t>
              </a:r>
              <a:endParaRPr lang="en-IN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750567" y="1716281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T1</a:t>
              </a:r>
              <a:endParaRPr lang="en-IN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11386" y="2735992"/>
              <a:ext cx="360992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T2</a:t>
              </a:r>
              <a:endParaRPr lang="en-IN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596537" y="285371"/>
              <a:ext cx="1593701" cy="523218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Voltage of input</a:t>
              </a:r>
            </a:p>
            <a:p>
              <a:r>
                <a:rPr lang="en-US" dirty="0"/>
                <a:t> is not fixed</a:t>
              </a:r>
              <a:endParaRPr lang="en-IN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671552" y="978790"/>
              <a:ext cx="1513552" cy="523218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May be 0.5Vcc</a:t>
              </a:r>
            </a:p>
            <a:p>
              <a:r>
                <a:rPr lang="en-US" dirty="0"/>
                <a:t>or 0.3Vcc</a:t>
              </a:r>
              <a:endParaRPr lang="en-IN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215419" y="3822100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96538" y="4012357"/>
              <a:ext cx="607855" cy="307775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/>
                <a:t>GND</a:t>
              </a:r>
              <a:endParaRPr lang="en-IN" dirty="0"/>
            </a:p>
          </p:txBody>
        </p:sp>
        <p:sp>
          <p:nvSpPr>
            <p:cNvPr id="50" name="Isosceles Triangle 49"/>
            <p:cNvSpPr/>
            <p:nvPr/>
          </p:nvSpPr>
          <p:spPr>
            <a:xfrm rot="16008378">
              <a:off x="4769440" y="2234163"/>
              <a:ext cx="322584" cy="279808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4721228" y="2316453"/>
              <a:ext cx="83559" cy="11523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545981" y="2383100"/>
              <a:ext cx="18407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81469" y="208561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</a:t>
              </a:r>
              <a:endParaRPr lang="en-IN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96415" y="142579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75955" y="267299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endParaRPr lang="en-IN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95766" y="296428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570" y="166853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IN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56885" y="2193915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  <a:endParaRPr lang="en-IN" dirty="0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05" y="1259988"/>
            <a:ext cx="2071682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25042" y="972765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Input Logic Level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95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3" y="1120640"/>
            <a:ext cx="3814085" cy="3260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9565" y="1350440"/>
            <a:ext cx="3025916" cy="28007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</a:t>
            </a:r>
            <a:r>
              <a:rPr lang="en-US" sz="4400" dirty="0"/>
              <a:t>eneral </a:t>
            </a:r>
            <a:r>
              <a:rPr lang="en-US" sz="4400" dirty="0">
                <a:solidFill>
                  <a:srgbClr val="FF0000"/>
                </a:solidFill>
              </a:rPr>
              <a:t>P</a:t>
            </a:r>
            <a:r>
              <a:rPr lang="en-US" sz="4400" dirty="0" smtClean="0"/>
              <a:t>urpose </a:t>
            </a:r>
            <a:r>
              <a:rPr lang="en-US" sz="4400" dirty="0">
                <a:solidFill>
                  <a:srgbClr val="FF0000"/>
                </a:solidFill>
              </a:rPr>
              <a:t>I</a:t>
            </a:r>
            <a:r>
              <a:rPr lang="en-US" sz="4400" dirty="0" smtClean="0"/>
              <a:t>nput</a:t>
            </a:r>
          </a:p>
          <a:p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dirty="0" smtClean="0"/>
              <a:t>utput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563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46470" y="562642"/>
            <a:ext cx="2055367" cy="2184304"/>
            <a:chOff x="2837910" y="673540"/>
            <a:chExt cx="2055367" cy="328348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758" y="1616886"/>
              <a:ext cx="1350169" cy="1778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837910" y="673540"/>
              <a:ext cx="1802092" cy="846247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1800" dirty="0"/>
                <a:t>Valve opened</a:t>
              </a:r>
            </a:p>
            <a:p>
              <a:r>
                <a:rPr lang="en-US" sz="1800" dirty="0"/>
                <a:t>     partially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37910" y="3473460"/>
              <a:ext cx="2055367" cy="483569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sz="1800" dirty="0"/>
                <a:t>Water Tickles out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57" y="1183811"/>
            <a:ext cx="1257300" cy="80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16462" y="753849"/>
            <a:ext cx="1677058" cy="32168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1800" dirty="0"/>
              <a:t>Valve Closed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29899" y="2239866"/>
            <a:ext cx="1834152" cy="32168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1800" dirty="0"/>
              <a:t>No water flows</a:t>
            </a:r>
          </a:p>
        </p:txBody>
      </p:sp>
    </p:spTree>
    <p:extLst>
      <p:ext uri="{BB962C8B-B14F-4D97-AF65-F5344CB8AC3E}">
        <p14:creationId xmlns:p14="http://schemas.microsoft.com/office/powerpoint/2010/main" val="171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25" y="2600337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Programming Structure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2751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67545" y="411511"/>
            <a:ext cx="7056783" cy="460851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/>
          <p:cNvSpPr/>
          <p:nvPr/>
        </p:nvSpPr>
        <p:spPr>
          <a:xfrm>
            <a:off x="2689760" y="650027"/>
            <a:ext cx="2454925" cy="405180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 Direction(Mode)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334811" y="650028"/>
            <a:ext cx="975816" cy="3848213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PORT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161352" y="794734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55577" y="650028"/>
            <a:ext cx="743917" cy="3848212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1499494" y="747953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706428" y="1254803"/>
            <a:ext cx="2454925" cy="405180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 Speed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178021" y="1399509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1516161" y="1352729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700458" y="1921112"/>
            <a:ext cx="2454925" cy="405180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 output type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172049" y="2065819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1510191" y="2019038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2706428" y="2617047"/>
            <a:ext cx="2454925" cy="530767"/>
          </a:xfrm>
          <a:prstGeom prst="flowChartAlternateProcess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Some other configuration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178021" y="2761753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1516161" y="2714972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2684632" y="3525209"/>
            <a:ext cx="2454925" cy="405180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 </a:t>
            </a:r>
            <a:r>
              <a:rPr lang="en-US" sz="1600" dirty="0" err="1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 Data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156224" y="3669916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1494366" y="3623135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2699817" y="4093060"/>
            <a:ext cx="2454925" cy="405180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 Input Data Register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5171409" y="4237767"/>
            <a:ext cx="1137494" cy="11576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1509550" y="4190986"/>
            <a:ext cx="1190267" cy="24937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1" name="Left-Right Arrow 40"/>
          <p:cNvSpPr/>
          <p:nvPr/>
        </p:nvSpPr>
        <p:spPr>
          <a:xfrm>
            <a:off x="7292428" y="948362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7292428" y="1247556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7310627" y="1529293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7310627" y="1828488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7292428" y="2089833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6" name="Left-Right Arrow 45"/>
          <p:cNvSpPr/>
          <p:nvPr/>
        </p:nvSpPr>
        <p:spPr>
          <a:xfrm>
            <a:off x="7292428" y="2389027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>
            <a:off x="7310627" y="2670764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7310627" y="2969959"/>
            <a:ext cx="427401" cy="97926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53" name="Left-Right Arrow 52"/>
          <p:cNvSpPr/>
          <p:nvPr/>
        </p:nvSpPr>
        <p:spPr>
          <a:xfrm>
            <a:off x="7310627" y="4186588"/>
            <a:ext cx="427401" cy="97926"/>
          </a:xfrm>
          <a:prstGeom prst="leftRightArrow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37618" y="2024434"/>
            <a:ext cx="859527" cy="58477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1600" dirty="0"/>
              <a:t>MCU </a:t>
            </a:r>
          </a:p>
          <a:p>
            <a:r>
              <a:rPr lang="en-US" sz="1600" dirty="0"/>
              <a:t>I/0 Pins</a:t>
            </a:r>
            <a:endParaRPr lang="en-IN" sz="1600" dirty="0"/>
          </a:p>
        </p:txBody>
      </p:sp>
      <p:sp>
        <p:nvSpPr>
          <p:cNvPr id="56" name="Right Brace 55"/>
          <p:cNvSpPr/>
          <p:nvPr/>
        </p:nvSpPr>
        <p:spPr>
          <a:xfrm>
            <a:off x="7884369" y="997325"/>
            <a:ext cx="288032" cy="324044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2930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476" y="3021625"/>
            <a:ext cx="797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STM32F4xx </a:t>
            </a:r>
            <a:r>
              <a:rPr lang="en-US" sz="2400" dirty="0"/>
              <a:t>series of microcontrollers,  each GPIO port is governed by many configuration registers.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19" y="361049"/>
            <a:ext cx="3810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58" y="2453245"/>
            <a:ext cx="8229600" cy="85725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200" dirty="0">
                <a:latin typeface="+mj-lt"/>
              </a:rPr>
              <a:t>Exploring GPIO Port and Pins On the </a:t>
            </a:r>
            <a:r>
              <a:rPr lang="en-US" sz="4200" dirty="0">
                <a:latin typeface="+mj-lt"/>
              </a:rPr>
              <a:t>Discovery</a:t>
            </a:r>
            <a:r>
              <a:rPr lang="en-US" sz="4200" dirty="0"/>
              <a:t> </a:t>
            </a:r>
            <a:r>
              <a:rPr lang="en-IN" sz="4200" dirty="0" smtClean="0">
                <a:latin typeface="+mj-lt"/>
              </a:rPr>
              <a:t>board</a:t>
            </a:r>
            <a:r>
              <a:rPr lang="en-IN" sz="4200" dirty="0">
                <a:latin typeface="+mj-lt"/>
              </a:rPr>
              <a:t/>
            </a:r>
            <a:br>
              <a:rPr lang="en-IN" sz="4200" dirty="0">
                <a:latin typeface="+mj-lt"/>
              </a:rPr>
            </a:br>
            <a:endParaRPr lang="en-IN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66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8742" y="1354503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GPIOA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7543" y="1742239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GPIOB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6344" y="2123434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GPIOC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5145" y="2511169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GPIOD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7543" y="2888887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6344" y="3276622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GPIOF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5145" y="3646042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GPIOG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7543" y="4023760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GPIOH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46344" y="4411495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GPIOI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1" y="131407"/>
            <a:ext cx="1966851" cy="9032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0"/>
            <a:ext cx="1720329" cy="141962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764313" y="1520675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GPIOA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61314" y="1914298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GPIOB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60115" y="2295493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GPIOC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58916" y="2683228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GPIOD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61314" y="3060946"/>
            <a:ext cx="1512168" cy="33234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GPIOE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6865" y="2246643"/>
            <a:ext cx="33281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Each port will have </a:t>
            </a:r>
            <a:r>
              <a:rPr lang="en-US" sz="2000" dirty="0" smtClean="0"/>
              <a:t>its</a:t>
            </a:r>
          </a:p>
          <a:p>
            <a:r>
              <a:rPr lang="en-US" sz="2000" dirty="0" smtClean="0"/>
              <a:t>Own set of </a:t>
            </a:r>
            <a:r>
              <a:rPr lang="en-US" sz="2000" dirty="0"/>
              <a:t>configuration </a:t>
            </a:r>
            <a:endParaRPr lang="en-US" sz="2000" dirty="0" smtClean="0"/>
          </a:p>
          <a:p>
            <a:r>
              <a:rPr lang="en-US" sz="2000" dirty="0" smtClean="0"/>
              <a:t>registers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909373" y="1034614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STM32F407VG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40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3" y="204716"/>
            <a:ext cx="7332260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66" y="2661015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GPIO Port MODE Register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0375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4745" y="1929464"/>
            <a:ext cx="7772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Before </a:t>
            </a:r>
            <a:r>
              <a:rPr lang="en-US" sz="2400" dirty="0"/>
              <a:t>using any </a:t>
            </a:r>
            <a:r>
              <a:rPr lang="en-US" sz="2400" dirty="0" smtClean="0"/>
              <a:t>GPIO, you must </a:t>
            </a:r>
            <a:r>
              <a:rPr lang="en-US" sz="2400" dirty="0"/>
              <a:t>decide its </a:t>
            </a:r>
            <a:r>
              <a:rPr lang="en-US" sz="2400" dirty="0" smtClean="0"/>
              <a:t>MODE. </a:t>
            </a:r>
            <a:r>
              <a:rPr lang="en-US" sz="2400" dirty="0"/>
              <a:t>W</a:t>
            </a:r>
            <a:r>
              <a:rPr lang="en-US" sz="2400" dirty="0" smtClean="0"/>
              <a:t>hether </a:t>
            </a:r>
            <a:r>
              <a:rPr lang="en-US" sz="2400" dirty="0"/>
              <a:t>you want to use it as  </a:t>
            </a:r>
            <a:r>
              <a:rPr lang="en-US" sz="2400" dirty="0" smtClean="0"/>
              <a:t>Input</a:t>
            </a:r>
            <a:r>
              <a:rPr lang="en-US" sz="2400" dirty="0"/>
              <a:t>, </a:t>
            </a:r>
            <a:r>
              <a:rPr lang="en-US" sz="2400" dirty="0" smtClean="0"/>
              <a:t>Output </a:t>
            </a:r>
            <a:r>
              <a:rPr lang="en-US" sz="2400" dirty="0"/>
              <a:t>or for any analog </a:t>
            </a:r>
            <a:r>
              <a:rPr lang="en-US" sz="2400" dirty="0" smtClean="0"/>
              <a:t>purposes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66" y="2661015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GPIO Port Output Type Register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1157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51401" y="1194535"/>
            <a:ext cx="4761905" cy="2828572"/>
            <a:chOff x="1239577" y="836189"/>
            <a:chExt cx="4761905" cy="28285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577" y="836189"/>
              <a:ext cx="4761905" cy="28285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07027" y="1248032"/>
              <a:ext cx="556054" cy="6070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417" y="1662499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8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333" y="1914150"/>
            <a:ext cx="7957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a GPIO pin is in the output mode, this register is used to choose the output type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9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66" y="2661015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Port Speed Register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5040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465" y="1879998"/>
            <a:ext cx="54457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Why do we have a speed </a:t>
            </a:r>
            <a:endParaRPr lang="en-US" sz="3200" dirty="0" smtClean="0"/>
          </a:p>
          <a:p>
            <a:pPr algn="ctr"/>
            <a:r>
              <a:rPr lang="en-US" sz="3200" dirty="0" smtClean="0"/>
              <a:t>setting </a:t>
            </a:r>
            <a:r>
              <a:rPr lang="en-US" sz="3200" dirty="0"/>
              <a:t>for an I/O pin?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390419" y="3209433"/>
            <a:ext cx="40687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200" dirty="0"/>
              <a:t>To save Power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601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331" y="1883925"/>
            <a:ext cx="71785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By using speed register you can configure </a:t>
            </a:r>
            <a:r>
              <a:rPr lang="en-US" sz="3200" b="1" dirty="0">
                <a:latin typeface="+mj-lt"/>
              </a:rPr>
              <a:t>“how quick the GPIO transition” </a:t>
            </a:r>
            <a:endParaRPr lang="en-I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832" y="936882"/>
            <a:ext cx="6391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Main system clock of MCU = </a:t>
            </a:r>
            <a:r>
              <a:rPr lang="en-US" sz="2400" dirty="0" smtClean="0"/>
              <a:t>48MHz, Then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46162" y="1877395"/>
            <a:ext cx="841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fastest toggle speed for the </a:t>
            </a:r>
            <a:r>
              <a:rPr lang="en-IN" sz="2400" dirty="0" smtClean="0"/>
              <a:t>GPIO on </a:t>
            </a:r>
            <a:r>
              <a:rPr lang="en-IN" sz="2400" dirty="0"/>
              <a:t>this </a:t>
            </a:r>
            <a:r>
              <a:rPr lang="en-IN" sz="2400" dirty="0" smtClean="0"/>
              <a:t>MCU  = 24MHz</a:t>
            </a:r>
            <a:endParaRPr lang="en-IN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14776" y="3548418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4776" y="3548418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162" y="4137547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92699" y="3548418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31952" y="3537045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31952" y="3537045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63338" y="4126174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09875" y="3537045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60501" y="3537045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60501" y="3537045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1887" y="4126174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38424" y="3537045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89050" y="3525672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050" y="3525672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20436" y="4114801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66973" y="3525672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17600" y="3509750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17600" y="3509750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48986" y="4098879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95523" y="3509750"/>
            <a:ext cx="0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1124085" y="3316406"/>
            <a:ext cx="1507867" cy="193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ectangle 28"/>
          <p:cNvSpPr/>
          <p:nvPr/>
        </p:nvSpPr>
        <p:spPr>
          <a:xfrm>
            <a:off x="1300523" y="2854741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12Mhz</a:t>
            </a:r>
            <a:endParaRPr lang="en-IN" sz="2400" dirty="0"/>
          </a:p>
        </p:txBody>
      </p:sp>
      <p:sp>
        <p:nvSpPr>
          <p:cNvPr id="30" name="Rectangle 29"/>
          <p:cNvSpPr/>
          <p:nvPr/>
        </p:nvSpPr>
        <p:spPr>
          <a:xfrm>
            <a:off x="346162" y="575414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Lets </a:t>
            </a:r>
            <a:r>
              <a:rPr lang="en-US" sz="2400" dirty="0" smtClean="0"/>
              <a:t>Assume: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09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50446" y="2341040"/>
            <a:ext cx="7549358" cy="568723"/>
            <a:chOff x="950446" y="1923945"/>
            <a:chExt cx="7549358" cy="56872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50446" y="1923945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87970" y="2480254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728369" y="1923945"/>
              <a:ext cx="359601" cy="556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865893" y="1936359"/>
              <a:ext cx="347570" cy="556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13463" y="1936359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50987" y="2480254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91386" y="1936359"/>
              <a:ext cx="359601" cy="5438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128910" y="1923945"/>
              <a:ext cx="347570" cy="556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76480" y="1923945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96388" y="2480254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36787" y="1923945"/>
              <a:ext cx="359601" cy="556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74311" y="1923945"/>
              <a:ext cx="347570" cy="556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721881" y="1936359"/>
              <a:ext cx="7779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307" y="1457205"/>
            <a:ext cx="7659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To be able to work with any peripheral in a MCU , first you have to make sure that its peripheral Clock (</a:t>
            </a:r>
            <a:r>
              <a:rPr lang="en-US" sz="3200" dirty="0" err="1" smtClean="0">
                <a:latin typeface="+mj-lt"/>
              </a:rPr>
              <a:t>f</a:t>
            </a:r>
            <a:r>
              <a:rPr lang="en-US" sz="3200" baseline="-25000" dirty="0" err="1" smtClean="0">
                <a:latin typeface="+mj-lt"/>
              </a:rPr>
              <a:t>pclk</a:t>
            </a:r>
            <a:r>
              <a:rPr lang="en-US" sz="3200" baseline="-25000" dirty="0" smtClean="0">
                <a:latin typeface="+mj-lt"/>
              </a:rPr>
              <a:t>) </a:t>
            </a:r>
            <a:r>
              <a:rPr lang="en-US" sz="3200" dirty="0" smtClean="0">
                <a:latin typeface="+mj-lt"/>
              </a:rPr>
              <a:t>is enabled </a:t>
            </a:r>
            <a:endParaRPr lang="en-IN" sz="3200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2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307" y="1457205"/>
            <a:ext cx="7659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 STM32F4xx MCU, there is a RCC block which manages clocks for almost all peripheral, RCC stands for Reset and Clock Control </a:t>
            </a:r>
            <a:r>
              <a:rPr lang="en-IN" sz="3200" b="1" baseline="-250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7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61" y="2524537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Port Pull-Up/Pull-Down Register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977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61" y="2565480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Port Input Data Register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2548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4785">
            <a:off x="-998" y="2209327"/>
            <a:ext cx="3905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367824"/>
            <a:ext cx="4124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9811">
            <a:off x="1506444" y="3468126"/>
            <a:ext cx="3019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247">
            <a:off x="4352924" y="3244288"/>
            <a:ext cx="45624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034" y="360332"/>
            <a:ext cx="7418404" cy="58477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3200" dirty="0">
                <a:latin typeface="+mj-lt"/>
              </a:rPr>
              <a:t>GPIOs typically used for 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97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61" y="2565480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GPIO Port Output Data Register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1863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09" y="2415354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GPIO Port Alternate Function Register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7451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8232" y="1860511"/>
            <a:ext cx="61029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/>
              <a:t>W</a:t>
            </a:r>
            <a:r>
              <a:rPr lang="en-IN" sz="3200" dirty="0" smtClean="0"/>
              <a:t>hat </a:t>
            </a:r>
            <a:r>
              <a:rPr lang="en-IN" sz="3200" dirty="0"/>
              <a:t>are those 16 </a:t>
            </a:r>
            <a:r>
              <a:rPr lang="en-IN" sz="3200" dirty="0" smtClean="0"/>
              <a:t>different</a:t>
            </a:r>
          </a:p>
          <a:p>
            <a:pPr algn="ctr"/>
            <a:r>
              <a:rPr lang="en-IN" sz="3200" dirty="0" smtClean="0"/>
              <a:t> </a:t>
            </a:r>
            <a:r>
              <a:rPr lang="en-IN" sz="3200" dirty="0"/>
              <a:t>alternate </a:t>
            </a:r>
            <a:r>
              <a:rPr lang="en-IN" sz="3200" dirty="0" smtClean="0"/>
              <a:t>functionalities a I/O</a:t>
            </a:r>
          </a:p>
          <a:p>
            <a:pPr algn="ctr"/>
            <a:r>
              <a:rPr lang="en-IN" sz="3200" dirty="0" smtClean="0"/>
              <a:t>Pin can have ??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1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09" y="2415354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Enabling /Disabling GPIO Port Peripheral Clock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8198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GPIO Driver Development: Getting Started  !!!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2189096"/>
            <a:ext cx="7579671" cy="857250"/>
          </a:xfrm>
        </p:spPr>
        <p:txBody>
          <a:bodyPr>
            <a:noAutofit/>
          </a:bodyPr>
          <a:lstStyle/>
          <a:p>
            <a:r>
              <a:rPr lang="en-US" sz="4200" dirty="0"/>
              <a:t>Overview of the Driver Development Task</a:t>
            </a:r>
            <a:r>
              <a:rPr lang="en-IN" sz="4200" dirty="0"/>
              <a:t/>
            </a:r>
            <a:br>
              <a:rPr lang="en-IN" sz="4200" dirty="0"/>
            </a:b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876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23630" y="1082719"/>
            <a:ext cx="6529893" cy="2270423"/>
            <a:chOff x="1385020" y="530515"/>
            <a:chExt cx="6529893" cy="4145810"/>
          </a:xfrm>
        </p:grpSpPr>
        <p:sp>
          <p:nvSpPr>
            <p:cNvPr id="4" name="Rectangle 3"/>
            <p:cNvSpPr/>
            <p:nvPr/>
          </p:nvSpPr>
          <p:spPr>
            <a:xfrm>
              <a:off x="1423435" y="3259930"/>
              <a:ext cx="6491477" cy="1416395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1746214" y="3388693"/>
              <a:ext cx="1129727" cy="321908"/>
            </a:xfrm>
            <a:prstGeom prst="flowChartAlternate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GPIOA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198720" y="3397610"/>
              <a:ext cx="1129727" cy="321908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GPIOB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4570531" y="3388693"/>
              <a:ext cx="1129727" cy="32190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GPIOC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6504552" y="3401299"/>
              <a:ext cx="1129727" cy="32190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GPIOx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385020" y="1843537"/>
              <a:ext cx="4028355" cy="1094486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GPIO Driver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5846209" y="1843537"/>
              <a:ext cx="2068703" cy="1094486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Startup &amp; CMSIS APIs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1420917" y="530515"/>
              <a:ext cx="6493996" cy="965723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Sample Applications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198720" y="1496238"/>
              <a:ext cx="277981" cy="347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191190" y="2938023"/>
              <a:ext cx="277981" cy="347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>
                <a:solidFill>
                  <a:schemeClr val="tx1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489626" y="1496238"/>
              <a:ext cx="277981" cy="347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>
                <a:solidFill>
                  <a:schemeClr val="tx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613689" y="2947061"/>
              <a:ext cx="277981" cy="347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413375" y="2229826"/>
              <a:ext cx="432835" cy="2575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>
                <a:solidFill>
                  <a:schemeClr val="tx1"/>
                </a:solidFill>
              </a:endParaRPr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1620721" y="3294359"/>
              <a:ext cx="6132802" cy="673769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0216" y="4161273"/>
              <a:ext cx="3022703" cy="346249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800" dirty="0"/>
                <a:t>STM32F4xx Microcontroller</a:t>
              </a:r>
              <a:endParaRPr lang="en-IN" sz="18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58207" y="384346"/>
            <a:ext cx="7364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Overview of the Driver Development Task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32" y="2472401"/>
            <a:ext cx="6820004" cy="857250"/>
          </a:xfrm>
        </p:spPr>
        <p:txBody>
          <a:bodyPr>
            <a:noAutofit/>
          </a:bodyPr>
          <a:lstStyle/>
          <a:p>
            <a:r>
              <a:rPr lang="en-IN" sz="4200" dirty="0" smtClean="0"/>
              <a:t>Understanding Driver API Requirements</a:t>
            </a:r>
            <a:r>
              <a:rPr lang="en-IN" sz="4200" dirty="0"/>
              <a:t/>
            </a:r>
            <a:br>
              <a:rPr lang="en-IN" sz="4200" dirty="0"/>
            </a:b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3192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486510" y="2264066"/>
            <a:ext cx="2664296" cy="918102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GPIO Driver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169173" y="2649265"/>
            <a:ext cx="576064" cy="27003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5236" y="979613"/>
            <a:ext cx="648072" cy="372641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930767" y="1060399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 </a:t>
            </a:r>
            <a:r>
              <a:rPr lang="en-IN" sz="1600" dirty="0">
                <a:solidFill>
                  <a:schemeClr val="bg1"/>
                </a:solidFill>
              </a:rPr>
              <a:t>GPIO initialization</a:t>
            </a:r>
            <a:r>
              <a:rPr lang="en-IN" sz="16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958616" y="1596788"/>
            <a:ext cx="3312368" cy="503227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Enable/Disable GPIO port clock</a:t>
            </a:r>
            <a:r>
              <a:rPr lang="en-IN" sz="16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4924724" y="2399950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 From a GPIO Pin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58616" y="3126470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Write to GPIO Pin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4930767" y="3709077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Configure alternate functionality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26711" y="1154909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3486" y="1816484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4924724" y="4315301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Interrupt Handling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02436" y="2510498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26711" y="3266582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393309" y="3821390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80084" y="4409812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IN" sz="16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748" y="276624"/>
            <a:ext cx="6042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Driver API Requirements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938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b="1" dirty="0" smtClean="0"/>
              <a:t>GPIO Driver Development: Explore MCU Specific Header File  !!!</a:t>
            </a:r>
            <a:endParaRPr lang="en-US" sz="42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040" y="2003755"/>
            <a:ext cx="7813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et’s </a:t>
            </a:r>
            <a:r>
              <a:rPr lang="en-US" sz="2400" dirty="0"/>
              <a:t>begin with some of the </a:t>
            </a:r>
            <a:r>
              <a:rPr lang="en-US" sz="2400" b="1" dirty="0"/>
              <a:t>must know concepts</a:t>
            </a:r>
            <a:r>
              <a:rPr lang="en-US" sz="2400" dirty="0"/>
              <a:t> in GPIO. These concepts are </a:t>
            </a:r>
            <a:r>
              <a:rPr lang="en-US" sz="2400" b="1" dirty="0"/>
              <a:t>generic</a:t>
            </a:r>
            <a:r>
              <a:rPr lang="en-US" sz="2400" dirty="0"/>
              <a:t> and can be applied </a:t>
            </a:r>
            <a:r>
              <a:rPr lang="en-US" sz="2400" dirty="0" smtClean="0"/>
              <a:t>to any </a:t>
            </a:r>
            <a:r>
              <a:rPr lang="en-US" sz="2400" dirty="0"/>
              <a:t>microcontroller </a:t>
            </a:r>
            <a:r>
              <a:rPr lang="en-US" sz="2400" dirty="0" smtClean="0"/>
              <a:t> you have !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38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509" y="2415354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Preparing/Organizing Project files in KEIL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8586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509" y="2578581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Locating MCU Specific Header File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1803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509" y="2578581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Exploring MCU Specific Header File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1765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GPIO Driver Development: Driver Header File  !!!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6509" y="2564742"/>
            <a:ext cx="82296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Implementing </a:t>
            </a:r>
          </a:p>
          <a:p>
            <a:r>
              <a:rPr lang="en-US" sz="4200" dirty="0" smtClean="0"/>
              <a:t>Driver Header file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2234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968" y="1533678"/>
            <a:ext cx="82705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Note:</a:t>
            </a:r>
          </a:p>
          <a:p>
            <a:r>
              <a:rPr lang="en-US" sz="3200" dirty="0" smtClean="0"/>
              <a:t>Remember</a:t>
            </a:r>
            <a:r>
              <a:rPr lang="en-US" sz="3200" dirty="0"/>
              <a:t>, it is always encouraged to write header file first, before attempting to write a source </a:t>
            </a:r>
            <a:r>
              <a:rPr lang="en-US" sz="3200" dirty="0" smtClean="0"/>
              <a:t>file.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20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20" y="1804416"/>
            <a:ext cx="8143672" cy="1888348"/>
          </a:xfrm>
        </p:spPr>
        <p:txBody>
          <a:bodyPr/>
          <a:lstStyle/>
          <a:p>
            <a:r>
              <a:rPr lang="en-US" sz="4800" b="1" dirty="0" smtClean="0"/>
              <a:t>GPIO Driver Development: Implementing </a:t>
            </a:r>
            <a:r>
              <a:rPr lang="en-US" sz="4800" b="1" dirty="0" err="1" smtClean="0"/>
              <a:t>Init</a:t>
            </a:r>
            <a:r>
              <a:rPr lang="en-US" sz="4800" b="1" dirty="0" smtClean="0"/>
              <a:t> API 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320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560" y="2583611"/>
            <a:ext cx="8308519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Code to Configure the MODE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510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561" y="2583611"/>
            <a:ext cx="6820004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 smtClean="0"/>
              <a:t>Code to Configure GPIO Speed and 	Output Type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4145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561" y="2473883"/>
            <a:ext cx="6820004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 smtClean="0"/>
              <a:t>Writing </a:t>
            </a:r>
            <a:r>
              <a:rPr lang="en-IN" sz="4200" dirty="0" err="1" smtClean="0"/>
              <a:t>Init</a:t>
            </a:r>
            <a:r>
              <a:rPr lang="en-IN" sz="4200" dirty="0" smtClean="0"/>
              <a:t> </a:t>
            </a:r>
            <a:r>
              <a:rPr lang="en-IN" sz="4200" dirty="0"/>
              <a:t>function to configure </a:t>
            </a:r>
            <a:r>
              <a:rPr lang="en-IN" sz="4200" dirty="0" smtClean="0"/>
              <a:t>the LED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640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46139" y="1533641"/>
            <a:ext cx="3815259" cy="1672756"/>
            <a:chOff x="2192630" y="1979548"/>
            <a:chExt cx="4251578" cy="2230341"/>
          </a:xfrm>
        </p:grpSpPr>
        <p:grpSp>
          <p:nvGrpSpPr>
            <p:cNvPr id="31" name="Group 30"/>
            <p:cNvGrpSpPr/>
            <p:nvPr/>
          </p:nvGrpSpPr>
          <p:grpSpPr>
            <a:xfrm>
              <a:off x="2267744" y="2348880"/>
              <a:ext cx="4176464" cy="1440160"/>
              <a:chOff x="2267744" y="2348880"/>
              <a:chExt cx="4176464" cy="1440160"/>
            </a:xfrm>
          </p:grpSpPr>
          <p:sp>
            <p:nvSpPr>
              <p:cNvPr id="4" name="Flowchart: Alternate Process 3"/>
              <p:cNvSpPr/>
              <p:nvPr/>
            </p:nvSpPr>
            <p:spPr>
              <a:xfrm>
                <a:off x="2267744" y="2852936"/>
                <a:ext cx="4176464" cy="432048"/>
              </a:xfrm>
              <a:prstGeom prst="flowChartAlternate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GPIO Port A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24905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5816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33017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23928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9167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0078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7279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58190" y="2348880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24905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15816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433017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23928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9167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50078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67279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858190" y="3284984"/>
                <a:ext cx="130871" cy="5040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192630" y="1979548"/>
              <a:ext cx="6380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PA.0</a:t>
              </a:r>
              <a:endParaRPr lang="en-IN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92630" y="3789040"/>
              <a:ext cx="6380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PA.1</a:t>
              </a:r>
              <a:endParaRPr lang="en-IN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87526" y="3799520"/>
              <a:ext cx="74882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PA.15</a:t>
              </a:r>
              <a:endParaRPr lang="en-IN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23" y="1672142"/>
            <a:ext cx="4104455" cy="169779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0439" y="3356553"/>
            <a:ext cx="2385585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/>
              <a:t>Port</a:t>
            </a:r>
            <a:r>
              <a:rPr lang="en-US" b="1" baseline="0" dirty="0" smtClean="0"/>
              <a:t> ‘A’ </a:t>
            </a:r>
            <a:r>
              <a:rPr lang="en-US" baseline="0" dirty="0" smtClean="0"/>
              <a:t>having many </a:t>
            </a:r>
            <a:r>
              <a:rPr lang="en-US" b="1" i="1" baseline="0" dirty="0" smtClean="0"/>
              <a:t>pins</a:t>
            </a:r>
            <a:endParaRPr lang="en-IN" b="1" i="1" dirty="0"/>
          </a:p>
        </p:txBody>
      </p:sp>
      <p:sp>
        <p:nvSpPr>
          <p:cNvPr id="38" name="Rectangle 37"/>
          <p:cNvSpPr/>
          <p:nvPr/>
        </p:nvSpPr>
        <p:spPr>
          <a:xfrm>
            <a:off x="4695223" y="3423945"/>
            <a:ext cx="3400286" cy="307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b="1" dirty="0" smtClean="0"/>
              <a:t>Port</a:t>
            </a:r>
            <a:r>
              <a:rPr lang="en-US" b="1" baseline="0" dirty="0" smtClean="0"/>
              <a:t>  ‘</a:t>
            </a:r>
            <a:r>
              <a:rPr lang="en-US" b="1" baseline="0" dirty="0" err="1" smtClean="0"/>
              <a:t>Soller</a:t>
            </a:r>
            <a:r>
              <a:rPr lang="en-US" b="1" baseline="0" dirty="0" smtClean="0"/>
              <a:t> Town’ </a:t>
            </a:r>
            <a:r>
              <a:rPr lang="en-US" baseline="0" dirty="0" smtClean="0"/>
              <a:t>having many </a:t>
            </a:r>
            <a:r>
              <a:rPr lang="en-US" b="1" i="1" baseline="0" dirty="0" smtClean="0"/>
              <a:t>boats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3365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9720" y="2619094"/>
            <a:ext cx="7833031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/>
              <a:t> Implementing </a:t>
            </a:r>
            <a:r>
              <a:rPr lang="en-IN" sz="4200" dirty="0" smtClean="0"/>
              <a:t>GPIO read </a:t>
            </a:r>
            <a:r>
              <a:rPr lang="en-IN" sz="42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5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09366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Code Implementation to Turn On/Off/Toggle LED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10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09366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Testing </a:t>
            </a:r>
            <a:r>
              <a:rPr lang="en-IN" sz="4000" dirty="0"/>
              <a:t>the </a:t>
            </a:r>
            <a:r>
              <a:rPr lang="en-IN" sz="4000" dirty="0" smtClean="0"/>
              <a:t>Sample Application</a:t>
            </a:r>
          </a:p>
          <a:p>
            <a:r>
              <a:rPr lang="en-IN" sz="4000" dirty="0" smtClean="0"/>
              <a:t>on </a:t>
            </a:r>
            <a:r>
              <a:rPr lang="en-IN" sz="4000" dirty="0"/>
              <a:t>development board</a:t>
            </a:r>
          </a:p>
        </p:txBody>
      </p:sp>
    </p:spTree>
    <p:extLst>
      <p:ext uri="{BB962C8B-B14F-4D97-AF65-F5344CB8AC3E}">
        <p14:creationId xmlns:p14="http://schemas.microsoft.com/office/powerpoint/2010/main" val="24158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09366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Testing LED </a:t>
            </a:r>
            <a:r>
              <a:rPr lang="en-IN" sz="4000" dirty="0"/>
              <a:t>behaviour on logic </a:t>
            </a:r>
            <a:r>
              <a:rPr lang="en-IN" sz="4000" dirty="0" smtClean="0"/>
              <a:t>   analyser Software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546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09366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Exploring </a:t>
            </a:r>
            <a:r>
              <a:rPr lang="en-IN" sz="4000" dirty="0"/>
              <a:t>How peripherals I</a:t>
            </a:r>
            <a:r>
              <a:rPr lang="en-IN" sz="4000" dirty="0" smtClean="0"/>
              <a:t>nterrupts </a:t>
            </a:r>
            <a:r>
              <a:rPr lang="en-IN" sz="4000" dirty="0"/>
              <a:t>the processor via NVIC </a:t>
            </a:r>
          </a:p>
        </p:txBody>
      </p:sp>
    </p:spTree>
    <p:extLst>
      <p:ext uri="{BB962C8B-B14F-4D97-AF65-F5344CB8AC3E}">
        <p14:creationId xmlns:p14="http://schemas.microsoft.com/office/powerpoint/2010/main" val="26528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45942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Test </a:t>
            </a:r>
            <a:r>
              <a:rPr lang="en-IN" sz="4000" dirty="0" smtClean="0"/>
              <a:t>Interrupt Handling APIs by using button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870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45942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Implementing APIs </a:t>
            </a:r>
            <a:r>
              <a:rPr lang="en-IN" sz="4000" dirty="0"/>
              <a:t>to Configure and </a:t>
            </a:r>
            <a:r>
              <a:rPr lang="en-IN" sz="4000" dirty="0" smtClean="0"/>
              <a:t>Enable  External Interrupts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086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545942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Adding </a:t>
            </a:r>
            <a:r>
              <a:rPr lang="en-IN" sz="4000" dirty="0" smtClean="0"/>
              <a:t>Interrupt Handling APIs to </a:t>
            </a:r>
            <a:r>
              <a:rPr lang="en-IN" sz="4000" dirty="0"/>
              <a:t>our driver </a:t>
            </a:r>
          </a:p>
        </p:txBody>
      </p:sp>
    </p:spTree>
    <p:extLst>
      <p:ext uri="{BB962C8B-B14F-4D97-AF65-F5344CB8AC3E}">
        <p14:creationId xmlns:p14="http://schemas.microsoft.com/office/powerpoint/2010/main" val="41264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741014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 Vector table and IRQ handlers</a:t>
            </a:r>
          </a:p>
        </p:txBody>
      </p:sp>
    </p:spTree>
    <p:extLst>
      <p:ext uri="{BB962C8B-B14F-4D97-AF65-F5344CB8AC3E}">
        <p14:creationId xmlns:p14="http://schemas.microsoft.com/office/powerpoint/2010/main" val="32561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2" y="2741014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/>
              <a:t>Clearing External Interrupt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87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64667"/>
            <a:ext cx="2664296" cy="2468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464667"/>
            <a:ext cx="1053467" cy="2468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464667"/>
            <a:ext cx="2360259" cy="24680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7307" y="3363838"/>
            <a:ext cx="2492986" cy="83099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Each port </a:t>
            </a:r>
            <a:r>
              <a:rPr lang="en-US" sz="2400" dirty="0" smtClean="0"/>
              <a:t>have</a:t>
            </a:r>
          </a:p>
          <a:p>
            <a:r>
              <a:rPr lang="en-US" sz="2400" dirty="0" smtClean="0"/>
              <a:t>8 </a:t>
            </a:r>
            <a:r>
              <a:rPr lang="en-US" sz="2400" dirty="0"/>
              <a:t>i/o pins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059833" y="3363838"/>
            <a:ext cx="2577946" cy="83099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Each port have </a:t>
            </a:r>
            <a:endParaRPr lang="en-US" sz="2400" dirty="0" smtClean="0"/>
          </a:p>
          <a:p>
            <a:r>
              <a:rPr lang="en-US" sz="2400" dirty="0" smtClean="0"/>
              <a:t>32 </a:t>
            </a:r>
            <a:r>
              <a:rPr lang="en-US" sz="2400" dirty="0"/>
              <a:t>i/o pins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4209" y="3363838"/>
            <a:ext cx="2577946" cy="83099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/>
              <a:t>Each port have </a:t>
            </a:r>
            <a:endParaRPr lang="en-US" sz="2400" dirty="0" smtClean="0"/>
          </a:p>
          <a:p>
            <a:r>
              <a:rPr lang="en-US" sz="2400" dirty="0" smtClean="0"/>
              <a:t>16 </a:t>
            </a:r>
            <a:r>
              <a:rPr lang="en-US" sz="2400" dirty="0"/>
              <a:t>i/o pins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53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9720" y="2619094"/>
            <a:ext cx="867428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/>
              <a:t> Implementing </a:t>
            </a:r>
            <a:r>
              <a:rPr lang="en-IN" sz="4200" dirty="0" smtClean="0"/>
              <a:t>GPIO Write API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5756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561" y="2497114"/>
            <a:ext cx="7367758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 smtClean="0"/>
              <a:t>Code to Configure Alternate function for GPIO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0117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561" y="2497114"/>
            <a:ext cx="7367758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200" dirty="0"/>
              <a:t>Code to configure GPIO pull-up/pull </a:t>
            </a:r>
            <a:r>
              <a:rPr lang="en-IN" sz="4200" dirty="0" smtClean="0"/>
              <a:t>down Resistor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3500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395" y="1455481"/>
            <a:ext cx="8004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Setting the </a:t>
            </a:r>
            <a:r>
              <a:rPr lang="en-US" sz="2400" dirty="0" smtClean="0"/>
              <a:t>Alternate </a:t>
            </a:r>
            <a:r>
              <a:rPr lang="en-US" sz="2400" dirty="0"/>
              <a:t>F</a:t>
            </a:r>
            <a:r>
              <a:rPr lang="en-US" sz="2400" dirty="0" smtClean="0"/>
              <a:t>unctionality </a:t>
            </a:r>
            <a:r>
              <a:rPr lang="en-US" sz="2400" dirty="0"/>
              <a:t>to GPIO pin lets you to use GPIO pin for different peripheral operations such as </a:t>
            </a:r>
            <a:r>
              <a:rPr lang="en-US" sz="2400" dirty="0" smtClean="0"/>
              <a:t>SPI, I2C, UART, </a:t>
            </a:r>
            <a:r>
              <a:rPr lang="en-US" sz="2400" dirty="0"/>
              <a:t>etc. 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798394" y="3335751"/>
            <a:ext cx="7554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Remember every GPIO pin can be set to 16 different alternate functions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70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0280" y="840339"/>
            <a:ext cx="68989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Completed:</a:t>
            </a:r>
          </a:p>
          <a:p>
            <a:pPr lvl="1"/>
            <a:r>
              <a:rPr lang="en-US" sz="2800" dirty="0"/>
              <a:t>GPIO </a:t>
            </a:r>
            <a:r>
              <a:rPr lang="en-US" sz="2800" dirty="0" err="1"/>
              <a:t>Init</a:t>
            </a:r>
            <a:r>
              <a:rPr lang="en-US" sz="2800" dirty="0"/>
              <a:t> API </a:t>
            </a:r>
          </a:p>
          <a:p>
            <a:pPr lvl="1"/>
            <a:r>
              <a:rPr lang="en-US" sz="2800" dirty="0"/>
              <a:t>GPIO Read API</a:t>
            </a:r>
          </a:p>
          <a:p>
            <a:pPr lvl="1"/>
            <a:r>
              <a:rPr lang="en-US" sz="2800" dirty="0"/>
              <a:t>GPIO Write API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880280" y="2895796"/>
            <a:ext cx="6898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To-do:</a:t>
            </a:r>
            <a:endParaRPr lang="en-US" sz="3200" dirty="0"/>
          </a:p>
          <a:p>
            <a:pPr lvl="1"/>
            <a:r>
              <a:rPr lang="en-US" sz="2800" dirty="0"/>
              <a:t>GPIO </a:t>
            </a:r>
            <a:r>
              <a:rPr lang="en-US" sz="2800" dirty="0" smtClean="0"/>
              <a:t>Interrupt Handling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6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5" y="1207089"/>
            <a:ext cx="5363570" cy="34390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472" y="206925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Discovery Board LEDs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6400800" y="1501254"/>
            <a:ext cx="300251" cy="232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03074" y="2104030"/>
            <a:ext cx="300251" cy="2320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00799" y="2694579"/>
            <a:ext cx="300251" cy="2320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00798" y="3332328"/>
            <a:ext cx="300251" cy="232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72" y="1207090"/>
            <a:ext cx="2060812" cy="343900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Logic</a:t>
            </a:r>
          </a:p>
          <a:p>
            <a:pPr algn="ctr"/>
            <a:r>
              <a:rPr lang="en-US" dirty="0" smtClean="0"/>
              <a:t>Analyzer </a:t>
            </a:r>
          </a:p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985122" y="3530944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012377" y="2272505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985121" y="2897777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CH2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039629" y="1683379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930619" y="418594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GND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63" y="1207090"/>
            <a:ext cx="46863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077001" y="4173135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8480" y="1767485"/>
            <a:ext cx="1842450" cy="139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538480" y="2363332"/>
            <a:ext cx="1842450" cy="139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2538480" y="2984558"/>
            <a:ext cx="1842450" cy="139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449770" y="3615050"/>
            <a:ext cx="1842446" cy="139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538478" y="4276771"/>
            <a:ext cx="1665030" cy="126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5725" y="2060993"/>
            <a:ext cx="6285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How GPIO Peripheral </a:t>
            </a:r>
            <a:endParaRPr lang="en-US" sz="3600" dirty="0" smtClean="0"/>
          </a:p>
          <a:p>
            <a:r>
              <a:rPr lang="en-US" sz="3600" dirty="0" smtClean="0"/>
              <a:t>Interrupts </a:t>
            </a:r>
            <a:r>
              <a:rPr lang="en-US" sz="3600" dirty="0"/>
              <a:t>the Processor !!! 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5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0304" y="12292"/>
            <a:ext cx="8785964" cy="3804052"/>
            <a:chOff x="90304" y="12292"/>
            <a:chExt cx="8785964" cy="4717998"/>
          </a:xfrm>
        </p:grpSpPr>
        <p:sp>
          <p:nvSpPr>
            <p:cNvPr id="25" name="Rectangle 24"/>
            <p:cNvSpPr/>
            <p:nvPr/>
          </p:nvSpPr>
          <p:spPr>
            <a:xfrm>
              <a:off x="5257800" y="517058"/>
              <a:ext cx="914400" cy="3883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</a:t>
              </a:r>
              <a:endParaRPr lang="en-I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10400" y="1671399"/>
              <a:ext cx="1371600" cy="1600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Processor core </a:t>
              </a:r>
              <a:endParaRPr lang="en-IN" dirty="0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6172200" y="2202180"/>
              <a:ext cx="838200" cy="437436"/>
            </a:xfrm>
            <a:prstGeom prst="left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971800" y="574205"/>
              <a:ext cx="1143000" cy="29974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71800" y="1070995"/>
              <a:ext cx="1143000" cy="29974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971800" y="1521528"/>
              <a:ext cx="1143000" cy="29974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971800" y="2018318"/>
              <a:ext cx="1127760" cy="29974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971800" y="4063302"/>
              <a:ext cx="1143000" cy="29974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77060" y="580469"/>
              <a:ext cx="482824" cy="4122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16</a:t>
              </a:r>
            </a:p>
            <a:p>
              <a:endParaRPr lang="en-US" dirty="0"/>
            </a:p>
            <a:p>
              <a:r>
                <a:rPr lang="en-US" dirty="0" smtClean="0"/>
                <a:t>17</a:t>
              </a:r>
            </a:p>
            <a:p>
              <a:endParaRPr lang="en-US" dirty="0"/>
            </a:p>
            <a:p>
              <a:r>
                <a:rPr lang="en-US" dirty="0" smtClean="0"/>
                <a:t>18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19</a:t>
              </a:r>
            </a:p>
            <a:p>
              <a:endParaRPr lang="en-US" dirty="0"/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dirty="0" smtClean="0"/>
                <a:t>255</a:t>
              </a:r>
            </a:p>
            <a:p>
              <a:endParaRPr lang="en-IN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49399" y="521106"/>
              <a:ext cx="1191352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#0</a:t>
              </a:r>
              <a:endParaRPr lang="en-IN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0140" y="1021458"/>
              <a:ext cx="1141659" cy="381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Interrupt#1</a:t>
              </a:r>
              <a:endParaRPr lang="en-IN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49399" y="1529326"/>
              <a:ext cx="1191352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1260" y="2034447"/>
              <a:ext cx="1191352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</a:t>
              </a:r>
              <a:r>
                <a:rPr lang="en-US" dirty="0" smtClean="0"/>
                <a:t>#3</a:t>
              </a:r>
              <a:endParaRPr lang="en-IN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18380" y="4025570"/>
              <a:ext cx="1390124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Interrupt </a:t>
              </a:r>
              <a:r>
                <a:rPr lang="en-US" dirty="0" smtClean="0"/>
                <a:t>#239</a:t>
              </a:r>
              <a:endParaRPr lang="en-IN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517057"/>
              <a:ext cx="1752600" cy="3883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Various external peripherals like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(Timers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Watchdog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SPI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I2C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Etc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81950" y="534936"/>
              <a:ext cx="1206540" cy="39979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4066605" y="1002862"/>
              <a:ext cx="1206540" cy="436007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4099560" y="1524362"/>
              <a:ext cx="1206540" cy="382401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4114800" y="1988842"/>
              <a:ext cx="1206540" cy="42667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4094827" y="4025571"/>
              <a:ext cx="1237230" cy="41969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5540113" y="671419"/>
              <a:ext cx="1500769" cy="52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078981" y="480417"/>
              <a:ext cx="1797287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Exception </a:t>
              </a:r>
              <a:r>
                <a:rPr lang="en-US" dirty="0"/>
                <a:t>Number</a:t>
              </a:r>
              <a:endParaRPr lang="en-IN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016328" y="1219687"/>
              <a:ext cx="20626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134438" y="1275973"/>
              <a:ext cx="1944542" cy="4395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131783" y="1057779"/>
              <a:ext cx="1045479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NVIC lines</a:t>
              </a:r>
              <a:endParaRPr lang="en-IN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4669876" y="1370737"/>
              <a:ext cx="2409104" cy="2842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7" idx="3"/>
            </p:cNvCxnSpPr>
            <p:nvPr/>
          </p:nvCxnSpPr>
          <p:spPr>
            <a:xfrm>
              <a:off x="3036944" y="203154"/>
              <a:ext cx="1824220" cy="2646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0304" y="12292"/>
              <a:ext cx="2946640" cy="381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Exception #16 is </a:t>
              </a:r>
              <a:r>
                <a:rPr lang="en-US" dirty="0" err="1" smtClean="0"/>
                <a:t>ext</a:t>
              </a:r>
              <a:r>
                <a:rPr lang="en-US" dirty="0" smtClean="0"/>
                <a:t> Interrupt </a:t>
              </a:r>
              <a:r>
                <a:rPr lang="en-US" dirty="0"/>
                <a:t>#0</a:t>
              </a:r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051260" y="158290"/>
              <a:ext cx="4711740" cy="4572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388082" y="4049948"/>
              <a:ext cx="2013375" cy="381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ARM </a:t>
              </a:r>
              <a:r>
                <a:rPr lang="en-US" b="1" dirty="0" smtClean="0"/>
                <a:t>cortex-M4</a:t>
              </a:r>
              <a:endParaRPr lang="en-IN" b="1" dirty="0"/>
            </a:p>
          </p:txBody>
        </p:sp>
        <p:sp>
          <p:nvSpPr>
            <p:cNvPr id="42" name="Right Arrow 41"/>
            <p:cNvSpPr/>
            <p:nvPr/>
          </p:nvSpPr>
          <p:spPr>
            <a:xfrm rot="10800000">
              <a:off x="6189134" y="2969125"/>
              <a:ext cx="804333" cy="25717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235631" y="3232184"/>
              <a:ext cx="1043876" cy="648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System </a:t>
              </a:r>
              <a:endParaRPr lang="en-US" dirty="0" smtClean="0"/>
            </a:p>
            <a:p>
              <a:r>
                <a:rPr lang="en-US" dirty="0" smtClean="0"/>
                <a:t>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1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1636" y="415278"/>
            <a:ext cx="8044249" cy="3136118"/>
            <a:chOff x="541637" y="690955"/>
            <a:chExt cx="8044249" cy="4096412"/>
          </a:xfrm>
        </p:grpSpPr>
        <p:sp>
          <p:nvSpPr>
            <p:cNvPr id="9" name="Rectangle 8"/>
            <p:cNvSpPr/>
            <p:nvPr/>
          </p:nvSpPr>
          <p:spPr>
            <a:xfrm>
              <a:off x="541637" y="690955"/>
              <a:ext cx="8044249" cy="409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3444" y="1061658"/>
              <a:ext cx="3869724" cy="292855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317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76720" y="1432360"/>
              <a:ext cx="914400" cy="224893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N</a:t>
              </a:r>
              <a:endParaRPr lang="en-IN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V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600568" y="1806300"/>
              <a:ext cx="1371600" cy="1600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 Processor core </a:t>
              </a:r>
              <a:endParaRPr lang="en-IN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7878" y="1642424"/>
              <a:ext cx="1474574" cy="203886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Some Peripherals including GPIO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5006" y="1605196"/>
              <a:ext cx="1278924" cy="2135527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External Interrupt Controller Block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exti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0212" y="4146784"/>
              <a:ext cx="10422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MCU</a:t>
              </a:r>
              <a:endParaRPr lang="en-IN" sz="28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5697" y="3634049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ARM Cortex M4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991121" y="2394238"/>
              <a:ext cx="565266" cy="26339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250724" y="1801228"/>
              <a:ext cx="825996" cy="281992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260068" y="2204882"/>
              <a:ext cx="825996" cy="281992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250724" y="2570289"/>
              <a:ext cx="825996" cy="281992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223301" y="3060215"/>
              <a:ext cx="825996" cy="281992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41305" y="1867734"/>
              <a:ext cx="579321" cy="1540979"/>
              <a:chOff x="2295685" y="1849588"/>
              <a:chExt cx="862763" cy="1540979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2323108" y="1849588"/>
                <a:ext cx="825996" cy="281992"/>
              </a:xfrm>
              <a:prstGeom prst="rightArrow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2332452" y="2253242"/>
                <a:ext cx="825996" cy="281992"/>
              </a:xfrm>
              <a:prstGeom prst="rightArrow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2323108" y="2618649"/>
                <a:ext cx="825996" cy="281992"/>
              </a:xfrm>
              <a:prstGeom prst="rightArrow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2295685" y="3108575"/>
                <a:ext cx="825996" cy="281992"/>
              </a:xfrm>
              <a:prstGeom prst="rightArrow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2375</Words>
  <Application>Microsoft Office PowerPoint</Application>
  <PresentationFormat>On-screen Show (16:9)</PresentationFormat>
  <Paragraphs>866</Paragraphs>
  <Slides>112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Ion</vt:lpstr>
      <vt:lpstr>GPIO Must Know Concepts !</vt:lpstr>
      <vt:lpstr>Section Takeaways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GPIO Pin Behind the Scene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GPIO INPUT MODE  High Impedance(HI-Z) State</vt:lpstr>
      <vt:lpstr>PowerPoint Presentation</vt:lpstr>
      <vt:lpstr>PowerPoint Presentation</vt:lpstr>
      <vt:lpstr>GPIO INPUT MODE  Pull-Up/Pull-Down State  </vt:lpstr>
      <vt:lpstr>PowerPoint Presentation</vt:lpstr>
      <vt:lpstr>GPIO OUTPUT MODE  Open-drain State</vt:lpstr>
      <vt:lpstr>PowerPoint Presentation</vt:lpstr>
      <vt:lpstr>PowerPoint Presentation</vt:lpstr>
      <vt:lpstr>GPIO OUTPUT MODE  Open drain with Pull-Up </vt:lpstr>
      <vt:lpstr>PowerPoint Presentation</vt:lpstr>
      <vt:lpstr>Practical Usage -1 </vt:lpstr>
      <vt:lpstr>PowerPoint Presentation</vt:lpstr>
      <vt:lpstr>Practical Usage -2 </vt:lpstr>
      <vt:lpstr>PowerPoint Presentation</vt:lpstr>
      <vt:lpstr>GPIO OUTPUT MODE  Push-Pull State</vt:lpstr>
      <vt:lpstr>Output Mode with Push-Pull Configuration</vt:lpstr>
      <vt:lpstr>PowerPoint Presentation</vt:lpstr>
      <vt:lpstr>How to drive a LED from  Push-Pull GPIO Pin ??</vt:lpstr>
      <vt:lpstr>PowerPoint Presentation</vt:lpstr>
      <vt:lpstr>PowerPoint Presentation</vt:lpstr>
      <vt:lpstr>Optimizing IO Power Consumption </vt:lpstr>
      <vt:lpstr>PowerPoint Presentation</vt:lpstr>
      <vt:lpstr>PowerPoint Presentation</vt:lpstr>
      <vt:lpstr>PowerPoint Presentation</vt:lpstr>
      <vt:lpstr>GPIO Programming Structure </vt:lpstr>
      <vt:lpstr>PowerPoint Presentation</vt:lpstr>
      <vt:lpstr>PowerPoint Presentation</vt:lpstr>
      <vt:lpstr>Exploring GPIO Port and Pins On the Discovery board </vt:lpstr>
      <vt:lpstr>PowerPoint Presentation</vt:lpstr>
      <vt:lpstr>PowerPoint Presentation</vt:lpstr>
      <vt:lpstr>GPIO Port MODE Register </vt:lpstr>
      <vt:lpstr>PowerPoint Presentation</vt:lpstr>
      <vt:lpstr>GPIO Port Output Type Register </vt:lpstr>
      <vt:lpstr>PowerPoint Presentation</vt:lpstr>
      <vt:lpstr>GPIO Port Speed Register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GPIO Port Pull-Up/Pull-Down Register </vt:lpstr>
      <vt:lpstr>GPIO Port Input Data Register</vt:lpstr>
      <vt:lpstr>GPIO Port Output Data Register</vt:lpstr>
      <vt:lpstr>GPIO Port Alternate Function Register</vt:lpstr>
      <vt:lpstr>PowerPoint Presentation</vt:lpstr>
      <vt:lpstr>Enabling /Disabling GPIO Port Peripheral Clock</vt:lpstr>
      <vt:lpstr>GPIO Driver Development: Getting Started  !!!</vt:lpstr>
      <vt:lpstr>Overview of the Driver Development Task </vt:lpstr>
      <vt:lpstr>PowerPoint Presentation</vt:lpstr>
      <vt:lpstr>Understanding Driver API Requirements </vt:lpstr>
      <vt:lpstr>PowerPoint Presentation</vt:lpstr>
      <vt:lpstr>GPIO Driver Development: Explore MCU Specific Header File  !!!</vt:lpstr>
      <vt:lpstr>PowerPoint Presentation</vt:lpstr>
      <vt:lpstr>PowerPoint Presentation</vt:lpstr>
      <vt:lpstr>PowerPoint Presentation</vt:lpstr>
      <vt:lpstr>GPIO Driver Development: Driver Header File  !!!</vt:lpstr>
      <vt:lpstr>PowerPoint Presentation</vt:lpstr>
      <vt:lpstr>PowerPoint Presentation</vt:lpstr>
      <vt:lpstr>GPIO Driver Development: Implementing Init API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2016-11-07T04:09:18Z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