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4"/>
  </p:sldMasterIdLst>
  <p:notesMasterIdLst>
    <p:notesMasterId r:id="rId154"/>
  </p:notesMasterIdLst>
  <p:handoutMasterIdLst>
    <p:handoutMasterId r:id="rId155"/>
  </p:handoutMasterIdLst>
  <p:sldIdLst>
    <p:sldId id="526" r:id="rId5"/>
    <p:sldId id="377" r:id="rId6"/>
    <p:sldId id="281" r:id="rId7"/>
    <p:sldId id="282" r:id="rId8"/>
    <p:sldId id="379" r:id="rId9"/>
    <p:sldId id="380" r:id="rId10"/>
    <p:sldId id="381" r:id="rId11"/>
    <p:sldId id="382" r:id="rId12"/>
    <p:sldId id="383" r:id="rId13"/>
    <p:sldId id="384" r:id="rId14"/>
    <p:sldId id="385" r:id="rId15"/>
    <p:sldId id="396" r:id="rId16"/>
    <p:sldId id="449" r:id="rId17"/>
    <p:sldId id="284" r:id="rId18"/>
    <p:sldId id="452" r:id="rId19"/>
    <p:sldId id="451" r:id="rId20"/>
    <p:sldId id="371"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 id="306" r:id="rId41"/>
    <p:sldId id="307" r:id="rId42"/>
    <p:sldId id="398" r:id="rId43"/>
    <p:sldId id="399" r:id="rId44"/>
    <p:sldId id="309" r:id="rId45"/>
    <p:sldId id="310" r:id="rId46"/>
    <p:sldId id="311" r:id="rId47"/>
    <p:sldId id="312" r:id="rId48"/>
    <p:sldId id="313" r:id="rId49"/>
    <p:sldId id="314" r:id="rId50"/>
    <p:sldId id="315" r:id="rId51"/>
    <p:sldId id="400" r:id="rId52"/>
    <p:sldId id="401" r:id="rId53"/>
    <p:sldId id="317" r:id="rId54"/>
    <p:sldId id="402" r:id="rId55"/>
    <p:sldId id="404" r:id="rId56"/>
    <p:sldId id="318" r:id="rId57"/>
    <p:sldId id="405" r:id="rId58"/>
    <p:sldId id="403" r:id="rId59"/>
    <p:sldId id="372" r:id="rId60"/>
    <p:sldId id="320" r:id="rId61"/>
    <p:sldId id="321" r:id="rId62"/>
    <p:sldId id="323" r:id="rId63"/>
    <p:sldId id="324" r:id="rId64"/>
    <p:sldId id="453" r:id="rId65"/>
    <p:sldId id="325" r:id="rId66"/>
    <p:sldId id="406" r:id="rId67"/>
    <p:sldId id="408" r:id="rId68"/>
    <p:sldId id="454" r:id="rId69"/>
    <p:sldId id="373" r:id="rId70"/>
    <p:sldId id="459" r:id="rId71"/>
    <p:sldId id="455" r:id="rId72"/>
    <p:sldId id="327" r:id="rId73"/>
    <p:sldId id="457" r:id="rId74"/>
    <p:sldId id="328" r:id="rId75"/>
    <p:sldId id="374" r:id="rId76"/>
    <p:sldId id="330" r:id="rId77"/>
    <p:sldId id="331" r:id="rId78"/>
    <p:sldId id="410" r:id="rId79"/>
    <p:sldId id="412" r:id="rId80"/>
    <p:sldId id="411" r:id="rId81"/>
    <p:sldId id="413" r:id="rId82"/>
    <p:sldId id="375" r:id="rId83"/>
    <p:sldId id="333" r:id="rId84"/>
    <p:sldId id="415" r:id="rId85"/>
    <p:sldId id="414" r:id="rId86"/>
    <p:sldId id="416" r:id="rId87"/>
    <p:sldId id="417" r:id="rId88"/>
    <p:sldId id="334" r:id="rId89"/>
    <p:sldId id="460" r:id="rId90"/>
    <p:sldId id="419" r:id="rId91"/>
    <p:sldId id="420" r:id="rId92"/>
    <p:sldId id="421" r:id="rId93"/>
    <p:sldId id="422" r:id="rId94"/>
    <p:sldId id="423" r:id="rId95"/>
    <p:sldId id="424" r:id="rId96"/>
    <p:sldId id="425" r:id="rId97"/>
    <p:sldId id="426" r:id="rId98"/>
    <p:sldId id="427" r:id="rId99"/>
    <p:sldId id="428" r:id="rId100"/>
    <p:sldId id="477" r:id="rId101"/>
    <p:sldId id="429" r:id="rId102"/>
    <p:sldId id="430" r:id="rId103"/>
    <p:sldId id="431" r:id="rId104"/>
    <p:sldId id="432" r:id="rId105"/>
    <p:sldId id="433" r:id="rId106"/>
    <p:sldId id="434" r:id="rId107"/>
    <p:sldId id="335" r:id="rId108"/>
    <p:sldId id="337" r:id="rId109"/>
    <p:sldId id="338" r:id="rId110"/>
    <p:sldId id="339" r:id="rId111"/>
    <p:sldId id="340" r:id="rId112"/>
    <p:sldId id="435" r:id="rId113"/>
    <p:sldId id="342" r:id="rId114"/>
    <p:sldId id="341" r:id="rId115"/>
    <p:sldId id="474" r:id="rId116"/>
    <p:sldId id="436" r:id="rId117"/>
    <p:sldId id="437" r:id="rId118"/>
    <p:sldId id="438" r:id="rId119"/>
    <p:sldId id="439" r:id="rId120"/>
    <p:sldId id="440" r:id="rId121"/>
    <p:sldId id="441" r:id="rId122"/>
    <p:sldId id="442" r:id="rId123"/>
    <p:sldId id="443" r:id="rId124"/>
    <p:sldId id="444" r:id="rId125"/>
    <p:sldId id="445" r:id="rId126"/>
    <p:sldId id="446" r:id="rId127"/>
    <p:sldId id="346" r:id="rId128"/>
    <p:sldId id="347" r:id="rId129"/>
    <p:sldId id="348" r:id="rId130"/>
    <p:sldId id="349" r:id="rId131"/>
    <p:sldId id="366" r:id="rId132"/>
    <p:sldId id="367" r:id="rId133"/>
    <p:sldId id="368" r:id="rId134"/>
    <p:sldId id="369" r:id="rId135"/>
    <p:sldId id="370" r:id="rId136"/>
    <p:sldId id="462" r:id="rId137"/>
    <p:sldId id="464" r:id="rId138"/>
    <p:sldId id="463" r:id="rId139"/>
    <p:sldId id="465" r:id="rId140"/>
    <p:sldId id="466" r:id="rId141"/>
    <p:sldId id="467" r:id="rId142"/>
    <p:sldId id="469" r:id="rId143"/>
    <p:sldId id="468" r:id="rId144"/>
    <p:sldId id="470" r:id="rId145"/>
    <p:sldId id="471" r:id="rId146"/>
    <p:sldId id="472" r:id="rId147"/>
    <p:sldId id="473" r:id="rId148"/>
    <p:sldId id="475" r:id="rId149"/>
    <p:sldId id="476" r:id="rId150"/>
    <p:sldId id="500" r:id="rId151"/>
    <p:sldId id="532" r:id="rId152"/>
    <p:sldId id="533" r:id="rId153"/>
  </p:sldIdLst>
  <p:sldSz cx="9144000" cy="5143500" type="screen16x9"/>
  <p:notesSz cx="7023100" cy="93091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76699" autoAdjust="0"/>
  </p:normalViewPr>
  <p:slideViewPr>
    <p:cSldViewPr snapToGrid="0" showGuides="1">
      <p:cViewPr>
        <p:scale>
          <a:sx n="75" d="100"/>
          <a:sy n="75" d="100"/>
        </p:scale>
        <p:origin x="-1002" y="216"/>
      </p:cViewPr>
      <p:guideLst>
        <p:guide orient="horz" pos="1620"/>
        <p:guide pos="2880"/>
      </p:guideLst>
    </p:cSldViewPr>
  </p:slideViewPr>
  <p:notesTextViewPr>
    <p:cViewPr>
      <p:scale>
        <a:sx n="1" d="1"/>
        <a:sy n="1" d="1"/>
      </p:scale>
      <p:origin x="0" y="0"/>
    </p:cViewPr>
  </p:notesTextViewPr>
  <p:notesViewPr>
    <p:cSldViewPr snapToGrid="0">
      <p:cViewPr varScale="1">
        <p:scale>
          <a:sx n="63" d="100"/>
          <a:sy n="63" d="100"/>
        </p:scale>
        <p:origin x="2808"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38" Type="http://schemas.openxmlformats.org/officeDocument/2006/relationships/slide" Target="slides/slide134.xml"/><Relationship Id="rId154" Type="http://schemas.openxmlformats.org/officeDocument/2006/relationships/notesMaster" Target="notesMasters/notesMaster1.xml"/><Relationship Id="rId159" Type="http://schemas.openxmlformats.org/officeDocument/2006/relationships/tableStyles" Target="tableStyle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slide" Target="slides/slide140.xml"/><Relationship Id="rId149" Type="http://schemas.openxmlformats.org/officeDocument/2006/relationships/slide" Target="slides/slide14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slide" Target="slides/slide146.xml"/><Relationship Id="rId155" Type="http://schemas.openxmlformats.org/officeDocument/2006/relationships/handoutMaster" Target="handoutMasters/handoutMaster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slide" Target="slides/slide128.xml"/><Relationship Id="rId140" Type="http://schemas.openxmlformats.org/officeDocument/2006/relationships/slide" Target="slides/slide136.xml"/><Relationship Id="rId145" Type="http://schemas.openxmlformats.org/officeDocument/2006/relationships/slide" Target="slides/slide141.xml"/><Relationship Id="rId153" Type="http://schemas.openxmlformats.org/officeDocument/2006/relationships/slide" Target="slides/slide149.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slide" Target="slides/slide131.xml"/><Relationship Id="rId143" Type="http://schemas.openxmlformats.org/officeDocument/2006/relationships/slide" Target="slides/slide139.xml"/><Relationship Id="rId148" Type="http://schemas.openxmlformats.org/officeDocument/2006/relationships/slide" Target="slides/slide144.xml"/><Relationship Id="rId151" Type="http://schemas.openxmlformats.org/officeDocument/2006/relationships/slide" Target="slides/slide147.xml"/><Relationship Id="rId156"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8275" y="0"/>
            <a:ext cx="3043238" cy="466725"/>
          </a:xfrm>
          <a:prstGeom prst="rect">
            <a:avLst/>
          </a:prstGeom>
        </p:spPr>
        <p:txBody>
          <a:bodyPr vert="horz" lIns="91440" tIns="45720" rIns="91440" bIns="45720" rtlCol="0"/>
          <a:lstStyle>
            <a:lvl1pPr algn="r">
              <a:defRPr sz="1200"/>
            </a:lvl1pPr>
          </a:lstStyle>
          <a:p>
            <a:fld id="{E574AC39-44E6-425E-AF49-CF7D189F346F}" type="datetimeFigureOut">
              <a:rPr lang="en-US" smtClean="0"/>
              <a:t>11/7/2016</a:t>
            </a:fld>
            <a:endParaRPr lang="en-US"/>
          </a:p>
        </p:txBody>
      </p:sp>
      <p:sp>
        <p:nvSpPr>
          <p:cNvPr id="4" name="Footer Placeholder 3"/>
          <p:cNvSpPr>
            <a:spLocks noGrp="1"/>
          </p:cNvSpPr>
          <p:nvPr>
            <p:ph type="ftr" sz="quarter" idx="2"/>
          </p:nvPr>
        </p:nvSpPr>
        <p:spPr>
          <a:xfrm>
            <a:off x="0" y="8842375"/>
            <a:ext cx="3043238"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8275" y="8842375"/>
            <a:ext cx="3043238" cy="466725"/>
          </a:xfrm>
          <a:prstGeom prst="rect">
            <a:avLst/>
          </a:prstGeom>
        </p:spPr>
        <p:txBody>
          <a:bodyPr vert="horz" lIns="91440" tIns="45720" rIns="91440" bIns="45720" rtlCol="0" anchor="b"/>
          <a:lstStyle>
            <a:lvl1pPr algn="r">
              <a:defRPr sz="1200"/>
            </a:lvl1pPr>
          </a:lstStyle>
          <a:p>
            <a:fld id="{6320F472-929B-459B-8D82-2FABCC5B32A0}" type="slidenum">
              <a:rPr lang="en-US" smtClean="0"/>
              <a:t>‹#›</a:t>
            </a:fld>
            <a:endParaRPr lang="en-US"/>
          </a:p>
        </p:txBody>
      </p:sp>
    </p:spTree>
    <p:extLst>
      <p:ext uri="{BB962C8B-B14F-4D97-AF65-F5344CB8AC3E}">
        <p14:creationId xmlns:p14="http://schemas.microsoft.com/office/powerpoint/2010/main" val="3202264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DF2775BC-6312-42C7-B7C5-EA6783C2D9CA}" type="datetimeFigureOut">
              <a:rPr lang="en-US" smtClean="0"/>
              <a:t>11/7/2016</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67F715A1-4ADC-44E0-9587-804FF39D6B22}" type="slidenum">
              <a:rPr lang="en-US" smtClean="0"/>
              <a:t>‹#›</a:t>
            </a:fld>
            <a:endParaRPr lang="en-US"/>
          </a:p>
        </p:txBody>
      </p:sp>
    </p:spTree>
    <p:extLst>
      <p:ext uri="{BB962C8B-B14F-4D97-AF65-F5344CB8AC3E}">
        <p14:creationId xmlns:p14="http://schemas.microsoft.com/office/powerpoint/2010/main" val="172984200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2</a:t>
            </a:fld>
            <a:endParaRPr lang="en-US" dirty="0"/>
          </a:p>
        </p:txBody>
      </p:sp>
    </p:spTree>
    <p:extLst>
      <p:ext uri="{BB962C8B-B14F-4D97-AF65-F5344CB8AC3E}">
        <p14:creationId xmlns:p14="http://schemas.microsoft.com/office/powerpoint/2010/main" val="187832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dirty="0" smtClean="0"/>
              <a:t>In I2C slave can make master wait by holding the clock down if it's busy , what we call clock stretching. </a:t>
            </a:r>
            <a:endParaRPr lang="en-IN" dirty="0" smtClean="0"/>
          </a:p>
          <a:p>
            <a:pPr algn="ctr"/>
            <a:r>
              <a:rPr lang="en-US" dirty="0" smtClean="0"/>
              <a:t>But in SPI, slave has no control over clock, if it's busy then it has to indicate to the master in other ways. </a:t>
            </a:r>
            <a:endParaRPr lang="en-IN" dirty="0" smtClean="0"/>
          </a:p>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13</a:t>
            </a:fld>
            <a:endParaRPr lang="en-US"/>
          </a:p>
        </p:txBody>
      </p:sp>
    </p:spTree>
    <p:extLst>
      <p:ext uri="{BB962C8B-B14F-4D97-AF65-F5344CB8AC3E}">
        <p14:creationId xmlns:p14="http://schemas.microsoft.com/office/powerpoint/2010/main" val="1422805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15</a:t>
            </a:fld>
            <a:endParaRPr lang="en-US"/>
          </a:p>
        </p:txBody>
      </p:sp>
    </p:spTree>
    <p:extLst>
      <p:ext uri="{BB962C8B-B14F-4D97-AF65-F5344CB8AC3E}">
        <p14:creationId xmlns:p14="http://schemas.microsoft.com/office/powerpoint/2010/main" val="3466272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2F9D4F5-F5A2-4D3C-A0D4-12D3A2ED8A3D}" type="slidenum">
              <a:rPr lang="en-IN" smtClean="0"/>
              <a:t>16</a:t>
            </a:fld>
            <a:endParaRPr lang="en-IN"/>
          </a:p>
        </p:txBody>
      </p:sp>
    </p:spTree>
    <p:extLst>
      <p:ext uri="{BB962C8B-B14F-4D97-AF65-F5344CB8AC3E}">
        <p14:creationId xmlns:p14="http://schemas.microsoft.com/office/powerpoint/2010/main" val="3660382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mn-ea"/>
                <a:cs typeface="+mn-cs"/>
              </a:rPr>
              <a:t>The master always triggers the data communication first with the start condition. </a:t>
            </a:r>
            <a:endParaRPr lang="en-IN" sz="900" kern="1200" dirty="0" smtClean="0">
              <a:solidFill>
                <a:schemeClr val="tx1"/>
              </a:solidFill>
              <a:effectLst/>
              <a:latin typeface="+mn-lt"/>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mn-ea"/>
                <a:cs typeface="+mn-cs"/>
              </a:rPr>
              <a:t>After that master sends out the 7-bit address of the slave along with 1 bit read or write bit, which we call as address phase. </a:t>
            </a:r>
            <a:endParaRPr lang="en-IN"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If this bit 1 , that means master is expecting data from the slave </a:t>
            </a:r>
          </a:p>
          <a:p>
            <a:r>
              <a:rPr lang="en-US" sz="900" kern="1200" dirty="0" smtClean="0">
                <a:solidFill>
                  <a:schemeClr val="tx1"/>
                </a:solidFill>
                <a:effectLst/>
                <a:latin typeface="+mn-lt"/>
                <a:ea typeface="+mn-ea"/>
                <a:cs typeface="+mn-cs"/>
              </a:rPr>
              <a:t>if this bit is zero, then master will send out the data to the slave</a:t>
            </a:r>
          </a:p>
          <a:p>
            <a:r>
              <a:rPr lang="en-US" sz="900" kern="1200" dirty="0" smtClean="0">
                <a:solidFill>
                  <a:schemeClr val="tx1"/>
                </a:solidFill>
                <a:effectLst/>
                <a:latin typeface="+mn-lt"/>
                <a:ea typeface="+mn-ea"/>
                <a:cs typeface="+mn-cs"/>
              </a:rPr>
              <a:t>, for each data byte the slave receives, the slave will send out the </a:t>
            </a:r>
            <a:r>
              <a:rPr lang="en-US" sz="900" kern="1200" dirty="0" err="1" smtClean="0">
                <a:solidFill>
                  <a:schemeClr val="tx1"/>
                </a:solidFill>
                <a:effectLst/>
                <a:latin typeface="+mn-lt"/>
                <a:ea typeface="+mn-ea"/>
                <a:cs typeface="+mn-cs"/>
              </a:rPr>
              <a:t>ack</a:t>
            </a:r>
            <a:r>
              <a:rPr lang="en-US" sz="900" kern="1200" dirty="0" smtClean="0">
                <a:solidFill>
                  <a:schemeClr val="tx1"/>
                </a:solidFill>
                <a:effectLst/>
                <a:latin typeface="+mn-lt"/>
                <a:ea typeface="+mn-ea"/>
                <a:cs typeface="+mn-cs"/>
              </a:rPr>
              <a:t>,</a:t>
            </a:r>
          </a:p>
          <a:p>
            <a:r>
              <a:rPr lang="en-US" sz="900" kern="1200" dirty="0" smtClean="0">
                <a:solidFill>
                  <a:schemeClr val="tx1"/>
                </a:solidFill>
                <a:effectLst/>
                <a:latin typeface="+mn-lt"/>
                <a:ea typeface="+mn-ea"/>
                <a:cs typeface="+mn-cs"/>
              </a:rPr>
              <a:t>After that, if at any time master wishes to terminate the communication then it raises the stop condition</a:t>
            </a:r>
            <a:endParaRPr lang="en-IN" dirty="0"/>
          </a:p>
        </p:txBody>
      </p:sp>
      <p:sp>
        <p:nvSpPr>
          <p:cNvPr id="4" name="Slide Number Placeholder 3"/>
          <p:cNvSpPr>
            <a:spLocks noGrp="1"/>
          </p:cNvSpPr>
          <p:nvPr>
            <p:ph type="sldNum" sz="quarter" idx="10"/>
          </p:nvPr>
        </p:nvSpPr>
        <p:spPr/>
        <p:txBody>
          <a:bodyPr/>
          <a:lstStyle/>
          <a:p>
            <a:fld id="{82F9D4F5-F5A2-4D3C-A0D4-12D3A2ED8A3D}" type="slidenum">
              <a:rPr lang="en-IN" smtClean="0"/>
              <a:t>19</a:t>
            </a:fld>
            <a:endParaRPr lang="en-IN"/>
          </a:p>
        </p:txBody>
      </p:sp>
    </p:spTree>
    <p:extLst>
      <p:ext uri="{BB962C8B-B14F-4D97-AF65-F5344CB8AC3E}">
        <p14:creationId xmlns:p14="http://schemas.microsoft.com/office/powerpoint/2010/main" val="93311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mn-lt"/>
                <a:ea typeface="+mn-ea"/>
                <a:cs typeface="+mn-cs"/>
              </a:rPr>
              <a:t>if </a:t>
            </a:r>
            <a:r>
              <a:rPr lang="en-US" sz="900" kern="1200" dirty="0" smtClean="0">
                <a:solidFill>
                  <a:schemeClr val="tx1"/>
                </a:solidFill>
                <a:effectLst/>
                <a:latin typeface="+mn-lt"/>
                <a:ea typeface="+mn-ea"/>
                <a:cs typeface="+mn-cs"/>
              </a:rPr>
              <a:t>the </a:t>
            </a:r>
            <a:r>
              <a:rPr lang="en-US" sz="900" kern="1200" dirty="0" err="1" smtClean="0">
                <a:solidFill>
                  <a:schemeClr val="tx1"/>
                </a:solidFill>
                <a:effectLst/>
                <a:latin typeface="+mn-lt"/>
                <a:ea typeface="+mn-ea"/>
                <a:cs typeface="+mn-cs"/>
              </a:rPr>
              <a:t>sda</a:t>
            </a:r>
            <a:r>
              <a:rPr lang="en-US" sz="900" kern="1200" dirty="0" smtClean="0">
                <a:solidFill>
                  <a:schemeClr val="tx1"/>
                </a:solidFill>
                <a:effectLst/>
                <a:latin typeface="+mn-lt"/>
                <a:ea typeface="+mn-ea"/>
                <a:cs typeface="+mn-cs"/>
              </a:rPr>
              <a:t> line goes low, when the clock is high, then it is interpreted as start condition in i2c. </a:t>
            </a:r>
          </a:p>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21</a:t>
            </a:fld>
            <a:endParaRPr lang="en-US"/>
          </a:p>
        </p:txBody>
      </p:sp>
    </p:spTree>
    <p:extLst>
      <p:ext uri="{BB962C8B-B14F-4D97-AF65-F5344CB8AC3E}">
        <p14:creationId xmlns:p14="http://schemas.microsoft.com/office/powerpoint/2010/main" val="2690935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mn-lt"/>
                <a:ea typeface="+mn-ea"/>
                <a:cs typeface="+mn-cs"/>
              </a:rPr>
              <a:t>You can see it takes seven clock cycle to send out 7 bit of slave address</a:t>
            </a:r>
          </a:p>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mn-ea"/>
                <a:cs typeface="+mn-cs"/>
              </a:rPr>
              <a:t>after that master sends out read or write bit in the 8th clock cycle </a:t>
            </a:r>
            <a:endParaRPr lang="en-IN" sz="9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23</a:t>
            </a:fld>
            <a:endParaRPr lang="en-US"/>
          </a:p>
        </p:txBody>
      </p:sp>
    </p:spTree>
    <p:extLst>
      <p:ext uri="{BB962C8B-B14F-4D97-AF65-F5344CB8AC3E}">
        <p14:creationId xmlns:p14="http://schemas.microsoft.com/office/powerpoint/2010/main" val="1834686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mn-ea"/>
                <a:cs typeface="+mn-cs"/>
              </a:rPr>
              <a:t>At 8th clock cycle if the </a:t>
            </a:r>
            <a:r>
              <a:rPr lang="en-US" sz="900" kern="1200" dirty="0" err="1" smtClean="0">
                <a:solidFill>
                  <a:schemeClr val="tx1"/>
                </a:solidFill>
                <a:effectLst/>
                <a:latin typeface="+mn-lt"/>
                <a:ea typeface="+mn-ea"/>
                <a:cs typeface="+mn-cs"/>
              </a:rPr>
              <a:t>sda</a:t>
            </a:r>
            <a:r>
              <a:rPr lang="en-US" sz="900" kern="1200" dirty="0" smtClean="0">
                <a:solidFill>
                  <a:schemeClr val="tx1"/>
                </a:solidFill>
                <a:effectLst/>
                <a:latin typeface="+mn-lt"/>
                <a:ea typeface="+mn-ea"/>
                <a:cs typeface="+mn-cs"/>
              </a:rPr>
              <a:t> is low, then it is interpreted as write and if it high then it is interpreted as read bit. </a:t>
            </a:r>
            <a:endParaRPr lang="en-IN" sz="9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24</a:t>
            </a:fld>
            <a:endParaRPr lang="en-US"/>
          </a:p>
        </p:txBody>
      </p:sp>
    </p:spTree>
    <p:extLst>
      <p:ext uri="{BB962C8B-B14F-4D97-AF65-F5344CB8AC3E}">
        <p14:creationId xmlns:p14="http://schemas.microsoft.com/office/powerpoint/2010/main" val="12458751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25</a:t>
            </a:fld>
            <a:endParaRPr lang="en-US"/>
          </a:p>
        </p:txBody>
      </p:sp>
    </p:spTree>
    <p:extLst>
      <p:ext uri="{BB962C8B-B14F-4D97-AF65-F5344CB8AC3E}">
        <p14:creationId xmlns:p14="http://schemas.microsoft.com/office/powerpoint/2010/main" val="1377018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mn-lt"/>
                <a:ea typeface="+mn-ea"/>
                <a:cs typeface="+mn-cs"/>
              </a:rPr>
              <a:t>, at the 9th clock, if the </a:t>
            </a:r>
            <a:r>
              <a:rPr lang="en-US" sz="900" kern="1200" dirty="0" err="1" smtClean="0">
                <a:solidFill>
                  <a:schemeClr val="tx1"/>
                </a:solidFill>
                <a:effectLst/>
                <a:latin typeface="+mn-lt"/>
                <a:ea typeface="+mn-ea"/>
                <a:cs typeface="+mn-cs"/>
              </a:rPr>
              <a:t>sda</a:t>
            </a:r>
            <a:r>
              <a:rPr lang="en-US" sz="900" kern="1200" dirty="0" smtClean="0">
                <a:solidFill>
                  <a:schemeClr val="tx1"/>
                </a:solidFill>
                <a:effectLst/>
                <a:latin typeface="+mn-lt"/>
                <a:ea typeface="+mn-ea"/>
                <a:cs typeface="+mn-cs"/>
              </a:rPr>
              <a:t> line goes low, then it is interpreted as an </a:t>
            </a:r>
            <a:r>
              <a:rPr lang="en-US" sz="900" kern="1200" dirty="0" err="1" smtClean="0">
                <a:solidFill>
                  <a:schemeClr val="tx1"/>
                </a:solidFill>
                <a:effectLst/>
                <a:latin typeface="+mn-lt"/>
                <a:ea typeface="+mn-ea"/>
                <a:cs typeface="+mn-cs"/>
              </a:rPr>
              <a:t>ack</a:t>
            </a:r>
            <a:r>
              <a:rPr lang="en-US" sz="900" kern="1200" dirty="0" smtClean="0">
                <a:solidFill>
                  <a:schemeClr val="tx1"/>
                </a:solidFill>
                <a:effectLst/>
                <a:latin typeface="+mn-lt"/>
                <a:ea typeface="+mn-ea"/>
                <a:cs typeface="+mn-cs"/>
              </a:rPr>
              <a:t> from the slave</a:t>
            </a:r>
          </a:p>
          <a:p>
            <a:r>
              <a:rPr lang="en-US" sz="900" kern="1200" dirty="0" smtClean="0">
                <a:solidFill>
                  <a:schemeClr val="tx1"/>
                </a:solidFill>
                <a:effectLst/>
                <a:latin typeface="+mn-lt"/>
                <a:ea typeface="+mn-ea"/>
                <a:cs typeface="+mn-cs"/>
              </a:rPr>
              <a:t>.  If the </a:t>
            </a:r>
            <a:r>
              <a:rPr lang="en-US" sz="900" kern="1200" dirty="0" err="1" smtClean="0">
                <a:solidFill>
                  <a:schemeClr val="tx1"/>
                </a:solidFill>
                <a:effectLst/>
                <a:latin typeface="+mn-lt"/>
                <a:ea typeface="+mn-ea"/>
                <a:cs typeface="+mn-cs"/>
              </a:rPr>
              <a:t>sda</a:t>
            </a:r>
            <a:r>
              <a:rPr lang="en-US" sz="900" kern="1200" dirty="0" smtClean="0">
                <a:solidFill>
                  <a:schemeClr val="tx1"/>
                </a:solidFill>
                <a:effectLst/>
                <a:latin typeface="+mn-lt"/>
                <a:ea typeface="+mn-ea"/>
                <a:cs typeface="+mn-cs"/>
              </a:rPr>
              <a:t> remains high at the 9th clock cycle then, it is interpreted as </a:t>
            </a:r>
            <a:r>
              <a:rPr lang="en-US" sz="900" kern="1200" dirty="0" err="1" smtClean="0">
                <a:solidFill>
                  <a:schemeClr val="tx1"/>
                </a:solidFill>
                <a:effectLst/>
                <a:latin typeface="+mn-lt"/>
                <a:ea typeface="+mn-ea"/>
                <a:cs typeface="+mn-cs"/>
              </a:rPr>
              <a:t>NAck</a:t>
            </a:r>
            <a:r>
              <a:rPr lang="en-US" sz="900" kern="1200" dirty="0" smtClean="0">
                <a:solidFill>
                  <a:schemeClr val="tx1"/>
                </a:solidFill>
                <a:effectLst/>
                <a:latin typeface="+mn-lt"/>
                <a:ea typeface="+mn-ea"/>
                <a:cs typeface="+mn-cs"/>
              </a:rPr>
              <a:t> .</a:t>
            </a:r>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26</a:t>
            </a:fld>
            <a:endParaRPr lang="en-US"/>
          </a:p>
        </p:txBody>
      </p:sp>
    </p:spTree>
    <p:extLst>
      <p:ext uri="{BB962C8B-B14F-4D97-AF65-F5344CB8AC3E}">
        <p14:creationId xmlns:p14="http://schemas.microsoft.com/office/powerpoint/2010/main" val="674876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29</a:t>
            </a:fld>
            <a:endParaRPr lang="en-US"/>
          </a:p>
        </p:txBody>
      </p:sp>
    </p:spTree>
    <p:extLst>
      <p:ext uri="{BB962C8B-B14F-4D97-AF65-F5344CB8AC3E}">
        <p14:creationId xmlns:p14="http://schemas.microsoft.com/office/powerpoint/2010/main" val="1437612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dirty="0"/>
          </a:p>
        </p:txBody>
      </p:sp>
      <p:sp>
        <p:nvSpPr>
          <p:cNvPr id="4" name="Slide Number Placeholder 3"/>
          <p:cNvSpPr>
            <a:spLocks noGrp="1"/>
          </p:cNvSpPr>
          <p:nvPr>
            <p:ph type="sldNum" sz="quarter" idx="10"/>
          </p:nvPr>
        </p:nvSpPr>
        <p:spPr/>
        <p:txBody>
          <a:bodyPr/>
          <a:lstStyle/>
          <a:p>
            <a:fld id="{82F9D4F5-F5A2-4D3C-A0D4-12D3A2ED8A3D}" type="slidenum">
              <a:rPr lang="en-IN" smtClean="0"/>
              <a:t>3</a:t>
            </a:fld>
            <a:endParaRPr lang="en-IN"/>
          </a:p>
        </p:txBody>
      </p:sp>
    </p:spTree>
    <p:extLst>
      <p:ext uri="{BB962C8B-B14F-4D97-AF65-F5344CB8AC3E}">
        <p14:creationId xmlns:p14="http://schemas.microsoft.com/office/powerpoint/2010/main" val="29169635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mn-lt"/>
                <a:ea typeface="+mn-ea"/>
                <a:cs typeface="+mn-cs"/>
              </a:rPr>
              <a:t>When the clock is high, if the </a:t>
            </a:r>
            <a:r>
              <a:rPr lang="en-US" sz="900" kern="1200" dirty="0" err="1" smtClean="0">
                <a:solidFill>
                  <a:schemeClr val="tx1"/>
                </a:solidFill>
                <a:effectLst/>
                <a:latin typeface="+mn-lt"/>
                <a:ea typeface="+mn-ea"/>
                <a:cs typeface="+mn-cs"/>
              </a:rPr>
              <a:t>sda</a:t>
            </a:r>
            <a:r>
              <a:rPr lang="en-US" sz="900" kern="1200" dirty="0" smtClean="0">
                <a:solidFill>
                  <a:schemeClr val="tx1"/>
                </a:solidFill>
                <a:effectLst/>
                <a:latin typeface="+mn-lt"/>
                <a:ea typeface="+mn-ea"/>
                <a:cs typeface="+mn-cs"/>
              </a:rPr>
              <a:t> makes a low to high transition, then it  is interpreted as stop condition by the i2c engine</a:t>
            </a:r>
          </a:p>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mn-ea"/>
                <a:cs typeface="+mn-cs"/>
              </a:rPr>
              <a:t>After the stop condition, you can see that, both the </a:t>
            </a:r>
            <a:r>
              <a:rPr lang="en-US" sz="900" kern="1200" dirty="0" err="1" smtClean="0">
                <a:solidFill>
                  <a:schemeClr val="tx1"/>
                </a:solidFill>
                <a:effectLst/>
                <a:latin typeface="+mn-lt"/>
                <a:ea typeface="+mn-ea"/>
                <a:cs typeface="+mn-cs"/>
              </a:rPr>
              <a:t>sda</a:t>
            </a:r>
            <a:r>
              <a:rPr lang="en-US" sz="900" kern="1200" dirty="0" smtClean="0">
                <a:solidFill>
                  <a:schemeClr val="tx1"/>
                </a:solidFill>
                <a:effectLst/>
                <a:latin typeface="+mn-lt"/>
                <a:ea typeface="+mn-ea"/>
                <a:cs typeface="+mn-cs"/>
              </a:rPr>
              <a:t> and clock line are high, that means the bus is released and can be used by other masters. </a:t>
            </a:r>
            <a:endParaRPr lang="en-IN" sz="900" kern="1200" dirty="0" smtClean="0">
              <a:solidFill>
                <a:schemeClr val="tx1"/>
              </a:solidFill>
              <a:effectLst/>
              <a:latin typeface="+mn-lt"/>
              <a:ea typeface="+mn-ea"/>
              <a:cs typeface="+mn-cs"/>
            </a:endParaRPr>
          </a:p>
          <a:p>
            <a:endParaRPr lang="en-IN" dirty="0" smtClean="0"/>
          </a:p>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30</a:t>
            </a:fld>
            <a:endParaRPr lang="en-US"/>
          </a:p>
        </p:txBody>
      </p:sp>
    </p:spTree>
    <p:extLst>
      <p:ext uri="{BB962C8B-B14F-4D97-AF65-F5344CB8AC3E}">
        <p14:creationId xmlns:p14="http://schemas.microsoft.com/office/powerpoint/2010/main" val="5693848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mn-lt"/>
                <a:ea typeface="+mn-ea"/>
                <a:cs typeface="+mn-cs"/>
              </a:rPr>
              <a:t>first master generates start condition, that is </a:t>
            </a:r>
            <a:r>
              <a:rPr lang="en-US" sz="900" kern="1200" dirty="0" err="1" smtClean="0">
                <a:solidFill>
                  <a:schemeClr val="tx1"/>
                </a:solidFill>
                <a:effectLst/>
                <a:latin typeface="+mn-lt"/>
                <a:ea typeface="+mn-ea"/>
                <a:cs typeface="+mn-cs"/>
              </a:rPr>
              <a:t>sda</a:t>
            </a:r>
            <a:r>
              <a:rPr lang="en-US" sz="900" kern="1200" dirty="0" smtClean="0">
                <a:solidFill>
                  <a:schemeClr val="tx1"/>
                </a:solidFill>
                <a:effectLst/>
                <a:latin typeface="+mn-lt"/>
                <a:ea typeface="+mn-ea"/>
                <a:cs typeface="+mn-cs"/>
              </a:rPr>
              <a:t> going low, when the clock is high,</a:t>
            </a:r>
            <a:endParaRPr lang="en-IN" dirty="0"/>
          </a:p>
        </p:txBody>
      </p:sp>
      <p:sp>
        <p:nvSpPr>
          <p:cNvPr id="4" name="Slide Number Placeholder 3"/>
          <p:cNvSpPr>
            <a:spLocks noGrp="1"/>
          </p:cNvSpPr>
          <p:nvPr>
            <p:ph type="sldNum" sz="quarter" idx="10"/>
          </p:nvPr>
        </p:nvSpPr>
        <p:spPr/>
        <p:txBody>
          <a:bodyPr/>
          <a:lstStyle/>
          <a:p>
            <a:fld id="{82F9D4F5-F5A2-4D3C-A0D4-12D3A2ED8A3D}" type="slidenum">
              <a:rPr lang="en-IN" smtClean="0"/>
              <a:t>33</a:t>
            </a:fld>
            <a:endParaRPr lang="en-IN"/>
          </a:p>
        </p:txBody>
      </p:sp>
    </p:spTree>
    <p:extLst>
      <p:ext uri="{BB962C8B-B14F-4D97-AF65-F5344CB8AC3E}">
        <p14:creationId xmlns:p14="http://schemas.microsoft.com/office/powerpoint/2010/main" val="31265293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mn-lt"/>
                <a:ea typeface="+mn-ea"/>
                <a:cs typeface="+mn-cs"/>
              </a:rPr>
              <a:t>then master sends out the address  of 7 bits</a:t>
            </a:r>
            <a:endParaRPr lang="en-IN" dirty="0"/>
          </a:p>
        </p:txBody>
      </p:sp>
      <p:sp>
        <p:nvSpPr>
          <p:cNvPr id="4" name="Slide Number Placeholder 3"/>
          <p:cNvSpPr>
            <a:spLocks noGrp="1"/>
          </p:cNvSpPr>
          <p:nvPr>
            <p:ph type="sldNum" sz="quarter" idx="10"/>
          </p:nvPr>
        </p:nvSpPr>
        <p:spPr/>
        <p:txBody>
          <a:bodyPr/>
          <a:lstStyle/>
          <a:p>
            <a:fld id="{82F9D4F5-F5A2-4D3C-A0D4-12D3A2ED8A3D}" type="slidenum">
              <a:rPr lang="en-IN" smtClean="0"/>
              <a:t>34</a:t>
            </a:fld>
            <a:endParaRPr lang="en-IN"/>
          </a:p>
        </p:txBody>
      </p:sp>
    </p:spTree>
    <p:extLst>
      <p:ext uri="{BB962C8B-B14F-4D97-AF65-F5344CB8AC3E}">
        <p14:creationId xmlns:p14="http://schemas.microsoft.com/office/powerpoint/2010/main" val="31265293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mn-lt"/>
                <a:ea typeface="+mn-ea"/>
                <a:cs typeface="+mn-cs"/>
              </a:rPr>
              <a:t>then master sends out the write bit, which is low at the 8th clock cycle</a:t>
            </a:r>
            <a:endParaRPr lang="en-IN" dirty="0"/>
          </a:p>
        </p:txBody>
      </p:sp>
      <p:sp>
        <p:nvSpPr>
          <p:cNvPr id="4" name="Slide Number Placeholder 3"/>
          <p:cNvSpPr>
            <a:spLocks noGrp="1"/>
          </p:cNvSpPr>
          <p:nvPr>
            <p:ph type="sldNum" sz="quarter" idx="10"/>
          </p:nvPr>
        </p:nvSpPr>
        <p:spPr/>
        <p:txBody>
          <a:bodyPr/>
          <a:lstStyle/>
          <a:p>
            <a:fld id="{82F9D4F5-F5A2-4D3C-A0D4-12D3A2ED8A3D}" type="slidenum">
              <a:rPr lang="en-IN" smtClean="0"/>
              <a:t>35</a:t>
            </a:fld>
            <a:endParaRPr lang="en-IN"/>
          </a:p>
        </p:txBody>
      </p:sp>
    </p:spTree>
    <p:extLst>
      <p:ext uri="{BB962C8B-B14F-4D97-AF65-F5344CB8AC3E}">
        <p14:creationId xmlns:p14="http://schemas.microsoft.com/office/powerpoint/2010/main" val="31265293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mn-ea"/>
                <a:cs typeface="+mn-cs"/>
              </a:rPr>
              <a:t>after that slave sends out the </a:t>
            </a:r>
            <a:r>
              <a:rPr lang="en-US" sz="900" kern="1200" dirty="0" err="1" smtClean="0">
                <a:solidFill>
                  <a:schemeClr val="tx1"/>
                </a:solidFill>
                <a:effectLst/>
                <a:latin typeface="+mn-lt"/>
                <a:ea typeface="+mn-ea"/>
                <a:cs typeface="+mn-cs"/>
              </a:rPr>
              <a:t>ack</a:t>
            </a:r>
            <a:r>
              <a:rPr lang="en-US" sz="900" kern="1200" dirty="0" smtClean="0">
                <a:solidFill>
                  <a:schemeClr val="tx1"/>
                </a:solidFill>
                <a:effectLst/>
                <a:latin typeface="+mn-lt"/>
                <a:ea typeface="+mn-ea"/>
                <a:cs typeface="+mn-cs"/>
              </a:rPr>
              <a:t> at the 9th clock,.</a:t>
            </a:r>
            <a:endParaRPr lang="en-IN" sz="9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82F9D4F5-F5A2-4D3C-A0D4-12D3A2ED8A3D}" type="slidenum">
              <a:rPr lang="en-IN" smtClean="0"/>
              <a:t>36</a:t>
            </a:fld>
            <a:endParaRPr lang="en-IN"/>
          </a:p>
        </p:txBody>
      </p:sp>
    </p:spTree>
    <p:extLst>
      <p:ext uri="{BB962C8B-B14F-4D97-AF65-F5344CB8AC3E}">
        <p14:creationId xmlns:p14="http://schemas.microsoft.com/office/powerpoint/2010/main" val="31265293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mn-lt"/>
                <a:ea typeface="+mn-ea"/>
                <a:cs typeface="+mn-cs"/>
              </a:rPr>
              <a:t>After that master sends out the first data byte which is 8 bits</a:t>
            </a:r>
            <a:endParaRPr lang="en-IN" dirty="0"/>
          </a:p>
        </p:txBody>
      </p:sp>
      <p:sp>
        <p:nvSpPr>
          <p:cNvPr id="4" name="Slide Number Placeholder 3"/>
          <p:cNvSpPr>
            <a:spLocks noGrp="1"/>
          </p:cNvSpPr>
          <p:nvPr>
            <p:ph type="sldNum" sz="quarter" idx="10"/>
          </p:nvPr>
        </p:nvSpPr>
        <p:spPr/>
        <p:txBody>
          <a:bodyPr/>
          <a:lstStyle/>
          <a:p>
            <a:fld id="{82F9D4F5-F5A2-4D3C-A0D4-12D3A2ED8A3D}" type="slidenum">
              <a:rPr lang="en-IN" smtClean="0"/>
              <a:t>37</a:t>
            </a:fld>
            <a:endParaRPr lang="en-IN"/>
          </a:p>
        </p:txBody>
      </p:sp>
    </p:spTree>
    <p:extLst>
      <p:ext uri="{BB962C8B-B14F-4D97-AF65-F5344CB8AC3E}">
        <p14:creationId xmlns:p14="http://schemas.microsoft.com/office/powerpoint/2010/main" val="31265293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mn-lt"/>
                <a:ea typeface="+mn-ea"/>
                <a:cs typeface="+mn-cs"/>
              </a:rPr>
              <a:t>, for that, slave sends back the </a:t>
            </a:r>
            <a:r>
              <a:rPr lang="en-US" sz="900" kern="1200" dirty="0" err="1" smtClean="0">
                <a:solidFill>
                  <a:schemeClr val="tx1"/>
                </a:solidFill>
                <a:effectLst/>
                <a:latin typeface="+mn-lt"/>
                <a:ea typeface="+mn-ea"/>
                <a:cs typeface="+mn-cs"/>
              </a:rPr>
              <a:t>ack</a:t>
            </a:r>
            <a:endParaRPr lang="en-IN" dirty="0"/>
          </a:p>
        </p:txBody>
      </p:sp>
      <p:sp>
        <p:nvSpPr>
          <p:cNvPr id="4" name="Slide Number Placeholder 3"/>
          <p:cNvSpPr>
            <a:spLocks noGrp="1"/>
          </p:cNvSpPr>
          <p:nvPr>
            <p:ph type="sldNum" sz="quarter" idx="10"/>
          </p:nvPr>
        </p:nvSpPr>
        <p:spPr/>
        <p:txBody>
          <a:bodyPr/>
          <a:lstStyle/>
          <a:p>
            <a:fld id="{82F9D4F5-F5A2-4D3C-A0D4-12D3A2ED8A3D}" type="slidenum">
              <a:rPr lang="en-IN" smtClean="0"/>
              <a:t>38</a:t>
            </a:fld>
            <a:endParaRPr lang="en-IN"/>
          </a:p>
        </p:txBody>
      </p:sp>
    </p:spTree>
    <p:extLst>
      <p:ext uri="{BB962C8B-B14F-4D97-AF65-F5344CB8AC3E}">
        <p14:creationId xmlns:p14="http://schemas.microsoft.com/office/powerpoint/2010/main" val="31265293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mn-lt"/>
                <a:ea typeface="+mn-ea"/>
                <a:cs typeface="+mn-cs"/>
              </a:rPr>
              <a:t>then master again sends out the next byte and again slave sends back the ack. </a:t>
            </a:r>
            <a:endParaRPr lang="en-IN" sz="9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F9D4F5-F5A2-4D3C-A0D4-12D3A2ED8A3D}" type="slidenum">
              <a:rPr lang="en-IN" smtClean="0"/>
              <a:t>39</a:t>
            </a:fld>
            <a:endParaRPr lang="en-IN"/>
          </a:p>
        </p:txBody>
      </p:sp>
    </p:spTree>
    <p:extLst>
      <p:ext uri="{BB962C8B-B14F-4D97-AF65-F5344CB8AC3E}">
        <p14:creationId xmlns:p14="http://schemas.microsoft.com/office/powerpoint/2010/main" val="31265293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mn-lt"/>
                <a:ea typeface="+mn-ea"/>
                <a:cs typeface="+mn-cs"/>
              </a:rPr>
              <a:t>And then, if there is no more data to send, master just ends the communication by generating the stop condition</a:t>
            </a:r>
            <a:endParaRPr lang="en-IN" sz="9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F9D4F5-F5A2-4D3C-A0D4-12D3A2ED8A3D}" type="slidenum">
              <a:rPr lang="en-IN" smtClean="0"/>
              <a:t>40</a:t>
            </a:fld>
            <a:endParaRPr lang="en-IN"/>
          </a:p>
        </p:txBody>
      </p:sp>
    </p:spTree>
    <p:extLst>
      <p:ext uri="{BB962C8B-B14F-4D97-AF65-F5344CB8AC3E}">
        <p14:creationId xmlns:p14="http://schemas.microsoft.com/office/powerpoint/2010/main" val="3126529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2F9D4F5-F5A2-4D3C-A0D4-12D3A2ED8A3D}" type="slidenum">
              <a:rPr lang="en-IN" smtClean="0"/>
              <a:t>42</a:t>
            </a:fld>
            <a:endParaRPr lang="en-IN"/>
          </a:p>
        </p:txBody>
      </p:sp>
    </p:spTree>
    <p:extLst>
      <p:ext uri="{BB962C8B-B14F-4D97-AF65-F5344CB8AC3E}">
        <p14:creationId xmlns:p14="http://schemas.microsoft.com/office/powerpoint/2010/main" val="3126529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5</a:t>
            </a:fld>
            <a:endParaRPr lang="en-US"/>
          </a:p>
        </p:txBody>
      </p:sp>
    </p:spTree>
    <p:extLst>
      <p:ext uri="{BB962C8B-B14F-4D97-AF65-F5344CB8AC3E}">
        <p14:creationId xmlns:p14="http://schemas.microsoft.com/office/powerpoint/2010/main" val="3404953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2F9D4F5-F5A2-4D3C-A0D4-12D3A2ED8A3D}" type="slidenum">
              <a:rPr lang="en-IN" smtClean="0"/>
              <a:t>43</a:t>
            </a:fld>
            <a:endParaRPr lang="en-IN"/>
          </a:p>
        </p:txBody>
      </p:sp>
    </p:spTree>
    <p:extLst>
      <p:ext uri="{BB962C8B-B14F-4D97-AF65-F5344CB8AC3E}">
        <p14:creationId xmlns:p14="http://schemas.microsoft.com/office/powerpoint/2010/main" val="31265293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mn-ea"/>
                <a:cs typeface="+mn-cs"/>
              </a:rPr>
              <a:t>then since master wants to read, it sends out read bit which is high at the 8th clock cycle. </a:t>
            </a:r>
            <a:endParaRPr lang="en-IN" sz="9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82F9D4F5-F5A2-4D3C-A0D4-12D3A2ED8A3D}" type="slidenum">
              <a:rPr lang="en-IN" smtClean="0"/>
              <a:t>44</a:t>
            </a:fld>
            <a:endParaRPr lang="en-IN"/>
          </a:p>
        </p:txBody>
      </p:sp>
    </p:spTree>
    <p:extLst>
      <p:ext uri="{BB962C8B-B14F-4D97-AF65-F5344CB8AC3E}">
        <p14:creationId xmlns:p14="http://schemas.microsoft.com/office/powerpoint/2010/main" val="31265293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2F9D4F5-F5A2-4D3C-A0D4-12D3A2ED8A3D}" type="slidenum">
              <a:rPr lang="en-IN" smtClean="0"/>
              <a:t>45</a:t>
            </a:fld>
            <a:endParaRPr lang="en-IN"/>
          </a:p>
        </p:txBody>
      </p:sp>
    </p:spTree>
    <p:extLst>
      <p:ext uri="{BB962C8B-B14F-4D97-AF65-F5344CB8AC3E}">
        <p14:creationId xmlns:p14="http://schemas.microsoft.com/office/powerpoint/2010/main" val="31265293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mn-lt"/>
                <a:ea typeface="+mn-ea"/>
                <a:cs typeface="+mn-cs"/>
              </a:rPr>
              <a:t>After that slave will start sending out the data byte to the master, </a:t>
            </a:r>
            <a:endParaRPr lang="en-IN" dirty="0"/>
          </a:p>
        </p:txBody>
      </p:sp>
      <p:sp>
        <p:nvSpPr>
          <p:cNvPr id="4" name="Slide Number Placeholder 3"/>
          <p:cNvSpPr>
            <a:spLocks noGrp="1"/>
          </p:cNvSpPr>
          <p:nvPr>
            <p:ph type="sldNum" sz="quarter" idx="10"/>
          </p:nvPr>
        </p:nvSpPr>
        <p:spPr/>
        <p:txBody>
          <a:bodyPr/>
          <a:lstStyle/>
          <a:p>
            <a:fld id="{82F9D4F5-F5A2-4D3C-A0D4-12D3A2ED8A3D}" type="slidenum">
              <a:rPr lang="en-IN" smtClean="0"/>
              <a:t>46</a:t>
            </a:fld>
            <a:endParaRPr lang="en-IN"/>
          </a:p>
        </p:txBody>
      </p:sp>
    </p:spTree>
    <p:extLst>
      <p:ext uri="{BB962C8B-B14F-4D97-AF65-F5344CB8AC3E}">
        <p14:creationId xmlns:p14="http://schemas.microsoft.com/office/powerpoint/2010/main" val="31265293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mn-lt"/>
                <a:ea typeface="+mn-ea"/>
                <a:cs typeface="+mn-cs"/>
              </a:rPr>
              <a:t>and for each data byte received, the master will send  back the </a:t>
            </a:r>
            <a:r>
              <a:rPr lang="en-US" sz="900" kern="1200" dirty="0" err="1" smtClean="0">
                <a:solidFill>
                  <a:schemeClr val="tx1"/>
                </a:solidFill>
                <a:effectLst/>
                <a:latin typeface="+mn-lt"/>
                <a:ea typeface="+mn-ea"/>
                <a:cs typeface="+mn-cs"/>
              </a:rPr>
              <a:t>ack</a:t>
            </a:r>
            <a:r>
              <a:rPr lang="en-US" sz="900" kern="1200" dirty="0" smtClean="0">
                <a:solidFill>
                  <a:schemeClr val="tx1"/>
                </a:solidFill>
                <a:effectLst/>
                <a:latin typeface="+mn-lt"/>
                <a:ea typeface="+mn-ea"/>
                <a:cs typeface="+mn-cs"/>
              </a:rPr>
              <a:t> to the slave.</a:t>
            </a:r>
            <a:endParaRPr lang="en-IN" dirty="0"/>
          </a:p>
        </p:txBody>
      </p:sp>
      <p:sp>
        <p:nvSpPr>
          <p:cNvPr id="4" name="Slide Number Placeholder 3"/>
          <p:cNvSpPr>
            <a:spLocks noGrp="1"/>
          </p:cNvSpPr>
          <p:nvPr>
            <p:ph type="sldNum" sz="quarter" idx="10"/>
          </p:nvPr>
        </p:nvSpPr>
        <p:spPr/>
        <p:txBody>
          <a:bodyPr/>
          <a:lstStyle/>
          <a:p>
            <a:fld id="{82F9D4F5-F5A2-4D3C-A0D4-12D3A2ED8A3D}" type="slidenum">
              <a:rPr lang="en-IN" smtClean="0"/>
              <a:t>47</a:t>
            </a:fld>
            <a:endParaRPr lang="en-IN"/>
          </a:p>
        </p:txBody>
      </p:sp>
    </p:spTree>
    <p:extLst>
      <p:ext uri="{BB962C8B-B14F-4D97-AF65-F5344CB8AC3E}">
        <p14:creationId xmlns:p14="http://schemas.microsoft.com/office/powerpoint/2010/main" val="31265293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mn-lt"/>
                <a:ea typeface="+mn-ea"/>
                <a:cs typeface="+mn-cs"/>
              </a:rPr>
              <a:t>And at some point of time, when the master decides,  it no longer needs any data bytes from the slave then, after receiving the last data byte , it won't </a:t>
            </a:r>
            <a:r>
              <a:rPr lang="en-US" sz="900" kern="1200" dirty="0" err="1" smtClean="0">
                <a:solidFill>
                  <a:schemeClr val="tx1"/>
                </a:solidFill>
                <a:effectLst/>
                <a:latin typeface="+mn-lt"/>
                <a:ea typeface="+mn-ea"/>
                <a:cs typeface="+mn-cs"/>
              </a:rPr>
              <a:t>ack</a:t>
            </a:r>
            <a:r>
              <a:rPr lang="en-US" sz="900" kern="1200" dirty="0" smtClean="0">
                <a:solidFill>
                  <a:schemeClr val="tx1"/>
                </a:solidFill>
                <a:effectLst/>
                <a:latin typeface="+mn-lt"/>
                <a:ea typeface="+mn-ea"/>
                <a:cs typeface="+mn-cs"/>
              </a:rPr>
              <a:t> </a:t>
            </a:r>
            <a:endParaRPr lang="en-IN" dirty="0"/>
          </a:p>
        </p:txBody>
      </p:sp>
      <p:sp>
        <p:nvSpPr>
          <p:cNvPr id="4" name="Slide Number Placeholder 3"/>
          <p:cNvSpPr>
            <a:spLocks noGrp="1"/>
          </p:cNvSpPr>
          <p:nvPr>
            <p:ph type="sldNum" sz="quarter" idx="10"/>
          </p:nvPr>
        </p:nvSpPr>
        <p:spPr/>
        <p:txBody>
          <a:bodyPr/>
          <a:lstStyle/>
          <a:p>
            <a:fld id="{82F9D4F5-F5A2-4D3C-A0D4-12D3A2ED8A3D}" type="slidenum">
              <a:rPr lang="en-IN" smtClean="0"/>
              <a:t>48</a:t>
            </a:fld>
            <a:endParaRPr lang="en-IN"/>
          </a:p>
        </p:txBody>
      </p:sp>
    </p:spTree>
    <p:extLst>
      <p:ext uri="{BB962C8B-B14F-4D97-AF65-F5344CB8AC3E}">
        <p14:creationId xmlns:p14="http://schemas.microsoft.com/office/powerpoint/2010/main" val="31265293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mn-lt"/>
                <a:ea typeface="+mn-ea"/>
                <a:cs typeface="+mn-cs"/>
              </a:rPr>
              <a:t>And at some point of time, when the master decides,  it no longer needs any data bytes from the slave then, after receiving the last data byte , it won't </a:t>
            </a:r>
            <a:r>
              <a:rPr lang="en-US" sz="900" kern="1200" dirty="0" err="1" smtClean="0">
                <a:solidFill>
                  <a:schemeClr val="tx1"/>
                </a:solidFill>
                <a:effectLst/>
                <a:latin typeface="+mn-lt"/>
                <a:ea typeface="+mn-ea"/>
                <a:cs typeface="+mn-cs"/>
              </a:rPr>
              <a:t>ack</a:t>
            </a:r>
            <a:r>
              <a:rPr lang="en-US" sz="900" kern="1200" dirty="0" smtClean="0">
                <a:solidFill>
                  <a:schemeClr val="tx1"/>
                </a:solidFill>
                <a:effectLst/>
                <a:latin typeface="+mn-lt"/>
                <a:ea typeface="+mn-ea"/>
                <a:cs typeface="+mn-cs"/>
              </a:rPr>
              <a:t> </a:t>
            </a:r>
            <a:endParaRPr lang="en-IN" dirty="0"/>
          </a:p>
        </p:txBody>
      </p:sp>
      <p:sp>
        <p:nvSpPr>
          <p:cNvPr id="4" name="Slide Number Placeholder 3"/>
          <p:cNvSpPr>
            <a:spLocks noGrp="1"/>
          </p:cNvSpPr>
          <p:nvPr>
            <p:ph type="sldNum" sz="quarter" idx="10"/>
          </p:nvPr>
        </p:nvSpPr>
        <p:spPr/>
        <p:txBody>
          <a:bodyPr/>
          <a:lstStyle/>
          <a:p>
            <a:fld id="{82F9D4F5-F5A2-4D3C-A0D4-12D3A2ED8A3D}" type="slidenum">
              <a:rPr lang="en-IN" smtClean="0"/>
              <a:t>49</a:t>
            </a:fld>
            <a:endParaRPr lang="en-IN"/>
          </a:p>
        </p:txBody>
      </p:sp>
    </p:spTree>
    <p:extLst>
      <p:ext uri="{BB962C8B-B14F-4D97-AF65-F5344CB8AC3E}">
        <p14:creationId xmlns:p14="http://schemas.microsoft.com/office/powerpoint/2010/main" val="31265293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50</a:t>
            </a:fld>
            <a:endParaRPr lang="en-US"/>
          </a:p>
        </p:txBody>
      </p:sp>
    </p:spTree>
    <p:extLst>
      <p:ext uri="{BB962C8B-B14F-4D97-AF65-F5344CB8AC3E}">
        <p14:creationId xmlns:p14="http://schemas.microsoft.com/office/powerpoint/2010/main" val="14416816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51</a:t>
            </a:fld>
            <a:endParaRPr lang="en-US"/>
          </a:p>
        </p:txBody>
      </p:sp>
    </p:spTree>
    <p:extLst>
      <p:ext uri="{BB962C8B-B14F-4D97-AF65-F5344CB8AC3E}">
        <p14:creationId xmlns:p14="http://schemas.microsoft.com/office/powerpoint/2010/main" val="11290304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mn-ea"/>
                <a:cs typeface="+mn-cs"/>
              </a:rPr>
              <a:t>slave </a:t>
            </a:r>
            <a:r>
              <a:rPr lang="en-US" sz="900" kern="1200" dirty="0" smtClean="0">
                <a:solidFill>
                  <a:schemeClr val="tx1"/>
                </a:solidFill>
                <a:effectLst/>
                <a:latin typeface="+mn-lt"/>
                <a:ea typeface="+mn-ea"/>
                <a:cs typeface="+mn-cs"/>
              </a:rPr>
              <a:t>will never send out any data, because it’s a write phase of the master.</a:t>
            </a:r>
          </a:p>
          <a:p>
            <a:pPr marL="0" marR="0" indent="0" algn="l" defTabSz="685800" rtl="0" eaLnBrk="1" fontAlgn="auto" latinLnBrk="0" hangingPunct="1">
              <a:lnSpc>
                <a:spcPct val="100000"/>
              </a:lnSpc>
              <a:spcBef>
                <a:spcPts val="0"/>
              </a:spcBef>
              <a:spcAft>
                <a:spcPts val="0"/>
              </a:spcAft>
              <a:buClrTx/>
              <a:buSzTx/>
              <a:buFontTx/>
              <a:buNone/>
              <a:tabLst/>
              <a:defRPr/>
            </a:pPr>
            <a:endParaRPr lang="en-US" sz="900" kern="1200" dirty="0" smtClean="0">
              <a:solidFill>
                <a:schemeClr val="tx1"/>
              </a:solidFill>
              <a:effectLst/>
              <a:latin typeface="+mn-lt"/>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mn-ea"/>
                <a:cs typeface="+mn-cs"/>
              </a:rPr>
              <a:t>you are allowing other masters to take over the bus. </a:t>
            </a:r>
          </a:p>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mn-ea"/>
                <a:cs typeface="+mn-cs"/>
              </a:rPr>
              <a:t>So you have to keep both these, write phase and read phase atomic</a:t>
            </a:r>
            <a:endParaRPr lang="en-IN" sz="9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53</a:t>
            </a:fld>
            <a:endParaRPr lang="en-US"/>
          </a:p>
        </p:txBody>
      </p:sp>
    </p:spTree>
    <p:extLst>
      <p:ext uri="{BB962C8B-B14F-4D97-AF65-F5344CB8AC3E}">
        <p14:creationId xmlns:p14="http://schemas.microsoft.com/office/powerpoint/2010/main" val="1240298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6</a:t>
            </a:fld>
            <a:endParaRPr lang="en-US"/>
          </a:p>
        </p:txBody>
      </p:sp>
    </p:spTree>
    <p:extLst>
      <p:ext uri="{BB962C8B-B14F-4D97-AF65-F5344CB8AC3E}">
        <p14:creationId xmlns:p14="http://schemas.microsoft.com/office/powerpoint/2010/main" val="42765042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mn-lt"/>
                <a:ea typeface="+mn-ea"/>
                <a:cs typeface="+mn-cs"/>
              </a:rPr>
              <a:t>Instead of generating a stop here, generate another start condition, which we call repeated start.</a:t>
            </a:r>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55</a:t>
            </a:fld>
            <a:endParaRPr lang="en-US"/>
          </a:p>
        </p:txBody>
      </p:sp>
    </p:spTree>
    <p:extLst>
      <p:ext uri="{BB962C8B-B14F-4D97-AF65-F5344CB8AC3E}">
        <p14:creationId xmlns:p14="http://schemas.microsoft.com/office/powerpoint/2010/main" val="12402989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mn-lt"/>
                <a:ea typeface="+mn-ea"/>
                <a:cs typeface="+mn-cs"/>
              </a:rPr>
              <a:t>i2c peripheral allow varying the duty cycle of i2c clock </a:t>
            </a:r>
          </a:p>
          <a:p>
            <a:r>
              <a:rPr lang="en-US" sz="900" kern="1200" dirty="0" smtClean="0">
                <a:solidFill>
                  <a:schemeClr val="tx1"/>
                </a:solidFill>
                <a:effectLst/>
                <a:latin typeface="+mn-lt"/>
                <a:ea typeface="+mn-ea"/>
                <a:cs typeface="+mn-cs"/>
              </a:rPr>
              <a:t>The duty cycle is significant, and different i2c modes have the slightly different duty cycle</a:t>
            </a:r>
          </a:p>
          <a:p>
            <a:r>
              <a:rPr lang="en-IN" sz="900" kern="1200" dirty="0" smtClean="0">
                <a:solidFill>
                  <a:schemeClr val="tx1"/>
                </a:solidFill>
                <a:effectLst/>
                <a:latin typeface="+mn-lt"/>
                <a:ea typeface="+mn-ea"/>
                <a:cs typeface="+mn-cs"/>
              </a:rPr>
              <a:t> </a:t>
            </a:r>
            <a:r>
              <a:rPr lang="en-US" sz="900" kern="1200" dirty="0" smtClean="0">
                <a:solidFill>
                  <a:schemeClr val="tx1"/>
                </a:solidFill>
                <a:effectLst/>
                <a:latin typeface="+mn-lt"/>
                <a:ea typeface="+mn-ea"/>
                <a:cs typeface="+mn-cs"/>
              </a:rPr>
              <a:t>in stm32f4xx, there are two options to tune duty cycle in fast mode, one is 1:2 ratio of duty cycle</a:t>
            </a:r>
            <a:endParaRPr lang="en-IN" baseline="-25000" dirty="0"/>
          </a:p>
        </p:txBody>
      </p:sp>
      <p:sp>
        <p:nvSpPr>
          <p:cNvPr id="4" name="Slide Number Placeholder 3"/>
          <p:cNvSpPr>
            <a:spLocks noGrp="1"/>
          </p:cNvSpPr>
          <p:nvPr>
            <p:ph type="sldNum" sz="quarter" idx="10"/>
          </p:nvPr>
        </p:nvSpPr>
        <p:spPr/>
        <p:txBody>
          <a:bodyPr/>
          <a:lstStyle/>
          <a:p>
            <a:fld id="{82F9D4F5-F5A2-4D3C-A0D4-12D3A2ED8A3D}" type="slidenum">
              <a:rPr lang="en-IN" smtClean="0"/>
              <a:t>62</a:t>
            </a:fld>
            <a:endParaRPr lang="en-IN"/>
          </a:p>
        </p:txBody>
      </p:sp>
    </p:spTree>
    <p:extLst>
      <p:ext uri="{BB962C8B-B14F-4D97-AF65-F5344CB8AC3E}">
        <p14:creationId xmlns:p14="http://schemas.microsoft.com/office/powerpoint/2010/main" val="38921109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64</a:t>
            </a:fld>
            <a:endParaRPr lang="en-US"/>
          </a:p>
        </p:txBody>
      </p:sp>
    </p:spTree>
    <p:extLst>
      <p:ext uri="{BB962C8B-B14F-4D97-AF65-F5344CB8AC3E}">
        <p14:creationId xmlns:p14="http://schemas.microsoft.com/office/powerpoint/2010/main" val="28450840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mn-lt"/>
                <a:ea typeface="+mn-ea"/>
                <a:cs typeface="+mn-cs"/>
              </a:rPr>
              <a:t>i2c peripheral allow varying the duty cycle of i2c clock </a:t>
            </a:r>
          </a:p>
          <a:p>
            <a:r>
              <a:rPr lang="en-US" sz="900" kern="1200" dirty="0" smtClean="0">
                <a:solidFill>
                  <a:schemeClr val="tx1"/>
                </a:solidFill>
                <a:effectLst/>
                <a:latin typeface="+mn-lt"/>
                <a:ea typeface="+mn-ea"/>
                <a:cs typeface="+mn-cs"/>
              </a:rPr>
              <a:t>The duty cycle is significant, and different i2c modes have the slightly different duty cycle</a:t>
            </a:r>
          </a:p>
          <a:p>
            <a:r>
              <a:rPr lang="en-IN" sz="900" kern="1200" dirty="0" smtClean="0">
                <a:solidFill>
                  <a:schemeClr val="tx1"/>
                </a:solidFill>
                <a:effectLst/>
                <a:latin typeface="+mn-lt"/>
                <a:ea typeface="+mn-ea"/>
                <a:cs typeface="+mn-cs"/>
              </a:rPr>
              <a:t> </a:t>
            </a:r>
            <a:r>
              <a:rPr lang="en-US" sz="900" kern="1200" dirty="0" smtClean="0">
                <a:solidFill>
                  <a:schemeClr val="tx1"/>
                </a:solidFill>
                <a:effectLst/>
                <a:latin typeface="+mn-lt"/>
                <a:ea typeface="+mn-ea"/>
                <a:cs typeface="+mn-cs"/>
              </a:rPr>
              <a:t>in stm32f4xx, there are two options to tune duty cycle in fast mode, one is 1:2 ratio of duty cycle</a:t>
            </a:r>
            <a:endParaRPr lang="en-IN" baseline="-25000" dirty="0"/>
          </a:p>
        </p:txBody>
      </p:sp>
      <p:sp>
        <p:nvSpPr>
          <p:cNvPr id="4" name="Slide Number Placeholder 3"/>
          <p:cNvSpPr>
            <a:spLocks noGrp="1"/>
          </p:cNvSpPr>
          <p:nvPr>
            <p:ph type="sldNum" sz="quarter" idx="10"/>
          </p:nvPr>
        </p:nvSpPr>
        <p:spPr/>
        <p:txBody>
          <a:bodyPr/>
          <a:lstStyle/>
          <a:p>
            <a:fld id="{82F9D4F5-F5A2-4D3C-A0D4-12D3A2ED8A3D}" type="slidenum">
              <a:rPr lang="en-IN" smtClean="0"/>
              <a:t>65</a:t>
            </a:fld>
            <a:endParaRPr lang="en-IN"/>
          </a:p>
        </p:txBody>
      </p:sp>
    </p:spTree>
    <p:extLst>
      <p:ext uri="{BB962C8B-B14F-4D97-AF65-F5344CB8AC3E}">
        <p14:creationId xmlns:p14="http://schemas.microsoft.com/office/powerpoint/2010/main" val="38921109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mn-lt"/>
                <a:ea typeface="+mn-ea"/>
                <a:cs typeface="+mn-cs"/>
              </a:rPr>
              <a:t>each slave is addressed by 7bit address. </a:t>
            </a:r>
            <a:endParaRPr lang="en-IN" sz="9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7F715A1-4ADC-44E0-9587-804FF39D6B22}" type="slidenum">
              <a:rPr lang="en-US" smtClean="0"/>
              <a:t>69</a:t>
            </a:fld>
            <a:endParaRPr lang="en-US"/>
          </a:p>
        </p:txBody>
      </p:sp>
    </p:spTree>
    <p:extLst>
      <p:ext uri="{BB962C8B-B14F-4D97-AF65-F5344CB8AC3E}">
        <p14:creationId xmlns:p14="http://schemas.microsoft.com/office/powerpoint/2010/main" val="41341477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mn-lt"/>
                <a:ea typeface="+mn-ea"/>
                <a:cs typeface="+mn-cs"/>
              </a:rPr>
              <a:t>After the start condition, a leading ‘11110’ pattern introduces the 10-bit addressing scheme</a:t>
            </a:r>
          </a:p>
          <a:p>
            <a:r>
              <a:rPr lang="en-US" sz="900" kern="1200" dirty="0" smtClean="0">
                <a:solidFill>
                  <a:schemeClr val="tx1"/>
                </a:solidFill>
                <a:effectLst/>
                <a:latin typeface="+mn-lt"/>
                <a:ea typeface="+mn-ea"/>
                <a:cs typeface="+mn-cs"/>
              </a:rPr>
              <a:t>.  Slaves which only use 7 bit addressing simply ignore messages with the leading bit pattern ‘11110’(4 ones followed by 0).</a:t>
            </a:r>
          </a:p>
          <a:p>
            <a:r>
              <a:rPr lang="en-US" sz="900" kern="1200" dirty="0" smtClean="0">
                <a:solidFill>
                  <a:schemeClr val="tx1"/>
                </a:solidFill>
                <a:effectLst/>
                <a:latin typeface="+mn-lt"/>
                <a:ea typeface="+mn-ea"/>
                <a:cs typeface="+mn-cs"/>
              </a:rPr>
              <a:t>If the address phase begins with this bit pattern, slave will interrupt it as the 10-bit addressing mode</a:t>
            </a:r>
          </a:p>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mn-ea"/>
                <a:cs typeface="+mn-cs"/>
              </a:rPr>
              <a:t>7bit slave address should not contain this bit pattern in the initial bits of the address.</a:t>
            </a:r>
            <a:endParaRPr lang="en-IN" sz="9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82F9D4F5-F5A2-4D3C-A0D4-12D3A2ED8A3D}" type="slidenum">
              <a:rPr lang="en-IN" smtClean="0"/>
              <a:t>71</a:t>
            </a:fld>
            <a:endParaRPr lang="en-IN"/>
          </a:p>
        </p:txBody>
      </p:sp>
    </p:spTree>
    <p:extLst>
      <p:ext uri="{BB962C8B-B14F-4D97-AF65-F5344CB8AC3E}">
        <p14:creationId xmlns:p14="http://schemas.microsoft.com/office/powerpoint/2010/main" val="8328203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mn-ea"/>
                <a:cs typeface="+mn-cs"/>
              </a:rPr>
              <a:t>there is one shift register and  there is only one associated data register, </a:t>
            </a:r>
            <a:endParaRPr lang="en-IN"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since i2c is a half-duplex one data register is sufficient</a:t>
            </a:r>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72</a:t>
            </a:fld>
            <a:endParaRPr lang="en-US"/>
          </a:p>
        </p:txBody>
      </p:sp>
    </p:spTree>
    <p:extLst>
      <p:ext uri="{BB962C8B-B14F-4D97-AF65-F5344CB8AC3E}">
        <p14:creationId xmlns:p14="http://schemas.microsoft.com/office/powerpoint/2010/main" val="14806272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mn-ea"/>
                <a:cs typeface="+mn-cs"/>
              </a:rPr>
              <a:t>This microcontroller has up to 3 i2c peripherals, </a:t>
            </a:r>
            <a:endParaRPr lang="en-IN" sz="900" kern="1200" dirty="0" smtClean="0">
              <a:solidFill>
                <a:schemeClr val="tx1"/>
              </a:solidFill>
              <a:effectLst/>
              <a:latin typeface="+mn-lt"/>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mn-ea"/>
                <a:cs typeface="+mn-cs"/>
              </a:rPr>
              <a:t>And all the i2c peripherals are connected to apb1 system bus </a:t>
            </a:r>
            <a:endParaRPr lang="en-IN" sz="9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74</a:t>
            </a:fld>
            <a:endParaRPr lang="en-US"/>
          </a:p>
        </p:txBody>
      </p:sp>
    </p:spTree>
    <p:extLst>
      <p:ext uri="{BB962C8B-B14F-4D97-AF65-F5344CB8AC3E}">
        <p14:creationId xmlns:p14="http://schemas.microsoft.com/office/powerpoint/2010/main" val="30816713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788DF73-0F57-4965-AD70-EB89021C82ED}" type="slidenum">
              <a:rPr lang="en-IN" smtClean="0"/>
              <a:t>75</a:t>
            </a:fld>
            <a:endParaRPr lang="en-IN"/>
          </a:p>
        </p:txBody>
      </p:sp>
    </p:spTree>
    <p:extLst>
      <p:ext uri="{BB962C8B-B14F-4D97-AF65-F5344CB8AC3E}">
        <p14:creationId xmlns:p14="http://schemas.microsoft.com/office/powerpoint/2010/main" val="7429888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788DF73-0F57-4965-AD70-EB89021C82ED}" type="slidenum">
              <a:rPr lang="en-IN" smtClean="0"/>
              <a:t>76</a:t>
            </a:fld>
            <a:endParaRPr lang="en-IN"/>
          </a:p>
        </p:txBody>
      </p:sp>
    </p:spTree>
    <p:extLst>
      <p:ext uri="{BB962C8B-B14F-4D97-AF65-F5344CB8AC3E}">
        <p14:creationId xmlns:p14="http://schemas.microsoft.com/office/powerpoint/2010/main" val="742988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7</a:t>
            </a:fld>
            <a:endParaRPr lang="en-US"/>
          </a:p>
        </p:txBody>
      </p:sp>
    </p:spTree>
    <p:extLst>
      <p:ext uri="{BB962C8B-B14F-4D97-AF65-F5344CB8AC3E}">
        <p14:creationId xmlns:p14="http://schemas.microsoft.com/office/powerpoint/2010/main" val="14471359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788DF73-0F57-4965-AD70-EB89021C82ED}" type="slidenum">
              <a:rPr lang="en-IN" smtClean="0"/>
              <a:t>77</a:t>
            </a:fld>
            <a:endParaRPr lang="en-IN"/>
          </a:p>
        </p:txBody>
      </p:sp>
    </p:spTree>
    <p:extLst>
      <p:ext uri="{BB962C8B-B14F-4D97-AF65-F5344CB8AC3E}">
        <p14:creationId xmlns:p14="http://schemas.microsoft.com/office/powerpoint/2010/main" val="7429888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mn-ea"/>
                <a:cs typeface="+mn-cs"/>
              </a:rPr>
              <a:t>i2c has separate IRQ line interrupting the processor in case of errors. </a:t>
            </a:r>
            <a:endParaRPr lang="en-IN" sz="9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80</a:t>
            </a:fld>
            <a:endParaRPr lang="en-US"/>
          </a:p>
        </p:txBody>
      </p:sp>
    </p:spTree>
    <p:extLst>
      <p:ext uri="{BB962C8B-B14F-4D97-AF65-F5344CB8AC3E}">
        <p14:creationId xmlns:p14="http://schemas.microsoft.com/office/powerpoint/2010/main" val="33994635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207125" cy="3490913"/>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D3EF89D-B9A6-4BE9-BB23-4578A6930EA7}" type="slidenum">
              <a:rPr lang="en-IN" smtClean="0"/>
              <a:t>88</a:t>
            </a:fld>
            <a:endParaRPr lang="en-IN"/>
          </a:p>
        </p:txBody>
      </p:sp>
    </p:spTree>
    <p:extLst>
      <p:ext uri="{BB962C8B-B14F-4D97-AF65-F5344CB8AC3E}">
        <p14:creationId xmlns:p14="http://schemas.microsoft.com/office/powerpoint/2010/main" val="14482538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207125" cy="3490913"/>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D3EF89D-B9A6-4BE9-BB23-4578A6930EA7}" type="slidenum">
              <a:rPr lang="en-IN" smtClean="0"/>
              <a:t>90</a:t>
            </a:fld>
            <a:endParaRPr lang="en-IN"/>
          </a:p>
        </p:txBody>
      </p:sp>
    </p:spTree>
    <p:extLst>
      <p:ext uri="{BB962C8B-B14F-4D97-AF65-F5344CB8AC3E}">
        <p14:creationId xmlns:p14="http://schemas.microsoft.com/office/powerpoint/2010/main" val="24639070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7F715A1-4ADC-44E0-9587-804FF39D6B22}" type="slidenum">
              <a:rPr lang="en-US" smtClean="0"/>
              <a:t>91</a:t>
            </a:fld>
            <a:endParaRPr lang="en-US"/>
          </a:p>
        </p:txBody>
      </p:sp>
    </p:spTree>
    <p:extLst>
      <p:ext uri="{BB962C8B-B14F-4D97-AF65-F5344CB8AC3E}">
        <p14:creationId xmlns:p14="http://schemas.microsoft.com/office/powerpoint/2010/main" val="38049956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7F715A1-4ADC-44E0-9587-804FF39D6B22}" type="slidenum">
              <a:rPr lang="en-US" smtClean="0"/>
              <a:t>92</a:t>
            </a:fld>
            <a:endParaRPr lang="en-US"/>
          </a:p>
        </p:txBody>
      </p:sp>
    </p:spTree>
    <p:extLst>
      <p:ext uri="{BB962C8B-B14F-4D97-AF65-F5344CB8AC3E}">
        <p14:creationId xmlns:p14="http://schemas.microsoft.com/office/powerpoint/2010/main" val="11799184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mn-lt"/>
                <a:ea typeface="+mn-ea"/>
                <a:cs typeface="+mn-cs"/>
              </a:rPr>
              <a:t>This bit is used only for the slave to enable or disable the clock stretching</a:t>
            </a:r>
          </a:p>
          <a:p>
            <a:r>
              <a:rPr lang="en-US" sz="900" kern="1200" dirty="0" smtClean="0">
                <a:solidFill>
                  <a:schemeClr val="tx1"/>
                </a:solidFill>
                <a:effectLst/>
                <a:latin typeface="+mn-lt"/>
                <a:ea typeface="+mn-ea"/>
                <a:cs typeface="+mn-cs"/>
              </a:rPr>
              <a:t>clock stretching is so much important for the slave to prevent </a:t>
            </a:r>
            <a:r>
              <a:rPr lang="en-US" sz="900" kern="1200" dirty="0" err="1" smtClean="0">
                <a:solidFill>
                  <a:schemeClr val="tx1"/>
                </a:solidFill>
                <a:effectLst/>
                <a:latin typeface="+mn-lt"/>
                <a:ea typeface="+mn-ea"/>
                <a:cs typeface="+mn-cs"/>
              </a:rPr>
              <a:t>underrun</a:t>
            </a:r>
            <a:r>
              <a:rPr lang="en-US" sz="900" kern="1200" dirty="0" smtClean="0">
                <a:solidFill>
                  <a:schemeClr val="tx1"/>
                </a:solidFill>
                <a:effectLst/>
                <a:latin typeface="+mn-lt"/>
                <a:ea typeface="+mn-ea"/>
                <a:cs typeface="+mn-cs"/>
              </a:rPr>
              <a:t> or overrun errors by stretching clock low. </a:t>
            </a:r>
            <a:endParaRPr lang="en-IN"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 </a:t>
            </a:r>
            <a:endParaRPr lang="en-IN" sz="9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93</a:t>
            </a:fld>
            <a:endParaRPr lang="en-US"/>
          </a:p>
        </p:txBody>
      </p:sp>
    </p:spTree>
    <p:extLst>
      <p:ext uri="{BB962C8B-B14F-4D97-AF65-F5344CB8AC3E}">
        <p14:creationId xmlns:p14="http://schemas.microsoft.com/office/powerpoint/2010/main" val="409897197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mn-ea"/>
                <a:cs typeface="+mn-cs"/>
              </a:rPr>
              <a:t>There are 2 i2c address registers to set the i2c device address, </a:t>
            </a:r>
            <a:endParaRPr lang="en-IN" sz="900" kern="1200" dirty="0" smtClean="0">
              <a:solidFill>
                <a:schemeClr val="tx1"/>
              </a:solidFill>
              <a:effectLst/>
              <a:latin typeface="+mn-lt"/>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mn-ea"/>
                <a:cs typeface="+mn-cs"/>
              </a:rPr>
              <a:t>By using this one , you can mention both 7bit as well as 10-bit address. </a:t>
            </a:r>
            <a:endParaRPr lang="en-IN" sz="9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94</a:t>
            </a:fld>
            <a:endParaRPr lang="en-US"/>
          </a:p>
        </p:txBody>
      </p:sp>
    </p:spTree>
    <p:extLst>
      <p:ext uri="{BB962C8B-B14F-4D97-AF65-F5344CB8AC3E}">
        <p14:creationId xmlns:p14="http://schemas.microsoft.com/office/powerpoint/2010/main" val="409897197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mn-ea"/>
                <a:cs typeface="+mn-cs"/>
              </a:rPr>
              <a:t>data register is used to transmit and receive data bytes over any serial protocol </a:t>
            </a:r>
            <a:endParaRPr lang="en-IN"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In i2c, you can only have 8bit data frame unlike </a:t>
            </a:r>
            <a:r>
              <a:rPr lang="en-US" sz="900" kern="1200" dirty="0" err="1" smtClean="0">
                <a:solidFill>
                  <a:schemeClr val="tx1"/>
                </a:solidFill>
                <a:effectLst/>
                <a:latin typeface="+mn-lt"/>
                <a:ea typeface="+mn-ea"/>
                <a:cs typeface="+mn-cs"/>
              </a:rPr>
              <a:t>spi</a:t>
            </a:r>
            <a:r>
              <a:rPr lang="en-US" sz="900" kern="1200" dirty="0" smtClean="0">
                <a:solidFill>
                  <a:schemeClr val="tx1"/>
                </a:solidFill>
                <a:effectLst/>
                <a:latin typeface="+mn-lt"/>
                <a:ea typeface="+mn-ea"/>
                <a:cs typeface="+mn-cs"/>
              </a:rPr>
              <a:t>, where you can either have 8bit data format for 16bit</a:t>
            </a:r>
          </a:p>
          <a:p>
            <a:r>
              <a:rPr lang="en-US" sz="900" kern="1200" dirty="0" smtClean="0">
                <a:solidFill>
                  <a:schemeClr val="tx1"/>
                </a:solidFill>
                <a:effectLst/>
                <a:latin typeface="+mn-lt"/>
                <a:ea typeface="+mn-ea"/>
                <a:cs typeface="+mn-cs"/>
              </a:rPr>
              <a:t>for every </a:t>
            </a:r>
            <a:r>
              <a:rPr lang="en-US" sz="900" kern="1200" dirty="0" err="1" smtClean="0">
                <a:solidFill>
                  <a:schemeClr val="tx1"/>
                </a:solidFill>
                <a:effectLst/>
                <a:latin typeface="+mn-lt"/>
                <a:ea typeface="+mn-ea"/>
                <a:cs typeface="+mn-cs"/>
              </a:rPr>
              <a:t>txe</a:t>
            </a:r>
            <a:r>
              <a:rPr lang="en-US" sz="900" kern="1200" dirty="0" smtClean="0">
                <a:solidFill>
                  <a:schemeClr val="tx1"/>
                </a:solidFill>
                <a:effectLst/>
                <a:latin typeface="+mn-lt"/>
                <a:ea typeface="+mn-ea"/>
                <a:cs typeface="+mn-cs"/>
              </a:rPr>
              <a:t> interrupt generated, that is the indication to put the next data byte to continue the data transmission </a:t>
            </a:r>
          </a:p>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mn-ea"/>
                <a:cs typeface="+mn-cs"/>
              </a:rPr>
              <a:t>whenever the firmware gets the </a:t>
            </a:r>
            <a:r>
              <a:rPr lang="en-US" sz="900" kern="1200" dirty="0" err="1" smtClean="0">
                <a:solidFill>
                  <a:schemeClr val="tx1"/>
                </a:solidFill>
                <a:effectLst/>
                <a:latin typeface="+mn-lt"/>
                <a:ea typeface="+mn-ea"/>
                <a:cs typeface="+mn-cs"/>
              </a:rPr>
              <a:t>rxne</a:t>
            </a:r>
            <a:r>
              <a:rPr lang="en-US" sz="900" kern="1200" dirty="0" smtClean="0">
                <a:solidFill>
                  <a:schemeClr val="tx1"/>
                </a:solidFill>
                <a:effectLst/>
                <a:latin typeface="+mn-lt"/>
                <a:ea typeface="+mn-ea"/>
                <a:cs typeface="+mn-cs"/>
              </a:rPr>
              <a:t> interrupt, then it is clear that data register has new data byte to be read, so firmware should act immediately to read out the data register.  </a:t>
            </a:r>
            <a:endParaRPr lang="en-IN" sz="9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95</a:t>
            </a:fld>
            <a:endParaRPr lang="en-US"/>
          </a:p>
        </p:txBody>
      </p:sp>
    </p:spTree>
    <p:extLst>
      <p:ext uri="{BB962C8B-B14F-4D97-AF65-F5344CB8AC3E}">
        <p14:creationId xmlns:p14="http://schemas.microsoft.com/office/powerpoint/2010/main" val="409897197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mn-lt"/>
                <a:ea typeface="+mn-ea"/>
                <a:cs typeface="+mn-cs"/>
              </a:rPr>
              <a:t>status register contains the flags which hold the status of the various events happened during I2C communication </a:t>
            </a:r>
          </a:p>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mn-ea"/>
                <a:cs typeface="+mn-cs"/>
              </a:rPr>
              <a:t>This bit is only valid for the master; if start condition is successfully generated then this bit will be set to 1, </a:t>
            </a:r>
            <a:endParaRPr lang="en-IN" sz="900" kern="1200" dirty="0" smtClean="0">
              <a:solidFill>
                <a:schemeClr val="tx1"/>
              </a:solidFill>
              <a:effectLst/>
              <a:latin typeface="+mn-lt"/>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mn-ea"/>
                <a:cs typeface="+mn-cs"/>
              </a:rPr>
              <a:t>For the  master if this bit is set , then that means, the address is successfully sent, and for slave if this bit is set, then address is successfully matched. </a:t>
            </a:r>
            <a:endParaRPr lang="en-IN"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These flags will be set by the hardware automatically but needs to clear by the firmware</a:t>
            </a:r>
          </a:p>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mn-ea"/>
                <a:cs typeface="+mn-cs"/>
              </a:rPr>
              <a:t>This is a very important flag which makes sense only when the clock stretching is enabled, that means, </a:t>
            </a:r>
            <a:r>
              <a:rPr lang="en-US" sz="900" kern="1200" dirty="0" err="1" smtClean="0">
                <a:solidFill>
                  <a:schemeClr val="tx1"/>
                </a:solidFill>
                <a:effectLst/>
                <a:latin typeface="+mn-lt"/>
                <a:ea typeface="+mn-ea"/>
                <a:cs typeface="+mn-cs"/>
              </a:rPr>
              <a:t>no_clockstretch</a:t>
            </a:r>
            <a:r>
              <a:rPr lang="en-US" sz="900" kern="1200" dirty="0" smtClean="0">
                <a:solidFill>
                  <a:schemeClr val="tx1"/>
                </a:solidFill>
                <a:effectLst/>
                <a:latin typeface="+mn-lt"/>
                <a:ea typeface="+mn-ea"/>
                <a:cs typeface="+mn-cs"/>
              </a:rPr>
              <a:t>=0. </a:t>
            </a:r>
          </a:p>
          <a:p>
            <a:pPr marL="0" marR="0" indent="0" algn="l" defTabSz="685800" rtl="0" eaLnBrk="1" fontAlgn="auto" latinLnBrk="0" hangingPunct="1">
              <a:lnSpc>
                <a:spcPct val="100000"/>
              </a:lnSpc>
              <a:spcBef>
                <a:spcPts val="0"/>
              </a:spcBef>
              <a:spcAft>
                <a:spcPts val="0"/>
              </a:spcAft>
              <a:buClrTx/>
              <a:buSzTx/>
              <a:buFontTx/>
              <a:buNone/>
              <a:tabLst/>
              <a:defRPr/>
            </a:pPr>
            <a:endParaRPr lang="en-US" sz="900" kern="1200" dirty="0" smtClean="0">
              <a:solidFill>
                <a:schemeClr val="tx1"/>
              </a:solidFill>
              <a:effectLst/>
              <a:latin typeface="+mn-lt"/>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mn-ea"/>
                <a:cs typeface="+mn-cs"/>
              </a:rPr>
              <a:t>If this bit is set to 1, then there is some data waiting for the firmware to read out. </a:t>
            </a:r>
            <a:endParaRPr lang="en-IN" sz="900" kern="1200" dirty="0" smtClean="0">
              <a:solidFill>
                <a:schemeClr val="tx1"/>
              </a:solidFill>
              <a:effectLst/>
              <a:latin typeface="+mn-lt"/>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mn-ea"/>
                <a:cs typeface="+mn-cs"/>
              </a:rPr>
              <a:t>If this bit is set to 1 , then data register is empty and software has to write to it in order  to continue data transmission . </a:t>
            </a:r>
            <a:endParaRPr lang="en-IN" sz="900" kern="1200" dirty="0" smtClean="0">
              <a:solidFill>
                <a:schemeClr val="tx1"/>
              </a:solidFill>
              <a:effectLst/>
              <a:latin typeface="+mn-lt"/>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endParaRPr lang="en-IN" sz="9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96</a:t>
            </a:fld>
            <a:endParaRPr lang="en-US"/>
          </a:p>
        </p:txBody>
      </p:sp>
    </p:spTree>
    <p:extLst>
      <p:ext uri="{BB962C8B-B14F-4D97-AF65-F5344CB8AC3E}">
        <p14:creationId xmlns:p14="http://schemas.microsoft.com/office/powerpoint/2010/main" val="4098971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8</a:t>
            </a:fld>
            <a:endParaRPr lang="en-US"/>
          </a:p>
        </p:txBody>
      </p:sp>
    </p:spTree>
    <p:extLst>
      <p:ext uri="{BB962C8B-B14F-4D97-AF65-F5344CB8AC3E}">
        <p14:creationId xmlns:p14="http://schemas.microsoft.com/office/powerpoint/2010/main" val="9543179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mn-lt"/>
                <a:ea typeface="+mn-ea"/>
                <a:cs typeface="+mn-cs"/>
              </a:rPr>
              <a:t>status register contains the flags which hold the status of the various events happened during I2C communication </a:t>
            </a:r>
          </a:p>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mn-ea"/>
                <a:cs typeface="+mn-cs"/>
              </a:rPr>
              <a:t>This bit is only valid for the master; if start condition is successfully generated then this bit will be set to 1, </a:t>
            </a:r>
            <a:endParaRPr lang="en-IN" sz="900" kern="1200" dirty="0" smtClean="0">
              <a:solidFill>
                <a:schemeClr val="tx1"/>
              </a:solidFill>
              <a:effectLst/>
              <a:latin typeface="+mn-lt"/>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mn-ea"/>
                <a:cs typeface="+mn-cs"/>
              </a:rPr>
              <a:t>For the  master if this bit is set , then that means, the address is successfully sent, and for slave if this bit is set, then address is successfully matched. </a:t>
            </a:r>
            <a:endParaRPr lang="en-IN" sz="900" kern="1200" dirty="0" smtClean="0">
              <a:solidFill>
                <a:schemeClr val="tx1"/>
              </a:solidFill>
              <a:effectLst/>
              <a:latin typeface="+mn-lt"/>
              <a:ea typeface="+mn-ea"/>
              <a:cs typeface="+mn-cs"/>
            </a:endParaRPr>
          </a:p>
          <a:p>
            <a:r>
              <a:rPr lang="en-US" sz="900" kern="1200" dirty="0" smtClean="0">
                <a:solidFill>
                  <a:schemeClr val="tx1"/>
                </a:solidFill>
                <a:effectLst/>
                <a:latin typeface="+mn-lt"/>
                <a:ea typeface="+mn-ea"/>
                <a:cs typeface="+mn-cs"/>
              </a:rPr>
              <a:t>These flags will be set by the hardware automatically but needs to clear by the firmware</a:t>
            </a:r>
          </a:p>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mn-ea"/>
                <a:cs typeface="+mn-cs"/>
              </a:rPr>
              <a:t>This is a very important flag which makes sense only when the clock stretching is enabled, that means, </a:t>
            </a:r>
            <a:r>
              <a:rPr lang="en-US" sz="900" kern="1200" dirty="0" err="1" smtClean="0">
                <a:solidFill>
                  <a:schemeClr val="tx1"/>
                </a:solidFill>
                <a:effectLst/>
                <a:latin typeface="+mn-lt"/>
                <a:ea typeface="+mn-ea"/>
                <a:cs typeface="+mn-cs"/>
              </a:rPr>
              <a:t>no_clockstretch</a:t>
            </a:r>
            <a:r>
              <a:rPr lang="en-US" sz="900" kern="1200" dirty="0" smtClean="0">
                <a:solidFill>
                  <a:schemeClr val="tx1"/>
                </a:solidFill>
                <a:effectLst/>
                <a:latin typeface="+mn-lt"/>
                <a:ea typeface="+mn-ea"/>
                <a:cs typeface="+mn-cs"/>
              </a:rPr>
              <a:t>=0. </a:t>
            </a:r>
          </a:p>
          <a:p>
            <a:pPr marL="0" marR="0" indent="0" algn="l" defTabSz="685800" rtl="0" eaLnBrk="1" fontAlgn="auto" latinLnBrk="0" hangingPunct="1">
              <a:lnSpc>
                <a:spcPct val="100000"/>
              </a:lnSpc>
              <a:spcBef>
                <a:spcPts val="0"/>
              </a:spcBef>
              <a:spcAft>
                <a:spcPts val="0"/>
              </a:spcAft>
              <a:buClrTx/>
              <a:buSzTx/>
              <a:buFontTx/>
              <a:buNone/>
              <a:tabLst/>
              <a:defRPr/>
            </a:pPr>
            <a:endParaRPr lang="en-US" sz="900" kern="1200" dirty="0" smtClean="0">
              <a:solidFill>
                <a:schemeClr val="tx1"/>
              </a:solidFill>
              <a:effectLst/>
              <a:latin typeface="+mn-lt"/>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mn-ea"/>
                <a:cs typeface="+mn-cs"/>
              </a:rPr>
              <a:t>If this bit is set to 1, then there is some data waiting for the firmware to read out. </a:t>
            </a:r>
            <a:endParaRPr lang="en-IN" sz="900" kern="1200" dirty="0" smtClean="0">
              <a:solidFill>
                <a:schemeClr val="tx1"/>
              </a:solidFill>
              <a:effectLst/>
              <a:latin typeface="+mn-lt"/>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mn-ea"/>
                <a:cs typeface="+mn-cs"/>
              </a:rPr>
              <a:t>If this bit is set to 1 , then data register is empty and software has to write to it in order  to continue data transmission . </a:t>
            </a:r>
            <a:endParaRPr lang="en-IN" sz="900" kern="1200" dirty="0" smtClean="0">
              <a:solidFill>
                <a:schemeClr val="tx1"/>
              </a:solidFill>
              <a:effectLst/>
              <a:latin typeface="+mn-lt"/>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endParaRPr lang="en-IN" sz="9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97</a:t>
            </a:fld>
            <a:endParaRPr lang="en-US"/>
          </a:p>
        </p:txBody>
      </p:sp>
    </p:spTree>
    <p:extLst>
      <p:ext uri="{BB962C8B-B14F-4D97-AF65-F5344CB8AC3E}">
        <p14:creationId xmlns:p14="http://schemas.microsoft.com/office/powerpoint/2010/main" val="40989719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98</a:t>
            </a:fld>
            <a:endParaRPr lang="en-US"/>
          </a:p>
        </p:txBody>
      </p:sp>
    </p:spTree>
    <p:extLst>
      <p:ext uri="{BB962C8B-B14F-4D97-AF65-F5344CB8AC3E}">
        <p14:creationId xmlns:p14="http://schemas.microsoft.com/office/powerpoint/2010/main" val="347922826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102</a:t>
            </a:fld>
            <a:endParaRPr lang="en-US"/>
          </a:p>
        </p:txBody>
      </p:sp>
    </p:spTree>
    <p:extLst>
      <p:ext uri="{BB962C8B-B14F-4D97-AF65-F5344CB8AC3E}">
        <p14:creationId xmlns:p14="http://schemas.microsoft.com/office/powerpoint/2010/main" val="310884401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103</a:t>
            </a:fld>
            <a:endParaRPr lang="en-US"/>
          </a:p>
        </p:txBody>
      </p:sp>
    </p:spTree>
    <p:extLst>
      <p:ext uri="{BB962C8B-B14F-4D97-AF65-F5344CB8AC3E}">
        <p14:creationId xmlns:p14="http://schemas.microsoft.com/office/powerpoint/2010/main" val="107647281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2F9D4F5-F5A2-4D3C-A0D4-12D3A2ED8A3D}" type="slidenum">
              <a:rPr lang="en-IN" smtClean="0"/>
              <a:t>105</a:t>
            </a:fld>
            <a:endParaRPr lang="en-IN"/>
          </a:p>
        </p:txBody>
      </p:sp>
    </p:spTree>
    <p:extLst>
      <p:ext uri="{BB962C8B-B14F-4D97-AF65-F5344CB8AC3E}">
        <p14:creationId xmlns:p14="http://schemas.microsoft.com/office/powerpoint/2010/main" val="22779765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2F9D4F5-F5A2-4D3C-A0D4-12D3A2ED8A3D}" type="slidenum">
              <a:rPr lang="en-IN" smtClean="0"/>
              <a:t>107</a:t>
            </a:fld>
            <a:endParaRPr lang="en-IN"/>
          </a:p>
        </p:txBody>
      </p:sp>
    </p:spTree>
    <p:extLst>
      <p:ext uri="{BB962C8B-B14F-4D97-AF65-F5344CB8AC3E}">
        <p14:creationId xmlns:p14="http://schemas.microsoft.com/office/powerpoint/2010/main" val="317614500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IN" sz="900" kern="1200" dirty="0" smtClean="0">
                <a:solidFill>
                  <a:schemeClr val="tx1"/>
                </a:solidFill>
                <a:effectLst/>
                <a:latin typeface="+mn-lt"/>
                <a:ea typeface="+mn-ea"/>
                <a:cs typeface="+mn-cs"/>
              </a:rPr>
              <a:t>the firmware has to wait until the </a:t>
            </a:r>
            <a:r>
              <a:rPr lang="en-IN" sz="900" kern="1200" dirty="0" err="1" smtClean="0">
                <a:solidFill>
                  <a:schemeClr val="tx1"/>
                </a:solidFill>
                <a:effectLst/>
                <a:latin typeface="+mn-lt"/>
                <a:ea typeface="+mn-ea"/>
                <a:cs typeface="+mn-cs"/>
              </a:rPr>
              <a:t>sb</a:t>
            </a:r>
            <a:r>
              <a:rPr lang="en-IN" sz="900" kern="1200" dirty="0" smtClean="0">
                <a:solidFill>
                  <a:schemeClr val="tx1"/>
                </a:solidFill>
                <a:effectLst/>
                <a:latin typeface="+mn-lt"/>
                <a:ea typeface="+mn-ea"/>
                <a:cs typeface="+mn-cs"/>
              </a:rPr>
              <a:t> event is set in the status flag. </a:t>
            </a:r>
          </a:p>
          <a:p>
            <a:r>
              <a:rPr lang="en-IN" sz="900" kern="1200" dirty="0" smtClean="0">
                <a:solidFill>
                  <a:schemeClr val="tx1"/>
                </a:solidFill>
                <a:effectLst/>
                <a:latin typeface="+mn-lt"/>
                <a:ea typeface="+mn-ea"/>
                <a:cs typeface="+mn-cs"/>
              </a:rPr>
              <a:t>the master here again waits until the </a:t>
            </a:r>
            <a:r>
              <a:rPr lang="en-IN" sz="900" kern="1200" dirty="0" err="1" smtClean="0">
                <a:solidFill>
                  <a:schemeClr val="tx1"/>
                </a:solidFill>
                <a:effectLst/>
                <a:latin typeface="+mn-lt"/>
                <a:ea typeface="+mn-ea"/>
                <a:cs typeface="+mn-cs"/>
              </a:rPr>
              <a:t>addr</a:t>
            </a:r>
            <a:r>
              <a:rPr lang="en-IN" sz="900" kern="1200" dirty="0" smtClean="0">
                <a:solidFill>
                  <a:schemeClr val="tx1"/>
                </a:solidFill>
                <a:effectLst/>
                <a:latin typeface="+mn-lt"/>
                <a:ea typeface="+mn-ea"/>
                <a:cs typeface="+mn-cs"/>
              </a:rPr>
              <a:t> flag is set, </a:t>
            </a:r>
            <a:r>
              <a:rPr lang="en-IN" sz="900" kern="1200" dirty="0" err="1" smtClean="0">
                <a:solidFill>
                  <a:schemeClr val="tx1"/>
                </a:solidFill>
                <a:effectLst/>
                <a:latin typeface="+mn-lt"/>
                <a:ea typeface="+mn-ea"/>
                <a:cs typeface="+mn-cs"/>
              </a:rPr>
              <a:t>addr</a:t>
            </a:r>
            <a:r>
              <a:rPr lang="en-IN" sz="900" kern="1200" dirty="0" smtClean="0">
                <a:solidFill>
                  <a:schemeClr val="tx1"/>
                </a:solidFill>
                <a:effectLst/>
                <a:latin typeface="+mn-lt"/>
                <a:ea typeface="+mn-ea"/>
                <a:cs typeface="+mn-cs"/>
              </a:rPr>
              <a:t> flag will be set once the </a:t>
            </a:r>
            <a:r>
              <a:rPr lang="en-IN" sz="900" kern="1200" dirty="0" err="1" smtClean="0">
                <a:solidFill>
                  <a:schemeClr val="tx1"/>
                </a:solidFill>
                <a:effectLst/>
                <a:latin typeface="+mn-lt"/>
                <a:ea typeface="+mn-ea"/>
                <a:cs typeface="+mn-cs"/>
              </a:rPr>
              <a:t>ack</a:t>
            </a:r>
            <a:r>
              <a:rPr lang="en-IN" sz="900" kern="1200" dirty="0" smtClean="0">
                <a:solidFill>
                  <a:schemeClr val="tx1"/>
                </a:solidFill>
                <a:effectLst/>
                <a:latin typeface="+mn-lt"/>
                <a:ea typeface="+mn-ea"/>
                <a:cs typeface="+mn-cs"/>
              </a:rPr>
              <a:t> is received from the slave for this address space.</a:t>
            </a:r>
          </a:p>
          <a:p>
            <a:r>
              <a:rPr lang="en-IN" sz="900" kern="1200" dirty="0" smtClean="0">
                <a:solidFill>
                  <a:schemeClr val="tx1"/>
                </a:solidFill>
                <a:effectLst/>
                <a:latin typeface="+mn-lt"/>
                <a:ea typeface="+mn-ea"/>
                <a:cs typeface="+mn-cs"/>
              </a:rPr>
              <a:t>. Until the firmware clears this flag, the clock will be stretched low, and the interface will be in wait state</a:t>
            </a:r>
          </a:p>
          <a:p>
            <a:endParaRPr lang="en-US" sz="9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F9D4F5-F5A2-4D3C-A0D4-12D3A2ED8A3D}" type="slidenum">
              <a:rPr lang="en-IN" smtClean="0"/>
              <a:t>108</a:t>
            </a:fld>
            <a:endParaRPr lang="en-IN"/>
          </a:p>
        </p:txBody>
      </p:sp>
    </p:spTree>
    <p:extLst>
      <p:ext uri="{BB962C8B-B14F-4D97-AF65-F5344CB8AC3E}">
        <p14:creationId xmlns:p14="http://schemas.microsoft.com/office/powerpoint/2010/main" val="317614500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109</a:t>
            </a:fld>
            <a:endParaRPr lang="en-US"/>
          </a:p>
        </p:txBody>
      </p:sp>
    </p:spTree>
    <p:extLst>
      <p:ext uri="{BB962C8B-B14F-4D97-AF65-F5344CB8AC3E}">
        <p14:creationId xmlns:p14="http://schemas.microsoft.com/office/powerpoint/2010/main" val="13009933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2F9D4F5-F5A2-4D3C-A0D4-12D3A2ED8A3D}" type="slidenum">
              <a:rPr lang="en-IN" smtClean="0"/>
              <a:t>110</a:t>
            </a:fld>
            <a:endParaRPr lang="en-IN"/>
          </a:p>
        </p:txBody>
      </p:sp>
    </p:spTree>
    <p:extLst>
      <p:ext uri="{BB962C8B-B14F-4D97-AF65-F5344CB8AC3E}">
        <p14:creationId xmlns:p14="http://schemas.microsoft.com/office/powerpoint/2010/main" val="317614500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2F9D4F5-F5A2-4D3C-A0D4-12D3A2ED8A3D}" type="slidenum">
              <a:rPr lang="en-IN" smtClean="0"/>
              <a:t>112</a:t>
            </a:fld>
            <a:endParaRPr lang="en-IN"/>
          </a:p>
        </p:txBody>
      </p:sp>
    </p:spTree>
    <p:extLst>
      <p:ext uri="{BB962C8B-B14F-4D97-AF65-F5344CB8AC3E}">
        <p14:creationId xmlns:p14="http://schemas.microsoft.com/office/powerpoint/2010/main" val="3176145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9</a:t>
            </a:fld>
            <a:endParaRPr lang="en-US"/>
          </a:p>
        </p:txBody>
      </p:sp>
    </p:spTree>
    <p:extLst>
      <p:ext uri="{BB962C8B-B14F-4D97-AF65-F5344CB8AC3E}">
        <p14:creationId xmlns:p14="http://schemas.microsoft.com/office/powerpoint/2010/main" val="105279804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113</a:t>
            </a:fld>
            <a:endParaRPr lang="en-US"/>
          </a:p>
        </p:txBody>
      </p:sp>
    </p:spTree>
    <p:extLst>
      <p:ext uri="{BB962C8B-B14F-4D97-AF65-F5344CB8AC3E}">
        <p14:creationId xmlns:p14="http://schemas.microsoft.com/office/powerpoint/2010/main" val="63117842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114</a:t>
            </a:fld>
            <a:endParaRPr lang="en-US"/>
          </a:p>
        </p:txBody>
      </p:sp>
    </p:spTree>
    <p:extLst>
      <p:ext uri="{BB962C8B-B14F-4D97-AF65-F5344CB8AC3E}">
        <p14:creationId xmlns:p14="http://schemas.microsoft.com/office/powerpoint/2010/main" val="63117842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115</a:t>
            </a:fld>
            <a:endParaRPr lang="en-US"/>
          </a:p>
        </p:txBody>
      </p:sp>
    </p:spTree>
    <p:extLst>
      <p:ext uri="{BB962C8B-B14F-4D97-AF65-F5344CB8AC3E}">
        <p14:creationId xmlns:p14="http://schemas.microsoft.com/office/powerpoint/2010/main" val="282328552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116</a:t>
            </a:fld>
            <a:endParaRPr lang="en-US"/>
          </a:p>
        </p:txBody>
      </p:sp>
    </p:spTree>
    <p:extLst>
      <p:ext uri="{BB962C8B-B14F-4D97-AF65-F5344CB8AC3E}">
        <p14:creationId xmlns:p14="http://schemas.microsoft.com/office/powerpoint/2010/main" val="282328552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117</a:t>
            </a:fld>
            <a:endParaRPr lang="en-US"/>
          </a:p>
        </p:txBody>
      </p:sp>
    </p:spTree>
    <p:extLst>
      <p:ext uri="{BB962C8B-B14F-4D97-AF65-F5344CB8AC3E}">
        <p14:creationId xmlns:p14="http://schemas.microsoft.com/office/powerpoint/2010/main" val="282328552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118</a:t>
            </a:fld>
            <a:endParaRPr lang="en-US"/>
          </a:p>
        </p:txBody>
      </p:sp>
    </p:spTree>
    <p:extLst>
      <p:ext uri="{BB962C8B-B14F-4D97-AF65-F5344CB8AC3E}">
        <p14:creationId xmlns:p14="http://schemas.microsoft.com/office/powerpoint/2010/main" val="282328552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119</a:t>
            </a:fld>
            <a:endParaRPr lang="en-US"/>
          </a:p>
        </p:txBody>
      </p:sp>
    </p:spTree>
    <p:extLst>
      <p:ext uri="{BB962C8B-B14F-4D97-AF65-F5344CB8AC3E}">
        <p14:creationId xmlns:p14="http://schemas.microsoft.com/office/powerpoint/2010/main" val="282328552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120</a:t>
            </a:fld>
            <a:endParaRPr lang="en-US"/>
          </a:p>
        </p:txBody>
      </p:sp>
    </p:spTree>
    <p:extLst>
      <p:ext uri="{BB962C8B-B14F-4D97-AF65-F5344CB8AC3E}">
        <p14:creationId xmlns:p14="http://schemas.microsoft.com/office/powerpoint/2010/main" val="282328552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121</a:t>
            </a:fld>
            <a:endParaRPr lang="en-US"/>
          </a:p>
        </p:txBody>
      </p:sp>
    </p:spTree>
    <p:extLst>
      <p:ext uri="{BB962C8B-B14F-4D97-AF65-F5344CB8AC3E}">
        <p14:creationId xmlns:p14="http://schemas.microsoft.com/office/powerpoint/2010/main" val="280571230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122</a:t>
            </a:fld>
            <a:endParaRPr lang="en-US"/>
          </a:p>
        </p:txBody>
      </p:sp>
    </p:spTree>
    <p:extLst>
      <p:ext uri="{BB962C8B-B14F-4D97-AF65-F5344CB8AC3E}">
        <p14:creationId xmlns:p14="http://schemas.microsoft.com/office/powerpoint/2010/main" val="2823285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10</a:t>
            </a:fld>
            <a:endParaRPr lang="en-US"/>
          </a:p>
        </p:txBody>
      </p:sp>
    </p:spTree>
    <p:extLst>
      <p:ext uri="{BB962C8B-B14F-4D97-AF65-F5344CB8AC3E}">
        <p14:creationId xmlns:p14="http://schemas.microsoft.com/office/powerpoint/2010/main" val="106145159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123</a:t>
            </a:fld>
            <a:endParaRPr lang="en-US"/>
          </a:p>
        </p:txBody>
      </p:sp>
    </p:spTree>
    <p:extLst>
      <p:ext uri="{BB962C8B-B14F-4D97-AF65-F5344CB8AC3E}">
        <p14:creationId xmlns:p14="http://schemas.microsoft.com/office/powerpoint/2010/main" val="282328552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2F9D4F5-F5A2-4D3C-A0D4-12D3A2ED8A3D}" type="slidenum">
              <a:rPr lang="en-IN" smtClean="0"/>
              <a:t>125</a:t>
            </a:fld>
            <a:endParaRPr lang="en-IN"/>
          </a:p>
        </p:txBody>
      </p:sp>
    </p:spTree>
    <p:extLst>
      <p:ext uri="{BB962C8B-B14F-4D97-AF65-F5344CB8AC3E}">
        <p14:creationId xmlns:p14="http://schemas.microsoft.com/office/powerpoint/2010/main" val="317614500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2F9D4F5-F5A2-4D3C-A0D4-12D3A2ED8A3D}" type="slidenum">
              <a:rPr lang="en-IN" smtClean="0"/>
              <a:t>127</a:t>
            </a:fld>
            <a:endParaRPr lang="en-IN"/>
          </a:p>
        </p:txBody>
      </p:sp>
    </p:spTree>
    <p:extLst>
      <p:ext uri="{BB962C8B-B14F-4D97-AF65-F5344CB8AC3E}">
        <p14:creationId xmlns:p14="http://schemas.microsoft.com/office/powerpoint/2010/main" val="317614500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130</a:t>
            </a:fld>
            <a:endParaRPr lang="en-US"/>
          </a:p>
        </p:txBody>
      </p:sp>
    </p:spTree>
    <p:extLst>
      <p:ext uri="{BB962C8B-B14F-4D97-AF65-F5344CB8AC3E}">
        <p14:creationId xmlns:p14="http://schemas.microsoft.com/office/powerpoint/2010/main" val="369429424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132</a:t>
            </a:fld>
            <a:endParaRPr lang="en-US"/>
          </a:p>
        </p:txBody>
      </p:sp>
    </p:spTree>
    <p:extLst>
      <p:ext uri="{BB962C8B-B14F-4D97-AF65-F5344CB8AC3E}">
        <p14:creationId xmlns:p14="http://schemas.microsoft.com/office/powerpoint/2010/main" val="54009358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134</a:t>
            </a:fld>
            <a:endParaRPr lang="en-US"/>
          </a:p>
        </p:txBody>
      </p:sp>
    </p:spTree>
    <p:extLst>
      <p:ext uri="{BB962C8B-B14F-4D97-AF65-F5344CB8AC3E}">
        <p14:creationId xmlns:p14="http://schemas.microsoft.com/office/powerpoint/2010/main" val="135911486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135</a:t>
            </a:fld>
            <a:endParaRPr lang="en-US"/>
          </a:p>
        </p:txBody>
      </p:sp>
    </p:spTree>
    <p:extLst>
      <p:ext uri="{BB962C8B-B14F-4D97-AF65-F5344CB8AC3E}">
        <p14:creationId xmlns:p14="http://schemas.microsoft.com/office/powerpoint/2010/main" val="74462264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137</a:t>
            </a:fld>
            <a:endParaRPr lang="en-US"/>
          </a:p>
        </p:txBody>
      </p:sp>
    </p:spTree>
    <p:extLst>
      <p:ext uri="{BB962C8B-B14F-4D97-AF65-F5344CB8AC3E}">
        <p14:creationId xmlns:p14="http://schemas.microsoft.com/office/powerpoint/2010/main" val="74462264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138</a:t>
            </a:fld>
            <a:endParaRPr lang="en-US"/>
          </a:p>
        </p:txBody>
      </p:sp>
    </p:spTree>
    <p:extLst>
      <p:ext uri="{BB962C8B-B14F-4D97-AF65-F5344CB8AC3E}">
        <p14:creationId xmlns:p14="http://schemas.microsoft.com/office/powerpoint/2010/main" val="147636334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140</a:t>
            </a:fld>
            <a:endParaRPr lang="en-US"/>
          </a:p>
        </p:txBody>
      </p:sp>
    </p:spTree>
    <p:extLst>
      <p:ext uri="{BB962C8B-B14F-4D97-AF65-F5344CB8AC3E}">
        <p14:creationId xmlns:p14="http://schemas.microsoft.com/office/powerpoint/2010/main" val="2353201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11</a:t>
            </a:fld>
            <a:endParaRPr lang="en-US"/>
          </a:p>
        </p:txBody>
      </p:sp>
    </p:spTree>
    <p:extLst>
      <p:ext uri="{BB962C8B-B14F-4D97-AF65-F5344CB8AC3E}">
        <p14:creationId xmlns:p14="http://schemas.microsoft.com/office/powerpoint/2010/main" val="241030289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tabLst/>
              <a:defRPr/>
            </a:pPr>
            <a:endParaRPr lang="en-IN" sz="900" kern="1200" dirty="0" smtClean="0">
              <a:solidFill>
                <a:schemeClr val="tx1"/>
              </a:solidFill>
              <a:effectLst/>
              <a:latin typeface="+mn-lt"/>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effectLst/>
                <a:latin typeface="+mn-lt"/>
                <a:ea typeface="+mn-ea"/>
                <a:cs typeface="+mn-cs"/>
              </a:rPr>
              <a:t>Debug</a:t>
            </a:r>
            <a:r>
              <a:rPr lang="en-US" sz="900" kern="1200" baseline="0" dirty="0" smtClean="0">
                <a:solidFill>
                  <a:schemeClr val="tx1"/>
                </a:solidFill>
                <a:effectLst/>
                <a:latin typeface="+mn-lt"/>
                <a:ea typeface="+mn-ea"/>
                <a:cs typeface="+mn-cs"/>
              </a:rPr>
              <a:t> Tip 2</a:t>
            </a:r>
            <a:endParaRPr lang="en-IN" sz="900" kern="1200" dirty="0" smtClean="0">
              <a:solidFill>
                <a:schemeClr val="tx1"/>
              </a:solidFill>
              <a:effectLst/>
              <a:latin typeface="+mn-lt"/>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r>
              <a:rPr lang="en-IN" sz="900" kern="1200" dirty="0" smtClean="0">
                <a:solidFill>
                  <a:schemeClr val="tx1"/>
                </a:solidFill>
                <a:effectLst/>
                <a:latin typeface="+mn-lt"/>
                <a:ea typeface="+mn-ea"/>
                <a:cs typeface="+mn-cs"/>
              </a:rPr>
              <a:t>Check whether </a:t>
            </a:r>
            <a:r>
              <a:rPr lang="en-IN" sz="900" kern="1200" dirty="0" err="1" smtClean="0">
                <a:solidFill>
                  <a:schemeClr val="tx1"/>
                </a:solidFill>
                <a:effectLst/>
                <a:latin typeface="+mn-lt"/>
                <a:ea typeface="+mn-ea"/>
                <a:cs typeface="+mn-cs"/>
              </a:rPr>
              <a:t>gpios</a:t>
            </a:r>
            <a:r>
              <a:rPr lang="en-IN" sz="900" kern="1200" dirty="0" smtClean="0">
                <a:solidFill>
                  <a:schemeClr val="tx1"/>
                </a:solidFill>
                <a:effectLst/>
                <a:latin typeface="+mn-lt"/>
                <a:ea typeface="+mn-ea"/>
                <a:cs typeface="+mn-cs"/>
              </a:rPr>
              <a:t> which you used for SCL and SDA functionality are configured properly for the alternate functionality .  </a:t>
            </a:r>
            <a:r>
              <a:rPr lang="en-IN" sz="900" kern="1200" dirty="0" err="1" smtClean="0">
                <a:solidFill>
                  <a:schemeClr val="tx1"/>
                </a:solidFill>
                <a:effectLst/>
                <a:latin typeface="+mn-lt"/>
                <a:ea typeface="+mn-ea"/>
                <a:cs typeface="+mn-cs"/>
              </a:rPr>
              <a:t>othere</a:t>
            </a:r>
            <a:r>
              <a:rPr lang="en-IN" sz="900" kern="1200" dirty="0" smtClean="0">
                <a:solidFill>
                  <a:schemeClr val="tx1"/>
                </a:solidFill>
                <a:effectLst/>
                <a:latin typeface="+mn-lt"/>
                <a:ea typeface="+mn-ea"/>
                <a:cs typeface="+mn-cs"/>
              </a:rPr>
              <a:t> wise the i2c engine wont  be able to produce the clock  or data on those </a:t>
            </a:r>
            <a:r>
              <a:rPr lang="en-IN" sz="900" kern="1200" dirty="0" err="1" smtClean="0">
                <a:solidFill>
                  <a:schemeClr val="tx1"/>
                </a:solidFill>
                <a:effectLst/>
                <a:latin typeface="+mn-lt"/>
                <a:ea typeface="+mn-ea"/>
                <a:cs typeface="+mn-cs"/>
              </a:rPr>
              <a:t>gpios</a:t>
            </a:r>
            <a:endParaRPr lang="en-IN" sz="9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144</a:t>
            </a:fld>
            <a:endParaRPr lang="en-US"/>
          </a:p>
        </p:txBody>
      </p:sp>
    </p:spTree>
    <p:extLst>
      <p:ext uri="{BB962C8B-B14F-4D97-AF65-F5344CB8AC3E}">
        <p14:creationId xmlns:p14="http://schemas.microsoft.com/office/powerpoint/2010/main" val="22257865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145</a:t>
            </a:fld>
            <a:endParaRPr lang="en-US"/>
          </a:p>
        </p:txBody>
      </p:sp>
    </p:spTree>
    <p:extLst>
      <p:ext uri="{BB962C8B-B14F-4D97-AF65-F5344CB8AC3E}">
        <p14:creationId xmlns:p14="http://schemas.microsoft.com/office/powerpoint/2010/main" val="147636334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146</a:t>
            </a:fld>
            <a:endParaRPr lang="en-US"/>
          </a:p>
        </p:txBody>
      </p:sp>
    </p:spTree>
    <p:extLst>
      <p:ext uri="{BB962C8B-B14F-4D97-AF65-F5344CB8AC3E}">
        <p14:creationId xmlns:p14="http://schemas.microsoft.com/office/powerpoint/2010/main" val="147636334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F715A1-4ADC-44E0-9587-804FF39D6B22}" type="slidenum">
              <a:rPr lang="en-US" smtClean="0"/>
              <a:t>147</a:t>
            </a:fld>
            <a:endParaRPr lang="en-US"/>
          </a:p>
        </p:txBody>
      </p:sp>
    </p:spTree>
    <p:extLst>
      <p:ext uri="{BB962C8B-B14F-4D97-AF65-F5344CB8AC3E}">
        <p14:creationId xmlns:p14="http://schemas.microsoft.com/office/powerpoint/2010/main" val="1318333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smtClean="0"/>
              <a:t>Click to edit Master title style</a:t>
            </a:r>
            <a:endParaRPr lang="en-US"/>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accent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FF0622-75E4-48B8-A617-5428CA5926CE}"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940892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2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FF0622-75E4-48B8-A617-5428CA5926CE}" type="datetimeFigureOut">
              <a:rPr lang="en-US" smtClean="0"/>
              <a:t>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2581391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40FF0622-75E4-48B8-A617-5428CA5926CE}"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4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Tree>
    <p:extLst>
      <p:ext uri="{BB962C8B-B14F-4D97-AF65-F5344CB8AC3E}">
        <p14:creationId xmlns:p14="http://schemas.microsoft.com/office/powerpoint/2010/main" val="1640915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40FF0622-75E4-48B8-A617-5428CA5926CE}"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4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14" name="Text Placeholder 3"/>
          <p:cNvSpPr>
            <a:spLocks noGrp="1"/>
          </p:cNvSpPr>
          <p:nvPr>
            <p:ph type="body" sz="half" idx="13"/>
          </p:nvPr>
        </p:nvSpPr>
        <p:spPr>
          <a:xfrm>
            <a:off x="1447800" y="2828380"/>
            <a:ext cx="5539371" cy="256631"/>
          </a:xfrm>
        </p:spPr>
        <p:txBody>
          <a:bodyPr anchor="t">
            <a:normAutofit/>
          </a:bodyPr>
          <a:lstStyle>
            <a:lvl1pPr marL="0" indent="0">
              <a:buNone/>
              <a:defRPr lang="en-US" sz="1100" b="0" i="0" kern="1200" cap="small" dirty="0" smtClean="0">
                <a:solidFill>
                  <a:schemeClr val="accent1"/>
                </a:solidFill>
                <a:latin typeface="+mj-lt"/>
                <a:ea typeface="+mj-ea"/>
                <a:cs typeface="+mj-cs"/>
              </a:defRPr>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11" name="TextBox 10"/>
          <p:cNvSpPr txBox="1"/>
          <p:nvPr/>
        </p:nvSpPr>
        <p:spPr>
          <a:xfrm>
            <a:off x="673721" y="728439"/>
            <a:ext cx="601434" cy="1946687"/>
          </a:xfrm>
          <a:prstGeom prst="rect">
            <a:avLst/>
          </a:prstGeom>
          <a:noFill/>
        </p:spPr>
        <p:txBody>
          <a:bodyPr wrap="square" lIns="68580" tIns="34290" rIns="68580" bIns="34290" rtlCol="0">
            <a:spAutoFit/>
          </a:bodyPr>
          <a:lstStyle>
            <a:defPPr>
              <a:defRPr lang="en-US"/>
            </a:defPPr>
            <a:lvl1pPr algn="r">
              <a:defRPr sz="12200" b="0" i="0">
                <a:solidFill>
                  <a:schemeClr val="accent1"/>
                </a:solidFill>
                <a:latin typeface="Arial"/>
                <a:ea typeface="+mj-ea"/>
                <a:cs typeface="+mj-cs"/>
              </a:defRPr>
            </a:lvl1pPr>
          </a:lstStyle>
          <a:p>
            <a:pPr lvl="0"/>
            <a:r>
              <a:rPr lang="en-US" dirty="0" smtClean="0"/>
              <a:t>“</a:t>
            </a:r>
            <a:endParaRPr lang="en-US" dirty="0"/>
          </a:p>
        </p:txBody>
      </p:sp>
      <p:sp>
        <p:nvSpPr>
          <p:cNvPr id="13" name="TextBox 12"/>
          <p:cNvSpPr txBox="1"/>
          <p:nvPr/>
        </p:nvSpPr>
        <p:spPr>
          <a:xfrm>
            <a:off x="6997868" y="1960340"/>
            <a:ext cx="601434" cy="1946687"/>
          </a:xfrm>
          <a:prstGeom prst="rect">
            <a:avLst/>
          </a:prstGeom>
          <a:noFill/>
        </p:spPr>
        <p:txBody>
          <a:bodyPr wrap="square" lIns="68580" tIns="34290" rIns="68580" bIns="34290" rtlCol="0">
            <a:spAutoFit/>
          </a:bodyPr>
          <a:lstStyle>
            <a:defPPr>
              <a:defRPr lang="en-US"/>
            </a:defPPr>
            <a:lvl1pPr algn="r">
              <a:defRPr sz="12200" b="0" i="0">
                <a:solidFill>
                  <a:schemeClr val="accent1"/>
                </a:solidFill>
                <a:latin typeface="Arial"/>
                <a:ea typeface="+mj-ea"/>
                <a:cs typeface="+mj-cs"/>
              </a:defRPr>
            </a:lvl1pPr>
          </a:lstStyle>
          <a:p>
            <a:pPr lvl="0"/>
            <a:r>
              <a:rPr lang="en-US" dirty="0" smtClean="0"/>
              <a:t>”</a:t>
            </a:r>
            <a:endParaRPr lang="en-US" dirty="0"/>
          </a:p>
        </p:txBody>
      </p:sp>
    </p:spTree>
    <p:extLst>
      <p:ext uri="{BB962C8B-B14F-4D97-AF65-F5344CB8AC3E}">
        <p14:creationId xmlns:p14="http://schemas.microsoft.com/office/powerpoint/2010/main" val="2347621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4" cy="123988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accent1"/>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FF0622-75E4-48B8-A617-5428CA5926CE}"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1049460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2372270"/>
          </a:xfrm>
        </p:spPr>
        <p:txBody>
          <a:bodyPr/>
          <a:lstStyle>
            <a:lvl1pPr>
              <a:defRPr sz="3600"/>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40FF0622-75E4-48B8-A617-5428CA5926CE}"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
        <p:nvSpPr>
          <p:cNvPr id="8" name="Text Placeholder 3"/>
          <p:cNvSpPr>
            <a:spLocks noGrp="1"/>
          </p:cNvSpPr>
          <p:nvPr>
            <p:ph type="body" sz="half" idx="2"/>
          </p:nvPr>
        </p:nvSpPr>
        <p:spPr>
          <a:xfrm>
            <a:off x="1181101" y="3714750"/>
            <a:ext cx="5999486" cy="805543"/>
          </a:xfrm>
        </p:spPr>
        <p:txBody>
          <a:bodyPr anchor="t">
            <a:normAutofit/>
          </a:bodyPr>
          <a:lstStyle>
            <a:lvl1pPr marL="0" indent="0">
              <a:buNone/>
              <a:defRPr lang="en-US" sz="1400" b="0" i="0" kern="1200" dirty="0" smtClean="0">
                <a:solidFill>
                  <a:schemeClr val="accent1"/>
                </a:solidFill>
                <a:latin typeface="+mj-lt"/>
                <a:ea typeface="+mj-ea"/>
                <a:cs typeface="+mj-cs"/>
              </a:defRPr>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11" name="TextBox 10"/>
          <p:cNvSpPr txBox="1"/>
          <p:nvPr/>
        </p:nvSpPr>
        <p:spPr>
          <a:xfrm>
            <a:off x="7000525" y="2487385"/>
            <a:ext cx="601434" cy="1946687"/>
          </a:xfrm>
          <a:prstGeom prst="rect">
            <a:avLst/>
          </a:prstGeom>
          <a:noFill/>
        </p:spPr>
        <p:txBody>
          <a:bodyPr wrap="square" lIns="68580" tIns="34290" rIns="68580" bIns="34290" rtlCol="0">
            <a:spAutoFit/>
          </a:bodyPr>
          <a:lstStyle>
            <a:defPPr>
              <a:defRPr lang="en-US"/>
            </a:defPPr>
            <a:lvl1pPr algn="r">
              <a:defRPr sz="12200" b="0" i="0">
                <a:solidFill>
                  <a:schemeClr val="accent1"/>
                </a:solidFill>
                <a:latin typeface="Arial"/>
                <a:ea typeface="+mj-ea"/>
                <a:cs typeface="+mj-cs"/>
              </a:defRPr>
            </a:lvl1pPr>
          </a:lstStyle>
          <a:p>
            <a:pPr lvl="0"/>
            <a:r>
              <a:rPr lang="en-US" dirty="0" smtClean="0"/>
              <a:t>”</a:t>
            </a:r>
            <a:endParaRPr lang="en-US" dirty="0"/>
          </a:p>
        </p:txBody>
      </p:sp>
      <p:sp>
        <p:nvSpPr>
          <p:cNvPr id="14" name="TextBox 13"/>
          <p:cNvSpPr txBox="1"/>
          <p:nvPr/>
        </p:nvSpPr>
        <p:spPr>
          <a:xfrm>
            <a:off x="673721" y="728439"/>
            <a:ext cx="601434" cy="1946687"/>
          </a:xfrm>
          <a:prstGeom prst="rect">
            <a:avLst/>
          </a:prstGeom>
          <a:noFill/>
        </p:spPr>
        <p:txBody>
          <a:bodyPr wrap="square" lIns="68580" tIns="34290" rIns="68580" bIns="34290" rtlCol="0">
            <a:spAutoFit/>
          </a:bodyPr>
          <a:lstStyle>
            <a:defPPr>
              <a:defRPr lang="en-US"/>
            </a:defPPr>
            <a:lvl1pPr algn="r">
              <a:defRPr sz="12200" b="0" i="0">
                <a:solidFill>
                  <a:schemeClr val="accent1"/>
                </a:solidFill>
                <a:latin typeface="Arial"/>
                <a:ea typeface="+mj-ea"/>
                <a:cs typeface="+mj-cs"/>
              </a:defRPr>
            </a:lvl1pPr>
          </a:lstStyle>
          <a:p>
            <a:pPr lvl="0"/>
            <a:r>
              <a:rPr lang="en-US" dirty="0" smtClean="0"/>
              <a:t>“</a:t>
            </a:r>
            <a:endParaRPr lang="en-US" dirty="0"/>
          </a:p>
        </p:txBody>
      </p:sp>
    </p:spTree>
    <p:extLst>
      <p:ext uri="{BB962C8B-B14F-4D97-AF65-F5344CB8AC3E}">
        <p14:creationId xmlns:p14="http://schemas.microsoft.com/office/powerpoint/2010/main" val="1664584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40FF0622-75E4-48B8-A617-5428CA5926CE}"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
        <p:nvSpPr>
          <p:cNvPr id="10" name="Text Placeholder 3"/>
          <p:cNvSpPr>
            <a:spLocks noGrp="1"/>
          </p:cNvSpPr>
          <p:nvPr>
            <p:ph type="body" sz="half" idx="2"/>
          </p:nvPr>
        </p:nvSpPr>
        <p:spPr>
          <a:xfrm>
            <a:off x="866216" y="3262993"/>
            <a:ext cx="6619244" cy="1257300"/>
          </a:xfrm>
        </p:spPr>
        <p:txBody>
          <a:bodyPr anchor="t">
            <a:normAutofit/>
          </a:bodyPr>
          <a:lstStyle>
            <a:lvl1pPr marL="0" indent="0">
              <a:buNone/>
              <a:defRPr sz="14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13" name="Text Placeholder 3"/>
          <p:cNvSpPr>
            <a:spLocks noGrp="1"/>
          </p:cNvSpPr>
          <p:nvPr>
            <p:ph type="body" sz="half" idx="13"/>
          </p:nvPr>
        </p:nvSpPr>
        <p:spPr>
          <a:xfrm>
            <a:off x="866215" y="2886458"/>
            <a:ext cx="6619244" cy="441388"/>
          </a:xfrm>
        </p:spPr>
        <p:txBody>
          <a:bodyPr anchor="b">
            <a:normAutofit/>
          </a:bodyPr>
          <a:lstStyle>
            <a:lvl1pPr marL="0" indent="0" algn="l" defTabSz="342900" rtl="0" eaLnBrk="1" latinLnBrk="0" hangingPunct="1">
              <a:buNone/>
              <a:defRPr lang="en-US" sz="2700" b="0" i="0" kern="1200" cap="none" dirty="0" smtClean="0">
                <a:solidFill>
                  <a:schemeClr val="accent1"/>
                </a:solidFill>
                <a:latin typeface="+mj-lt"/>
                <a:ea typeface="+mj-ea"/>
                <a:cs typeface="+mj-cs"/>
              </a:defRPr>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Tree>
    <p:extLst>
      <p:ext uri="{BB962C8B-B14F-4D97-AF65-F5344CB8AC3E}">
        <p14:creationId xmlns:p14="http://schemas.microsoft.com/office/powerpoint/2010/main" val="2792226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000"/>
            </a:lvl1pPr>
          </a:lstStyle>
          <a:p>
            <a:r>
              <a:rPr lang="en-US" smtClean="0"/>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7" name="Date Placeholder 3"/>
          <p:cNvSpPr>
            <a:spLocks noGrp="1"/>
          </p:cNvSpPr>
          <p:nvPr>
            <p:ph type="dt" sz="half" idx="10"/>
          </p:nvPr>
        </p:nvSpPr>
        <p:spPr/>
        <p:txBody>
          <a:bodyPr/>
          <a:lstStyle/>
          <a:p>
            <a:fld id="{40FF0622-75E4-48B8-A617-5428CA5926CE}" type="datetimeFigureOut">
              <a:rPr lang="en-US" smtClean="0"/>
              <a:t>11/7/2016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20649470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000"/>
            </a:lvl1pPr>
          </a:lstStyle>
          <a:p>
            <a:r>
              <a:rPr lang="en-US" smtClean="0"/>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29" name="Picture Placeholder 2"/>
          <p:cNvSpPr>
            <a:spLocks noGrp="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2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US" dirty="0"/>
          </a:p>
        </p:txBody>
      </p:sp>
      <p:sp>
        <p:nvSpPr>
          <p:cNvPr id="30" name="Picture Placeholder 2"/>
          <p:cNvSpPr>
            <a:spLocks noGrp="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2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US" dirty="0"/>
          </a:p>
        </p:txBody>
      </p:sp>
      <p:sp>
        <p:nvSpPr>
          <p:cNvPr id="31" name="Picture Placeholder 2"/>
          <p:cNvSpPr>
            <a:spLocks noGrp="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2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US" dirty="0"/>
          </a:p>
        </p:txBody>
      </p:sp>
      <p:cxnSp>
        <p:nvCxnSpPr>
          <p:cNvPr id="17" name="Straight Connector 16"/>
          <p:cNvCxnSpPr/>
          <p:nvPr/>
        </p:nvCxnSpPr>
        <p:spPr>
          <a:xfrm>
            <a:off x="2794607" y="1600200"/>
            <a:ext cx="0" cy="2971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FF0622-75E4-48B8-A617-5428CA5926CE}" type="datetimeFigureOut">
              <a:rPr lang="en-US" smtClean="0"/>
              <a:t>11/7/2016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40335526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FF0622-75E4-48B8-A617-5428CA5926CE}"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650983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123114" y="1085850"/>
            <a:ext cx="1057474" cy="3309938"/>
          </a:xfrm>
        </p:spPr>
        <p:txBody>
          <a:bodyPr vert="eaVert" anchor="b" anchorCtr="0"/>
          <a:lstStyle/>
          <a:p>
            <a:r>
              <a:rPr lang="en-US" smtClean="0"/>
              <a:t>Click to edit Master title style</a:t>
            </a:r>
            <a:endParaRPr lang="en-US"/>
          </a:p>
        </p:txBody>
      </p:sp>
      <p:sp>
        <p:nvSpPr>
          <p:cNvPr id="3" name="Vertical Text Placeholder 2"/>
          <p:cNvSpPr>
            <a:spLocks noGrp="1"/>
          </p:cNvSpPr>
          <p:nvPr>
            <p:ph type="body" orient="vert" idx="1"/>
          </p:nvPr>
        </p:nvSpPr>
        <p:spPr>
          <a:xfrm>
            <a:off x="866215" y="1085850"/>
            <a:ext cx="5082473" cy="33099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FF0622-75E4-48B8-A617-5428CA5926CE}"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38900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0FF0622-75E4-48B8-A617-5428CA5926CE}"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2522446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06376"/>
            <a:ext cx="8229600" cy="4387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3" name="Date Placeholder 2"/>
          <p:cNvSpPr>
            <a:spLocks noGrp="1"/>
          </p:cNvSpPr>
          <p:nvPr>
            <p:ph type="dt" sz="half" idx="10"/>
          </p:nvPr>
        </p:nvSpPr>
        <p:spPr/>
        <p:txBody>
          <a:bodyPr/>
          <a:lstStyle/>
          <a:p>
            <a:fld id="{8B41B9F3-5E3B-4081-9EFC-E7685E83D930}" type="datetimeFigureOut">
              <a:rPr lang="en-IN" smtClean="0"/>
              <a:t>07-11-2016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3FB747-A9D9-4AD3-BB9C-FB2BB3CB411C}" type="slidenum">
              <a:rPr lang="en-IN" smtClean="0"/>
              <a:t>‹#›</a:t>
            </a:fld>
            <a:endParaRPr lang="en-IN"/>
          </a:p>
        </p:txBody>
      </p:sp>
    </p:spTree>
    <p:extLst>
      <p:ext uri="{BB962C8B-B14F-4D97-AF65-F5344CB8AC3E}">
        <p14:creationId xmlns:p14="http://schemas.microsoft.com/office/powerpoint/2010/main" val="1684969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accent1"/>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FF0622-75E4-48B8-A617-5428CA5926CE}"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2362998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27485" y="1545432"/>
            <a:ext cx="3297254" cy="3146822"/>
          </a:xfrm>
        </p:spPr>
        <p:txBody>
          <a:bodyPr>
            <a:normAutofit/>
          </a:bodyPr>
          <a:lstStyle>
            <a:lvl1pPr>
              <a:defRPr sz="1400"/>
            </a:lvl1pPr>
            <a:lvl2pPr>
              <a:defRPr sz="1200"/>
            </a:lvl2pPr>
            <a:lvl3pPr>
              <a:defRPr sz="110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240870" y="1542069"/>
            <a:ext cx="3297256" cy="3150184"/>
          </a:xfrm>
        </p:spPr>
        <p:txBody>
          <a:bodyPr>
            <a:normAutofit/>
          </a:bodyPr>
          <a:lstStyle>
            <a:lvl1pPr>
              <a:defRPr sz="1400"/>
            </a:lvl1pPr>
            <a:lvl2pPr>
              <a:defRPr sz="1200"/>
            </a:lvl2pPr>
            <a:lvl3pPr>
              <a:defRPr sz="110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FF0622-75E4-48B8-A617-5428CA5926CE}" type="datetimeFigureOut">
              <a:rPr lang="en-US" smtClean="0"/>
              <a:t>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161220878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400"/>
            </a:lvl1pPr>
            <a:lvl2pPr>
              <a:defRPr sz="1200"/>
            </a:lvl2pPr>
            <a:lvl3pPr>
              <a:defRPr sz="110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400"/>
            </a:lvl1pPr>
            <a:lvl2pPr>
              <a:defRPr sz="1200"/>
            </a:lvl2pPr>
            <a:lvl3pPr>
              <a:defRPr sz="110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FF0622-75E4-48B8-A617-5428CA5926CE}" type="datetimeFigureOut">
              <a:rPr lang="en-US" smtClean="0"/>
              <a:t>11/7/2016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318220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2"/>
          <p:cNvSpPr>
            <a:spLocks noGrp="1"/>
          </p:cNvSpPr>
          <p:nvPr>
            <p:ph type="dt" sz="half" idx="10"/>
          </p:nvPr>
        </p:nvSpPr>
        <p:spPr/>
        <p:txBody>
          <a:bodyPr/>
          <a:lstStyle/>
          <a:p>
            <a:fld id="{40FF0622-75E4-48B8-A617-5428CA5926CE}" type="datetimeFigureOut">
              <a:rPr lang="en-US" smtClean="0"/>
              <a:t>11/7/2016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1359123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0FF0622-75E4-48B8-A617-5428CA5926CE}" type="datetimeFigureOut">
              <a:rPr lang="en-US" smtClean="0"/>
              <a:t>11/7/2016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451531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66216" y="2346961"/>
            <a:ext cx="2550797" cy="2171699"/>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0FF0622-75E4-48B8-A617-5428CA5926CE}" type="datetimeFigureOut">
              <a:rPr lang="en-US" smtClean="0"/>
              <a:t>11/7/2016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1757989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smtClean="0"/>
              <a:t>Click to edit Master title style</a:t>
            </a:r>
            <a:endParaRPr lang="en-US" dirty="0"/>
          </a:p>
        </p:txBody>
      </p:sp>
      <p:sp>
        <p:nvSpPr>
          <p:cNvPr id="3" name="Picture Placeholder 2"/>
          <p:cNvSpPr>
            <a:spLocks noGrp="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2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FF0622-75E4-48B8-A617-5428CA5926CE}" type="datetimeFigureOut">
              <a:rPr lang="en-US" smtClean="0"/>
              <a:t>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669085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3" name="Oval 12"/>
          <p:cNvSpPr/>
          <p:nvPr/>
        </p:nvSpPr>
        <p:spPr>
          <a:xfrm>
            <a:off x="-115491" y="2000250"/>
            <a:ext cx="3143250" cy="314325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15" name="Oval 14"/>
          <p:cNvSpPr/>
          <p:nvPr/>
        </p:nvSpPr>
        <p:spPr>
          <a:xfrm>
            <a:off x="-629841" y="2171700"/>
            <a:ext cx="1771650" cy="1771650"/>
          </a:xfrm>
          <a:prstGeom prst="ellipse">
            <a:avLst/>
          </a:prstGeom>
          <a:gradFill flip="none" rotWithShape="1">
            <a:gsLst>
              <a:gs pos="0">
                <a:schemeClr val="accent1">
                  <a:lumMod val="60000"/>
                  <a:lumOff val="40000"/>
                  <a:alpha val="8000"/>
                </a:schemeClr>
              </a:gs>
              <a:gs pos="71000">
                <a:schemeClr val="bg2">
                  <a:lumMod val="60000"/>
                  <a:lumOff val="40000"/>
                  <a:alpha val="0"/>
                </a:schemeClr>
              </a:gs>
              <a:gs pos="36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16" name="Oval 15"/>
          <p:cNvSpPr/>
          <p:nvPr/>
        </p:nvSpPr>
        <p:spPr>
          <a:xfrm>
            <a:off x="6456759" y="1257300"/>
            <a:ext cx="2114550" cy="211455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17" name="Oval 16"/>
          <p:cNvSpPr/>
          <p:nvPr/>
        </p:nvSpPr>
        <p:spPr>
          <a:xfrm>
            <a:off x="5999559" y="-342900"/>
            <a:ext cx="1200150" cy="120015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18" name="Oval 17"/>
          <p:cNvSpPr/>
          <p:nvPr/>
        </p:nvSpPr>
        <p:spPr>
          <a:xfrm>
            <a:off x="6456759" y="4572000"/>
            <a:ext cx="742950" cy="74295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a:p>
        </p:txBody>
      </p:sp>
      <p:sp>
        <p:nvSpPr>
          <p:cNvPr id="2" name="Title Placeholder 1"/>
          <p:cNvSpPr>
            <a:spLocks noGrp="1"/>
          </p:cNvSpPr>
          <p:nvPr>
            <p:ph type="title"/>
          </p:nvPr>
        </p:nvSpPr>
        <p:spPr>
          <a:xfrm>
            <a:off x="484584" y="339538"/>
            <a:ext cx="7053542" cy="1050398"/>
          </a:xfrm>
          <a:prstGeom prst="rect">
            <a:avLst/>
          </a:prstGeom>
        </p:spPr>
        <p:txBody>
          <a:bodyPr vert="horz" lIns="68580" tIns="34290" rIns="68580" bIns="34290" rtlCol="0" anchor="t">
            <a:noAutofit/>
          </a:bodyPr>
          <a:lstStyle/>
          <a:p>
            <a:r>
              <a:rPr lang="en-US" smtClean="0"/>
              <a:t>Click to edit Master title style</a:t>
            </a:r>
            <a:endParaRPr lang="en-US"/>
          </a:p>
        </p:txBody>
      </p:sp>
      <p:sp>
        <p:nvSpPr>
          <p:cNvPr id="3" name="Text Placeholder 2"/>
          <p:cNvSpPr>
            <a:spLocks noGrp="1"/>
          </p:cNvSpPr>
          <p:nvPr>
            <p:ph type="body" idx="1"/>
          </p:nvPr>
        </p:nvSpPr>
        <p:spPr>
          <a:xfrm>
            <a:off x="827484" y="1539689"/>
            <a:ext cx="6709906" cy="3146611"/>
          </a:xfrm>
          <a:prstGeom prst="rect">
            <a:avLst/>
          </a:prstGeom>
        </p:spPr>
        <p:txBody>
          <a:bodyPr vert="horz" lIns="68580" tIns="34290" rIns="68580" bIns="3429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68580" tIns="34290" rIns="68580" bIns="34290" rtlCol="0" anchor="t"/>
          <a:lstStyle>
            <a:lvl1pPr algn="l">
              <a:defRPr sz="800" b="0" i="0">
                <a:solidFill>
                  <a:schemeClr val="tx1">
                    <a:tint val="75000"/>
                    <a:alpha val="60000"/>
                  </a:schemeClr>
                </a:solidFill>
              </a:defRPr>
            </a:lvl1pPr>
          </a:lstStyle>
          <a:p>
            <a:fld id="{40FF0622-75E4-48B8-A617-5428CA5926CE}" type="datetimeFigureOut">
              <a:rPr lang="en-US" smtClean="0"/>
              <a:t>11/7/2016</a:t>
            </a:fld>
            <a:endParaRPr lang="en-US"/>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68580" tIns="34290" rIns="68580" bIns="34290" rtlCol="0" anchor="b"/>
          <a:lstStyle>
            <a:lvl1pPr algn="l">
              <a:defRPr sz="8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7764406" y="221797"/>
            <a:ext cx="628649" cy="575765"/>
          </a:xfrm>
          <a:prstGeom prst="rect">
            <a:avLst/>
          </a:prstGeom>
        </p:spPr>
        <p:txBody>
          <a:bodyPr vert="horz" lIns="68580" tIns="34290" rIns="68580" bIns="34290" rtlCol="0" anchor="b"/>
          <a:lstStyle>
            <a:lvl1pPr algn="ctr">
              <a:defRPr sz="2100" b="0" i="0">
                <a:solidFill>
                  <a:schemeClr val="tx1">
                    <a:tint val="75000"/>
                  </a:schemeClr>
                </a:solidFill>
              </a:defRPr>
            </a:lvl1pPr>
          </a:lstStyle>
          <a:p>
            <a:fld id="{BA875541-8164-4CC7-9F2F-6F0C49BB858D}" type="slidenum">
              <a:rPr lang="en-US" smtClean="0"/>
              <a:t>‹#›</a:t>
            </a:fld>
            <a:endParaRPr lang="en-US"/>
          </a:p>
        </p:txBody>
      </p:sp>
    </p:spTree>
    <p:extLst>
      <p:ext uri="{BB962C8B-B14F-4D97-AF65-F5344CB8AC3E}">
        <p14:creationId xmlns:p14="http://schemas.microsoft.com/office/powerpoint/2010/main" val="1563467285"/>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Lst>
  <p:timing>
    <p:tnLst>
      <p:par>
        <p:cTn id="1" dur="indefinite" restart="never" nodeType="tmRoot"/>
      </p:par>
    </p:tnLst>
  </p:timing>
  <p:txStyles>
    <p:titleStyle>
      <a:lvl1pPr algn="l" defTabSz="342900" rtl="0" eaLnBrk="1" latinLnBrk="0" hangingPunct="1">
        <a:spcBef>
          <a:spcPct val="0"/>
        </a:spcBef>
        <a:buNone/>
        <a:defRPr sz="3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ct val="20000"/>
        </a:spcBef>
        <a:spcAft>
          <a:spcPts val="450"/>
        </a:spcAft>
        <a:buClr>
          <a:schemeClr val="accent1"/>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ct val="20000"/>
        </a:spcBef>
        <a:spcAft>
          <a:spcPts val="450"/>
        </a:spcAft>
        <a:buClr>
          <a:schemeClr val="accent1"/>
        </a:buClr>
        <a:buSzPct val="80000"/>
        <a:buFont typeface="Wingdings 3" charset="2"/>
        <a:buChar char=""/>
        <a:defRPr sz="1400" b="0" i="0" kern="1200">
          <a:solidFill>
            <a:schemeClr val="tx1"/>
          </a:solidFill>
          <a:latin typeface="+mj-lt"/>
          <a:ea typeface="+mj-ea"/>
          <a:cs typeface="+mj-cs"/>
        </a:defRPr>
      </a:lvl2pPr>
      <a:lvl3pPr marL="857250" indent="-171450" algn="l" defTabSz="342900" rtl="0" eaLnBrk="1" latinLnBrk="0" hangingPunct="1">
        <a:spcBef>
          <a:spcPct val="20000"/>
        </a:spcBef>
        <a:spcAft>
          <a:spcPts val="450"/>
        </a:spcAft>
        <a:buClr>
          <a:schemeClr val="accent1"/>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ct val="20000"/>
        </a:spcBef>
        <a:spcAft>
          <a:spcPts val="450"/>
        </a:spcAft>
        <a:buClr>
          <a:schemeClr val="accent1"/>
        </a:buClr>
        <a:buSzPct val="80000"/>
        <a:buFont typeface="Wingdings 3" charset="2"/>
        <a:buChar char=""/>
        <a:defRPr sz="1100" b="0" i="0" kern="1200">
          <a:solidFill>
            <a:schemeClr val="tx1"/>
          </a:solidFill>
          <a:latin typeface="+mj-lt"/>
          <a:ea typeface="+mj-ea"/>
          <a:cs typeface="+mj-cs"/>
        </a:defRPr>
      </a:lvl4pPr>
      <a:lvl5pPr marL="1543050" indent="-171450" algn="l" defTabSz="342900" rtl="0" eaLnBrk="1" latinLnBrk="0" hangingPunct="1">
        <a:spcBef>
          <a:spcPct val="20000"/>
        </a:spcBef>
        <a:spcAft>
          <a:spcPts val="450"/>
        </a:spcAft>
        <a:buClr>
          <a:schemeClr val="accent1"/>
        </a:buClr>
        <a:buSzPct val="80000"/>
        <a:buFont typeface="Wingdings 3" charset="2"/>
        <a:buChar char=""/>
        <a:defRPr sz="1100" b="0" i="0" kern="1200">
          <a:solidFill>
            <a:schemeClr val="tx1"/>
          </a:solidFill>
          <a:latin typeface="+mj-lt"/>
          <a:ea typeface="+mj-ea"/>
          <a:cs typeface="+mj-cs"/>
        </a:defRPr>
      </a:lvl5pPr>
      <a:lvl6pPr marL="1885950" indent="-171450" algn="l" defTabSz="342900" rtl="0" eaLnBrk="1" latinLnBrk="0" hangingPunct="1">
        <a:spcBef>
          <a:spcPct val="20000"/>
        </a:spcBef>
        <a:spcAft>
          <a:spcPts val="450"/>
        </a:spcAft>
        <a:buClr>
          <a:schemeClr val="accent1"/>
        </a:buClr>
        <a:buSzPct val="80000"/>
        <a:buFont typeface="Wingdings 3" charset="2"/>
        <a:buChar char=""/>
        <a:defRPr sz="900" b="0" i="0" kern="1200">
          <a:solidFill>
            <a:schemeClr val="tx1"/>
          </a:solidFill>
          <a:latin typeface="+mj-lt"/>
          <a:ea typeface="+mj-ea"/>
          <a:cs typeface="+mj-cs"/>
        </a:defRPr>
      </a:lvl6pPr>
      <a:lvl7pPr marL="2228850" indent="-171450" algn="l" defTabSz="342900" rtl="0" eaLnBrk="1" latinLnBrk="0" hangingPunct="1">
        <a:spcBef>
          <a:spcPct val="20000"/>
        </a:spcBef>
        <a:spcAft>
          <a:spcPts val="450"/>
        </a:spcAft>
        <a:buClr>
          <a:schemeClr val="accent1"/>
        </a:buClr>
        <a:buSzPct val="80000"/>
        <a:buFont typeface="Wingdings 3" charset="2"/>
        <a:buChar char=""/>
        <a:defRPr sz="900" b="0" i="0" kern="1200">
          <a:solidFill>
            <a:schemeClr val="tx1"/>
          </a:solidFill>
          <a:latin typeface="+mj-lt"/>
          <a:ea typeface="+mj-ea"/>
          <a:cs typeface="+mj-cs"/>
        </a:defRPr>
      </a:lvl7pPr>
      <a:lvl8pPr marL="2571750" indent="-171450" algn="l" defTabSz="342900" rtl="0" eaLnBrk="1" latinLnBrk="0" hangingPunct="1">
        <a:spcBef>
          <a:spcPct val="20000"/>
        </a:spcBef>
        <a:spcAft>
          <a:spcPts val="450"/>
        </a:spcAft>
        <a:buClr>
          <a:schemeClr val="accent1"/>
        </a:buClr>
        <a:buSzPct val="80000"/>
        <a:buFont typeface="Wingdings 3" charset="2"/>
        <a:buChar char=""/>
        <a:defRPr sz="900" b="0" i="0" kern="1200">
          <a:solidFill>
            <a:schemeClr val="tx1"/>
          </a:solidFill>
          <a:latin typeface="+mj-lt"/>
          <a:ea typeface="+mj-ea"/>
          <a:cs typeface="+mj-cs"/>
        </a:defRPr>
      </a:lvl8pPr>
      <a:lvl9pPr marL="2914650" indent="-171450" algn="l" defTabSz="342900" rtl="0" eaLnBrk="1" latinLnBrk="0" hangingPunct="1">
        <a:spcBef>
          <a:spcPct val="20000"/>
        </a:spcBef>
        <a:spcAft>
          <a:spcPts val="450"/>
        </a:spcAft>
        <a:buClr>
          <a:schemeClr val="accent1"/>
        </a:buClr>
        <a:buSzPct val="80000"/>
        <a:buFont typeface="Wingdings 3" charset="2"/>
        <a:buChar char=""/>
        <a:defRPr sz="900" b="0" i="0" kern="1200">
          <a:solidFill>
            <a:schemeClr val="tx1"/>
          </a:solidFill>
          <a:latin typeface="+mj-lt"/>
          <a:ea typeface="+mj-ea"/>
          <a:cs typeface="+mj-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63.xml"/><Relationship Id="rId1" Type="http://schemas.openxmlformats.org/officeDocument/2006/relationships/slideLayout" Target="../slideLayouts/slideLayout7.xml"/><Relationship Id="rId4" Type="http://schemas.openxmlformats.org/officeDocument/2006/relationships/image" Target="../media/image170.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0.xml"/></Relationships>
</file>

<file path=ppt/slides/_rels/slide1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2444" y="2825086"/>
            <a:ext cx="6619244" cy="894427"/>
          </a:xfrm>
        </p:spPr>
        <p:txBody>
          <a:bodyPr>
            <a:normAutofit/>
          </a:bodyPr>
          <a:lstStyle/>
          <a:p>
            <a:r>
              <a:rPr lang="en-US" sz="4200" dirty="0" smtClean="0">
                <a:latin typeface="+mn-lt"/>
              </a:rPr>
              <a:t>Introduction to I2C </a:t>
            </a:r>
            <a:endParaRPr lang="en-IN" sz="4200" dirty="0">
              <a:latin typeface="+mn-lt"/>
            </a:endParaRPr>
          </a:p>
        </p:txBody>
      </p:sp>
    </p:spTree>
    <p:extLst>
      <p:ext uri="{BB962C8B-B14F-4D97-AF65-F5344CB8AC3E}">
        <p14:creationId xmlns:p14="http://schemas.microsoft.com/office/powerpoint/2010/main" val="1072474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different than SPI ?</a:t>
            </a:r>
            <a:endParaRPr lang="en-IN" dirty="0"/>
          </a:p>
        </p:txBody>
      </p:sp>
      <p:sp>
        <p:nvSpPr>
          <p:cNvPr id="2" name="Rectangle 1"/>
          <p:cNvSpPr/>
          <p:nvPr/>
        </p:nvSpPr>
        <p:spPr>
          <a:xfrm>
            <a:off x="1370279" y="3811155"/>
            <a:ext cx="6490879" cy="461665"/>
          </a:xfrm>
          <a:prstGeom prst="rect">
            <a:avLst/>
          </a:prstGeom>
        </p:spPr>
        <p:txBody>
          <a:bodyPr wrap="none">
            <a:spAutoFit/>
          </a:bodyPr>
          <a:lstStyle/>
          <a:p>
            <a:r>
              <a:rPr lang="en-US" sz="2400" dirty="0"/>
              <a:t>I2C is half duplex, where is </a:t>
            </a:r>
            <a:r>
              <a:rPr lang="en-US" sz="2400" dirty="0" smtClean="0"/>
              <a:t>SPI is </a:t>
            </a:r>
            <a:r>
              <a:rPr lang="en-US" sz="2400" dirty="0"/>
              <a:t>full duplex </a:t>
            </a:r>
            <a:endParaRPr lang="en-IN"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8150" y="1905170"/>
            <a:ext cx="2038635" cy="1528004"/>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1499" y="1722757"/>
            <a:ext cx="1802808" cy="1710417"/>
          </a:xfrm>
          <a:prstGeom prst="rect">
            <a:avLst/>
          </a:prstGeom>
        </p:spPr>
      </p:pic>
      <p:sp>
        <p:nvSpPr>
          <p:cNvPr id="3" name="Rectangle 2"/>
          <p:cNvSpPr/>
          <p:nvPr/>
        </p:nvSpPr>
        <p:spPr>
          <a:xfrm>
            <a:off x="3176908" y="1211173"/>
            <a:ext cx="2613216" cy="461665"/>
          </a:xfrm>
          <a:prstGeom prst="rect">
            <a:avLst/>
          </a:prstGeom>
        </p:spPr>
        <p:txBody>
          <a:bodyPr wrap="none">
            <a:spAutoFit/>
          </a:bodyPr>
          <a:lstStyle/>
          <a:p>
            <a:r>
              <a:rPr lang="en-US" sz="2400" dirty="0"/>
              <a:t>Communication</a:t>
            </a:r>
            <a:endParaRPr lang="en-IN" sz="2400" dirty="0"/>
          </a:p>
        </p:txBody>
      </p:sp>
    </p:spTree>
    <p:extLst>
      <p:ext uri="{BB962C8B-B14F-4D97-AF65-F5344CB8AC3E}">
        <p14:creationId xmlns:p14="http://schemas.microsoft.com/office/powerpoint/2010/main" val="143999058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5388" y="2005301"/>
            <a:ext cx="6320117" cy="954107"/>
          </a:xfrm>
          <a:prstGeom prst="rect">
            <a:avLst/>
          </a:prstGeom>
        </p:spPr>
        <p:txBody>
          <a:bodyPr wrap="square">
            <a:spAutoFit/>
          </a:bodyPr>
          <a:lstStyle/>
          <a:p>
            <a:r>
              <a:rPr lang="en-US" dirty="0"/>
              <a:t>if the </a:t>
            </a:r>
            <a:r>
              <a:rPr lang="en-US" dirty="0" err="1"/>
              <a:t>btf</a:t>
            </a:r>
            <a:r>
              <a:rPr lang="en-US" dirty="0"/>
              <a:t> flag is set for the master or slave, then you should understand that the I2C communication is momentarily paused or in wait state by stretching or holding the clock low until </a:t>
            </a:r>
            <a:r>
              <a:rPr lang="en-US" dirty="0" err="1"/>
              <a:t>btf</a:t>
            </a:r>
            <a:r>
              <a:rPr lang="en-US" dirty="0"/>
              <a:t> is cleared out by writing to or reading from the data register. </a:t>
            </a:r>
            <a:endParaRPr lang="en-IN" dirty="0"/>
          </a:p>
        </p:txBody>
      </p:sp>
    </p:spTree>
    <p:extLst>
      <p:ext uri="{BB962C8B-B14F-4D97-AF65-F5344CB8AC3E}">
        <p14:creationId xmlns:p14="http://schemas.microsoft.com/office/powerpoint/2010/main" val="17471793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8427" y="3227159"/>
            <a:ext cx="6979796" cy="738664"/>
          </a:xfrm>
          <a:prstGeom prst="rect">
            <a:avLst/>
          </a:prstGeom>
        </p:spPr>
        <p:txBody>
          <a:bodyPr wrap="none">
            <a:spAutoFit/>
          </a:bodyPr>
          <a:lstStyle/>
          <a:p>
            <a:pPr lvl="1"/>
            <a:r>
              <a:rPr lang="en-IN" sz="4200" dirty="0" smtClean="0"/>
              <a:t>I2C clock </a:t>
            </a:r>
            <a:r>
              <a:rPr lang="en-IN" sz="4200" dirty="0"/>
              <a:t>control </a:t>
            </a:r>
            <a:r>
              <a:rPr lang="en-IN" sz="4200" dirty="0" smtClean="0"/>
              <a:t>register</a:t>
            </a:r>
            <a:endParaRPr lang="en-IN" sz="4200" dirty="0"/>
          </a:p>
        </p:txBody>
      </p:sp>
    </p:spTree>
    <p:extLst>
      <p:ext uri="{BB962C8B-B14F-4D97-AF65-F5344CB8AC3E}">
        <p14:creationId xmlns:p14="http://schemas.microsoft.com/office/powerpoint/2010/main" val="368163399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3420" y="1730959"/>
            <a:ext cx="955711" cy="307777"/>
          </a:xfrm>
          <a:prstGeom prst="rect">
            <a:avLst/>
          </a:prstGeom>
        </p:spPr>
        <p:txBody>
          <a:bodyPr wrap="none">
            <a:spAutoFit/>
          </a:bodyPr>
          <a:lstStyle/>
          <a:p>
            <a:r>
              <a:rPr lang="en-IN" dirty="0"/>
              <a:t>CCR =??</a:t>
            </a:r>
          </a:p>
        </p:txBody>
      </p:sp>
      <p:sp>
        <p:nvSpPr>
          <p:cNvPr id="3" name="Rectangle 2"/>
          <p:cNvSpPr/>
          <p:nvPr/>
        </p:nvSpPr>
        <p:spPr>
          <a:xfrm>
            <a:off x="2236426" y="2501315"/>
            <a:ext cx="4365409" cy="307777"/>
          </a:xfrm>
          <a:prstGeom prst="rect">
            <a:avLst/>
          </a:prstGeom>
        </p:spPr>
        <p:txBody>
          <a:bodyPr wrap="square">
            <a:spAutoFit/>
          </a:bodyPr>
          <a:lstStyle/>
          <a:p>
            <a:r>
              <a:rPr lang="en-US" dirty="0" smtClean="0"/>
              <a:t>I2C Serial Clock Frequency( </a:t>
            </a:r>
            <a:r>
              <a:rPr lang="en-US" dirty="0" err="1" smtClean="0"/>
              <a:t>f</a:t>
            </a:r>
            <a:r>
              <a:rPr lang="en-US" baseline="-25000" dirty="0" err="1" smtClean="0"/>
              <a:t>scl</a:t>
            </a:r>
            <a:r>
              <a:rPr lang="en-US" dirty="0" smtClean="0"/>
              <a:t>) = 100KHZ</a:t>
            </a:r>
            <a:endParaRPr lang="en-IN" dirty="0"/>
          </a:p>
        </p:txBody>
      </p:sp>
      <p:sp>
        <p:nvSpPr>
          <p:cNvPr id="4" name="Rectangle 3"/>
          <p:cNvSpPr/>
          <p:nvPr/>
        </p:nvSpPr>
        <p:spPr>
          <a:xfrm>
            <a:off x="1899583" y="3267570"/>
            <a:ext cx="5576981" cy="307777"/>
          </a:xfrm>
          <a:prstGeom prst="rect">
            <a:avLst/>
          </a:prstGeom>
        </p:spPr>
        <p:txBody>
          <a:bodyPr wrap="square">
            <a:spAutoFit/>
          </a:bodyPr>
          <a:lstStyle/>
          <a:p>
            <a:r>
              <a:rPr lang="en-US" dirty="0"/>
              <a:t>Lets assume I2C Peripheral Clock </a:t>
            </a:r>
            <a:r>
              <a:rPr lang="en-US" dirty="0" err="1" smtClean="0"/>
              <a:t>Freqeuncy</a:t>
            </a:r>
            <a:r>
              <a:rPr lang="en-US" dirty="0" smtClean="0"/>
              <a:t>(</a:t>
            </a:r>
            <a:r>
              <a:rPr lang="en-US" dirty="0" err="1" smtClean="0"/>
              <a:t>f</a:t>
            </a:r>
            <a:r>
              <a:rPr lang="en-US" baseline="-25000" dirty="0" err="1" smtClean="0"/>
              <a:t>pclk</a:t>
            </a:r>
            <a:r>
              <a:rPr lang="en-US" dirty="0" smtClean="0"/>
              <a:t>) </a:t>
            </a:r>
            <a:r>
              <a:rPr lang="en-US" dirty="0"/>
              <a:t>= 10MHZ</a:t>
            </a:r>
            <a:endParaRPr lang="en-IN" dirty="0"/>
          </a:p>
        </p:txBody>
      </p:sp>
    </p:spTree>
    <p:extLst>
      <p:ext uri="{BB962C8B-B14F-4D97-AF65-F5344CB8AC3E}">
        <p14:creationId xmlns:p14="http://schemas.microsoft.com/office/powerpoint/2010/main" val="164874325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690394" y="994570"/>
                <a:ext cx="3788538" cy="369332"/>
              </a:xfrm>
              <a:prstGeom prst="rect">
                <a:avLst/>
              </a:prstGeom>
            </p:spPr>
            <p:txBody>
              <a:bodyPr wrap="none">
                <a:spAutoFit/>
              </a:bodyPr>
              <a:lstStyle/>
              <a:p>
                <a:r>
                  <a:rPr lang="en-US" sz="1800" dirty="0" smtClean="0"/>
                  <a:t>If </a:t>
                </a:r>
                <a14:m>
                  <m:oMath xmlns:m="http://schemas.openxmlformats.org/officeDocument/2006/math">
                    <m:r>
                      <a:rPr lang="pt-BR" sz="1800" i="1" smtClean="0">
                        <a:solidFill>
                          <a:srgbClr val="FFC000"/>
                        </a:solidFill>
                        <a:latin typeface="Cambria Math"/>
                      </a:rPr>
                      <m:t>𝑓</m:t>
                    </m:r>
                  </m:oMath>
                </a14:m>
                <a:r>
                  <a:rPr lang="en-US" sz="1800" baseline="-25000" dirty="0" err="1" smtClean="0">
                    <a:solidFill>
                      <a:srgbClr val="FFC000"/>
                    </a:solidFill>
                  </a:rPr>
                  <a:t>pclk</a:t>
                </a:r>
                <a:r>
                  <a:rPr lang="en-US" sz="1800" dirty="0" smtClean="0">
                    <a:solidFill>
                      <a:srgbClr val="FFC000"/>
                    </a:solidFill>
                  </a:rPr>
                  <a:t> </a:t>
                </a:r>
                <a:r>
                  <a:rPr lang="en-US" sz="1800" dirty="0">
                    <a:solidFill>
                      <a:srgbClr val="FFC000"/>
                    </a:solidFill>
                  </a:rPr>
                  <a:t>= 10Mhz</a:t>
                </a:r>
                <a:r>
                  <a:rPr lang="en-US" sz="1800" dirty="0"/>
                  <a:t>, </a:t>
                </a:r>
                <a:r>
                  <a:rPr lang="en-US" sz="1800" dirty="0">
                    <a:solidFill>
                      <a:srgbClr val="FFC000"/>
                    </a:solidFill>
                  </a:rPr>
                  <a:t>then </a:t>
                </a:r>
                <a:r>
                  <a:rPr lang="en-US" sz="1800" dirty="0" err="1">
                    <a:solidFill>
                      <a:srgbClr val="FFC000"/>
                    </a:solidFill>
                  </a:rPr>
                  <a:t>T</a:t>
                </a:r>
                <a:r>
                  <a:rPr lang="en-US" sz="1800" baseline="-25000" dirty="0" err="1">
                    <a:solidFill>
                      <a:srgbClr val="FFC000"/>
                    </a:solidFill>
                  </a:rPr>
                  <a:t>pclk</a:t>
                </a:r>
                <a:r>
                  <a:rPr lang="en-US" sz="1800" dirty="0">
                    <a:solidFill>
                      <a:srgbClr val="FFC000"/>
                    </a:solidFill>
                  </a:rPr>
                  <a:t> = 0.1</a:t>
                </a:r>
                <a:r>
                  <a:rPr lang="en-US" sz="1800" dirty="0"/>
                  <a:t> </a:t>
                </a:r>
                <a:r>
                  <a:rPr lang="el-GR" sz="1800" dirty="0"/>
                  <a:t>μ</a:t>
                </a:r>
                <a:r>
                  <a:rPr lang="en-IN" sz="1800" dirty="0"/>
                  <a:t>s</a:t>
                </a:r>
              </a:p>
            </p:txBody>
          </p:sp>
        </mc:Choice>
        <mc:Fallback xmlns="">
          <p:sp>
            <p:nvSpPr>
              <p:cNvPr id="2" name="Rectangle 1"/>
              <p:cNvSpPr>
                <a:spLocks noRot="1" noChangeAspect="1" noMove="1" noResize="1" noEditPoints="1" noAdjustHandles="1" noChangeArrowheads="1" noChangeShapeType="1" noTextEdit="1"/>
              </p:cNvSpPr>
              <p:nvPr/>
            </p:nvSpPr>
            <p:spPr>
              <a:xfrm>
                <a:off x="690394" y="994570"/>
                <a:ext cx="3788538" cy="369332"/>
              </a:xfrm>
              <a:prstGeom prst="rect">
                <a:avLst/>
              </a:prstGeom>
              <a:blipFill rotWithShape="1">
                <a:blip r:embed="rId3"/>
                <a:stretch>
                  <a:fillRect l="-1286" t="-8197" r="-2251" b="-245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690394" y="1561445"/>
                <a:ext cx="4816169" cy="369332"/>
              </a:xfrm>
              <a:prstGeom prst="rect">
                <a:avLst/>
              </a:prstGeom>
            </p:spPr>
            <p:txBody>
              <a:bodyPr wrap="square">
                <a:spAutoFit/>
              </a:bodyPr>
              <a:lstStyle/>
              <a:p>
                <a:r>
                  <a:rPr lang="en-US" sz="1800" dirty="0"/>
                  <a:t>We want to generate </a:t>
                </a:r>
                <a14:m>
                  <m:oMath xmlns:m="http://schemas.openxmlformats.org/officeDocument/2006/math">
                    <m:r>
                      <a:rPr lang="pt-BR" sz="1800" i="1" smtClean="0">
                        <a:solidFill>
                          <a:srgbClr val="FFC000"/>
                        </a:solidFill>
                        <a:latin typeface="Cambria Math"/>
                      </a:rPr>
                      <m:t>𝑓</m:t>
                    </m:r>
                  </m:oMath>
                </a14:m>
                <a:r>
                  <a:rPr lang="en-US" sz="1800" baseline="-25000" dirty="0" smtClean="0">
                    <a:solidFill>
                      <a:srgbClr val="FFC000"/>
                    </a:solidFill>
                  </a:rPr>
                  <a:t>sc</a:t>
                </a:r>
                <a:r>
                  <a:rPr lang="en-US" sz="1800" baseline="-25000" dirty="0" err="1">
                    <a:solidFill>
                      <a:srgbClr val="FFC000"/>
                    </a:solidFill>
                  </a:rPr>
                  <a:t>l</a:t>
                </a:r>
                <a:r>
                  <a:rPr lang="en-US" sz="1800" dirty="0" smtClean="0">
                    <a:solidFill>
                      <a:srgbClr val="FFC000"/>
                    </a:solidFill>
                  </a:rPr>
                  <a:t> </a:t>
                </a:r>
                <a:r>
                  <a:rPr lang="en-US" sz="1800" dirty="0">
                    <a:solidFill>
                      <a:srgbClr val="FFC000"/>
                    </a:solidFill>
                  </a:rPr>
                  <a:t>= </a:t>
                </a:r>
                <a:r>
                  <a:rPr lang="en-US" sz="1800" dirty="0" smtClean="0">
                    <a:solidFill>
                      <a:srgbClr val="FFC000"/>
                    </a:solidFill>
                  </a:rPr>
                  <a:t>100KHz</a:t>
                </a:r>
                <a:r>
                  <a:rPr lang="en-US" sz="1800" dirty="0" smtClean="0"/>
                  <a:t>, that is </a:t>
                </a:r>
                <a:endParaRPr lang="en-IN" sz="1800" dirty="0"/>
              </a:p>
            </p:txBody>
          </p:sp>
        </mc:Choice>
        <mc:Fallback xmlns="">
          <p:sp>
            <p:nvSpPr>
              <p:cNvPr id="3" name="Rectangle 2"/>
              <p:cNvSpPr>
                <a:spLocks noRot="1" noChangeAspect="1" noMove="1" noResize="1" noEditPoints="1" noAdjustHandles="1" noChangeArrowheads="1" noChangeShapeType="1" noTextEdit="1"/>
              </p:cNvSpPr>
              <p:nvPr/>
            </p:nvSpPr>
            <p:spPr>
              <a:xfrm>
                <a:off x="690394" y="1561445"/>
                <a:ext cx="4816169" cy="369332"/>
              </a:xfrm>
              <a:prstGeom prst="rect">
                <a:avLst/>
              </a:prstGeom>
              <a:blipFill rotWithShape="1">
                <a:blip r:embed="rId4"/>
                <a:stretch>
                  <a:fillRect l="-1013" t="-8197" r="-2911" b="-24590"/>
                </a:stretch>
              </a:blipFill>
            </p:spPr>
            <p:txBody>
              <a:bodyPr/>
              <a:lstStyle/>
              <a:p>
                <a:r>
                  <a:rPr lang="en-IN">
                    <a:noFill/>
                  </a:rPr>
                  <a:t> </a:t>
                </a:r>
              </a:p>
            </p:txBody>
          </p:sp>
        </mc:Fallback>
      </mc:AlternateContent>
      <p:sp>
        <p:nvSpPr>
          <p:cNvPr id="4" name="Rectangle 3"/>
          <p:cNvSpPr/>
          <p:nvPr/>
        </p:nvSpPr>
        <p:spPr>
          <a:xfrm>
            <a:off x="690394" y="1974189"/>
            <a:ext cx="2182008" cy="369332"/>
          </a:xfrm>
          <a:prstGeom prst="rect">
            <a:avLst/>
          </a:prstGeom>
        </p:spPr>
        <p:txBody>
          <a:bodyPr wrap="none">
            <a:spAutoFit/>
          </a:bodyPr>
          <a:lstStyle/>
          <a:p>
            <a:r>
              <a:rPr lang="en-US" sz="1800" dirty="0" err="1" smtClean="0">
                <a:solidFill>
                  <a:srgbClr val="FFC000"/>
                </a:solidFill>
              </a:rPr>
              <a:t>T</a:t>
            </a:r>
            <a:r>
              <a:rPr lang="en-US" sz="1800" baseline="-25000" dirty="0" err="1" smtClean="0">
                <a:solidFill>
                  <a:srgbClr val="FFC000"/>
                </a:solidFill>
              </a:rPr>
              <a:t>scl</a:t>
            </a:r>
            <a:r>
              <a:rPr lang="en-US" sz="1800" dirty="0" smtClean="0">
                <a:solidFill>
                  <a:srgbClr val="FFC000"/>
                </a:solidFill>
              </a:rPr>
              <a:t> </a:t>
            </a:r>
            <a:r>
              <a:rPr lang="en-US" sz="1800" dirty="0">
                <a:solidFill>
                  <a:srgbClr val="FFC000"/>
                </a:solidFill>
              </a:rPr>
              <a:t>= </a:t>
            </a:r>
            <a:r>
              <a:rPr lang="en-US" sz="1800" dirty="0" err="1">
                <a:solidFill>
                  <a:srgbClr val="FFC000"/>
                </a:solidFill>
              </a:rPr>
              <a:t>T</a:t>
            </a:r>
            <a:r>
              <a:rPr lang="en-US" sz="1800" baseline="-25000" dirty="0" err="1">
                <a:solidFill>
                  <a:srgbClr val="FFC000"/>
                </a:solidFill>
              </a:rPr>
              <a:t>high</a:t>
            </a:r>
            <a:r>
              <a:rPr lang="en-US" sz="1800" dirty="0" err="1">
                <a:solidFill>
                  <a:srgbClr val="FFC000"/>
                </a:solidFill>
              </a:rPr>
              <a:t>+T</a:t>
            </a:r>
            <a:r>
              <a:rPr lang="en-US" sz="1800" baseline="-25000" dirty="0" err="1">
                <a:solidFill>
                  <a:srgbClr val="FFC000"/>
                </a:solidFill>
              </a:rPr>
              <a:t>low</a:t>
            </a:r>
            <a:r>
              <a:rPr lang="en-US" sz="1800" dirty="0">
                <a:solidFill>
                  <a:srgbClr val="FFC000"/>
                </a:solidFill>
              </a:rPr>
              <a:t> = </a:t>
            </a:r>
            <a:r>
              <a:rPr lang="en-US" sz="1800" dirty="0" smtClean="0">
                <a:solidFill>
                  <a:srgbClr val="FFC000"/>
                </a:solidFill>
              </a:rPr>
              <a:t>10</a:t>
            </a:r>
            <a:endParaRPr lang="en-IN" sz="1800" dirty="0">
              <a:solidFill>
                <a:srgbClr val="FFC000"/>
              </a:solidFill>
            </a:endParaRPr>
          </a:p>
        </p:txBody>
      </p:sp>
      <p:sp>
        <p:nvSpPr>
          <p:cNvPr id="5" name="Rectangle 4"/>
          <p:cNvSpPr/>
          <p:nvPr/>
        </p:nvSpPr>
        <p:spPr>
          <a:xfrm>
            <a:off x="690394" y="2479798"/>
            <a:ext cx="4193777" cy="369332"/>
          </a:xfrm>
          <a:prstGeom prst="rect">
            <a:avLst/>
          </a:prstGeom>
        </p:spPr>
        <p:txBody>
          <a:bodyPr wrap="none">
            <a:spAutoFit/>
          </a:bodyPr>
          <a:lstStyle/>
          <a:p>
            <a:r>
              <a:rPr lang="en-US" sz="1800" dirty="0"/>
              <a:t>For Standard mode </a:t>
            </a:r>
            <a:r>
              <a:rPr lang="en-US" sz="1800" dirty="0">
                <a:solidFill>
                  <a:srgbClr val="FFC000"/>
                </a:solidFill>
              </a:rPr>
              <a:t>duty cycle = 1:1</a:t>
            </a:r>
            <a:endParaRPr lang="en-IN" sz="1800" dirty="0">
              <a:solidFill>
                <a:srgbClr val="FFC000"/>
              </a:solidFill>
            </a:endParaRPr>
          </a:p>
        </p:txBody>
      </p:sp>
      <p:sp>
        <p:nvSpPr>
          <p:cNvPr id="6" name="Rectangle 5"/>
          <p:cNvSpPr/>
          <p:nvPr/>
        </p:nvSpPr>
        <p:spPr>
          <a:xfrm>
            <a:off x="690394" y="2877832"/>
            <a:ext cx="2475358" cy="369332"/>
          </a:xfrm>
          <a:prstGeom prst="rect">
            <a:avLst/>
          </a:prstGeom>
        </p:spPr>
        <p:txBody>
          <a:bodyPr wrap="none">
            <a:spAutoFit/>
          </a:bodyPr>
          <a:lstStyle/>
          <a:p>
            <a:r>
              <a:rPr lang="en-US" sz="1800" dirty="0" smtClean="0"/>
              <a:t>So</a:t>
            </a:r>
            <a:r>
              <a:rPr lang="en-US" sz="1800" dirty="0" smtClean="0">
                <a:solidFill>
                  <a:srgbClr val="FFC000"/>
                </a:solidFill>
              </a:rPr>
              <a:t>, T</a:t>
            </a:r>
            <a:r>
              <a:rPr lang="en-US" sz="1800" baseline="-25000" dirty="0" smtClean="0">
                <a:solidFill>
                  <a:srgbClr val="FFC000"/>
                </a:solidFill>
              </a:rPr>
              <a:t>high</a:t>
            </a:r>
            <a:r>
              <a:rPr lang="en-US" sz="1800" dirty="0" smtClean="0">
                <a:solidFill>
                  <a:srgbClr val="FFC000"/>
                </a:solidFill>
              </a:rPr>
              <a:t> </a:t>
            </a:r>
            <a:r>
              <a:rPr lang="en-US" sz="1800" dirty="0">
                <a:solidFill>
                  <a:srgbClr val="FFC000"/>
                </a:solidFill>
              </a:rPr>
              <a:t>= </a:t>
            </a:r>
            <a:r>
              <a:rPr lang="en-US" sz="1800" dirty="0" err="1" smtClean="0">
                <a:solidFill>
                  <a:srgbClr val="FFC000"/>
                </a:solidFill>
              </a:rPr>
              <a:t>T</a:t>
            </a:r>
            <a:r>
              <a:rPr lang="en-US" sz="1800" baseline="-25000" dirty="0" err="1" smtClean="0">
                <a:solidFill>
                  <a:srgbClr val="FFC000"/>
                </a:solidFill>
              </a:rPr>
              <a:t>scl</a:t>
            </a:r>
            <a:r>
              <a:rPr lang="en-US" sz="1800" dirty="0" smtClean="0">
                <a:solidFill>
                  <a:srgbClr val="FFC000"/>
                </a:solidFill>
              </a:rPr>
              <a:t>/2 = 5 </a:t>
            </a:r>
            <a:r>
              <a:rPr lang="el-GR" sz="1800" dirty="0"/>
              <a:t>μ</a:t>
            </a:r>
            <a:r>
              <a:rPr lang="en-IN" sz="1800" dirty="0"/>
              <a:t>s</a:t>
            </a:r>
            <a:endParaRPr lang="en-IN" sz="1800" dirty="0">
              <a:solidFill>
                <a:srgbClr val="FFC000"/>
              </a:solidFill>
            </a:endParaRPr>
          </a:p>
        </p:txBody>
      </p:sp>
      <p:sp>
        <p:nvSpPr>
          <p:cNvPr id="7" name="Rectangle 6"/>
          <p:cNvSpPr/>
          <p:nvPr/>
        </p:nvSpPr>
        <p:spPr>
          <a:xfrm>
            <a:off x="690394" y="3482868"/>
            <a:ext cx="5418471" cy="369332"/>
          </a:xfrm>
          <a:prstGeom prst="rect">
            <a:avLst/>
          </a:prstGeom>
        </p:spPr>
        <p:txBody>
          <a:bodyPr wrap="none">
            <a:spAutoFit/>
          </a:bodyPr>
          <a:lstStyle/>
          <a:p>
            <a:r>
              <a:rPr lang="en-US" sz="1800" dirty="0"/>
              <a:t>Substituting in the equation : </a:t>
            </a:r>
            <a:r>
              <a:rPr lang="en-US" sz="1800" dirty="0">
                <a:solidFill>
                  <a:srgbClr val="FFC000"/>
                </a:solidFill>
              </a:rPr>
              <a:t>T</a:t>
            </a:r>
            <a:r>
              <a:rPr lang="en-US" sz="1800" baseline="-25000" dirty="0">
                <a:solidFill>
                  <a:srgbClr val="FFC000"/>
                </a:solidFill>
              </a:rPr>
              <a:t>high</a:t>
            </a:r>
            <a:r>
              <a:rPr lang="en-US" sz="1800" dirty="0">
                <a:solidFill>
                  <a:srgbClr val="FFC000"/>
                </a:solidFill>
              </a:rPr>
              <a:t> = CCR * </a:t>
            </a:r>
            <a:r>
              <a:rPr lang="en-US" sz="1800" dirty="0" err="1">
                <a:solidFill>
                  <a:srgbClr val="FFC000"/>
                </a:solidFill>
              </a:rPr>
              <a:t>T</a:t>
            </a:r>
            <a:r>
              <a:rPr lang="en-US" sz="1800" baseline="-25000" dirty="0" err="1">
                <a:solidFill>
                  <a:srgbClr val="FFC000"/>
                </a:solidFill>
              </a:rPr>
              <a:t>pclk</a:t>
            </a:r>
            <a:endParaRPr lang="en-IN" sz="1800" baseline="-25000" dirty="0">
              <a:solidFill>
                <a:srgbClr val="FFC000"/>
              </a:solidFill>
            </a:endParaRPr>
          </a:p>
        </p:txBody>
      </p:sp>
      <p:sp>
        <p:nvSpPr>
          <p:cNvPr id="8" name="Rectangle 7"/>
          <p:cNvSpPr/>
          <p:nvPr/>
        </p:nvSpPr>
        <p:spPr>
          <a:xfrm>
            <a:off x="775941" y="3984859"/>
            <a:ext cx="1516762" cy="369332"/>
          </a:xfrm>
          <a:prstGeom prst="rect">
            <a:avLst/>
          </a:prstGeom>
        </p:spPr>
        <p:txBody>
          <a:bodyPr wrap="none">
            <a:spAutoFit/>
          </a:bodyPr>
          <a:lstStyle/>
          <a:p>
            <a:r>
              <a:rPr lang="en-US" sz="1800" dirty="0"/>
              <a:t>CCR = 5/0.1</a:t>
            </a:r>
            <a:endParaRPr lang="en-IN" sz="1800" dirty="0"/>
          </a:p>
        </p:txBody>
      </p:sp>
      <p:sp>
        <p:nvSpPr>
          <p:cNvPr id="9" name="Right Arrow 8"/>
          <p:cNvSpPr/>
          <p:nvPr/>
        </p:nvSpPr>
        <p:spPr>
          <a:xfrm>
            <a:off x="2367082" y="4009991"/>
            <a:ext cx="1032334" cy="257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10" name="Rectangle 9"/>
          <p:cNvSpPr/>
          <p:nvPr/>
        </p:nvSpPr>
        <p:spPr>
          <a:xfrm>
            <a:off x="3671578" y="3959726"/>
            <a:ext cx="1986441" cy="369332"/>
          </a:xfrm>
          <a:prstGeom prst="rect">
            <a:avLst/>
          </a:prstGeom>
        </p:spPr>
        <p:txBody>
          <a:bodyPr wrap="none">
            <a:spAutoFit/>
          </a:bodyPr>
          <a:lstStyle/>
          <a:p>
            <a:r>
              <a:rPr lang="en-US" sz="1800" dirty="0">
                <a:solidFill>
                  <a:srgbClr val="FFC000"/>
                </a:solidFill>
              </a:rPr>
              <a:t>CCR = 50 = 0x32</a:t>
            </a:r>
            <a:endParaRPr lang="en-IN" sz="1800" dirty="0">
              <a:solidFill>
                <a:srgbClr val="FFC000"/>
              </a:solidFill>
            </a:endParaRPr>
          </a:p>
        </p:txBody>
      </p:sp>
      <p:sp>
        <p:nvSpPr>
          <p:cNvPr id="11" name="Rectangle 10"/>
          <p:cNvSpPr/>
          <p:nvPr/>
        </p:nvSpPr>
        <p:spPr>
          <a:xfrm>
            <a:off x="421891" y="363151"/>
            <a:ext cx="3177473" cy="307777"/>
          </a:xfrm>
          <a:prstGeom prst="rect">
            <a:avLst/>
          </a:prstGeom>
        </p:spPr>
        <p:txBody>
          <a:bodyPr wrap="none">
            <a:spAutoFit/>
          </a:bodyPr>
          <a:lstStyle/>
          <a:p>
            <a:r>
              <a:rPr lang="en-US" dirty="0" smtClean="0"/>
              <a:t>CCR  </a:t>
            </a:r>
            <a:r>
              <a:rPr lang="en-US" dirty="0"/>
              <a:t>Standard mode </a:t>
            </a:r>
            <a:r>
              <a:rPr lang="en-US" dirty="0" smtClean="0"/>
              <a:t>Calculation </a:t>
            </a:r>
            <a:endParaRPr lang="en-IN" dirty="0"/>
          </a:p>
        </p:txBody>
      </p:sp>
    </p:spTree>
    <p:extLst>
      <p:ext uri="{BB962C8B-B14F-4D97-AF65-F5344CB8AC3E}">
        <p14:creationId xmlns:p14="http://schemas.microsoft.com/office/powerpoint/2010/main" val="315294057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1435" y="2421107"/>
            <a:ext cx="7772400" cy="1102519"/>
          </a:xfrm>
        </p:spPr>
        <p:txBody>
          <a:bodyPr>
            <a:normAutofit/>
          </a:bodyPr>
          <a:lstStyle/>
          <a:p>
            <a:pPr lvl="1" algn="l"/>
            <a:r>
              <a:rPr lang="en-US" sz="4200" dirty="0">
                <a:latin typeface="+mj-lt"/>
              </a:rPr>
              <a:t>Clock Stretching</a:t>
            </a:r>
            <a:endParaRPr lang="en-IN" sz="4200" dirty="0">
              <a:latin typeface="+mj-lt"/>
            </a:endParaRPr>
          </a:p>
        </p:txBody>
      </p:sp>
    </p:spTree>
    <p:extLst>
      <p:ext uri="{BB962C8B-B14F-4D97-AF65-F5344CB8AC3E}">
        <p14:creationId xmlns:p14="http://schemas.microsoft.com/office/powerpoint/2010/main" val="386873943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127225" y="694319"/>
            <a:ext cx="334908" cy="316738"/>
            <a:chOff x="2636274" y="2204864"/>
            <a:chExt cx="368181" cy="296416"/>
          </a:xfrm>
        </p:grpSpPr>
        <p:cxnSp>
          <p:nvCxnSpPr>
            <p:cNvPr id="5" name="Straight Connector 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1462134" y="707757"/>
            <a:ext cx="670136" cy="316738"/>
            <a:chOff x="2267744" y="2204864"/>
            <a:chExt cx="736711" cy="296416"/>
          </a:xfrm>
        </p:grpSpPr>
        <p:cxnSp>
          <p:nvCxnSpPr>
            <p:cNvPr id="9" name="Straight Connector 8"/>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2139832" y="713015"/>
            <a:ext cx="670136" cy="316738"/>
            <a:chOff x="2267744" y="2204864"/>
            <a:chExt cx="736711" cy="296416"/>
          </a:xfrm>
        </p:grpSpPr>
        <p:cxnSp>
          <p:nvCxnSpPr>
            <p:cNvPr id="14" name="Straight Connector 13"/>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2821133" y="688349"/>
            <a:ext cx="670136" cy="316738"/>
            <a:chOff x="2267744" y="2204864"/>
            <a:chExt cx="736711" cy="296416"/>
          </a:xfrm>
        </p:grpSpPr>
        <p:cxnSp>
          <p:nvCxnSpPr>
            <p:cNvPr id="19" name="Straight Connector 18"/>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3493983" y="708513"/>
            <a:ext cx="655008" cy="307780"/>
            <a:chOff x="2284376" y="2204864"/>
            <a:chExt cx="720079" cy="288032"/>
          </a:xfrm>
        </p:grpSpPr>
        <p:cxnSp>
          <p:nvCxnSpPr>
            <p:cNvPr id="24" name="Straight Connector 23"/>
            <p:cNvCxnSpPr/>
            <p:nvPr/>
          </p:nvCxnSpPr>
          <p:spPr>
            <a:xfrm>
              <a:off x="2284376"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004455" y="2213248"/>
              <a:ext cx="0" cy="26215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4123753" y="698799"/>
            <a:ext cx="670136" cy="316738"/>
            <a:chOff x="2267744" y="2204864"/>
            <a:chExt cx="736711" cy="296416"/>
          </a:xfrm>
        </p:grpSpPr>
        <p:cxnSp>
          <p:nvCxnSpPr>
            <p:cNvPr id="29" name="Straight Connector 28"/>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4793887" y="685360"/>
            <a:ext cx="670136" cy="316738"/>
            <a:chOff x="2267744" y="2204864"/>
            <a:chExt cx="736711" cy="296416"/>
          </a:xfrm>
        </p:grpSpPr>
        <p:cxnSp>
          <p:nvCxnSpPr>
            <p:cNvPr id="34" name="Straight Connector 33"/>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5471588" y="683870"/>
            <a:ext cx="670136" cy="316738"/>
            <a:chOff x="2267744" y="2204864"/>
            <a:chExt cx="736711" cy="296416"/>
          </a:xfrm>
        </p:grpSpPr>
        <p:cxnSp>
          <p:nvCxnSpPr>
            <p:cNvPr id="39" name="Straight Connector 38"/>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43" name="Straight Connector 42"/>
          <p:cNvCxnSpPr/>
          <p:nvPr/>
        </p:nvCxnSpPr>
        <p:spPr>
          <a:xfrm>
            <a:off x="6141723" y="982690"/>
            <a:ext cx="32750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1056354" y="519783"/>
            <a:ext cx="416946"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1</a:t>
            </a:r>
            <a:endParaRPr lang="en-IN" sz="1600" b="1" dirty="0">
              <a:solidFill>
                <a:schemeClr val="tx1"/>
              </a:solidFill>
            </a:endParaRPr>
          </a:p>
        </p:txBody>
      </p:sp>
      <p:sp>
        <p:nvSpPr>
          <p:cNvPr id="45" name="Oval 44"/>
          <p:cNvSpPr/>
          <p:nvPr/>
        </p:nvSpPr>
        <p:spPr>
          <a:xfrm>
            <a:off x="1726490" y="512549"/>
            <a:ext cx="416946"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2</a:t>
            </a:r>
            <a:endParaRPr lang="en-IN" sz="1600" b="1" dirty="0">
              <a:solidFill>
                <a:schemeClr val="tx1"/>
              </a:solidFill>
            </a:endParaRPr>
          </a:p>
        </p:txBody>
      </p:sp>
      <p:sp>
        <p:nvSpPr>
          <p:cNvPr id="46" name="Oval 45"/>
          <p:cNvSpPr/>
          <p:nvPr/>
        </p:nvSpPr>
        <p:spPr>
          <a:xfrm>
            <a:off x="2404187" y="521754"/>
            <a:ext cx="416946"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3</a:t>
            </a:r>
            <a:endParaRPr lang="en-IN" sz="1600" b="1" dirty="0">
              <a:solidFill>
                <a:schemeClr val="tx1"/>
              </a:solidFill>
            </a:endParaRPr>
          </a:p>
        </p:txBody>
      </p:sp>
      <p:sp>
        <p:nvSpPr>
          <p:cNvPr id="47" name="Oval 46"/>
          <p:cNvSpPr/>
          <p:nvPr/>
        </p:nvSpPr>
        <p:spPr>
          <a:xfrm>
            <a:off x="3071759" y="522908"/>
            <a:ext cx="416946"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4</a:t>
            </a:r>
            <a:endParaRPr lang="en-IN" sz="1600" b="1" dirty="0">
              <a:solidFill>
                <a:schemeClr val="tx1"/>
              </a:solidFill>
            </a:endParaRPr>
          </a:p>
        </p:txBody>
      </p:sp>
      <p:sp>
        <p:nvSpPr>
          <p:cNvPr id="48" name="Oval 47"/>
          <p:cNvSpPr/>
          <p:nvPr/>
        </p:nvSpPr>
        <p:spPr>
          <a:xfrm>
            <a:off x="3741895" y="515673"/>
            <a:ext cx="416946"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5</a:t>
            </a:r>
            <a:endParaRPr lang="en-IN" sz="1600" b="1" dirty="0">
              <a:solidFill>
                <a:schemeClr val="tx1"/>
              </a:solidFill>
            </a:endParaRPr>
          </a:p>
        </p:txBody>
      </p:sp>
      <p:sp>
        <p:nvSpPr>
          <p:cNvPr id="49" name="Oval 48"/>
          <p:cNvSpPr/>
          <p:nvPr/>
        </p:nvSpPr>
        <p:spPr>
          <a:xfrm>
            <a:off x="4419592" y="524879"/>
            <a:ext cx="416946"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6</a:t>
            </a:r>
            <a:endParaRPr lang="en-IN" sz="1600" b="1" dirty="0">
              <a:solidFill>
                <a:schemeClr val="tx1"/>
              </a:solidFill>
            </a:endParaRPr>
          </a:p>
        </p:txBody>
      </p:sp>
      <p:sp>
        <p:nvSpPr>
          <p:cNvPr id="50" name="Oval 49"/>
          <p:cNvSpPr/>
          <p:nvPr/>
        </p:nvSpPr>
        <p:spPr>
          <a:xfrm>
            <a:off x="5058244" y="500511"/>
            <a:ext cx="416946"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7</a:t>
            </a:r>
            <a:endParaRPr lang="en-IN" sz="1600" b="1" dirty="0">
              <a:solidFill>
                <a:schemeClr val="tx1"/>
              </a:solidFill>
            </a:endParaRPr>
          </a:p>
        </p:txBody>
      </p:sp>
      <p:sp>
        <p:nvSpPr>
          <p:cNvPr id="51" name="Oval 50"/>
          <p:cNvSpPr/>
          <p:nvPr/>
        </p:nvSpPr>
        <p:spPr>
          <a:xfrm>
            <a:off x="5728381" y="493277"/>
            <a:ext cx="416946"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8</a:t>
            </a:r>
            <a:endParaRPr lang="en-IN" sz="1600" b="1" dirty="0">
              <a:solidFill>
                <a:schemeClr val="tx1"/>
              </a:solidFill>
            </a:endParaRPr>
          </a:p>
        </p:txBody>
      </p:sp>
      <p:cxnSp>
        <p:nvCxnSpPr>
          <p:cNvPr id="62" name="Straight Connector 61"/>
          <p:cNvCxnSpPr/>
          <p:nvPr/>
        </p:nvCxnSpPr>
        <p:spPr>
          <a:xfrm>
            <a:off x="6461823" y="687295"/>
            <a:ext cx="0" cy="30777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469227" y="687294"/>
            <a:ext cx="32750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796731" y="696254"/>
            <a:ext cx="0" cy="30777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6410476" y="483519"/>
            <a:ext cx="416946"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9</a:t>
            </a:r>
            <a:endParaRPr lang="en-IN" sz="1600" b="1" dirty="0">
              <a:solidFill>
                <a:schemeClr val="tx1"/>
              </a:solidFill>
            </a:endParaRPr>
          </a:p>
        </p:txBody>
      </p:sp>
      <p:cxnSp>
        <p:nvCxnSpPr>
          <p:cNvPr id="68" name="Straight Connector 67"/>
          <p:cNvCxnSpPr/>
          <p:nvPr/>
        </p:nvCxnSpPr>
        <p:spPr>
          <a:xfrm>
            <a:off x="1679971" y="1392695"/>
            <a:ext cx="57709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322000" y="1392695"/>
            <a:ext cx="58132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991685" y="1385849"/>
            <a:ext cx="57709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3671455" y="1385849"/>
            <a:ext cx="57709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4339519" y="1384813"/>
            <a:ext cx="57709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978171" y="1383579"/>
            <a:ext cx="57709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635341" y="1383579"/>
            <a:ext cx="57709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679971" y="1673881"/>
            <a:ext cx="57709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326227" y="1673881"/>
            <a:ext cx="57709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991685" y="1673881"/>
            <a:ext cx="57709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3668605" y="1669722"/>
            <a:ext cx="57709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341591" y="1669722"/>
            <a:ext cx="57709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5001190" y="1669722"/>
            <a:ext cx="57709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648308" y="1669722"/>
            <a:ext cx="125112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056355" y="1390472"/>
            <a:ext cx="57709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048792" y="1677406"/>
            <a:ext cx="57709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633449" y="1392696"/>
            <a:ext cx="46522" cy="28471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a:off x="1633449" y="1392696"/>
            <a:ext cx="46522" cy="28471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257064" y="1392696"/>
            <a:ext cx="64935" cy="28471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H="1">
            <a:off x="2257064" y="1392696"/>
            <a:ext cx="69162" cy="2770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2903321" y="1392696"/>
            <a:ext cx="81565" cy="28471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2903321" y="1392696"/>
            <a:ext cx="88365" cy="28471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3568780" y="1384814"/>
            <a:ext cx="99825" cy="28490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3568780" y="1384814"/>
            <a:ext cx="99825" cy="29259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4245698" y="1383580"/>
            <a:ext cx="95892" cy="28614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4245698" y="1384814"/>
            <a:ext cx="95892" cy="28490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4916613" y="1384814"/>
            <a:ext cx="84578" cy="29259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4918684" y="1383580"/>
            <a:ext cx="59486" cy="28614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5555265" y="1383580"/>
            <a:ext cx="93043" cy="28614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a:off x="5555265" y="1384814"/>
            <a:ext cx="93043" cy="28490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6212435" y="1383580"/>
            <a:ext cx="93041" cy="28614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2" name="Group 121"/>
          <p:cNvGrpSpPr/>
          <p:nvPr/>
        </p:nvGrpSpPr>
        <p:grpSpPr>
          <a:xfrm>
            <a:off x="6799785" y="697743"/>
            <a:ext cx="655008" cy="316738"/>
            <a:chOff x="6764776" y="2747740"/>
            <a:chExt cx="655008" cy="316738"/>
          </a:xfrm>
        </p:grpSpPr>
        <p:cxnSp>
          <p:nvCxnSpPr>
            <p:cNvPr id="118" name="Straight Connector 117"/>
            <p:cNvCxnSpPr/>
            <p:nvPr/>
          </p:nvCxnSpPr>
          <p:spPr>
            <a:xfrm>
              <a:off x="6764776" y="3043136"/>
              <a:ext cx="32750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7084876" y="2747740"/>
              <a:ext cx="0" cy="30777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7092280" y="2747740"/>
              <a:ext cx="32750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7419784" y="2756699"/>
              <a:ext cx="0" cy="30777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23" name="Oval 122"/>
          <p:cNvSpPr/>
          <p:nvPr/>
        </p:nvSpPr>
        <p:spPr>
          <a:xfrm>
            <a:off x="7109139" y="483519"/>
            <a:ext cx="416946"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1</a:t>
            </a:r>
            <a:endParaRPr lang="en-IN" sz="1600" b="1" dirty="0">
              <a:solidFill>
                <a:schemeClr val="tx1"/>
              </a:solidFill>
            </a:endParaRPr>
          </a:p>
        </p:txBody>
      </p:sp>
      <p:cxnSp>
        <p:nvCxnSpPr>
          <p:cNvPr id="126" name="Straight Connector 125"/>
          <p:cNvCxnSpPr/>
          <p:nvPr/>
        </p:nvCxnSpPr>
        <p:spPr>
          <a:xfrm>
            <a:off x="6899431" y="1669722"/>
            <a:ext cx="64120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957978" y="1402978"/>
            <a:ext cx="57709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6899431" y="1392696"/>
            <a:ext cx="64107" cy="2770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3" name="Group 132"/>
          <p:cNvGrpSpPr/>
          <p:nvPr/>
        </p:nvGrpSpPr>
        <p:grpSpPr>
          <a:xfrm>
            <a:off x="956181" y="2381151"/>
            <a:ext cx="334908" cy="316738"/>
            <a:chOff x="2636274" y="2204864"/>
            <a:chExt cx="368181" cy="296416"/>
          </a:xfrm>
        </p:grpSpPr>
        <p:cxnSp>
          <p:nvCxnSpPr>
            <p:cNvPr id="222" name="Straight Connector 221"/>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4" name="Group 133"/>
          <p:cNvGrpSpPr/>
          <p:nvPr/>
        </p:nvGrpSpPr>
        <p:grpSpPr>
          <a:xfrm>
            <a:off x="1291090" y="2394590"/>
            <a:ext cx="670136" cy="316738"/>
            <a:chOff x="2267744" y="2204864"/>
            <a:chExt cx="736711" cy="296416"/>
          </a:xfrm>
        </p:grpSpPr>
        <p:cxnSp>
          <p:nvCxnSpPr>
            <p:cNvPr id="218" name="Straight Connector 217"/>
            <p:cNvCxnSpPr/>
            <p:nvPr/>
          </p:nvCxnSpPr>
          <p:spPr>
            <a:xfrm>
              <a:off x="2267744" y="2492896"/>
              <a:ext cx="376671"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5" name="Group 134"/>
          <p:cNvGrpSpPr/>
          <p:nvPr/>
        </p:nvGrpSpPr>
        <p:grpSpPr>
          <a:xfrm>
            <a:off x="1968789" y="2399845"/>
            <a:ext cx="670136" cy="307779"/>
            <a:chOff x="2267744" y="2204864"/>
            <a:chExt cx="736711" cy="288032"/>
          </a:xfrm>
        </p:grpSpPr>
        <p:cxnSp>
          <p:nvCxnSpPr>
            <p:cNvPr id="214" name="Straight Connector 213"/>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3004455" y="2213248"/>
              <a:ext cx="0" cy="27508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6" name="Group 135"/>
          <p:cNvGrpSpPr/>
          <p:nvPr/>
        </p:nvGrpSpPr>
        <p:grpSpPr>
          <a:xfrm>
            <a:off x="2650090" y="2375181"/>
            <a:ext cx="670136" cy="316738"/>
            <a:chOff x="2267744" y="2204864"/>
            <a:chExt cx="736711" cy="296416"/>
          </a:xfrm>
        </p:grpSpPr>
        <p:cxnSp>
          <p:nvCxnSpPr>
            <p:cNvPr id="210" name="Straight Connector 209"/>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7" name="Group 136"/>
          <p:cNvGrpSpPr/>
          <p:nvPr/>
        </p:nvGrpSpPr>
        <p:grpSpPr>
          <a:xfrm>
            <a:off x="3317660" y="2399852"/>
            <a:ext cx="635049" cy="307780"/>
            <a:chOff x="2306317" y="2204864"/>
            <a:chExt cx="698138" cy="288032"/>
          </a:xfrm>
        </p:grpSpPr>
        <p:cxnSp>
          <p:nvCxnSpPr>
            <p:cNvPr id="206" name="Straight Connector 205"/>
            <p:cNvCxnSpPr/>
            <p:nvPr/>
          </p:nvCxnSpPr>
          <p:spPr>
            <a:xfrm>
              <a:off x="2306317" y="2492896"/>
              <a:ext cx="338098"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3004455" y="2213248"/>
              <a:ext cx="0" cy="26215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8" name="Group 137"/>
          <p:cNvGrpSpPr/>
          <p:nvPr/>
        </p:nvGrpSpPr>
        <p:grpSpPr>
          <a:xfrm>
            <a:off x="3952710" y="2385629"/>
            <a:ext cx="670136" cy="307780"/>
            <a:chOff x="2267744" y="2204864"/>
            <a:chExt cx="736711" cy="288033"/>
          </a:xfrm>
        </p:grpSpPr>
        <p:cxnSp>
          <p:nvCxnSpPr>
            <p:cNvPr id="202" name="Straight Connector 20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3004455" y="2213248"/>
              <a:ext cx="0" cy="27964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9" name="Group 138"/>
          <p:cNvGrpSpPr/>
          <p:nvPr/>
        </p:nvGrpSpPr>
        <p:grpSpPr>
          <a:xfrm>
            <a:off x="4622844" y="2372193"/>
            <a:ext cx="670136" cy="316738"/>
            <a:chOff x="2267744" y="2204864"/>
            <a:chExt cx="736711" cy="296416"/>
          </a:xfrm>
        </p:grpSpPr>
        <p:cxnSp>
          <p:nvCxnSpPr>
            <p:cNvPr id="198" name="Straight Connector 197"/>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5300545" y="2370702"/>
            <a:ext cx="670136" cy="316738"/>
            <a:chOff x="2267744" y="2204864"/>
            <a:chExt cx="736711" cy="296416"/>
          </a:xfrm>
        </p:grpSpPr>
        <p:cxnSp>
          <p:nvCxnSpPr>
            <p:cNvPr id="194" name="Straight Connector 193"/>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42" name="Oval 141"/>
          <p:cNvSpPr/>
          <p:nvPr/>
        </p:nvSpPr>
        <p:spPr>
          <a:xfrm>
            <a:off x="885310" y="2206614"/>
            <a:ext cx="416946"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1</a:t>
            </a:r>
            <a:endParaRPr lang="en-IN" sz="1600" b="1" dirty="0">
              <a:solidFill>
                <a:schemeClr val="tx1"/>
              </a:solidFill>
            </a:endParaRPr>
          </a:p>
        </p:txBody>
      </p:sp>
      <p:sp>
        <p:nvSpPr>
          <p:cNvPr id="143" name="Oval 142"/>
          <p:cNvSpPr/>
          <p:nvPr/>
        </p:nvSpPr>
        <p:spPr>
          <a:xfrm>
            <a:off x="1555446" y="2199381"/>
            <a:ext cx="416946"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2</a:t>
            </a:r>
            <a:endParaRPr lang="en-IN" sz="1600" b="1" dirty="0">
              <a:solidFill>
                <a:schemeClr val="tx1"/>
              </a:solidFill>
            </a:endParaRPr>
          </a:p>
        </p:txBody>
      </p:sp>
      <p:sp>
        <p:nvSpPr>
          <p:cNvPr id="144" name="Oval 143"/>
          <p:cNvSpPr/>
          <p:nvPr/>
        </p:nvSpPr>
        <p:spPr>
          <a:xfrm>
            <a:off x="2233143" y="2208585"/>
            <a:ext cx="416946"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3</a:t>
            </a:r>
            <a:endParaRPr lang="en-IN" sz="1600" b="1" dirty="0">
              <a:solidFill>
                <a:schemeClr val="tx1"/>
              </a:solidFill>
            </a:endParaRPr>
          </a:p>
        </p:txBody>
      </p:sp>
      <p:sp>
        <p:nvSpPr>
          <p:cNvPr id="145" name="Oval 144"/>
          <p:cNvSpPr/>
          <p:nvPr/>
        </p:nvSpPr>
        <p:spPr>
          <a:xfrm>
            <a:off x="2900715" y="2209740"/>
            <a:ext cx="416946"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4</a:t>
            </a:r>
            <a:endParaRPr lang="en-IN" sz="1600" b="1" dirty="0">
              <a:solidFill>
                <a:schemeClr val="tx1"/>
              </a:solidFill>
            </a:endParaRPr>
          </a:p>
        </p:txBody>
      </p:sp>
      <p:sp>
        <p:nvSpPr>
          <p:cNvPr id="146" name="Oval 145"/>
          <p:cNvSpPr/>
          <p:nvPr/>
        </p:nvSpPr>
        <p:spPr>
          <a:xfrm>
            <a:off x="3570851" y="2202506"/>
            <a:ext cx="416946"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5</a:t>
            </a:r>
            <a:endParaRPr lang="en-IN" sz="1600" b="1" dirty="0">
              <a:solidFill>
                <a:schemeClr val="tx1"/>
              </a:solidFill>
            </a:endParaRPr>
          </a:p>
        </p:txBody>
      </p:sp>
      <p:sp>
        <p:nvSpPr>
          <p:cNvPr id="147" name="Oval 146"/>
          <p:cNvSpPr/>
          <p:nvPr/>
        </p:nvSpPr>
        <p:spPr>
          <a:xfrm>
            <a:off x="4248548" y="2211711"/>
            <a:ext cx="416946"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6</a:t>
            </a:r>
            <a:endParaRPr lang="en-IN" sz="1600" b="1" dirty="0">
              <a:solidFill>
                <a:schemeClr val="tx1"/>
              </a:solidFill>
            </a:endParaRPr>
          </a:p>
        </p:txBody>
      </p:sp>
      <p:sp>
        <p:nvSpPr>
          <p:cNvPr id="148" name="Oval 147"/>
          <p:cNvSpPr/>
          <p:nvPr/>
        </p:nvSpPr>
        <p:spPr>
          <a:xfrm>
            <a:off x="4887200" y="2187342"/>
            <a:ext cx="416946"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7</a:t>
            </a:r>
            <a:endParaRPr lang="en-IN" sz="1600" b="1" dirty="0">
              <a:solidFill>
                <a:schemeClr val="tx1"/>
              </a:solidFill>
            </a:endParaRPr>
          </a:p>
        </p:txBody>
      </p:sp>
      <p:sp>
        <p:nvSpPr>
          <p:cNvPr id="149" name="Oval 148"/>
          <p:cNvSpPr/>
          <p:nvPr/>
        </p:nvSpPr>
        <p:spPr>
          <a:xfrm>
            <a:off x="5557337" y="2180109"/>
            <a:ext cx="416946"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8</a:t>
            </a:r>
            <a:endParaRPr lang="en-IN" sz="1600" b="1" dirty="0">
              <a:solidFill>
                <a:schemeClr val="tx1"/>
              </a:solidFill>
            </a:endParaRPr>
          </a:p>
        </p:txBody>
      </p:sp>
      <p:grpSp>
        <p:nvGrpSpPr>
          <p:cNvPr id="225" name="Group 224"/>
          <p:cNvGrpSpPr/>
          <p:nvPr/>
        </p:nvGrpSpPr>
        <p:grpSpPr>
          <a:xfrm>
            <a:off x="7230340" y="2383467"/>
            <a:ext cx="655008" cy="316738"/>
            <a:chOff x="5904973" y="3783638"/>
            <a:chExt cx="655008" cy="316738"/>
          </a:xfrm>
        </p:grpSpPr>
        <p:cxnSp>
          <p:nvCxnSpPr>
            <p:cNvPr id="141" name="Straight Connector 140"/>
            <p:cNvCxnSpPr/>
            <p:nvPr/>
          </p:nvCxnSpPr>
          <p:spPr>
            <a:xfrm>
              <a:off x="5904973" y="4079034"/>
              <a:ext cx="32750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6225073" y="3783638"/>
              <a:ext cx="0" cy="30777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6232477" y="3783638"/>
              <a:ext cx="32750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6559981" y="3792597"/>
              <a:ext cx="0" cy="30777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53" name="Oval 152"/>
          <p:cNvSpPr/>
          <p:nvPr/>
        </p:nvSpPr>
        <p:spPr>
          <a:xfrm>
            <a:off x="7527058" y="2180828"/>
            <a:ext cx="416946"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9</a:t>
            </a:r>
            <a:endParaRPr lang="en-IN" sz="1600" b="1" dirty="0">
              <a:solidFill>
                <a:schemeClr val="tx1"/>
              </a:solidFill>
            </a:endParaRPr>
          </a:p>
        </p:txBody>
      </p:sp>
      <p:cxnSp>
        <p:nvCxnSpPr>
          <p:cNvPr id="154" name="Straight Connector 153"/>
          <p:cNvCxnSpPr/>
          <p:nvPr/>
        </p:nvCxnSpPr>
        <p:spPr>
          <a:xfrm>
            <a:off x="1508926" y="3079527"/>
            <a:ext cx="57709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2150956" y="3079527"/>
            <a:ext cx="58132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2820642" y="3072681"/>
            <a:ext cx="57709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3500410" y="3072681"/>
            <a:ext cx="57709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4168474" y="3071645"/>
            <a:ext cx="57709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4807126" y="3070411"/>
            <a:ext cx="57709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5464296" y="3070411"/>
            <a:ext cx="183855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1508926" y="3360713"/>
            <a:ext cx="57709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2155183" y="3360713"/>
            <a:ext cx="57709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2820642" y="3360713"/>
            <a:ext cx="57709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3497560" y="3356554"/>
            <a:ext cx="57709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4170547" y="3356554"/>
            <a:ext cx="57709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4830147" y="3356554"/>
            <a:ext cx="57709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5477264" y="3356554"/>
            <a:ext cx="125112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85310" y="3077304"/>
            <a:ext cx="57709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877747" y="3364238"/>
            <a:ext cx="57709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1462404" y="3079528"/>
            <a:ext cx="46522" cy="28471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flipH="1">
            <a:off x="1462404" y="3079528"/>
            <a:ext cx="46522" cy="28471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086021" y="3079528"/>
            <a:ext cx="64935" cy="28471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flipH="1">
            <a:off x="2086020" y="3079528"/>
            <a:ext cx="69162" cy="2770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2732277" y="3079528"/>
            <a:ext cx="81565" cy="28471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V="1">
            <a:off x="2732276" y="3079528"/>
            <a:ext cx="88365" cy="28471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3397736" y="3071646"/>
            <a:ext cx="99825" cy="28490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flipH="1">
            <a:off x="3397736" y="3071645"/>
            <a:ext cx="99825" cy="29259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4074654" y="3070412"/>
            <a:ext cx="95892" cy="28614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flipH="1">
            <a:off x="4074654" y="3071646"/>
            <a:ext cx="95892" cy="28490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4745569" y="3071645"/>
            <a:ext cx="84578" cy="29259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a:off x="4747641" y="3070412"/>
            <a:ext cx="59486" cy="28614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5384221" y="3070412"/>
            <a:ext cx="93043" cy="28614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a:off x="5384221" y="3071646"/>
            <a:ext cx="93043" cy="28490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7280898" y="3066326"/>
            <a:ext cx="93041" cy="28614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a:xfrm>
            <a:off x="7885348" y="2407353"/>
            <a:ext cx="655008" cy="316738"/>
            <a:chOff x="6764776" y="2747740"/>
            <a:chExt cx="655008" cy="316738"/>
          </a:xfrm>
        </p:grpSpPr>
        <p:cxnSp>
          <p:nvCxnSpPr>
            <p:cNvPr id="190" name="Straight Connector 189"/>
            <p:cNvCxnSpPr/>
            <p:nvPr/>
          </p:nvCxnSpPr>
          <p:spPr>
            <a:xfrm>
              <a:off x="6764776" y="3043136"/>
              <a:ext cx="32750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7084876" y="2747740"/>
              <a:ext cx="0" cy="30777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7092280" y="2747740"/>
              <a:ext cx="32750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7419784" y="2756699"/>
              <a:ext cx="0" cy="30777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86" name="Oval 185"/>
          <p:cNvSpPr/>
          <p:nvPr/>
        </p:nvSpPr>
        <p:spPr>
          <a:xfrm>
            <a:off x="8168131" y="2227559"/>
            <a:ext cx="416946"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1</a:t>
            </a:r>
            <a:endParaRPr lang="en-IN" sz="1600" b="1" dirty="0">
              <a:solidFill>
                <a:schemeClr val="tx1"/>
              </a:solidFill>
            </a:endParaRPr>
          </a:p>
        </p:txBody>
      </p:sp>
      <p:cxnSp>
        <p:nvCxnSpPr>
          <p:cNvPr id="187" name="Straight Connector 186"/>
          <p:cNvCxnSpPr/>
          <p:nvPr/>
        </p:nvCxnSpPr>
        <p:spPr>
          <a:xfrm>
            <a:off x="6728387" y="3356554"/>
            <a:ext cx="194471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8096005" y="3095624"/>
            <a:ext cx="57709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flipV="1">
            <a:off x="8037458" y="3085342"/>
            <a:ext cx="64107" cy="2770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5957754" y="2679972"/>
            <a:ext cx="1283176" cy="7468"/>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a:off x="6305475" y="982690"/>
            <a:ext cx="0" cy="694716"/>
          </a:xfrm>
          <a:prstGeom prst="line">
            <a:avLst/>
          </a:prstGeom>
          <a:ln w="19050">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6899430" y="982690"/>
            <a:ext cx="0" cy="694716"/>
          </a:xfrm>
          <a:prstGeom prst="line">
            <a:avLst/>
          </a:prstGeom>
          <a:ln w="19050">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a:off x="7394092" y="2693410"/>
            <a:ext cx="0" cy="670829"/>
          </a:xfrm>
          <a:prstGeom prst="line">
            <a:avLst/>
          </a:prstGeom>
          <a:ln w="19050">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8037457" y="2707625"/>
            <a:ext cx="0" cy="653088"/>
          </a:xfrm>
          <a:prstGeom prst="line">
            <a:avLst/>
          </a:prstGeom>
          <a:ln w="19050">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229" name="Rectangle 228"/>
          <p:cNvSpPr/>
          <p:nvPr/>
        </p:nvSpPr>
        <p:spPr>
          <a:xfrm>
            <a:off x="228842" y="623807"/>
            <a:ext cx="731286" cy="461663"/>
          </a:xfrm>
          <a:prstGeom prst="rect">
            <a:avLst/>
          </a:prstGeom>
        </p:spPr>
        <p:txBody>
          <a:bodyPr wrap="none" lIns="91438" tIns="45719" rIns="91438" bIns="45719">
            <a:spAutoFit/>
          </a:bodyPr>
          <a:lstStyle/>
          <a:p>
            <a:r>
              <a:rPr lang="en-US" sz="2400" dirty="0"/>
              <a:t>SCL</a:t>
            </a:r>
            <a:endParaRPr lang="en-IN" sz="2400" dirty="0"/>
          </a:p>
        </p:txBody>
      </p:sp>
      <p:sp>
        <p:nvSpPr>
          <p:cNvPr id="230" name="Rectangle 229"/>
          <p:cNvSpPr/>
          <p:nvPr/>
        </p:nvSpPr>
        <p:spPr>
          <a:xfrm>
            <a:off x="172042" y="1335621"/>
            <a:ext cx="795407" cy="461663"/>
          </a:xfrm>
          <a:prstGeom prst="rect">
            <a:avLst/>
          </a:prstGeom>
        </p:spPr>
        <p:txBody>
          <a:bodyPr wrap="none" lIns="91438" tIns="45719" rIns="91438" bIns="45719">
            <a:spAutoFit/>
          </a:bodyPr>
          <a:lstStyle/>
          <a:p>
            <a:r>
              <a:rPr lang="en-US" sz="2400" dirty="0" smtClean="0"/>
              <a:t>SDA</a:t>
            </a:r>
            <a:endParaRPr lang="en-IN" sz="2400" dirty="0"/>
          </a:p>
        </p:txBody>
      </p:sp>
      <p:sp>
        <p:nvSpPr>
          <p:cNvPr id="231" name="Rectangle 230"/>
          <p:cNvSpPr/>
          <p:nvPr/>
        </p:nvSpPr>
        <p:spPr>
          <a:xfrm>
            <a:off x="228368" y="2369076"/>
            <a:ext cx="731286" cy="461663"/>
          </a:xfrm>
          <a:prstGeom prst="rect">
            <a:avLst/>
          </a:prstGeom>
        </p:spPr>
        <p:txBody>
          <a:bodyPr wrap="none" lIns="91438" tIns="45719" rIns="91438" bIns="45719">
            <a:spAutoFit/>
          </a:bodyPr>
          <a:lstStyle/>
          <a:p>
            <a:r>
              <a:rPr lang="en-US" sz="2400" dirty="0"/>
              <a:t>SCL</a:t>
            </a:r>
            <a:endParaRPr lang="en-IN" sz="2400" dirty="0"/>
          </a:p>
        </p:txBody>
      </p:sp>
      <p:sp>
        <p:nvSpPr>
          <p:cNvPr id="232" name="Rectangle 231"/>
          <p:cNvSpPr/>
          <p:nvPr/>
        </p:nvSpPr>
        <p:spPr>
          <a:xfrm>
            <a:off x="203290" y="3007537"/>
            <a:ext cx="795407" cy="461663"/>
          </a:xfrm>
          <a:prstGeom prst="rect">
            <a:avLst/>
          </a:prstGeom>
        </p:spPr>
        <p:txBody>
          <a:bodyPr wrap="none" lIns="91438" tIns="45719" rIns="91438" bIns="45719">
            <a:spAutoFit/>
          </a:bodyPr>
          <a:lstStyle/>
          <a:p>
            <a:r>
              <a:rPr lang="en-US" sz="2400" dirty="0" smtClean="0"/>
              <a:t>SDA</a:t>
            </a:r>
            <a:endParaRPr lang="en-IN" sz="2400" dirty="0"/>
          </a:p>
        </p:txBody>
      </p:sp>
      <p:grpSp>
        <p:nvGrpSpPr>
          <p:cNvPr id="242" name="Group 241"/>
          <p:cNvGrpSpPr/>
          <p:nvPr/>
        </p:nvGrpSpPr>
        <p:grpSpPr>
          <a:xfrm>
            <a:off x="3254021" y="3579864"/>
            <a:ext cx="4815489" cy="1591921"/>
            <a:chOff x="3209205" y="3363837"/>
            <a:chExt cx="4815489" cy="1811853"/>
          </a:xfrm>
        </p:grpSpPr>
        <p:sp>
          <p:nvSpPr>
            <p:cNvPr id="243" name="Rectangular Callout 242"/>
            <p:cNvSpPr/>
            <p:nvPr/>
          </p:nvSpPr>
          <p:spPr>
            <a:xfrm rot="10800000">
              <a:off x="3263899" y="3363837"/>
              <a:ext cx="4760795" cy="1493204"/>
            </a:xfrm>
            <a:prstGeom prst="wedgeRectCallout">
              <a:avLst>
                <a:gd name="adj1" fmla="val -26235"/>
                <a:gd name="adj2" fmla="val 1186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
          <p:nvSpPr>
            <p:cNvPr id="244" name="Rectangle 243"/>
            <p:cNvSpPr/>
            <p:nvPr/>
          </p:nvSpPr>
          <p:spPr>
            <a:xfrm>
              <a:off x="3209205" y="3389173"/>
              <a:ext cx="4806492" cy="1786517"/>
            </a:xfrm>
            <a:prstGeom prst="rect">
              <a:avLst/>
            </a:prstGeom>
          </p:spPr>
          <p:txBody>
            <a:bodyPr wrap="square">
              <a:spAutoFit/>
            </a:bodyPr>
            <a:lstStyle/>
            <a:p>
              <a:r>
                <a:rPr lang="en-US" sz="1600" dirty="0"/>
                <a:t>The slave is not ready for more data, so it buys time by holding the clock low. </a:t>
              </a:r>
            </a:p>
            <a:p>
              <a:r>
                <a:rPr lang="en-US" sz="1600" dirty="0"/>
                <a:t>The master will wait for the clock line to be released before proceeding to the next frame</a:t>
              </a:r>
              <a:endParaRPr lang="en-IN" sz="1600" dirty="0"/>
            </a:p>
            <a:p>
              <a:pPr algn="ctr"/>
              <a:endParaRPr lang="en-IN" sz="1600" dirty="0"/>
            </a:p>
            <a:p>
              <a:endParaRPr lang="en-IN" sz="1600" dirty="0"/>
            </a:p>
          </p:txBody>
        </p:sp>
      </p:grpSp>
    </p:spTree>
    <p:extLst>
      <p:ext uri="{BB962C8B-B14F-4D97-AF65-F5344CB8AC3E}">
        <p14:creationId xmlns:p14="http://schemas.microsoft.com/office/powerpoint/2010/main" val="279826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430" y="2684184"/>
            <a:ext cx="8229600" cy="857250"/>
          </a:xfrm>
        </p:spPr>
        <p:txBody>
          <a:bodyPr>
            <a:normAutofit/>
          </a:bodyPr>
          <a:lstStyle/>
          <a:p>
            <a:r>
              <a:rPr lang="en-US" sz="4200" dirty="0"/>
              <a:t>I2C Master TX</a:t>
            </a:r>
            <a:endParaRPr lang="en-IN" sz="4200" dirty="0"/>
          </a:p>
        </p:txBody>
      </p:sp>
    </p:spTree>
    <p:extLst>
      <p:ext uri="{BB962C8B-B14F-4D97-AF65-F5344CB8AC3E}">
        <p14:creationId xmlns:p14="http://schemas.microsoft.com/office/powerpoint/2010/main" val="56800888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061" y="1065007"/>
            <a:ext cx="9057939" cy="1925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 name="Group 6"/>
          <p:cNvGrpSpPr/>
          <p:nvPr/>
        </p:nvGrpSpPr>
        <p:grpSpPr>
          <a:xfrm>
            <a:off x="174128" y="1456010"/>
            <a:ext cx="8767501" cy="864096"/>
            <a:chOff x="174128" y="1456010"/>
            <a:chExt cx="8970640" cy="864096"/>
          </a:xfrm>
        </p:grpSpPr>
        <p:sp>
          <p:nvSpPr>
            <p:cNvPr id="30" name="Rectangle 29"/>
            <p:cNvSpPr/>
            <p:nvPr/>
          </p:nvSpPr>
          <p:spPr>
            <a:xfrm>
              <a:off x="174128" y="1456010"/>
              <a:ext cx="423019"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a:t>
              </a:r>
              <a:endParaRPr lang="en-IN" b="1" dirty="0">
                <a:solidFill>
                  <a:srgbClr val="FF0000"/>
                </a:solidFill>
              </a:endParaRPr>
            </a:p>
          </p:txBody>
        </p:sp>
        <p:grpSp>
          <p:nvGrpSpPr>
            <p:cNvPr id="5" name="Group 4"/>
            <p:cNvGrpSpPr/>
            <p:nvPr/>
          </p:nvGrpSpPr>
          <p:grpSpPr>
            <a:xfrm>
              <a:off x="597148" y="1456010"/>
              <a:ext cx="5337836" cy="864096"/>
              <a:chOff x="597147" y="1456010"/>
              <a:chExt cx="7038252" cy="864096"/>
            </a:xfrm>
          </p:grpSpPr>
          <p:sp>
            <p:nvSpPr>
              <p:cNvPr id="31" name="Rectangle 30"/>
              <p:cNvSpPr/>
              <p:nvPr/>
            </p:nvSpPr>
            <p:spPr>
              <a:xfrm>
                <a:off x="597147" y="1888058"/>
                <a:ext cx="506183"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C00000"/>
                    </a:solidFill>
                  </a:rPr>
                  <a:t>EV1</a:t>
                </a:r>
                <a:endParaRPr lang="en-IN" sz="1200" b="1" dirty="0">
                  <a:solidFill>
                    <a:srgbClr val="C00000"/>
                  </a:solidFill>
                </a:endParaRPr>
              </a:p>
            </p:txBody>
          </p:sp>
          <p:sp>
            <p:nvSpPr>
              <p:cNvPr id="32" name="Rectangle 31"/>
              <p:cNvSpPr/>
              <p:nvPr/>
            </p:nvSpPr>
            <p:spPr>
              <a:xfrm>
                <a:off x="1103330" y="1456010"/>
                <a:ext cx="1163301"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Address</a:t>
                </a:r>
                <a:endParaRPr lang="en-IN" sz="1200" b="1" dirty="0">
                  <a:solidFill>
                    <a:schemeClr val="tx1"/>
                  </a:solidFill>
                </a:endParaRPr>
              </a:p>
            </p:txBody>
          </p:sp>
          <p:sp>
            <p:nvSpPr>
              <p:cNvPr id="33" name="Rectangle 32"/>
              <p:cNvSpPr/>
              <p:nvPr/>
            </p:nvSpPr>
            <p:spPr>
              <a:xfrm>
                <a:off x="2266631" y="1456010"/>
                <a:ext cx="423019"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a:t>
                </a:r>
                <a:endParaRPr lang="en-IN" b="1" dirty="0">
                  <a:solidFill>
                    <a:schemeClr val="tx1"/>
                  </a:solidFill>
                </a:endParaRPr>
              </a:p>
            </p:txBody>
          </p:sp>
          <p:sp>
            <p:nvSpPr>
              <p:cNvPr id="34" name="Rectangle 33"/>
              <p:cNvSpPr/>
              <p:nvPr/>
            </p:nvSpPr>
            <p:spPr>
              <a:xfrm>
                <a:off x="2689650" y="1888058"/>
                <a:ext cx="506183"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C00000"/>
                    </a:solidFill>
                  </a:rPr>
                  <a:t>EV2</a:t>
                </a:r>
                <a:endParaRPr lang="en-IN" sz="1200" b="1" dirty="0">
                  <a:solidFill>
                    <a:srgbClr val="C00000"/>
                  </a:solidFill>
                </a:endParaRPr>
              </a:p>
            </p:txBody>
          </p:sp>
          <p:sp>
            <p:nvSpPr>
              <p:cNvPr id="37" name="Rectangle 36"/>
              <p:cNvSpPr/>
              <p:nvPr/>
            </p:nvSpPr>
            <p:spPr>
              <a:xfrm>
                <a:off x="3195833" y="1888058"/>
                <a:ext cx="506183"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C00000"/>
                    </a:solidFill>
                  </a:rPr>
                  <a:t>EV3</a:t>
                </a:r>
                <a:endParaRPr lang="en-IN" sz="1200" b="1" dirty="0">
                  <a:solidFill>
                    <a:srgbClr val="C00000"/>
                  </a:solidFill>
                </a:endParaRPr>
              </a:p>
            </p:txBody>
          </p:sp>
          <p:sp>
            <p:nvSpPr>
              <p:cNvPr id="38" name="Rectangle 37"/>
              <p:cNvSpPr/>
              <p:nvPr/>
            </p:nvSpPr>
            <p:spPr>
              <a:xfrm>
                <a:off x="3704009" y="1456010"/>
                <a:ext cx="1163301"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data1</a:t>
                </a:r>
                <a:endParaRPr lang="en-IN" b="1" dirty="0">
                  <a:solidFill>
                    <a:schemeClr val="tx1"/>
                  </a:solidFill>
                </a:endParaRPr>
              </a:p>
            </p:txBody>
          </p:sp>
          <p:sp>
            <p:nvSpPr>
              <p:cNvPr id="39" name="Rectangle 38"/>
              <p:cNvSpPr/>
              <p:nvPr/>
            </p:nvSpPr>
            <p:spPr>
              <a:xfrm>
                <a:off x="4867311" y="1456010"/>
                <a:ext cx="423019"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a:t>
                </a:r>
                <a:endParaRPr lang="en-IN" b="1" dirty="0">
                  <a:solidFill>
                    <a:schemeClr val="tx1"/>
                  </a:solidFill>
                </a:endParaRPr>
              </a:p>
            </p:txBody>
          </p:sp>
          <p:sp>
            <p:nvSpPr>
              <p:cNvPr id="40" name="Rectangle 39"/>
              <p:cNvSpPr/>
              <p:nvPr/>
            </p:nvSpPr>
            <p:spPr>
              <a:xfrm>
                <a:off x="5290359" y="1456010"/>
                <a:ext cx="1163301"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t>
                </a:r>
                <a:r>
                  <a:rPr lang="en-US" b="1" dirty="0" smtClean="0">
                    <a:solidFill>
                      <a:schemeClr val="tx1"/>
                    </a:solidFill>
                  </a:rPr>
                  <a:t>ata2</a:t>
                </a:r>
                <a:endParaRPr lang="en-IN" b="1" dirty="0">
                  <a:solidFill>
                    <a:schemeClr val="tx1"/>
                  </a:solidFill>
                </a:endParaRPr>
              </a:p>
            </p:txBody>
          </p:sp>
          <p:sp>
            <p:nvSpPr>
              <p:cNvPr id="41" name="Rectangle 40"/>
              <p:cNvSpPr/>
              <p:nvPr/>
            </p:nvSpPr>
            <p:spPr>
              <a:xfrm>
                <a:off x="6453660" y="1456010"/>
                <a:ext cx="423019"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a:t>
                </a:r>
                <a:endParaRPr lang="en-IN" b="1" dirty="0">
                  <a:solidFill>
                    <a:schemeClr val="tx1"/>
                  </a:solidFill>
                </a:endParaRPr>
              </a:p>
            </p:txBody>
          </p:sp>
          <p:sp>
            <p:nvSpPr>
              <p:cNvPr id="42" name="Rectangle 41"/>
              <p:cNvSpPr/>
              <p:nvPr/>
            </p:nvSpPr>
            <p:spPr>
              <a:xfrm>
                <a:off x="3704007" y="1888058"/>
                <a:ext cx="581651"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C00000"/>
                    </a:solidFill>
                  </a:rPr>
                  <a:t>EV</a:t>
                </a:r>
              </a:p>
              <a:p>
                <a:pPr algn="ctr"/>
                <a:r>
                  <a:rPr lang="en-US" sz="1200" b="1" dirty="0">
                    <a:solidFill>
                      <a:srgbClr val="C00000"/>
                    </a:solidFill>
                  </a:rPr>
                  <a:t>3</a:t>
                </a:r>
                <a:endParaRPr lang="en-IN" sz="1200" b="1" dirty="0">
                  <a:solidFill>
                    <a:srgbClr val="C00000"/>
                  </a:solidFill>
                </a:endParaRPr>
              </a:p>
            </p:txBody>
          </p:sp>
          <p:sp>
            <p:nvSpPr>
              <p:cNvPr id="43" name="Rectangle 42"/>
              <p:cNvSpPr/>
              <p:nvPr/>
            </p:nvSpPr>
            <p:spPr>
              <a:xfrm>
                <a:off x="5290330" y="1888058"/>
                <a:ext cx="581679"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C00000"/>
                    </a:solidFill>
                  </a:rPr>
                  <a:t>EV</a:t>
                </a:r>
              </a:p>
              <a:p>
                <a:pPr algn="ctr"/>
                <a:r>
                  <a:rPr lang="en-US" sz="1200" b="1" dirty="0">
                    <a:solidFill>
                      <a:srgbClr val="C00000"/>
                    </a:solidFill>
                  </a:rPr>
                  <a:t>3</a:t>
                </a:r>
                <a:endParaRPr lang="en-IN" sz="1200" b="1" dirty="0">
                  <a:solidFill>
                    <a:srgbClr val="C00000"/>
                  </a:solidFill>
                </a:endParaRPr>
              </a:p>
            </p:txBody>
          </p:sp>
          <p:sp>
            <p:nvSpPr>
              <p:cNvPr id="44" name="Rectangle 43"/>
              <p:cNvSpPr/>
              <p:nvPr/>
            </p:nvSpPr>
            <p:spPr>
              <a:xfrm>
                <a:off x="6876679" y="1888058"/>
                <a:ext cx="75872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C00000"/>
                    </a:solidFill>
                  </a:rPr>
                  <a:t>EV</a:t>
                </a:r>
              </a:p>
              <a:p>
                <a:pPr algn="ctr"/>
                <a:r>
                  <a:rPr lang="en-US" sz="1200" b="1" dirty="0">
                    <a:solidFill>
                      <a:srgbClr val="C00000"/>
                    </a:solidFill>
                  </a:rPr>
                  <a:t>3</a:t>
                </a:r>
                <a:endParaRPr lang="en-IN" sz="1200" b="1" dirty="0">
                  <a:solidFill>
                    <a:srgbClr val="C00000"/>
                  </a:solidFill>
                </a:endParaRPr>
              </a:p>
            </p:txBody>
          </p:sp>
        </p:grpSp>
        <p:grpSp>
          <p:nvGrpSpPr>
            <p:cNvPr id="6" name="Group 5"/>
            <p:cNvGrpSpPr/>
            <p:nvPr/>
          </p:nvGrpSpPr>
          <p:grpSpPr>
            <a:xfrm>
              <a:off x="6643521" y="1456010"/>
              <a:ext cx="2501247" cy="864096"/>
              <a:chOff x="5094620" y="3285654"/>
              <a:chExt cx="2722343" cy="864096"/>
            </a:xfrm>
          </p:grpSpPr>
          <p:sp>
            <p:nvSpPr>
              <p:cNvPr id="45" name="Rectangle 44"/>
              <p:cNvSpPr/>
              <p:nvPr/>
            </p:nvSpPr>
            <p:spPr>
              <a:xfrm>
                <a:off x="5094620" y="3306936"/>
                <a:ext cx="1163301"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data n</a:t>
                </a:r>
                <a:endParaRPr lang="en-IN" b="1" dirty="0">
                  <a:solidFill>
                    <a:schemeClr val="tx1"/>
                  </a:solidFill>
                </a:endParaRPr>
              </a:p>
            </p:txBody>
          </p:sp>
          <p:sp>
            <p:nvSpPr>
              <p:cNvPr id="46" name="Rectangle 45"/>
              <p:cNvSpPr/>
              <p:nvPr/>
            </p:nvSpPr>
            <p:spPr>
              <a:xfrm>
                <a:off x="6257921" y="3306936"/>
                <a:ext cx="423019"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a:t>
                </a:r>
                <a:endParaRPr lang="en-IN" b="1" dirty="0">
                  <a:solidFill>
                    <a:schemeClr val="tx1"/>
                  </a:solidFill>
                </a:endParaRPr>
              </a:p>
            </p:txBody>
          </p:sp>
          <p:sp>
            <p:nvSpPr>
              <p:cNvPr id="47" name="Rectangle 46"/>
              <p:cNvSpPr/>
              <p:nvPr/>
            </p:nvSpPr>
            <p:spPr>
              <a:xfrm>
                <a:off x="6680940" y="3717702"/>
                <a:ext cx="693832"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rgbClr val="C00000"/>
                  </a:solidFill>
                </a:endParaRPr>
              </a:p>
              <a:p>
                <a:pPr algn="ctr"/>
                <a:endParaRPr lang="en-US" sz="1200" b="1" dirty="0">
                  <a:solidFill>
                    <a:srgbClr val="C00000"/>
                  </a:solidFill>
                </a:endParaRPr>
              </a:p>
              <a:p>
                <a:pPr algn="ctr"/>
                <a:r>
                  <a:rPr lang="en-US" sz="1200" b="1" dirty="0">
                    <a:solidFill>
                      <a:srgbClr val="C00000"/>
                    </a:solidFill>
                  </a:rPr>
                  <a:t>EV</a:t>
                </a:r>
              </a:p>
              <a:p>
                <a:pPr algn="ctr"/>
                <a:r>
                  <a:rPr lang="en-US" sz="1200" b="1" dirty="0">
                    <a:solidFill>
                      <a:srgbClr val="C00000"/>
                    </a:solidFill>
                  </a:rPr>
                  <a:t>3</a:t>
                </a:r>
                <a:endParaRPr lang="en-IN" sz="1200" b="1" dirty="0">
                  <a:solidFill>
                    <a:srgbClr val="C00000"/>
                  </a:solidFill>
                </a:endParaRPr>
              </a:p>
              <a:p>
                <a:pPr algn="ctr"/>
                <a:endParaRPr lang="en-IN" sz="1200" b="1" dirty="0">
                  <a:solidFill>
                    <a:srgbClr val="C00000"/>
                  </a:solidFill>
                </a:endParaRPr>
              </a:p>
              <a:p>
                <a:pPr algn="ctr"/>
                <a:endParaRPr lang="en-IN" sz="1200" b="1" dirty="0">
                  <a:solidFill>
                    <a:srgbClr val="C00000"/>
                  </a:solidFill>
                </a:endParaRPr>
              </a:p>
            </p:txBody>
          </p:sp>
          <p:sp>
            <p:nvSpPr>
              <p:cNvPr id="48" name="Rectangle 47"/>
              <p:cNvSpPr/>
              <p:nvPr/>
            </p:nvSpPr>
            <p:spPr>
              <a:xfrm>
                <a:off x="7374772" y="3285654"/>
                <a:ext cx="442191"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P</a:t>
                </a:r>
                <a:endParaRPr lang="en-IN" b="1" dirty="0">
                  <a:solidFill>
                    <a:srgbClr val="FF0000"/>
                  </a:solidFill>
                </a:endParaRPr>
              </a:p>
            </p:txBody>
          </p:sp>
        </p:grpSp>
        <p:cxnSp>
          <p:nvCxnSpPr>
            <p:cNvPr id="50" name="Straight Connector 49"/>
            <p:cNvCxnSpPr/>
            <p:nvPr/>
          </p:nvCxnSpPr>
          <p:spPr>
            <a:xfrm>
              <a:off x="5934985" y="1779662"/>
              <a:ext cx="632321" cy="0"/>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grpSp>
      <p:sp>
        <p:nvSpPr>
          <p:cNvPr id="3" name="Oval 2"/>
          <p:cNvSpPr/>
          <p:nvPr/>
        </p:nvSpPr>
        <p:spPr>
          <a:xfrm>
            <a:off x="5523338" y="1570616"/>
            <a:ext cx="67592" cy="1014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5" name="Oval 24"/>
          <p:cNvSpPr/>
          <p:nvPr/>
        </p:nvSpPr>
        <p:spPr>
          <a:xfrm>
            <a:off x="5790996" y="1564509"/>
            <a:ext cx="67592" cy="1014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6" name="Oval 25"/>
          <p:cNvSpPr/>
          <p:nvPr/>
        </p:nvSpPr>
        <p:spPr>
          <a:xfrm>
            <a:off x="6045940" y="1564509"/>
            <a:ext cx="67592" cy="1014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7" name="Oval 26"/>
          <p:cNvSpPr/>
          <p:nvPr/>
        </p:nvSpPr>
        <p:spPr>
          <a:xfrm>
            <a:off x="6341407" y="1570616"/>
            <a:ext cx="67592" cy="1014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44857940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6060" y="698466"/>
            <a:ext cx="9057939" cy="1451381"/>
            <a:chOff x="86060" y="667874"/>
            <a:chExt cx="9057939" cy="1925619"/>
          </a:xfrm>
        </p:grpSpPr>
        <p:sp>
          <p:nvSpPr>
            <p:cNvPr id="20" name="Rectangle 19"/>
            <p:cNvSpPr/>
            <p:nvPr/>
          </p:nvSpPr>
          <p:spPr>
            <a:xfrm>
              <a:off x="86060" y="667874"/>
              <a:ext cx="9057939" cy="1925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p:cNvSpPr/>
            <p:nvPr/>
          </p:nvSpPr>
          <p:spPr>
            <a:xfrm>
              <a:off x="289268" y="1024293"/>
              <a:ext cx="41344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200" b="1" dirty="0">
                  <a:solidFill>
                    <a:srgbClr val="FF0000"/>
                  </a:solidFill>
                </a:rPr>
                <a:t>S</a:t>
              </a:r>
              <a:endParaRPr lang="en-IN" sz="1200" b="1" dirty="0">
                <a:solidFill>
                  <a:srgbClr val="FF0000"/>
                </a:solidFill>
              </a:endParaRPr>
            </a:p>
          </p:txBody>
        </p:sp>
        <p:sp>
          <p:nvSpPr>
            <p:cNvPr id="31" name="Rectangle 30"/>
            <p:cNvSpPr/>
            <p:nvPr/>
          </p:nvSpPr>
          <p:spPr>
            <a:xfrm>
              <a:off x="702708" y="1455247"/>
              <a:ext cx="37519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0000"/>
                  </a:solidFill>
                </a:rPr>
                <a:t>EV1</a:t>
              </a:r>
              <a:endParaRPr lang="en-IN" sz="1200" b="1" dirty="0">
                <a:solidFill>
                  <a:srgbClr val="FF0000"/>
                </a:solidFill>
              </a:endParaRPr>
            </a:p>
          </p:txBody>
        </p:sp>
        <p:sp>
          <p:nvSpPr>
            <p:cNvPr id="32" name="Rectangle 31"/>
            <p:cNvSpPr/>
            <p:nvPr/>
          </p:nvSpPr>
          <p:spPr>
            <a:xfrm>
              <a:off x="1077906" y="1020363"/>
              <a:ext cx="862273"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Address</a:t>
              </a:r>
              <a:endParaRPr lang="en-IN" sz="1200" b="1" dirty="0">
                <a:solidFill>
                  <a:schemeClr val="tx1"/>
                </a:solidFill>
              </a:endParaRPr>
            </a:p>
          </p:txBody>
        </p:sp>
        <p:sp>
          <p:nvSpPr>
            <p:cNvPr id="33" name="Rectangle 32"/>
            <p:cNvSpPr/>
            <p:nvPr/>
          </p:nvSpPr>
          <p:spPr>
            <a:xfrm>
              <a:off x="1940179" y="1017527"/>
              <a:ext cx="313554"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a:t>
              </a:r>
              <a:endParaRPr lang="en-IN" sz="1200" b="1" dirty="0">
                <a:solidFill>
                  <a:schemeClr val="tx1"/>
                </a:solidFill>
              </a:endParaRPr>
            </a:p>
          </p:txBody>
        </p:sp>
        <p:sp>
          <p:nvSpPr>
            <p:cNvPr id="34" name="Rectangle 33"/>
            <p:cNvSpPr/>
            <p:nvPr/>
          </p:nvSpPr>
          <p:spPr>
            <a:xfrm>
              <a:off x="2280812" y="1449575"/>
              <a:ext cx="602235"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0000"/>
                  </a:solidFill>
                </a:rPr>
                <a:t>EV2</a:t>
              </a:r>
              <a:endParaRPr lang="en-IN" sz="1200" b="1" dirty="0">
                <a:solidFill>
                  <a:srgbClr val="FF0000"/>
                </a:solidFill>
              </a:endParaRPr>
            </a:p>
          </p:txBody>
        </p:sp>
        <p:sp>
          <p:nvSpPr>
            <p:cNvPr id="37" name="Rectangle 36"/>
            <p:cNvSpPr/>
            <p:nvPr/>
          </p:nvSpPr>
          <p:spPr>
            <a:xfrm>
              <a:off x="2883047" y="1449575"/>
              <a:ext cx="60243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0000"/>
                  </a:solidFill>
                </a:rPr>
                <a:t>EV3</a:t>
              </a:r>
              <a:endParaRPr lang="en-IN" sz="1200" b="1" dirty="0">
                <a:solidFill>
                  <a:srgbClr val="FF0000"/>
                </a:solidFill>
              </a:endParaRPr>
            </a:p>
          </p:txBody>
        </p:sp>
        <p:sp>
          <p:nvSpPr>
            <p:cNvPr id="38" name="Rectangle 37"/>
            <p:cNvSpPr/>
            <p:nvPr/>
          </p:nvSpPr>
          <p:spPr>
            <a:xfrm>
              <a:off x="4034117" y="1038981"/>
              <a:ext cx="774464"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Data1</a:t>
              </a:r>
              <a:endParaRPr lang="en-IN" sz="1200" b="1" dirty="0">
                <a:solidFill>
                  <a:schemeClr val="tx1"/>
                </a:solidFill>
              </a:endParaRPr>
            </a:p>
          </p:txBody>
        </p:sp>
        <p:sp>
          <p:nvSpPr>
            <p:cNvPr id="39" name="Rectangle 38"/>
            <p:cNvSpPr/>
            <p:nvPr/>
          </p:nvSpPr>
          <p:spPr>
            <a:xfrm>
              <a:off x="4808582" y="1038981"/>
              <a:ext cx="313554"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a:t>
              </a:r>
              <a:endParaRPr lang="en-IN" sz="1200" b="1" dirty="0">
                <a:solidFill>
                  <a:schemeClr val="tx1"/>
                </a:solidFill>
              </a:endParaRPr>
            </a:p>
          </p:txBody>
        </p:sp>
        <p:sp>
          <p:nvSpPr>
            <p:cNvPr id="40" name="Rectangle 39"/>
            <p:cNvSpPr/>
            <p:nvPr/>
          </p:nvSpPr>
          <p:spPr>
            <a:xfrm>
              <a:off x="5122157" y="1038981"/>
              <a:ext cx="862273"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Data2</a:t>
              </a:r>
              <a:endParaRPr lang="en-IN" sz="1200" b="1" dirty="0">
                <a:solidFill>
                  <a:schemeClr val="tx1"/>
                </a:solidFill>
              </a:endParaRPr>
            </a:p>
          </p:txBody>
        </p:sp>
        <p:sp>
          <p:nvSpPr>
            <p:cNvPr id="41" name="Rectangle 40"/>
            <p:cNvSpPr/>
            <p:nvPr/>
          </p:nvSpPr>
          <p:spPr>
            <a:xfrm>
              <a:off x="5984431" y="1038981"/>
              <a:ext cx="313554"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a:t>
              </a:r>
              <a:endParaRPr lang="en-IN" sz="1200" b="1" dirty="0">
                <a:solidFill>
                  <a:schemeClr val="tx1"/>
                </a:solidFill>
              </a:endParaRPr>
            </a:p>
          </p:txBody>
        </p:sp>
        <p:sp>
          <p:nvSpPr>
            <p:cNvPr id="42" name="Rectangle 41"/>
            <p:cNvSpPr/>
            <p:nvPr/>
          </p:nvSpPr>
          <p:spPr>
            <a:xfrm>
              <a:off x="3483730" y="1460191"/>
              <a:ext cx="550387"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rgbClr val="FF0000"/>
                  </a:solidFill>
                </a:rPr>
                <a:t>EV3</a:t>
              </a:r>
              <a:endParaRPr lang="en-IN" sz="1100" b="1" dirty="0">
                <a:solidFill>
                  <a:srgbClr val="FF0000"/>
                </a:solidFill>
              </a:endParaRPr>
            </a:p>
          </p:txBody>
        </p:sp>
        <p:sp>
          <p:nvSpPr>
            <p:cNvPr id="43" name="Rectangle 42"/>
            <p:cNvSpPr/>
            <p:nvPr/>
          </p:nvSpPr>
          <p:spPr>
            <a:xfrm>
              <a:off x="5122136" y="1471029"/>
              <a:ext cx="43115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0000"/>
                  </a:solidFill>
                </a:rPr>
                <a:t>EV</a:t>
              </a:r>
            </a:p>
            <a:p>
              <a:pPr algn="ctr"/>
              <a:r>
                <a:rPr lang="en-US" sz="1200" b="1" dirty="0">
                  <a:solidFill>
                    <a:srgbClr val="FF0000"/>
                  </a:solidFill>
                </a:rPr>
                <a:t>3</a:t>
              </a:r>
              <a:endParaRPr lang="en-IN" sz="1200" b="1" dirty="0">
                <a:solidFill>
                  <a:srgbClr val="FF0000"/>
                </a:solidFill>
              </a:endParaRPr>
            </a:p>
          </p:txBody>
        </p:sp>
        <p:sp>
          <p:nvSpPr>
            <p:cNvPr id="45" name="Rectangle 44"/>
            <p:cNvSpPr/>
            <p:nvPr/>
          </p:nvSpPr>
          <p:spPr>
            <a:xfrm>
              <a:off x="6297985" y="1038981"/>
              <a:ext cx="104462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200" b="1" dirty="0">
                  <a:solidFill>
                    <a:schemeClr val="tx1"/>
                  </a:solidFill>
                </a:rPr>
                <a:t>Data3</a:t>
              </a:r>
              <a:endParaRPr lang="en-IN" sz="1200" b="1" dirty="0">
                <a:solidFill>
                  <a:schemeClr val="tx1"/>
                </a:solidFill>
              </a:endParaRPr>
            </a:p>
          </p:txBody>
        </p:sp>
        <p:sp>
          <p:nvSpPr>
            <p:cNvPr id="46" name="Rectangle 45"/>
            <p:cNvSpPr/>
            <p:nvPr/>
          </p:nvSpPr>
          <p:spPr>
            <a:xfrm>
              <a:off x="7341014" y="1029704"/>
              <a:ext cx="379862"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200" b="1" dirty="0">
                  <a:solidFill>
                    <a:schemeClr val="tx1"/>
                  </a:solidFill>
                </a:rPr>
                <a:t>A</a:t>
              </a:r>
              <a:endParaRPr lang="en-IN" sz="1200" b="1" dirty="0">
                <a:solidFill>
                  <a:schemeClr val="tx1"/>
                </a:solidFill>
              </a:endParaRPr>
            </a:p>
          </p:txBody>
        </p:sp>
        <p:sp>
          <p:nvSpPr>
            <p:cNvPr id="47" name="Rectangle 46"/>
            <p:cNvSpPr/>
            <p:nvPr/>
          </p:nvSpPr>
          <p:spPr>
            <a:xfrm>
              <a:off x="7720876" y="1461752"/>
              <a:ext cx="623047"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US" sz="1200" b="1" dirty="0">
                <a:solidFill>
                  <a:srgbClr val="FF0000"/>
                </a:solidFill>
              </a:endParaRPr>
            </a:p>
            <a:p>
              <a:pPr algn="ctr"/>
              <a:endParaRPr lang="en-US" sz="1200" b="1" dirty="0">
                <a:solidFill>
                  <a:srgbClr val="FF0000"/>
                </a:solidFill>
              </a:endParaRPr>
            </a:p>
            <a:p>
              <a:pPr algn="ctr"/>
              <a:r>
                <a:rPr lang="en-US" sz="1200" b="1" dirty="0">
                  <a:solidFill>
                    <a:srgbClr val="FF0000"/>
                  </a:solidFill>
                </a:rPr>
                <a:t>EV</a:t>
              </a:r>
            </a:p>
            <a:p>
              <a:pPr algn="ctr"/>
              <a:r>
                <a:rPr lang="en-US" sz="1200" b="1" dirty="0">
                  <a:solidFill>
                    <a:srgbClr val="FF0000"/>
                  </a:solidFill>
                </a:rPr>
                <a:t>4</a:t>
              </a:r>
              <a:endParaRPr lang="en-IN" sz="1200" b="1" dirty="0">
                <a:solidFill>
                  <a:srgbClr val="FF0000"/>
                </a:solidFill>
              </a:endParaRPr>
            </a:p>
            <a:p>
              <a:pPr algn="ctr"/>
              <a:endParaRPr lang="en-IN" sz="1200" b="1" dirty="0">
                <a:solidFill>
                  <a:srgbClr val="FF0000"/>
                </a:solidFill>
              </a:endParaRPr>
            </a:p>
            <a:p>
              <a:pPr algn="ctr"/>
              <a:endParaRPr lang="en-IN" sz="1200" b="1" dirty="0">
                <a:solidFill>
                  <a:srgbClr val="FF0000"/>
                </a:solidFill>
              </a:endParaRPr>
            </a:p>
          </p:txBody>
        </p:sp>
        <p:sp>
          <p:nvSpPr>
            <p:cNvPr id="48" name="Rectangle 47"/>
            <p:cNvSpPr/>
            <p:nvPr/>
          </p:nvSpPr>
          <p:spPr>
            <a:xfrm>
              <a:off x="8343923" y="1030798"/>
              <a:ext cx="39707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200" b="1" dirty="0">
                  <a:solidFill>
                    <a:srgbClr val="FF0000"/>
                  </a:solidFill>
                </a:rPr>
                <a:t>P</a:t>
              </a:r>
              <a:endParaRPr lang="en-IN" sz="1200" b="1" dirty="0">
                <a:solidFill>
                  <a:srgbClr val="FF0000"/>
                </a:solidFill>
              </a:endParaRPr>
            </a:p>
          </p:txBody>
        </p:sp>
        <p:sp>
          <p:nvSpPr>
            <p:cNvPr id="23" name="Rectangle 22"/>
            <p:cNvSpPr/>
            <p:nvPr/>
          </p:nvSpPr>
          <p:spPr>
            <a:xfrm>
              <a:off x="6297985" y="1473137"/>
              <a:ext cx="43115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200" b="1" dirty="0">
                  <a:solidFill>
                    <a:srgbClr val="FF0000"/>
                  </a:solidFill>
                </a:rPr>
                <a:t>EV</a:t>
              </a:r>
            </a:p>
            <a:p>
              <a:pPr algn="ctr"/>
              <a:r>
                <a:rPr lang="en-US" sz="1200" b="1" dirty="0">
                  <a:solidFill>
                    <a:srgbClr val="FF0000"/>
                  </a:solidFill>
                </a:rPr>
                <a:t>3</a:t>
              </a:r>
              <a:endParaRPr lang="en-IN" sz="1200" b="1" dirty="0">
                <a:solidFill>
                  <a:srgbClr val="FF0000"/>
                </a:solidFill>
              </a:endParaRPr>
            </a:p>
          </p:txBody>
        </p:sp>
      </p:grpSp>
      <p:sp>
        <p:nvSpPr>
          <p:cNvPr id="3" name="Rectangle 2"/>
          <p:cNvSpPr/>
          <p:nvPr/>
        </p:nvSpPr>
        <p:spPr>
          <a:xfrm>
            <a:off x="495988" y="2568969"/>
            <a:ext cx="888553" cy="443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SB</a:t>
            </a:r>
            <a:endParaRPr lang="en-IN" dirty="0"/>
          </a:p>
        </p:txBody>
      </p:sp>
      <p:sp>
        <p:nvSpPr>
          <p:cNvPr id="27" name="Rectangle 26"/>
          <p:cNvSpPr/>
          <p:nvPr/>
        </p:nvSpPr>
        <p:spPr>
          <a:xfrm>
            <a:off x="2140080" y="2527448"/>
            <a:ext cx="613878" cy="443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ADDR</a:t>
            </a:r>
            <a:endParaRPr lang="en-IN" sz="1200" dirty="0"/>
          </a:p>
        </p:txBody>
      </p:sp>
      <p:sp>
        <p:nvSpPr>
          <p:cNvPr id="29" name="Rectangle 28"/>
          <p:cNvSpPr/>
          <p:nvPr/>
        </p:nvSpPr>
        <p:spPr>
          <a:xfrm>
            <a:off x="2883047" y="2527448"/>
            <a:ext cx="600683" cy="443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TXE</a:t>
            </a:r>
            <a:endParaRPr lang="en-IN" dirty="0"/>
          </a:p>
        </p:txBody>
      </p:sp>
      <p:sp>
        <p:nvSpPr>
          <p:cNvPr id="35" name="Rectangle 34"/>
          <p:cNvSpPr/>
          <p:nvPr/>
        </p:nvSpPr>
        <p:spPr>
          <a:xfrm>
            <a:off x="3605753" y="2516091"/>
            <a:ext cx="557458" cy="443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TXE</a:t>
            </a:r>
            <a:endParaRPr lang="en-IN" dirty="0"/>
          </a:p>
        </p:txBody>
      </p:sp>
      <p:sp>
        <p:nvSpPr>
          <p:cNvPr id="44" name="Rectangle 43"/>
          <p:cNvSpPr/>
          <p:nvPr/>
        </p:nvSpPr>
        <p:spPr>
          <a:xfrm>
            <a:off x="5067872" y="2516091"/>
            <a:ext cx="569136" cy="443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TXE</a:t>
            </a:r>
            <a:endParaRPr lang="en-IN" dirty="0"/>
          </a:p>
        </p:txBody>
      </p:sp>
      <p:sp>
        <p:nvSpPr>
          <p:cNvPr id="50" name="Rectangle 49"/>
          <p:cNvSpPr/>
          <p:nvPr/>
        </p:nvSpPr>
        <p:spPr>
          <a:xfrm>
            <a:off x="6297985" y="2496085"/>
            <a:ext cx="576575" cy="443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TXE</a:t>
            </a:r>
            <a:endParaRPr lang="en-IN" dirty="0"/>
          </a:p>
        </p:txBody>
      </p:sp>
      <p:sp>
        <p:nvSpPr>
          <p:cNvPr id="52" name="Rectangle 51"/>
          <p:cNvSpPr/>
          <p:nvPr/>
        </p:nvSpPr>
        <p:spPr>
          <a:xfrm>
            <a:off x="7767348" y="3012141"/>
            <a:ext cx="576575" cy="443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BTF</a:t>
            </a:r>
            <a:endParaRPr lang="en-IN" dirty="0"/>
          </a:p>
        </p:txBody>
      </p:sp>
      <p:sp>
        <p:nvSpPr>
          <p:cNvPr id="53" name="Rectangle 52"/>
          <p:cNvSpPr/>
          <p:nvPr/>
        </p:nvSpPr>
        <p:spPr>
          <a:xfrm>
            <a:off x="7762556" y="2485922"/>
            <a:ext cx="576575" cy="443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TXE</a:t>
            </a:r>
            <a:endParaRPr lang="en-IN" dirty="0"/>
          </a:p>
        </p:txBody>
      </p:sp>
      <p:sp>
        <p:nvSpPr>
          <p:cNvPr id="6" name="Rectangle 5"/>
          <p:cNvSpPr/>
          <p:nvPr/>
        </p:nvSpPr>
        <p:spPr>
          <a:xfrm>
            <a:off x="2883048" y="3231118"/>
            <a:ext cx="602430" cy="461665"/>
          </a:xfrm>
          <a:prstGeom prst="rect">
            <a:avLst/>
          </a:prstGeom>
        </p:spPr>
        <p:txBody>
          <a:bodyPr wrap="square">
            <a:spAutoFit/>
          </a:bodyPr>
          <a:lstStyle/>
          <a:p>
            <a:r>
              <a:rPr lang="en-US" sz="1200" dirty="0"/>
              <a:t>1</a:t>
            </a:r>
            <a:r>
              <a:rPr lang="en-US" sz="1200" baseline="30000" dirty="0"/>
              <a:t>st</a:t>
            </a:r>
            <a:r>
              <a:rPr lang="en-US" sz="1200" dirty="0"/>
              <a:t> </a:t>
            </a:r>
            <a:r>
              <a:rPr lang="en-US" sz="1200" dirty="0" smtClean="0"/>
              <a:t>byte</a:t>
            </a:r>
            <a:endParaRPr lang="en-IN" sz="1200" dirty="0"/>
          </a:p>
        </p:txBody>
      </p:sp>
      <p:sp>
        <p:nvSpPr>
          <p:cNvPr id="54" name="Rectangle 53"/>
          <p:cNvSpPr/>
          <p:nvPr/>
        </p:nvSpPr>
        <p:spPr>
          <a:xfrm>
            <a:off x="3612822" y="3239344"/>
            <a:ext cx="602430" cy="461665"/>
          </a:xfrm>
          <a:prstGeom prst="rect">
            <a:avLst/>
          </a:prstGeom>
        </p:spPr>
        <p:txBody>
          <a:bodyPr wrap="square">
            <a:spAutoFit/>
          </a:bodyPr>
          <a:lstStyle/>
          <a:p>
            <a:r>
              <a:rPr lang="en-US" sz="1200" dirty="0" smtClean="0"/>
              <a:t>2</a:t>
            </a:r>
            <a:r>
              <a:rPr lang="en-US" sz="1200" baseline="30000" dirty="0" smtClean="0"/>
              <a:t>nd</a:t>
            </a:r>
            <a:r>
              <a:rPr lang="en-US" sz="1200" dirty="0" smtClean="0"/>
              <a:t> byte</a:t>
            </a:r>
            <a:endParaRPr lang="en-IN" sz="1200" dirty="0"/>
          </a:p>
        </p:txBody>
      </p:sp>
      <p:sp>
        <p:nvSpPr>
          <p:cNvPr id="55" name="Rectangle 54"/>
          <p:cNvSpPr/>
          <p:nvPr/>
        </p:nvSpPr>
        <p:spPr>
          <a:xfrm>
            <a:off x="5034578" y="3244961"/>
            <a:ext cx="602430" cy="461665"/>
          </a:xfrm>
          <a:prstGeom prst="rect">
            <a:avLst/>
          </a:prstGeom>
        </p:spPr>
        <p:txBody>
          <a:bodyPr wrap="square">
            <a:spAutoFit/>
          </a:bodyPr>
          <a:lstStyle/>
          <a:p>
            <a:r>
              <a:rPr lang="en-US" sz="1200" dirty="0" smtClean="0"/>
              <a:t>3</a:t>
            </a:r>
            <a:r>
              <a:rPr lang="en-US" sz="1200" baseline="30000" dirty="0" smtClean="0"/>
              <a:t>rd</a:t>
            </a:r>
            <a:r>
              <a:rPr lang="en-US" sz="1200" dirty="0" smtClean="0"/>
              <a:t> byte</a:t>
            </a:r>
            <a:endParaRPr lang="en-IN" sz="1200" dirty="0"/>
          </a:p>
        </p:txBody>
      </p:sp>
      <p:sp>
        <p:nvSpPr>
          <p:cNvPr id="8" name="Rectangle 7"/>
          <p:cNvSpPr/>
          <p:nvPr/>
        </p:nvSpPr>
        <p:spPr>
          <a:xfrm>
            <a:off x="2783749" y="3736290"/>
            <a:ext cx="829073" cy="276999"/>
          </a:xfrm>
          <a:prstGeom prst="rect">
            <a:avLst/>
          </a:prstGeom>
        </p:spPr>
        <p:txBody>
          <a:bodyPr wrap="none">
            <a:spAutoFit/>
          </a:bodyPr>
          <a:lstStyle/>
          <a:p>
            <a:r>
              <a:rPr lang="en-US" sz="1200" dirty="0"/>
              <a:t>Count=2</a:t>
            </a:r>
          </a:p>
        </p:txBody>
      </p:sp>
      <p:sp>
        <p:nvSpPr>
          <p:cNvPr id="56" name="Rectangle 55"/>
          <p:cNvSpPr/>
          <p:nvPr/>
        </p:nvSpPr>
        <p:spPr>
          <a:xfrm>
            <a:off x="3620551" y="3738326"/>
            <a:ext cx="829073" cy="276999"/>
          </a:xfrm>
          <a:prstGeom prst="rect">
            <a:avLst/>
          </a:prstGeom>
        </p:spPr>
        <p:txBody>
          <a:bodyPr wrap="none">
            <a:spAutoFit/>
          </a:bodyPr>
          <a:lstStyle/>
          <a:p>
            <a:r>
              <a:rPr lang="en-US" sz="1200" dirty="0" smtClean="0"/>
              <a:t>Count=1</a:t>
            </a:r>
            <a:endParaRPr lang="en-US" sz="1200" dirty="0"/>
          </a:p>
        </p:txBody>
      </p:sp>
      <p:sp>
        <p:nvSpPr>
          <p:cNvPr id="57" name="Rectangle 56"/>
          <p:cNvSpPr/>
          <p:nvPr/>
        </p:nvSpPr>
        <p:spPr>
          <a:xfrm>
            <a:off x="5034578" y="3706626"/>
            <a:ext cx="1128835" cy="461665"/>
          </a:xfrm>
          <a:prstGeom prst="rect">
            <a:avLst/>
          </a:prstGeom>
        </p:spPr>
        <p:txBody>
          <a:bodyPr wrap="none">
            <a:spAutoFit/>
          </a:bodyPr>
          <a:lstStyle/>
          <a:p>
            <a:r>
              <a:rPr lang="en-US" sz="1200" dirty="0" smtClean="0"/>
              <a:t>Count=0</a:t>
            </a:r>
          </a:p>
          <a:p>
            <a:r>
              <a:rPr lang="en-US" sz="1200" dirty="0" smtClean="0"/>
              <a:t>Disable TXEIE</a:t>
            </a:r>
            <a:endParaRPr lang="en-US" sz="1200" dirty="0"/>
          </a:p>
        </p:txBody>
      </p:sp>
      <p:sp>
        <p:nvSpPr>
          <p:cNvPr id="58" name="Rectangle 57"/>
          <p:cNvSpPr/>
          <p:nvPr/>
        </p:nvSpPr>
        <p:spPr>
          <a:xfrm>
            <a:off x="7612166" y="3635981"/>
            <a:ext cx="917239" cy="646331"/>
          </a:xfrm>
          <a:prstGeom prst="rect">
            <a:avLst/>
          </a:prstGeom>
        </p:spPr>
        <p:txBody>
          <a:bodyPr wrap="none">
            <a:spAutoFit/>
          </a:bodyPr>
          <a:lstStyle/>
          <a:p>
            <a:r>
              <a:rPr lang="en-US" sz="1200" dirty="0" smtClean="0"/>
              <a:t>Count=0</a:t>
            </a:r>
          </a:p>
          <a:p>
            <a:r>
              <a:rPr lang="en-US" sz="1200" dirty="0" smtClean="0"/>
              <a:t>Generate</a:t>
            </a:r>
          </a:p>
          <a:p>
            <a:r>
              <a:rPr lang="en-US" sz="1200" dirty="0" smtClean="0"/>
              <a:t>Stop</a:t>
            </a:r>
            <a:endParaRPr lang="en-US" sz="1200" dirty="0"/>
          </a:p>
        </p:txBody>
      </p:sp>
      <p:sp>
        <p:nvSpPr>
          <p:cNvPr id="59" name="Rectangle 58"/>
          <p:cNvSpPr/>
          <p:nvPr/>
        </p:nvSpPr>
        <p:spPr>
          <a:xfrm>
            <a:off x="6255877" y="3224480"/>
            <a:ext cx="1569660" cy="1015663"/>
          </a:xfrm>
          <a:prstGeom prst="rect">
            <a:avLst/>
          </a:prstGeom>
        </p:spPr>
        <p:txBody>
          <a:bodyPr wrap="none">
            <a:spAutoFit/>
          </a:bodyPr>
          <a:lstStyle/>
          <a:p>
            <a:r>
              <a:rPr lang="en-US" sz="1200" dirty="0" smtClean="0"/>
              <a:t>Nothing </a:t>
            </a:r>
          </a:p>
          <a:p>
            <a:r>
              <a:rPr lang="en-US" sz="1200" dirty="0" smtClean="0"/>
              <a:t>To write</a:t>
            </a:r>
          </a:p>
          <a:p>
            <a:r>
              <a:rPr lang="en-US" sz="1200" dirty="0" smtClean="0"/>
              <a:t>Wait till </a:t>
            </a:r>
          </a:p>
          <a:p>
            <a:r>
              <a:rPr lang="en-US" sz="1200" dirty="0" smtClean="0"/>
              <a:t>3</a:t>
            </a:r>
            <a:r>
              <a:rPr lang="en-US" sz="1200" baseline="30000" dirty="0" smtClean="0"/>
              <a:t>rd</a:t>
            </a:r>
            <a:r>
              <a:rPr lang="en-US" sz="1200" dirty="0" smtClean="0"/>
              <a:t> byte TX </a:t>
            </a:r>
          </a:p>
          <a:p>
            <a:r>
              <a:rPr lang="en-US" sz="1200" dirty="0" smtClean="0"/>
              <a:t>Complete	</a:t>
            </a:r>
            <a:endParaRPr lang="en-US" sz="1200" dirty="0"/>
          </a:p>
        </p:txBody>
      </p:sp>
    </p:spTree>
    <p:extLst>
      <p:ext uri="{BB962C8B-B14F-4D97-AF65-F5344CB8AC3E}">
        <p14:creationId xmlns:p14="http://schemas.microsoft.com/office/powerpoint/2010/main" val="42734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7" grpId="0" animBg="1"/>
      <p:bldP spid="29" grpId="0" animBg="1"/>
      <p:bldP spid="35" grpId="0" animBg="1"/>
      <p:bldP spid="44" grpId="0" animBg="1"/>
      <p:bldP spid="50" grpId="0" animBg="1"/>
      <p:bldP spid="52" grpId="0" animBg="1"/>
      <p:bldP spid="53" grpId="0" animBg="1"/>
      <p:bldP spid="6" grpId="0"/>
      <p:bldP spid="54" grpId="0"/>
      <p:bldP spid="55" grpId="0"/>
      <p:bldP spid="8" grpId="0"/>
      <p:bldP spid="56" grpId="0"/>
      <p:bldP spid="57" grpId="0"/>
      <p:bldP spid="58" grpId="0"/>
      <p:bldP spid="59"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ecision 5"/>
          <p:cNvSpPr/>
          <p:nvPr/>
        </p:nvSpPr>
        <p:spPr>
          <a:xfrm>
            <a:off x="3400306" y="147656"/>
            <a:ext cx="1295054" cy="576565"/>
          </a:xfrm>
          <a:prstGeom prst="flowChartDecision">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38" tIns="45719" rIns="91438" bIns="45719" numCol="1" spcCol="0" rtlCol="0" fromWordArt="0" anchor="ctr" anchorCtr="0" forceAA="0" compatLnSpc="1">
            <a:prstTxWarp prst="textNoShape">
              <a:avLst/>
            </a:prstTxWarp>
            <a:noAutofit/>
          </a:bodyPr>
          <a:lstStyle/>
          <a:p>
            <a:pPr algn="ctr">
              <a:lnSpc>
                <a:spcPct val="115000"/>
              </a:lnSpc>
              <a:spcAft>
                <a:spcPts val="1000"/>
              </a:spcAft>
            </a:pPr>
            <a:r>
              <a:rPr lang="en-IN" sz="1100" dirty="0">
                <a:solidFill>
                  <a:schemeClr val="tx1"/>
                </a:solidFill>
                <a:ea typeface="Calibri"/>
                <a:cs typeface="Times New Roman"/>
              </a:rPr>
              <a:t>Master mode</a:t>
            </a:r>
          </a:p>
        </p:txBody>
      </p:sp>
      <p:sp>
        <p:nvSpPr>
          <p:cNvPr id="7" name="Flowchart: Decision 6"/>
          <p:cNvSpPr/>
          <p:nvPr/>
        </p:nvSpPr>
        <p:spPr>
          <a:xfrm>
            <a:off x="3400306" y="847644"/>
            <a:ext cx="1295054" cy="430500"/>
          </a:xfrm>
          <a:prstGeom prst="flowChartDecision">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38" tIns="45719" rIns="91438" bIns="45719" numCol="1" spcCol="0" rtlCol="0" fromWordArt="0" anchor="ctr" anchorCtr="0" forceAA="0" compatLnSpc="1">
            <a:prstTxWarp prst="textNoShape">
              <a:avLst/>
            </a:prstTxWarp>
            <a:noAutofit/>
          </a:bodyPr>
          <a:lstStyle/>
          <a:p>
            <a:r>
              <a:rPr lang="en-US" sz="1100" dirty="0">
                <a:solidFill>
                  <a:schemeClr val="tx1"/>
                </a:solidFill>
              </a:rPr>
              <a:t>   </a:t>
            </a:r>
            <a:r>
              <a:rPr lang="en-US" sz="1100" dirty="0" smtClean="0">
                <a:solidFill>
                  <a:schemeClr val="tx1"/>
                </a:solidFill>
              </a:rPr>
              <a:t>Got </a:t>
            </a:r>
            <a:r>
              <a:rPr lang="en-US" sz="1100" dirty="0" err="1" smtClean="0">
                <a:solidFill>
                  <a:schemeClr val="tx1"/>
                </a:solidFill>
              </a:rPr>
              <a:t>int</a:t>
            </a:r>
            <a:r>
              <a:rPr lang="en-US" sz="1100" dirty="0" smtClean="0">
                <a:solidFill>
                  <a:schemeClr val="tx1"/>
                </a:solidFill>
              </a:rPr>
              <a:t>?</a:t>
            </a:r>
            <a:endParaRPr lang="en-IN" sz="1100" dirty="0">
              <a:solidFill>
                <a:schemeClr val="tx1"/>
              </a:solidFill>
            </a:endParaRPr>
          </a:p>
        </p:txBody>
      </p:sp>
      <p:sp>
        <p:nvSpPr>
          <p:cNvPr id="8" name="Flowchart: Decision 7"/>
          <p:cNvSpPr/>
          <p:nvPr/>
        </p:nvSpPr>
        <p:spPr>
          <a:xfrm>
            <a:off x="3325546" y="1425171"/>
            <a:ext cx="1444573" cy="578005"/>
          </a:xfrm>
          <a:prstGeom prst="flowChartDecision">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38" tIns="45719" rIns="91438" bIns="45719" numCol="1" spcCol="0" rtlCol="0" fromWordArt="0" anchor="ctr" anchorCtr="0" forceAA="0" compatLnSpc="1">
            <a:prstTxWarp prst="textNoShape">
              <a:avLst/>
            </a:prstTxWarp>
            <a:noAutofit/>
          </a:bodyPr>
          <a:lstStyle/>
          <a:p>
            <a:r>
              <a:rPr lang="en-US" sz="1100" dirty="0">
                <a:solidFill>
                  <a:schemeClr val="tx1"/>
                </a:solidFill>
              </a:rPr>
              <a:t>TXE/BTF?</a:t>
            </a:r>
            <a:endParaRPr lang="en-IN" sz="1100" dirty="0">
              <a:solidFill>
                <a:schemeClr val="tx1"/>
              </a:solidFill>
            </a:endParaRPr>
          </a:p>
        </p:txBody>
      </p:sp>
      <p:sp>
        <p:nvSpPr>
          <p:cNvPr id="11" name="Flowchart: Decision 10"/>
          <p:cNvSpPr/>
          <p:nvPr/>
        </p:nvSpPr>
        <p:spPr>
          <a:xfrm>
            <a:off x="799880" y="2684166"/>
            <a:ext cx="2249097" cy="757388"/>
          </a:xfrm>
          <a:prstGeom prst="flowChartDecision">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38" tIns="45719" rIns="91438" bIns="45719" numCol="1" spcCol="0" rtlCol="0" fromWordArt="0" anchor="ctr" anchorCtr="0" forceAA="0" compatLnSpc="1">
            <a:prstTxWarp prst="textNoShape">
              <a:avLst/>
            </a:prstTxWarp>
            <a:noAutofit/>
          </a:bodyPr>
          <a:lstStyle/>
          <a:p>
            <a:r>
              <a:rPr lang="en-US" sz="1100" dirty="0" err="1">
                <a:solidFill>
                  <a:schemeClr val="tx1"/>
                </a:solidFill>
              </a:rPr>
              <a:t>Xfer</a:t>
            </a:r>
            <a:r>
              <a:rPr lang="en-US" sz="1100" dirty="0">
                <a:solidFill>
                  <a:schemeClr val="tx1"/>
                </a:solidFill>
              </a:rPr>
              <a:t> Count  =0 ?</a:t>
            </a:r>
            <a:endParaRPr lang="en-IN" sz="1100" dirty="0">
              <a:solidFill>
                <a:schemeClr val="tx1"/>
              </a:solidFill>
            </a:endParaRPr>
          </a:p>
        </p:txBody>
      </p:sp>
      <p:sp>
        <p:nvSpPr>
          <p:cNvPr id="12" name="Rectangle 11"/>
          <p:cNvSpPr/>
          <p:nvPr/>
        </p:nvSpPr>
        <p:spPr>
          <a:xfrm>
            <a:off x="2571707" y="3674864"/>
            <a:ext cx="990365" cy="466620"/>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38" tIns="45719" rIns="91438" bIns="45719" numCol="1" spcCol="0" rtlCol="0" fromWordArt="0" anchor="ctr" anchorCtr="0" forceAA="0" compatLnSpc="1">
            <a:prstTxWarp prst="textNoShape">
              <a:avLst/>
            </a:prstTxWarp>
            <a:noAutofit/>
          </a:bodyPr>
          <a:lstStyle/>
          <a:p>
            <a:r>
              <a:rPr lang="en-US" sz="1100" dirty="0">
                <a:solidFill>
                  <a:schemeClr val="tx1"/>
                </a:solidFill>
              </a:rPr>
              <a:t>Disable buff interrupt</a:t>
            </a:r>
            <a:endParaRPr lang="en-IN" sz="1100" dirty="0">
              <a:solidFill>
                <a:schemeClr val="tx1"/>
              </a:solidFill>
            </a:endParaRPr>
          </a:p>
        </p:txBody>
      </p:sp>
      <p:sp>
        <p:nvSpPr>
          <p:cNvPr id="15" name="Rectangle 14"/>
          <p:cNvSpPr/>
          <p:nvPr/>
        </p:nvSpPr>
        <p:spPr>
          <a:xfrm>
            <a:off x="354160" y="3616698"/>
            <a:ext cx="891441" cy="622561"/>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38" tIns="45719" rIns="91438" bIns="45719" numCol="1" spcCol="0" rtlCol="0" fromWordArt="0" anchor="ctr" anchorCtr="0" forceAA="0" compatLnSpc="1">
            <a:prstTxWarp prst="textNoShape">
              <a:avLst/>
            </a:prstTxWarp>
            <a:noAutofit/>
          </a:bodyPr>
          <a:lstStyle/>
          <a:p>
            <a:r>
              <a:rPr lang="en-US" sz="1100" dirty="0">
                <a:solidFill>
                  <a:schemeClr val="tx1"/>
                </a:solidFill>
              </a:rPr>
              <a:t>Wait for another interrupt </a:t>
            </a:r>
            <a:endParaRPr lang="en-IN" sz="1100" dirty="0">
              <a:solidFill>
                <a:schemeClr val="tx1"/>
              </a:solidFill>
            </a:endParaRPr>
          </a:p>
        </p:txBody>
      </p:sp>
      <p:sp>
        <p:nvSpPr>
          <p:cNvPr id="17" name="Rectangle 16"/>
          <p:cNvSpPr/>
          <p:nvPr/>
        </p:nvSpPr>
        <p:spPr>
          <a:xfrm>
            <a:off x="4695360" y="3588093"/>
            <a:ext cx="1239392" cy="484309"/>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38" tIns="45719" rIns="91438" bIns="45719" numCol="1" spcCol="0" rtlCol="0" fromWordArt="0" anchor="ctr" anchorCtr="0" forceAA="0" compatLnSpc="1">
            <a:prstTxWarp prst="textNoShape">
              <a:avLst/>
            </a:prstTxWarp>
            <a:noAutofit/>
          </a:bodyPr>
          <a:lstStyle/>
          <a:p>
            <a:r>
              <a:rPr lang="en-US" sz="1100" dirty="0">
                <a:solidFill>
                  <a:schemeClr val="tx1"/>
                </a:solidFill>
              </a:rPr>
              <a:t>Generate stop </a:t>
            </a:r>
            <a:endParaRPr lang="en-IN" sz="1100" dirty="0">
              <a:solidFill>
                <a:schemeClr val="tx1"/>
              </a:solidFill>
            </a:endParaRPr>
          </a:p>
        </p:txBody>
      </p:sp>
      <p:sp>
        <p:nvSpPr>
          <p:cNvPr id="20" name="Rectangle 19"/>
          <p:cNvSpPr/>
          <p:nvPr/>
        </p:nvSpPr>
        <p:spPr>
          <a:xfrm>
            <a:off x="4695360" y="2803803"/>
            <a:ext cx="1239392" cy="518114"/>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38" tIns="45719" rIns="91438" bIns="45719" numCol="1" spcCol="0" rtlCol="0" fromWordArt="0" anchor="ctr" anchorCtr="0" forceAA="0" compatLnSpc="1">
            <a:prstTxWarp prst="textNoShape">
              <a:avLst/>
            </a:prstTxWarp>
            <a:noAutofit/>
          </a:bodyPr>
          <a:lstStyle/>
          <a:p>
            <a:r>
              <a:rPr lang="en-US" sz="1100" dirty="0">
                <a:solidFill>
                  <a:schemeClr val="tx1"/>
                </a:solidFill>
              </a:rPr>
              <a:t>Disable all interrupts</a:t>
            </a:r>
            <a:endParaRPr lang="en-IN" sz="1100" dirty="0">
              <a:solidFill>
                <a:schemeClr val="tx1"/>
              </a:solidFill>
            </a:endParaRPr>
          </a:p>
        </p:txBody>
      </p:sp>
      <p:sp>
        <p:nvSpPr>
          <p:cNvPr id="25" name="Flowchart: Decision 24"/>
          <p:cNvSpPr/>
          <p:nvPr/>
        </p:nvSpPr>
        <p:spPr>
          <a:xfrm>
            <a:off x="5436097" y="1800736"/>
            <a:ext cx="2448272" cy="704264"/>
          </a:xfrm>
          <a:prstGeom prst="flowChartDecision">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38" tIns="45719" rIns="91438" bIns="45719" numCol="1" spcCol="0" rtlCol="0" fromWordArt="0" anchor="ctr" anchorCtr="0" forceAA="0" compatLnSpc="1">
            <a:prstTxWarp prst="textNoShape">
              <a:avLst/>
            </a:prstTxWarp>
            <a:noAutofit/>
          </a:bodyPr>
          <a:lstStyle/>
          <a:p>
            <a:r>
              <a:rPr lang="en-US" sz="1100" dirty="0">
                <a:solidFill>
                  <a:schemeClr val="tx1"/>
                </a:solidFill>
              </a:rPr>
              <a:t>    </a:t>
            </a:r>
            <a:r>
              <a:rPr lang="en-US" sz="1100" dirty="0" err="1">
                <a:solidFill>
                  <a:schemeClr val="tx1"/>
                </a:solidFill>
              </a:rPr>
              <a:t>Xfer</a:t>
            </a:r>
            <a:r>
              <a:rPr lang="en-US" sz="1100" dirty="0">
                <a:solidFill>
                  <a:schemeClr val="tx1"/>
                </a:solidFill>
              </a:rPr>
              <a:t> Count  =0 ?</a:t>
            </a:r>
            <a:endParaRPr lang="en-IN" sz="1100" dirty="0">
              <a:solidFill>
                <a:schemeClr val="tx1"/>
              </a:solidFill>
            </a:endParaRPr>
          </a:p>
        </p:txBody>
      </p:sp>
      <p:sp>
        <p:nvSpPr>
          <p:cNvPr id="28" name="Rectangle 27"/>
          <p:cNvSpPr/>
          <p:nvPr/>
        </p:nvSpPr>
        <p:spPr>
          <a:xfrm>
            <a:off x="1461464" y="2003177"/>
            <a:ext cx="1240793" cy="475158"/>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38" tIns="45719" rIns="91438" bIns="45719" numCol="1" spcCol="0" rtlCol="0" fromWordArt="0" anchor="ctr" anchorCtr="0" forceAA="0" compatLnSpc="1">
            <a:prstTxWarp prst="textNoShape">
              <a:avLst/>
            </a:prstTxWarp>
            <a:noAutofit/>
          </a:bodyPr>
          <a:lstStyle/>
          <a:p>
            <a:r>
              <a:rPr lang="en-US" sz="1100" dirty="0">
                <a:solidFill>
                  <a:schemeClr val="tx1"/>
                </a:solidFill>
              </a:rPr>
              <a:t>Send 1 byte</a:t>
            </a:r>
          </a:p>
          <a:p>
            <a:r>
              <a:rPr lang="en-US" sz="1100" dirty="0" err="1">
                <a:solidFill>
                  <a:schemeClr val="tx1"/>
                </a:solidFill>
              </a:rPr>
              <a:t>Xfercount</a:t>
            </a:r>
            <a:r>
              <a:rPr lang="en-US" sz="1100" dirty="0">
                <a:solidFill>
                  <a:schemeClr val="tx1"/>
                </a:solidFill>
              </a:rPr>
              <a:t>--</a:t>
            </a:r>
            <a:endParaRPr lang="en-IN" sz="1100" dirty="0">
              <a:solidFill>
                <a:schemeClr val="tx1"/>
              </a:solidFill>
            </a:endParaRPr>
          </a:p>
        </p:txBody>
      </p:sp>
      <p:sp>
        <p:nvSpPr>
          <p:cNvPr id="29" name="Rectangle 28"/>
          <p:cNvSpPr/>
          <p:nvPr/>
        </p:nvSpPr>
        <p:spPr>
          <a:xfrm>
            <a:off x="7561335" y="2810526"/>
            <a:ext cx="1239392" cy="518114"/>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38" tIns="45719" rIns="91438" bIns="45719" numCol="1" spcCol="0" rtlCol="0" fromWordArt="0" anchor="ctr" anchorCtr="0" forceAA="0" compatLnSpc="1">
            <a:prstTxWarp prst="textNoShape">
              <a:avLst/>
            </a:prstTxWarp>
            <a:noAutofit/>
          </a:bodyPr>
          <a:lstStyle/>
          <a:p>
            <a:r>
              <a:rPr lang="en-US" sz="1100" dirty="0">
                <a:solidFill>
                  <a:schemeClr val="tx1"/>
                </a:solidFill>
              </a:rPr>
              <a:t>Send 1 byte</a:t>
            </a:r>
            <a:endParaRPr lang="en-IN" sz="1100" dirty="0">
              <a:solidFill>
                <a:schemeClr val="tx1"/>
              </a:solidFill>
            </a:endParaRPr>
          </a:p>
        </p:txBody>
      </p:sp>
      <p:sp>
        <p:nvSpPr>
          <p:cNvPr id="30" name="Rectangle 29"/>
          <p:cNvSpPr/>
          <p:nvPr/>
        </p:nvSpPr>
        <p:spPr>
          <a:xfrm>
            <a:off x="7596337" y="3686766"/>
            <a:ext cx="1209773" cy="430607"/>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38" tIns="45719" rIns="91438" bIns="45719" numCol="1" spcCol="0" rtlCol="0" fromWordArt="0" anchor="ctr" anchorCtr="0" forceAA="0" compatLnSpc="1">
            <a:prstTxWarp prst="textNoShape">
              <a:avLst/>
            </a:prstTxWarp>
            <a:noAutofit/>
          </a:bodyPr>
          <a:lstStyle/>
          <a:p>
            <a:r>
              <a:rPr lang="en-US" sz="1100" dirty="0">
                <a:solidFill>
                  <a:schemeClr val="tx1"/>
                </a:solidFill>
              </a:rPr>
              <a:t>Wait for another interrupt </a:t>
            </a:r>
            <a:endParaRPr lang="en-IN" sz="1100" dirty="0">
              <a:solidFill>
                <a:schemeClr val="tx1"/>
              </a:solidFill>
            </a:endParaRPr>
          </a:p>
        </p:txBody>
      </p:sp>
      <p:sp>
        <p:nvSpPr>
          <p:cNvPr id="31" name="Rectangle 30"/>
          <p:cNvSpPr/>
          <p:nvPr/>
        </p:nvSpPr>
        <p:spPr>
          <a:xfrm>
            <a:off x="4695361" y="4371951"/>
            <a:ext cx="1239392" cy="484309"/>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38" tIns="45719" rIns="91438" bIns="45719" numCol="1" spcCol="0" rtlCol="0" fromWordArt="0" anchor="ctr" anchorCtr="0" forceAA="0" compatLnSpc="1">
            <a:prstTxWarp prst="textNoShape">
              <a:avLst/>
            </a:prstTxWarp>
            <a:noAutofit/>
          </a:bodyPr>
          <a:lstStyle/>
          <a:p>
            <a:r>
              <a:rPr lang="en-US" sz="1100" dirty="0" err="1" smtClean="0">
                <a:solidFill>
                  <a:schemeClr val="tx1"/>
                </a:solidFill>
              </a:rPr>
              <a:t>Tx</a:t>
            </a:r>
            <a:r>
              <a:rPr lang="en-US" sz="1100" dirty="0" smtClean="0">
                <a:solidFill>
                  <a:schemeClr val="tx1"/>
                </a:solidFill>
              </a:rPr>
              <a:t> done </a:t>
            </a:r>
            <a:endParaRPr lang="en-IN" sz="1100" dirty="0">
              <a:solidFill>
                <a:schemeClr val="tx1"/>
              </a:solidFill>
            </a:endParaRPr>
          </a:p>
        </p:txBody>
      </p:sp>
      <p:sp>
        <p:nvSpPr>
          <p:cNvPr id="18" name="Rectangle 17"/>
          <p:cNvSpPr/>
          <p:nvPr/>
        </p:nvSpPr>
        <p:spPr>
          <a:xfrm>
            <a:off x="2571707" y="4309599"/>
            <a:ext cx="990365" cy="430607"/>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38" tIns="45719" rIns="91438" bIns="45719" numCol="1" spcCol="0" rtlCol="0" fromWordArt="0" anchor="ctr" anchorCtr="0" forceAA="0" compatLnSpc="1">
            <a:prstTxWarp prst="textNoShape">
              <a:avLst/>
            </a:prstTxWarp>
            <a:noAutofit/>
          </a:bodyPr>
          <a:lstStyle/>
          <a:p>
            <a:r>
              <a:rPr lang="en-US" sz="1100" dirty="0">
                <a:solidFill>
                  <a:schemeClr val="tx1"/>
                </a:solidFill>
              </a:rPr>
              <a:t>Wait for BTF Interrupt</a:t>
            </a:r>
            <a:endParaRPr lang="en-IN" sz="1100" dirty="0">
              <a:solidFill>
                <a:schemeClr val="tx1"/>
              </a:solidFill>
            </a:endParaRPr>
          </a:p>
        </p:txBody>
      </p:sp>
      <p:cxnSp>
        <p:nvCxnSpPr>
          <p:cNvPr id="3" name="Straight Arrow Connector 2"/>
          <p:cNvCxnSpPr>
            <a:stCxn id="6" idx="2"/>
            <a:endCxn id="7" idx="0"/>
          </p:cNvCxnSpPr>
          <p:nvPr/>
        </p:nvCxnSpPr>
        <p:spPr>
          <a:xfrm>
            <a:off x="4047833" y="724222"/>
            <a:ext cx="1" cy="12342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2"/>
            <a:endCxn id="8" idx="0"/>
          </p:cNvCxnSpPr>
          <p:nvPr/>
        </p:nvCxnSpPr>
        <p:spPr>
          <a:xfrm flipH="1">
            <a:off x="4047833" y="1278145"/>
            <a:ext cx="1" cy="14702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1"/>
            <a:endCxn id="15" idx="0"/>
          </p:cNvCxnSpPr>
          <p:nvPr/>
        </p:nvCxnSpPr>
        <p:spPr>
          <a:xfrm>
            <a:off x="799880" y="3062860"/>
            <a:ext cx="0" cy="55383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3"/>
            <a:endCxn id="12" idx="0"/>
          </p:cNvCxnSpPr>
          <p:nvPr/>
        </p:nvCxnSpPr>
        <p:spPr>
          <a:xfrm>
            <a:off x="3048978" y="3062860"/>
            <a:ext cx="17912" cy="61200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2" idx="2"/>
            <a:endCxn id="18" idx="0"/>
          </p:cNvCxnSpPr>
          <p:nvPr/>
        </p:nvCxnSpPr>
        <p:spPr>
          <a:xfrm>
            <a:off x="3066889" y="4141484"/>
            <a:ext cx="0" cy="16811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5" idx="1"/>
          </p:cNvCxnSpPr>
          <p:nvPr/>
        </p:nvCxnSpPr>
        <p:spPr>
          <a:xfrm flipH="1">
            <a:off x="5292081" y="2152867"/>
            <a:ext cx="144016"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0" idx="2"/>
            <a:endCxn id="17" idx="0"/>
          </p:cNvCxnSpPr>
          <p:nvPr/>
        </p:nvCxnSpPr>
        <p:spPr>
          <a:xfrm>
            <a:off x="5315055" y="3321917"/>
            <a:ext cx="0" cy="26617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7" idx="2"/>
            <a:endCxn id="31" idx="0"/>
          </p:cNvCxnSpPr>
          <p:nvPr/>
        </p:nvCxnSpPr>
        <p:spPr>
          <a:xfrm>
            <a:off x="5315056" y="4072402"/>
            <a:ext cx="1" cy="29954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20" idx="0"/>
          </p:cNvCxnSpPr>
          <p:nvPr/>
        </p:nvCxnSpPr>
        <p:spPr>
          <a:xfrm>
            <a:off x="5315055" y="2152868"/>
            <a:ext cx="0" cy="65093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29" idx="2"/>
            <a:endCxn id="30" idx="0"/>
          </p:cNvCxnSpPr>
          <p:nvPr/>
        </p:nvCxnSpPr>
        <p:spPr>
          <a:xfrm>
            <a:off x="8181031" y="3328640"/>
            <a:ext cx="20193" cy="35812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29" idx="0"/>
          </p:cNvCxnSpPr>
          <p:nvPr/>
        </p:nvCxnSpPr>
        <p:spPr>
          <a:xfrm>
            <a:off x="8181030" y="2152868"/>
            <a:ext cx="0" cy="65765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5" idx="3"/>
          </p:cNvCxnSpPr>
          <p:nvPr/>
        </p:nvCxnSpPr>
        <p:spPr>
          <a:xfrm>
            <a:off x="7884369" y="2152867"/>
            <a:ext cx="296662"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8" idx="1"/>
          </p:cNvCxnSpPr>
          <p:nvPr/>
        </p:nvCxnSpPr>
        <p:spPr>
          <a:xfrm flipH="1" flipV="1">
            <a:off x="1924428" y="1714173"/>
            <a:ext cx="1401118"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1924427" y="1714173"/>
            <a:ext cx="1" cy="28900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1926795" y="2469540"/>
            <a:ext cx="1" cy="28900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723269" y="1695078"/>
            <a:ext cx="193696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25" idx="0"/>
          </p:cNvCxnSpPr>
          <p:nvPr/>
        </p:nvCxnSpPr>
        <p:spPr>
          <a:xfrm>
            <a:off x="6660233" y="1695078"/>
            <a:ext cx="0" cy="10565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468860" y="1351658"/>
            <a:ext cx="466794" cy="307777"/>
          </a:xfrm>
          <a:prstGeom prst="rect">
            <a:avLst/>
          </a:prstGeom>
        </p:spPr>
        <p:txBody>
          <a:bodyPr wrap="none">
            <a:spAutoFit/>
          </a:bodyPr>
          <a:lstStyle/>
          <a:p>
            <a:r>
              <a:rPr lang="en-US" dirty="0"/>
              <a:t>TXE</a:t>
            </a:r>
            <a:endParaRPr lang="en-IN" dirty="0"/>
          </a:p>
        </p:txBody>
      </p:sp>
      <p:sp>
        <p:nvSpPr>
          <p:cNvPr id="4" name="Rectangle 3"/>
          <p:cNvSpPr/>
          <p:nvPr/>
        </p:nvSpPr>
        <p:spPr>
          <a:xfrm>
            <a:off x="5240987" y="1351657"/>
            <a:ext cx="450764" cy="307777"/>
          </a:xfrm>
          <a:prstGeom prst="rect">
            <a:avLst/>
          </a:prstGeom>
        </p:spPr>
        <p:txBody>
          <a:bodyPr wrap="none">
            <a:spAutoFit/>
          </a:bodyPr>
          <a:lstStyle/>
          <a:p>
            <a:r>
              <a:rPr lang="en-US" dirty="0"/>
              <a:t>BTF</a:t>
            </a:r>
            <a:endParaRPr lang="en-IN" dirty="0"/>
          </a:p>
        </p:txBody>
      </p:sp>
    </p:spTree>
    <p:extLst>
      <p:ext uri="{BB962C8B-B14F-4D97-AF65-F5344CB8AC3E}">
        <p14:creationId xmlns:p14="http://schemas.microsoft.com/office/powerpoint/2010/main" val="1941633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different than SPI ?</a:t>
            </a:r>
            <a:endParaRPr lang="en-IN" dirty="0"/>
          </a:p>
        </p:txBody>
      </p:sp>
      <p:sp>
        <p:nvSpPr>
          <p:cNvPr id="3" name="Rectangle 2"/>
          <p:cNvSpPr/>
          <p:nvPr/>
        </p:nvSpPr>
        <p:spPr>
          <a:xfrm>
            <a:off x="2914466" y="2221193"/>
            <a:ext cx="2576476" cy="1569660"/>
          </a:xfrm>
          <a:prstGeom prst="rect">
            <a:avLst/>
          </a:prstGeom>
        </p:spPr>
        <p:txBody>
          <a:bodyPr wrap="square">
            <a:spAutoFit/>
          </a:bodyPr>
          <a:lstStyle/>
          <a:p>
            <a:pPr algn="ctr"/>
            <a:r>
              <a:rPr lang="en-US" sz="2400" dirty="0" smtClean="0"/>
              <a:t>I2C </a:t>
            </a:r>
            <a:r>
              <a:rPr lang="en-US" sz="2400" dirty="0"/>
              <a:t>transfers fewer bytes per second than </a:t>
            </a:r>
            <a:r>
              <a:rPr lang="en-US" sz="2400" dirty="0" smtClean="0"/>
              <a:t>SPI. </a:t>
            </a:r>
            <a:endParaRPr lang="en-IN" sz="2400" dirty="0"/>
          </a:p>
        </p:txBody>
      </p:sp>
      <p:sp>
        <p:nvSpPr>
          <p:cNvPr id="6" name="Rectangle 5"/>
          <p:cNvSpPr/>
          <p:nvPr/>
        </p:nvSpPr>
        <p:spPr>
          <a:xfrm>
            <a:off x="285299" y="3727069"/>
            <a:ext cx="2395207" cy="307777"/>
          </a:xfrm>
          <a:prstGeom prst="rect">
            <a:avLst/>
          </a:prstGeom>
        </p:spPr>
        <p:txBody>
          <a:bodyPr wrap="none">
            <a:spAutoFit/>
          </a:bodyPr>
          <a:lstStyle/>
          <a:p>
            <a:r>
              <a:rPr lang="en-US" dirty="0"/>
              <a:t>Not more than 2 to 3 MHz</a:t>
            </a:r>
            <a:endParaRPr lang="en-IN" dirty="0"/>
          </a:p>
        </p:txBody>
      </p:sp>
      <p:sp>
        <p:nvSpPr>
          <p:cNvPr id="8" name="Rectangle 7"/>
          <p:cNvSpPr/>
          <p:nvPr/>
        </p:nvSpPr>
        <p:spPr>
          <a:xfrm>
            <a:off x="5487789" y="3636965"/>
            <a:ext cx="2876108" cy="307777"/>
          </a:xfrm>
          <a:prstGeom prst="rect">
            <a:avLst/>
          </a:prstGeom>
        </p:spPr>
        <p:txBody>
          <a:bodyPr wrap="none">
            <a:spAutoFit/>
          </a:bodyPr>
          <a:lstStyle/>
          <a:p>
            <a:r>
              <a:rPr lang="en-US" dirty="0"/>
              <a:t>Max </a:t>
            </a:r>
            <a:r>
              <a:rPr lang="en-US" dirty="0" smtClean="0"/>
              <a:t>up to </a:t>
            </a:r>
            <a:r>
              <a:rPr lang="en-US" dirty="0"/>
              <a:t>MCU system clock/2</a:t>
            </a:r>
            <a:endParaRPr lang="en-IN"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8150" y="1722757"/>
            <a:ext cx="2038635" cy="1710417"/>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1499" y="1722757"/>
            <a:ext cx="1802808" cy="1710417"/>
          </a:xfrm>
          <a:prstGeom prst="rect">
            <a:avLst/>
          </a:prstGeom>
        </p:spPr>
      </p:pic>
      <p:sp>
        <p:nvSpPr>
          <p:cNvPr id="2" name="Rectangle 1"/>
          <p:cNvSpPr/>
          <p:nvPr/>
        </p:nvSpPr>
        <p:spPr>
          <a:xfrm>
            <a:off x="3622257" y="1261091"/>
            <a:ext cx="1160895" cy="461665"/>
          </a:xfrm>
          <a:prstGeom prst="rect">
            <a:avLst/>
          </a:prstGeom>
        </p:spPr>
        <p:txBody>
          <a:bodyPr wrap="none">
            <a:spAutoFit/>
          </a:bodyPr>
          <a:lstStyle/>
          <a:p>
            <a:r>
              <a:rPr lang="en-US" sz="2400" dirty="0"/>
              <a:t>Speed</a:t>
            </a:r>
            <a:endParaRPr lang="en-IN" sz="2400" dirty="0"/>
          </a:p>
        </p:txBody>
      </p:sp>
    </p:spTree>
    <p:extLst>
      <p:ext uri="{BB962C8B-B14F-4D97-AF65-F5344CB8AC3E}">
        <p14:creationId xmlns:p14="http://schemas.microsoft.com/office/powerpoint/2010/main" val="143999058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Connector 48"/>
          <p:cNvCxnSpPr/>
          <p:nvPr/>
        </p:nvCxnSpPr>
        <p:spPr>
          <a:xfrm>
            <a:off x="6028196" y="1672034"/>
            <a:ext cx="632321" cy="0"/>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74129" y="1456010"/>
            <a:ext cx="369468" cy="5578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b="1" dirty="0">
                <a:solidFill>
                  <a:srgbClr val="FFFF00"/>
                </a:solidFill>
              </a:rPr>
              <a:t>S</a:t>
            </a:r>
            <a:endParaRPr lang="en-IN" b="1" dirty="0">
              <a:solidFill>
                <a:srgbClr val="FFFF00"/>
              </a:solidFill>
            </a:endParaRPr>
          </a:p>
        </p:txBody>
      </p:sp>
      <p:sp>
        <p:nvSpPr>
          <p:cNvPr id="31" name="Rectangle 30"/>
          <p:cNvSpPr/>
          <p:nvPr/>
        </p:nvSpPr>
        <p:spPr>
          <a:xfrm>
            <a:off x="543598" y="2013880"/>
            <a:ext cx="442105" cy="5578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b="1" dirty="0">
                <a:solidFill>
                  <a:schemeClr val="bg1"/>
                </a:solidFill>
              </a:rPr>
              <a:t>EV1</a:t>
            </a:r>
            <a:endParaRPr lang="en-IN" b="1" dirty="0">
              <a:solidFill>
                <a:schemeClr val="bg1"/>
              </a:solidFill>
            </a:endParaRPr>
          </a:p>
        </p:txBody>
      </p:sp>
      <p:sp>
        <p:nvSpPr>
          <p:cNvPr id="32" name="Rectangle 31"/>
          <p:cNvSpPr/>
          <p:nvPr/>
        </p:nvSpPr>
        <p:spPr>
          <a:xfrm>
            <a:off x="985702" y="1456010"/>
            <a:ext cx="1016037" cy="5578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b="1" dirty="0">
                <a:solidFill>
                  <a:schemeClr val="tx1"/>
                </a:solidFill>
              </a:rPr>
              <a:t>Address</a:t>
            </a:r>
            <a:endParaRPr lang="en-IN" b="1" dirty="0">
              <a:solidFill>
                <a:schemeClr val="tx1"/>
              </a:solidFill>
            </a:endParaRPr>
          </a:p>
        </p:txBody>
      </p:sp>
      <p:sp>
        <p:nvSpPr>
          <p:cNvPr id="33" name="Rectangle 32"/>
          <p:cNvSpPr/>
          <p:nvPr/>
        </p:nvSpPr>
        <p:spPr>
          <a:xfrm>
            <a:off x="2001739" y="1456010"/>
            <a:ext cx="369468" cy="5578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b="1" dirty="0">
                <a:solidFill>
                  <a:schemeClr val="tx1"/>
                </a:solidFill>
              </a:rPr>
              <a:t>A</a:t>
            </a:r>
            <a:endParaRPr lang="en-IN" b="1" dirty="0">
              <a:solidFill>
                <a:schemeClr val="tx1"/>
              </a:solidFill>
            </a:endParaRPr>
          </a:p>
        </p:txBody>
      </p:sp>
      <p:sp>
        <p:nvSpPr>
          <p:cNvPr id="34" name="Rectangle 33"/>
          <p:cNvSpPr/>
          <p:nvPr/>
        </p:nvSpPr>
        <p:spPr>
          <a:xfrm>
            <a:off x="2371209" y="2013880"/>
            <a:ext cx="442105" cy="5578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b="1" dirty="0">
                <a:solidFill>
                  <a:schemeClr val="bg1"/>
                </a:solidFill>
              </a:rPr>
              <a:t>EV2</a:t>
            </a:r>
            <a:endParaRPr lang="en-IN" b="1" dirty="0">
              <a:solidFill>
                <a:schemeClr val="bg1"/>
              </a:solidFill>
            </a:endParaRPr>
          </a:p>
        </p:txBody>
      </p:sp>
      <p:sp>
        <p:nvSpPr>
          <p:cNvPr id="38" name="Rectangle 37"/>
          <p:cNvSpPr/>
          <p:nvPr/>
        </p:nvSpPr>
        <p:spPr>
          <a:xfrm>
            <a:off x="2813312" y="1456010"/>
            <a:ext cx="1016037" cy="5578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b="1" dirty="0">
                <a:solidFill>
                  <a:schemeClr val="tx1"/>
                </a:solidFill>
              </a:rPr>
              <a:t>Data1</a:t>
            </a:r>
            <a:endParaRPr lang="en-IN" b="1" dirty="0">
              <a:solidFill>
                <a:schemeClr val="tx1"/>
              </a:solidFill>
            </a:endParaRPr>
          </a:p>
        </p:txBody>
      </p:sp>
      <p:sp>
        <p:nvSpPr>
          <p:cNvPr id="39" name="Rectangle 38"/>
          <p:cNvSpPr/>
          <p:nvPr/>
        </p:nvSpPr>
        <p:spPr>
          <a:xfrm>
            <a:off x="3829350" y="1456010"/>
            <a:ext cx="369468" cy="5578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b="1" dirty="0">
                <a:solidFill>
                  <a:schemeClr val="tx1"/>
                </a:solidFill>
              </a:rPr>
              <a:t>A</a:t>
            </a:r>
            <a:endParaRPr lang="en-IN" b="1" dirty="0">
              <a:solidFill>
                <a:schemeClr val="tx1"/>
              </a:solidFill>
            </a:endParaRPr>
          </a:p>
        </p:txBody>
      </p:sp>
      <p:sp>
        <p:nvSpPr>
          <p:cNvPr id="40" name="Rectangle 39"/>
          <p:cNvSpPr/>
          <p:nvPr/>
        </p:nvSpPr>
        <p:spPr>
          <a:xfrm>
            <a:off x="4198844" y="1456010"/>
            <a:ext cx="1016037" cy="5578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b="1" dirty="0">
                <a:solidFill>
                  <a:schemeClr val="tx1"/>
                </a:solidFill>
              </a:rPr>
              <a:t>Data2</a:t>
            </a:r>
            <a:endParaRPr lang="en-IN" b="1" dirty="0">
              <a:solidFill>
                <a:schemeClr val="tx1"/>
              </a:solidFill>
            </a:endParaRPr>
          </a:p>
        </p:txBody>
      </p:sp>
      <p:sp>
        <p:nvSpPr>
          <p:cNvPr id="41" name="Rectangle 40"/>
          <p:cNvSpPr/>
          <p:nvPr/>
        </p:nvSpPr>
        <p:spPr>
          <a:xfrm>
            <a:off x="5214881" y="1456010"/>
            <a:ext cx="369468" cy="5578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b="1" dirty="0">
                <a:solidFill>
                  <a:schemeClr val="tx1"/>
                </a:solidFill>
              </a:rPr>
              <a:t>A</a:t>
            </a:r>
            <a:endParaRPr lang="en-IN" b="1" dirty="0">
              <a:solidFill>
                <a:schemeClr val="tx1"/>
              </a:solidFill>
            </a:endParaRPr>
          </a:p>
        </p:txBody>
      </p:sp>
      <p:sp>
        <p:nvSpPr>
          <p:cNvPr id="43" name="Rectangle 42"/>
          <p:cNvSpPr/>
          <p:nvPr/>
        </p:nvSpPr>
        <p:spPr>
          <a:xfrm>
            <a:off x="4198820" y="2013880"/>
            <a:ext cx="442105" cy="5578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b="1" dirty="0">
                <a:solidFill>
                  <a:schemeClr val="bg1"/>
                </a:solidFill>
              </a:rPr>
              <a:t>EV3</a:t>
            </a:r>
            <a:endParaRPr lang="en-IN" b="1" dirty="0">
              <a:solidFill>
                <a:schemeClr val="bg1"/>
              </a:solidFill>
            </a:endParaRPr>
          </a:p>
        </p:txBody>
      </p:sp>
      <p:sp>
        <p:nvSpPr>
          <p:cNvPr id="44" name="Rectangle 43"/>
          <p:cNvSpPr/>
          <p:nvPr/>
        </p:nvSpPr>
        <p:spPr>
          <a:xfrm>
            <a:off x="5586091" y="2013880"/>
            <a:ext cx="442105" cy="5578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b="1" dirty="0">
                <a:solidFill>
                  <a:schemeClr val="bg1"/>
                </a:solidFill>
              </a:rPr>
              <a:t>EV3</a:t>
            </a:r>
            <a:endParaRPr lang="en-IN" b="1" dirty="0">
              <a:solidFill>
                <a:schemeClr val="bg1"/>
              </a:solidFill>
            </a:endParaRPr>
          </a:p>
        </p:txBody>
      </p:sp>
      <p:sp>
        <p:nvSpPr>
          <p:cNvPr id="45" name="Rectangle 44"/>
          <p:cNvSpPr/>
          <p:nvPr/>
        </p:nvSpPr>
        <p:spPr>
          <a:xfrm>
            <a:off x="6804248" y="1469677"/>
            <a:ext cx="1005387" cy="551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b="1" dirty="0" err="1">
                <a:solidFill>
                  <a:schemeClr val="tx1"/>
                </a:solidFill>
              </a:rPr>
              <a:t>DataN</a:t>
            </a:r>
            <a:endParaRPr lang="en-IN" b="1" dirty="0">
              <a:solidFill>
                <a:schemeClr val="tx1"/>
              </a:solidFill>
            </a:endParaRPr>
          </a:p>
        </p:txBody>
      </p:sp>
      <p:sp>
        <p:nvSpPr>
          <p:cNvPr id="46" name="Rectangle 45"/>
          <p:cNvSpPr/>
          <p:nvPr/>
        </p:nvSpPr>
        <p:spPr>
          <a:xfrm>
            <a:off x="7809636" y="1469677"/>
            <a:ext cx="603674" cy="551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b="1" dirty="0">
                <a:solidFill>
                  <a:schemeClr val="tx1"/>
                </a:solidFill>
              </a:rPr>
              <a:t>NA</a:t>
            </a:r>
            <a:endParaRPr lang="en-IN" b="1" dirty="0">
              <a:solidFill>
                <a:schemeClr val="tx1"/>
              </a:solidFill>
            </a:endParaRPr>
          </a:p>
        </p:txBody>
      </p:sp>
      <p:sp>
        <p:nvSpPr>
          <p:cNvPr id="47" name="Rectangle 46"/>
          <p:cNvSpPr/>
          <p:nvPr/>
        </p:nvSpPr>
        <p:spPr>
          <a:xfrm>
            <a:off x="8413310" y="2007046"/>
            <a:ext cx="599647" cy="551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b="1" dirty="0">
                <a:solidFill>
                  <a:schemeClr val="bg1"/>
                </a:solidFill>
              </a:rPr>
              <a:t>EV</a:t>
            </a:r>
          </a:p>
          <a:p>
            <a:pPr algn="ctr"/>
            <a:r>
              <a:rPr lang="en-US" b="1" dirty="0">
                <a:solidFill>
                  <a:schemeClr val="bg1"/>
                </a:solidFill>
              </a:rPr>
              <a:t>3</a:t>
            </a:r>
            <a:endParaRPr lang="en-IN" b="1" dirty="0">
              <a:solidFill>
                <a:schemeClr val="bg1"/>
              </a:solidFill>
            </a:endParaRPr>
          </a:p>
          <a:p>
            <a:pPr algn="ctr"/>
            <a:endParaRPr lang="en-IN" b="1" dirty="0">
              <a:solidFill>
                <a:schemeClr val="bg1"/>
              </a:solidFill>
            </a:endParaRPr>
          </a:p>
        </p:txBody>
      </p:sp>
      <p:sp>
        <p:nvSpPr>
          <p:cNvPr id="48" name="Rectangle 47"/>
          <p:cNvSpPr/>
          <p:nvPr/>
        </p:nvSpPr>
        <p:spPr>
          <a:xfrm>
            <a:off x="8413310" y="1456011"/>
            <a:ext cx="599647" cy="551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b="1" dirty="0">
                <a:solidFill>
                  <a:srgbClr val="FFFF00"/>
                </a:solidFill>
              </a:rPr>
              <a:t>P</a:t>
            </a:r>
            <a:endParaRPr lang="en-IN" b="1" dirty="0">
              <a:solidFill>
                <a:srgbClr val="FFFF00"/>
              </a:solidFill>
            </a:endParaRPr>
          </a:p>
        </p:txBody>
      </p:sp>
      <p:sp>
        <p:nvSpPr>
          <p:cNvPr id="23" name="Rectangle 22"/>
          <p:cNvSpPr/>
          <p:nvPr/>
        </p:nvSpPr>
        <p:spPr>
          <a:xfrm>
            <a:off x="6805680" y="2020714"/>
            <a:ext cx="501262" cy="551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b="1" dirty="0">
                <a:solidFill>
                  <a:schemeClr val="bg1"/>
                </a:solidFill>
              </a:rPr>
              <a:t>EV</a:t>
            </a:r>
          </a:p>
          <a:p>
            <a:pPr algn="ctr"/>
            <a:r>
              <a:rPr lang="en-US" b="1" dirty="0">
                <a:solidFill>
                  <a:schemeClr val="bg1"/>
                </a:solidFill>
              </a:rPr>
              <a:t>3</a:t>
            </a:r>
            <a:endParaRPr lang="en-IN" b="1" dirty="0">
              <a:solidFill>
                <a:schemeClr val="bg1"/>
              </a:solidFill>
            </a:endParaRPr>
          </a:p>
          <a:p>
            <a:pPr algn="ctr"/>
            <a:endParaRPr lang="en-IN" b="1" dirty="0">
              <a:solidFill>
                <a:schemeClr val="bg1"/>
              </a:solidFill>
            </a:endParaRPr>
          </a:p>
        </p:txBody>
      </p:sp>
    </p:spTree>
    <p:extLst>
      <p:ext uri="{BB962C8B-B14F-4D97-AF65-F5344CB8AC3E}">
        <p14:creationId xmlns:p14="http://schemas.microsoft.com/office/powerpoint/2010/main" val="328984907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192" y="2861604"/>
            <a:ext cx="8229600" cy="857250"/>
          </a:xfrm>
        </p:spPr>
        <p:txBody>
          <a:bodyPr>
            <a:normAutofit/>
          </a:bodyPr>
          <a:lstStyle/>
          <a:p>
            <a:r>
              <a:rPr lang="en-US" sz="4200" dirty="0"/>
              <a:t>I2C Master RX</a:t>
            </a:r>
            <a:endParaRPr lang="en-IN" sz="4200" dirty="0"/>
          </a:p>
        </p:txBody>
      </p:sp>
    </p:spTree>
    <p:extLst>
      <p:ext uri="{BB962C8B-B14F-4D97-AF65-F5344CB8AC3E}">
        <p14:creationId xmlns:p14="http://schemas.microsoft.com/office/powerpoint/2010/main" val="238656351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223597" y="2119000"/>
            <a:ext cx="6263808" cy="1109474"/>
            <a:chOff x="731520" y="204395"/>
            <a:chExt cx="6067313" cy="1602890"/>
          </a:xfrm>
        </p:grpSpPr>
        <p:sp>
          <p:nvSpPr>
            <p:cNvPr id="2" name="Rectangle 1"/>
            <p:cNvSpPr/>
            <p:nvPr/>
          </p:nvSpPr>
          <p:spPr>
            <a:xfrm>
              <a:off x="731520" y="204395"/>
              <a:ext cx="6067313" cy="1602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p:cNvSpPr/>
            <p:nvPr/>
          </p:nvSpPr>
          <p:spPr>
            <a:xfrm>
              <a:off x="1374900" y="477064"/>
              <a:ext cx="369468" cy="5578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b="1" dirty="0">
                  <a:solidFill>
                    <a:srgbClr val="FF0000"/>
                  </a:solidFill>
                  <a:latin typeface="Century Schoolbook" pitchFamily="18" charset="0"/>
                </a:rPr>
                <a:t>S</a:t>
              </a:r>
              <a:endParaRPr lang="en-IN" b="1" dirty="0">
                <a:solidFill>
                  <a:srgbClr val="FF0000"/>
                </a:solidFill>
                <a:latin typeface="Century Schoolbook" pitchFamily="18" charset="0"/>
              </a:endParaRPr>
            </a:p>
          </p:txBody>
        </p:sp>
        <p:sp>
          <p:nvSpPr>
            <p:cNvPr id="31" name="Rectangle 30"/>
            <p:cNvSpPr/>
            <p:nvPr/>
          </p:nvSpPr>
          <p:spPr>
            <a:xfrm>
              <a:off x="1744369" y="1034934"/>
              <a:ext cx="442105" cy="5578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200" b="1" dirty="0">
                  <a:solidFill>
                    <a:srgbClr val="FF0000"/>
                  </a:solidFill>
                  <a:latin typeface="Century Schoolbook" pitchFamily="18" charset="0"/>
                </a:rPr>
                <a:t>EV1</a:t>
              </a:r>
              <a:endParaRPr lang="en-IN" sz="1200" b="1" dirty="0">
                <a:solidFill>
                  <a:srgbClr val="FF0000"/>
                </a:solidFill>
                <a:latin typeface="Century Schoolbook" pitchFamily="18" charset="0"/>
              </a:endParaRPr>
            </a:p>
          </p:txBody>
        </p:sp>
        <p:sp>
          <p:nvSpPr>
            <p:cNvPr id="32" name="Rectangle 31"/>
            <p:cNvSpPr/>
            <p:nvPr/>
          </p:nvSpPr>
          <p:spPr>
            <a:xfrm>
              <a:off x="2186473" y="477064"/>
              <a:ext cx="1016037" cy="5578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b="1" dirty="0">
                  <a:solidFill>
                    <a:schemeClr val="tx1"/>
                  </a:solidFill>
                  <a:latin typeface="Century Schoolbook" pitchFamily="18" charset="0"/>
                </a:rPr>
                <a:t>Address</a:t>
              </a:r>
              <a:endParaRPr lang="en-IN" b="1" dirty="0">
                <a:solidFill>
                  <a:schemeClr val="tx1"/>
                </a:solidFill>
                <a:latin typeface="Century Schoolbook" pitchFamily="18" charset="0"/>
              </a:endParaRPr>
            </a:p>
          </p:txBody>
        </p:sp>
        <p:sp>
          <p:nvSpPr>
            <p:cNvPr id="33" name="Rectangle 32"/>
            <p:cNvSpPr/>
            <p:nvPr/>
          </p:nvSpPr>
          <p:spPr>
            <a:xfrm>
              <a:off x="3202510" y="477064"/>
              <a:ext cx="369468" cy="5578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b="1" dirty="0">
                  <a:solidFill>
                    <a:schemeClr val="tx1"/>
                  </a:solidFill>
                  <a:latin typeface="Century Schoolbook" pitchFamily="18" charset="0"/>
                </a:rPr>
                <a:t>A</a:t>
              </a:r>
              <a:endParaRPr lang="en-IN" b="1" dirty="0">
                <a:solidFill>
                  <a:schemeClr val="tx1"/>
                </a:solidFill>
                <a:latin typeface="Century Schoolbook" pitchFamily="18" charset="0"/>
              </a:endParaRPr>
            </a:p>
          </p:txBody>
        </p:sp>
        <p:sp>
          <p:nvSpPr>
            <p:cNvPr id="34" name="Rectangle 33"/>
            <p:cNvSpPr/>
            <p:nvPr/>
          </p:nvSpPr>
          <p:spPr>
            <a:xfrm>
              <a:off x="3571980" y="1034934"/>
              <a:ext cx="442105" cy="5578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200" b="1" dirty="0">
                  <a:solidFill>
                    <a:srgbClr val="FF0000"/>
                  </a:solidFill>
                  <a:latin typeface="Century Schoolbook" pitchFamily="18" charset="0"/>
                </a:rPr>
                <a:t>EV2</a:t>
              </a:r>
              <a:endParaRPr lang="en-IN" sz="1200" b="1" dirty="0">
                <a:solidFill>
                  <a:srgbClr val="FF0000"/>
                </a:solidFill>
                <a:latin typeface="Century Schoolbook" pitchFamily="18" charset="0"/>
              </a:endParaRPr>
            </a:p>
          </p:txBody>
        </p:sp>
        <p:sp>
          <p:nvSpPr>
            <p:cNvPr id="38" name="Rectangle 37"/>
            <p:cNvSpPr/>
            <p:nvPr/>
          </p:nvSpPr>
          <p:spPr>
            <a:xfrm>
              <a:off x="4014083" y="477064"/>
              <a:ext cx="1016037" cy="5578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b="1" dirty="0" smtClean="0">
                  <a:solidFill>
                    <a:schemeClr val="tx1"/>
                  </a:solidFill>
                  <a:latin typeface="Century Schoolbook" pitchFamily="18" charset="0"/>
                </a:rPr>
                <a:t>data1</a:t>
              </a:r>
              <a:endParaRPr lang="en-IN" b="1" dirty="0">
                <a:solidFill>
                  <a:schemeClr val="tx1"/>
                </a:solidFill>
                <a:latin typeface="Century Schoolbook" pitchFamily="18" charset="0"/>
              </a:endParaRPr>
            </a:p>
          </p:txBody>
        </p:sp>
        <p:sp>
          <p:nvSpPr>
            <p:cNvPr id="39" name="Rectangle 38"/>
            <p:cNvSpPr/>
            <p:nvPr/>
          </p:nvSpPr>
          <p:spPr>
            <a:xfrm>
              <a:off x="5030121" y="477064"/>
              <a:ext cx="369468" cy="5578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b="1" dirty="0">
                  <a:solidFill>
                    <a:schemeClr val="tx1"/>
                  </a:solidFill>
                  <a:latin typeface="Century Schoolbook" pitchFamily="18" charset="0"/>
                </a:rPr>
                <a:t>NA</a:t>
              </a:r>
              <a:endParaRPr lang="en-IN" b="1" dirty="0">
                <a:solidFill>
                  <a:schemeClr val="tx1"/>
                </a:solidFill>
                <a:latin typeface="Century Schoolbook" pitchFamily="18" charset="0"/>
              </a:endParaRPr>
            </a:p>
          </p:txBody>
        </p:sp>
        <p:sp>
          <p:nvSpPr>
            <p:cNvPr id="48" name="Rectangle 47"/>
            <p:cNvSpPr/>
            <p:nvPr/>
          </p:nvSpPr>
          <p:spPr>
            <a:xfrm>
              <a:off x="5041058" y="483898"/>
              <a:ext cx="1316712" cy="551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b="1" dirty="0">
                  <a:solidFill>
                    <a:srgbClr val="FF0000"/>
                  </a:solidFill>
                  <a:latin typeface="Century Schoolbook" pitchFamily="18" charset="0"/>
                </a:rPr>
                <a:t>P</a:t>
              </a:r>
              <a:endParaRPr lang="en-IN" b="1" dirty="0">
                <a:solidFill>
                  <a:srgbClr val="FF0000"/>
                </a:solidFill>
                <a:latin typeface="Century Schoolbook" pitchFamily="18" charset="0"/>
              </a:endParaRPr>
            </a:p>
          </p:txBody>
        </p:sp>
        <p:sp>
          <p:nvSpPr>
            <p:cNvPr id="19" name="Rectangle 18"/>
            <p:cNvSpPr/>
            <p:nvPr/>
          </p:nvSpPr>
          <p:spPr>
            <a:xfrm>
              <a:off x="5399590" y="1034934"/>
              <a:ext cx="442105" cy="5578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200" b="1" dirty="0">
                  <a:solidFill>
                    <a:srgbClr val="FF0000"/>
                  </a:solidFill>
                  <a:latin typeface="Century Schoolbook" pitchFamily="18" charset="0"/>
                </a:rPr>
                <a:t>EV3</a:t>
              </a:r>
              <a:endParaRPr lang="en-IN" sz="1200" b="1" dirty="0">
                <a:solidFill>
                  <a:srgbClr val="FF0000"/>
                </a:solidFill>
                <a:latin typeface="Century Schoolbook" pitchFamily="18" charset="0"/>
              </a:endParaRPr>
            </a:p>
          </p:txBody>
        </p:sp>
      </p:grpSp>
      <p:sp>
        <p:nvSpPr>
          <p:cNvPr id="8" name="Rectangle 7"/>
          <p:cNvSpPr/>
          <p:nvPr/>
        </p:nvSpPr>
        <p:spPr>
          <a:xfrm>
            <a:off x="295794" y="296962"/>
            <a:ext cx="6200736" cy="584775"/>
          </a:xfrm>
          <a:prstGeom prst="rect">
            <a:avLst/>
          </a:prstGeom>
        </p:spPr>
        <p:txBody>
          <a:bodyPr wrap="none">
            <a:spAutoFit/>
          </a:bodyPr>
          <a:lstStyle/>
          <a:p>
            <a:r>
              <a:rPr lang="en-US" sz="3200" dirty="0"/>
              <a:t>I2C Master Reading just 1 byte</a:t>
            </a:r>
            <a:endParaRPr lang="en-IN" sz="3200" dirty="0"/>
          </a:p>
        </p:txBody>
      </p:sp>
    </p:spTree>
    <p:extLst>
      <p:ext uri="{BB962C8B-B14F-4D97-AF65-F5344CB8AC3E}">
        <p14:creationId xmlns:p14="http://schemas.microsoft.com/office/powerpoint/2010/main" val="263486466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899725" y="304800"/>
            <a:ext cx="7580503" cy="4619068"/>
            <a:chOff x="350783" y="-30339"/>
            <a:chExt cx="8817627" cy="5257350"/>
          </a:xfrm>
        </p:grpSpPr>
        <p:sp>
          <p:nvSpPr>
            <p:cNvPr id="34" name="Rounded Rectangular Callout 33"/>
            <p:cNvSpPr/>
            <p:nvPr/>
          </p:nvSpPr>
          <p:spPr>
            <a:xfrm flipH="1">
              <a:off x="5759857" y="-30339"/>
              <a:ext cx="3343047" cy="1276431"/>
            </a:xfrm>
            <a:prstGeom prst="wedgeRoundRectCallout">
              <a:avLst>
                <a:gd name="adj1" fmla="val -20482"/>
                <a:gd name="adj2" fmla="val 792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p:cNvSpPr/>
            <p:nvPr/>
          </p:nvSpPr>
          <p:spPr>
            <a:xfrm>
              <a:off x="3270325" y="301214"/>
              <a:ext cx="2355924" cy="602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Is start generation success?</a:t>
              </a:r>
            </a:p>
            <a:p>
              <a:pPr algn="ctr"/>
              <a:r>
                <a:rPr lang="en-US" sz="1200" dirty="0" smtClean="0"/>
                <a:t>(SB=1??)</a:t>
              </a:r>
              <a:endParaRPr lang="en-IN" sz="1200" dirty="0"/>
            </a:p>
          </p:txBody>
        </p:sp>
        <p:sp>
          <p:nvSpPr>
            <p:cNvPr id="5" name="Rectangle 4"/>
            <p:cNvSpPr/>
            <p:nvPr/>
          </p:nvSpPr>
          <p:spPr>
            <a:xfrm>
              <a:off x="3270325" y="1111622"/>
              <a:ext cx="2355924" cy="602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Is address phase success?</a:t>
              </a:r>
            </a:p>
            <a:p>
              <a:pPr algn="ctr"/>
              <a:r>
                <a:rPr lang="en-US" sz="1200" dirty="0" smtClean="0"/>
                <a:t>(ADDR=1??)</a:t>
              </a:r>
              <a:endParaRPr lang="en-IN" sz="1200" dirty="0"/>
            </a:p>
          </p:txBody>
        </p:sp>
        <p:sp>
          <p:nvSpPr>
            <p:cNvPr id="6" name="Rectangle 5"/>
            <p:cNvSpPr/>
            <p:nvPr/>
          </p:nvSpPr>
          <p:spPr>
            <a:xfrm>
              <a:off x="3270325" y="1930997"/>
              <a:ext cx="2355924" cy="505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Disable the </a:t>
              </a:r>
              <a:r>
                <a:rPr lang="en-US" sz="1200" dirty="0" err="1" smtClean="0"/>
                <a:t>Acking</a:t>
              </a:r>
              <a:endParaRPr lang="en-IN" sz="1200" dirty="0"/>
            </a:p>
          </p:txBody>
        </p:sp>
        <p:sp>
          <p:nvSpPr>
            <p:cNvPr id="8" name="Rectangle 7"/>
            <p:cNvSpPr/>
            <p:nvPr/>
          </p:nvSpPr>
          <p:spPr>
            <a:xfrm>
              <a:off x="3270325" y="2632921"/>
              <a:ext cx="2355924" cy="505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Program the STOP bit to 1</a:t>
              </a:r>
              <a:endParaRPr lang="en-IN" sz="1200" dirty="0"/>
            </a:p>
          </p:txBody>
        </p:sp>
        <p:sp>
          <p:nvSpPr>
            <p:cNvPr id="9" name="Rectangle 8"/>
            <p:cNvSpPr/>
            <p:nvPr/>
          </p:nvSpPr>
          <p:spPr>
            <a:xfrm>
              <a:off x="419324" y="2123304"/>
              <a:ext cx="2087431" cy="830997"/>
            </a:xfrm>
            <a:prstGeom prst="rect">
              <a:avLst/>
            </a:prstGeom>
          </p:spPr>
          <p:txBody>
            <a:bodyPr wrap="none">
              <a:spAutoFit/>
            </a:bodyPr>
            <a:lstStyle/>
            <a:p>
              <a:r>
                <a:rPr lang="en-US" sz="1200" dirty="0"/>
                <a:t>I2C is in wait </a:t>
              </a:r>
              <a:r>
                <a:rPr lang="en-US" sz="1200" dirty="0" smtClean="0"/>
                <a:t>state due to </a:t>
              </a:r>
            </a:p>
            <a:p>
              <a:r>
                <a:rPr lang="en-US" sz="1200" dirty="0" smtClean="0"/>
                <a:t>clock stretching</a:t>
              </a:r>
            </a:p>
            <a:p>
              <a:r>
                <a:rPr lang="en-US" sz="1200" dirty="0" smtClean="0"/>
                <a:t>Because ADDR is not </a:t>
              </a:r>
            </a:p>
            <a:p>
              <a:r>
                <a:rPr lang="en-US" sz="1200" dirty="0" smtClean="0"/>
                <a:t>Cleared yet by the SW</a:t>
              </a:r>
              <a:endParaRPr lang="en-IN" sz="1200" dirty="0"/>
            </a:p>
          </p:txBody>
        </p:sp>
        <p:sp>
          <p:nvSpPr>
            <p:cNvPr id="12" name="Rectangle 11"/>
            <p:cNvSpPr/>
            <p:nvPr/>
          </p:nvSpPr>
          <p:spPr>
            <a:xfrm>
              <a:off x="3291840" y="3338452"/>
              <a:ext cx="2334409" cy="505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Clear the ADDR event flag</a:t>
              </a:r>
              <a:endParaRPr lang="en-IN" sz="1200" dirty="0"/>
            </a:p>
          </p:txBody>
        </p:sp>
        <p:sp>
          <p:nvSpPr>
            <p:cNvPr id="13" name="Rectangle 12"/>
            <p:cNvSpPr/>
            <p:nvPr/>
          </p:nvSpPr>
          <p:spPr>
            <a:xfrm>
              <a:off x="6723527" y="2299430"/>
              <a:ext cx="1688950" cy="505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Got RXNE interrupt?</a:t>
              </a:r>
              <a:endParaRPr lang="en-IN" dirty="0"/>
            </a:p>
          </p:txBody>
        </p:sp>
        <p:sp>
          <p:nvSpPr>
            <p:cNvPr id="15" name="Rectangle 14"/>
            <p:cNvSpPr/>
            <p:nvPr/>
          </p:nvSpPr>
          <p:spPr>
            <a:xfrm>
              <a:off x="6736227" y="3046781"/>
              <a:ext cx="1688950" cy="545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 data register</a:t>
              </a:r>
              <a:endParaRPr lang="en-IN" dirty="0"/>
            </a:p>
          </p:txBody>
        </p:sp>
        <p:sp>
          <p:nvSpPr>
            <p:cNvPr id="16" name="Rectangle 15"/>
            <p:cNvSpPr/>
            <p:nvPr/>
          </p:nvSpPr>
          <p:spPr>
            <a:xfrm>
              <a:off x="6736227" y="3815955"/>
              <a:ext cx="1688950" cy="545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End of RX</a:t>
              </a:r>
              <a:endParaRPr lang="en-IN" dirty="0"/>
            </a:p>
          </p:txBody>
        </p:sp>
        <p:sp>
          <p:nvSpPr>
            <p:cNvPr id="17" name="Rectangle 16"/>
            <p:cNvSpPr/>
            <p:nvPr/>
          </p:nvSpPr>
          <p:spPr>
            <a:xfrm>
              <a:off x="6723527" y="1553870"/>
              <a:ext cx="1688950" cy="505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Wait till RXNE  </a:t>
              </a:r>
              <a:r>
                <a:rPr lang="en-US" dirty="0" err="1" smtClean="0"/>
                <a:t>int</a:t>
              </a:r>
              <a:endParaRPr lang="en-IN" dirty="0"/>
            </a:p>
          </p:txBody>
        </p:sp>
        <p:cxnSp>
          <p:nvCxnSpPr>
            <p:cNvPr id="30" name="Elbow Connector 29"/>
            <p:cNvCxnSpPr>
              <a:stCxn id="13" idx="3"/>
              <a:endCxn id="17" idx="3"/>
            </p:cNvCxnSpPr>
            <p:nvPr/>
          </p:nvCxnSpPr>
          <p:spPr>
            <a:xfrm flipV="1">
              <a:off x="8412477" y="1806675"/>
              <a:ext cx="12700" cy="745560"/>
            </a:xfrm>
            <a:prstGeom prst="bentConnector3">
              <a:avLst>
                <a:gd name="adj1" fmla="val 1800000"/>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666973" y="405204"/>
              <a:ext cx="1592131" cy="602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Error handling</a:t>
              </a:r>
              <a:endParaRPr lang="en-IN" sz="1200" dirty="0"/>
            </a:p>
          </p:txBody>
        </p:sp>
        <p:sp>
          <p:nvSpPr>
            <p:cNvPr id="42" name="Left Arrow 41"/>
            <p:cNvSpPr/>
            <p:nvPr/>
          </p:nvSpPr>
          <p:spPr>
            <a:xfrm>
              <a:off x="2321608" y="580910"/>
              <a:ext cx="948717" cy="25280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6" name="Elbow Connector 45"/>
            <p:cNvCxnSpPr>
              <a:endCxn id="39" idx="2"/>
            </p:cNvCxnSpPr>
            <p:nvPr/>
          </p:nvCxnSpPr>
          <p:spPr>
            <a:xfrm rot="10800000">
              <a:off x="1463040" y="1007632"/>
              <a:ext cx="1721225" cy="405204"/>
            </a:xfrm>
            <a:prstGeom prst="bentConnector2">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 name="Right Brace 1"/>
            <p:cNvSpPr/>
            <p:nvPr/>
          </p:nvSpPr>
          <p:spPr>
            <a:xfrm>
              <a:off x="2595082" y="2059480"/>
              <a:ext cx="200884" cy="102914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 name="Rounded Rectangular Callout 2"/>
            <p:cNvSpPr/>
            <p:nvPr/>
          </p:nvSpPr>
          <p:spPr>
            <a:xfrm rot="10800000">
              <a:off x="2385509" y="4018313"/>
              <a:ext cx="3240739" cy="1208697"/>
            </a:xfrm>
            <a:prstGeom prst="wedgeRoundRectCallout">
              <a:avLst>
                <a:gd name="adj1" fmla="val -20026"/>
                <a:gd name="adj2" fmla="val 7089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ectangle 26"/>
            <p:cNvSpPr/>
            <p:nvPr/>
          </p:nvSpPr>
          <p:spPr>
            <a:xfrm>
              <a:off x="2385509" y="4026682"/>
              <a:ext cx="3060549" cy="1200329"/>
            </a:xfrm>
            <a:prstGeom prst="rect">
              <a:avLst/>
            </a:prstGeom>
          </p:spPr>
          <p:txBody>
            <a:bodyPr wrap="square">
              <a:spAutoFit/>
            </a:bodyPr>
            <a:lstStyle/>
            <a:p>
              <a:pPr>
                <a:defRPr/>
              </a:pPr>
              <a:r>
                <a:rPr lang="en-US" sz="1200" dirty="0" smtClean="0"/>
                <a:t>Once  ADDR flag is cleared , I2C </a:t>
              </a:r>
              <a:r>
                <a:rPr lang="en-US" sz="1200" dirty="0"/>
                <a:t>comes out of wait </a:t>
              </a:r>
              <a:r>
                <a:rPr lang="en-US" sz="1200" dirty="0" smtClean="0"/>
                <a:t>state and  </a:t>
              </a:r>
              <a:r>
                <a:rPr lang="en-US" sz="1200" dirty="0"/>
                <a:t>slave will immediately transfers 1 byte to the master’s </a:t>
              </a:r>
              <a:r>
                <a:rPr lang="en-US" sz="1200" dirty="0" smtClean="0"/>
                <a:t>shift </a:t>
              </a:r>
              <a:r>
                <a:rPr lang="en-US" sz="1200" dirty="0"/>
                <a:t>register, so wait till RXNE  </a:t>
              </a:r>
              <a:r>
                <a:rPr lang="en-US" sz="1200" dirty="0" smtClean="0"/>
                <a:t>interrupt</a:t>
              </a:r>
              <a:endParaRPr lang="en-IN" sz="1200" dirty="0"/>
            </a:p>
            <a:p>
              <a:endParaRPr lang="en-IN" sz="1200" dirty="0"/>
            </a:p>
          </p:txBody>
        </p:sp>
        <p:sp>
          <p:nvSpPr>
            <p:cNvPr id="28" name="Rectangle 27"/>
            <p:cNvSpPr/>
            <p:nvPr/>
          </p:nvSpPr>
          <p:spPr>
            <a:xfrm>
              <a:off x="5962631" y="72644"/>
              <a:ext cx="3205779" cy="830997"/>
            </a:xfrm>
            <a:prstGeom prst="rect">
              <a:avLst/>
            </a:prstGeom>
          </p:spPr>
          <p:txBody>
            <a:bodyPr wrap="square">
              <a:spAutoFit/>
            </a:bodyPr>
            <a:lstStyle/>
            <a:p>
              <a:r>
                <a:rPr lang="en-US" sz="1200" dirty="0"/>
                <a:t>When the shift register gets the whole 1 byte </a:t>
              </a:r>
              <a:r>
                <a:rPr lang="en-US" sz="1200" dirty="0" smtClean="0"/>
                <a:t>, STOP will </a:t>
              </a:r>
              <a:r>
                <a:rPr lang="en-US" sz="1200" dirty="0"/>
                <a:t>be generated </a:t>
              </a:r>
            </a:p>
            <a:p>
              <a:r>
                <a:rPr lang="en-US" sz="1200" dirty="0"/>
                <a:t>And data byte will be moved to the data register and RXNE will be set</a:t>
              </a:r>
              <a:endParaRPr lang="en-IN" sz="1200" dirty="0"/>
            </a:p>
          </p:txBody>
        </p:sp>
        <p:sp>
          <p:nvSpPr>
            <p:cNvPr id="29" name="Rectangle 28"/>
            <p:cNvSpPr/>
            <p:nvPr/>
          </p:nvSpPr>
          <p:spPr>
            <a:xfrm>
              <a:off x="2830425" y="1652786"/>
              <a:ext cx="466794" cy="307777"/>
            </a:xfrm>
            <a:prstGeom prst="rect">
              <a:avLst/>
            </a:prstGeom>
          </p:spPr>
          <p:txBody>
            <a:bodyPr wrap="none">
              <a:spAutoFit/>
            </a:bodyPr>
            <a:lstStyle/>
            <a:p>
              <a:r>
                <a:rPr lang="en-US" dirty="0"/>
                <a:t>yes</a:t>
              </a:r>
              <a:endParaRPr lang="en-IN" dirty="0"/>
            </a:p>
          </p:txBody>
        </p:sp>
        <p:sp>
          <p:nvSpPr>
            <p:cNvPr id="36" name="Rectangle 35"/>
            <p:cNvSpPr/>
            <p:nvPr/>
          </p:nvSpPr>
          <p:spPr>
            <a:xfrm>
              <a:off x="6490130" y="2041551"/>
              <a:ext cx="466794" cy="307777"/>
            </a:xfrm>
            <a:prstGeom prst="rect">
              <a:avLst/>
            </a:prstGeom>
          </p:spPr>
          <p:txBody>
            <a:bodyPr wrap="none">
              <a:spAutoFit/>
            </a:bodyPr>
            <a:lstStyle/>
            <a:p>
              <a:r>
                <a:rPr lang="en-US" dirty="0"/>
                <a:t>yes</a:t>
              </a:r>
              <a:endParaRPr lang="en-IN" dirty="0"/>
            </a:p>
          </p:txBody>
        </p:sp>
        <p:cxnSp>
          <p:nvCxnSpPr>
            <p:cNvPr id="32" name="Straight Arrow Connector 31"/>
            <p:cNvCxnSpPr>
              <a:stCxn id="4" idx="2"/>
              <a:endCxn id="5" idx="0"/>
            </p:cNvCxnSpPr>
            <p:nvPr/>
          </p:nvCxnSpPr>
          <p:spPr>
            <a:xfrm>
              <a:off x="4448287" y="903642"/>
              <a:ext cx="0" cy="20798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5" idx="2"/>
              <a:endCxn id="6" idx="0"/>
            </p:cNvCxnSpPr>
            <p:nvPr/>
          </p:nvCxnSpPr>
          <p:spPr>
            <a:xfrm>
              <a:off x="4448287" y="1714050"/>
              <a:ext cx="0" cy="21694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6" idx="2"/>
              <a:endCxn id="12" idx="0"/>
            </p:cNvCxnSpPr>
            <p:nvPr/>
          </p:nvCxnSpPr>
          <p:spPr>
            <a:xfrm>
              <a:off x="4448287" y="2436607"/>
              <a:ext cx="10758" cy="90184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7" idx="2"/>
              <a:endCxn id="13" idx="0"/>
            </p:cNvCxnSpPr>
            <p:nvPr/>
          </p:nvCxnSpPr>
          <p:spPr>
            <a:xfrm>
              <a:off x="7568002" y="2059480"/>
              <a:ext cx="0" cy="23995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3" idx="2"/>
              <a:endCxn id="15" idx="0"/>
            </p:cNvCxnSpPr>
            <p:nvPr/>
          </p:nvCxnSpPr>
          <p:spPr>
            <a:xfrm>
              <a:off x="7568002" y="2805040"/>
              <a:ext cx="12700" cy="24174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5" idx="2"/>
              <a:endCxn id="16" idx="0"/>
            </p:cNvCxnSpPr>
            <p:nvPr/>
          </p:nvCxnSpPr>
          <p:spPr>
            <a:xfrm>
              <a:off x="7580702" y="3592139"/>
              <a:ext cx="0" cy="22381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51" name="Right Brace 50"/>
            <p:cNvSpPr/>
            <p:nvPr/>
          </p:nvSpPr>
          <p:spPr>
            <a:xfrm>
              <a:off x="2595082" y="3218599"/>
              <a:ext cx="200884" cy="59735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2" name="Rectangle 51"/>
            <p:cNvSpPr/>
            <p:nvPr/>
          </p:nvSpPr>
          <p:spPr>
            <a:xfrm>
              <a:off x="350783" y="3363388"/>
              <a:ext cx="2614818" cy="307777"/>
            </a:xfrm>
            <a:prstGeom prst="rect">
              <a:avLst/>
            </a:prstGeom>
          </p:spPr>
          <p:txBody>
            <a:bodyPr wrap="none">
              <a:spAutoFit/>
            </a:bodyPr>
            <a:lstStyle/>
            <a:p>
              <a:r>
                <a:rPr lang="en-US" dirty="0"/>
                <a:t>I2C </a:t>
              </a:r>
              <a:r>
                <a:rPr lang="en-US" dirty="0" smtClean="0"/>
                <a:t>comes out of wait state </a:t>
              </a:r>
              <a:endParaRPr lang="en-US" dirty="0"/>
            </a:p>
          </p:txBody>
        </p:sp>
      </p:grpSp>
      <p:sp>
        <p:nvSpPr>
          <p:cNvPr id="33" name="Rectangle 32"/>
          <p:cNvSpPr/>
          <p:nvPr/>
        </p:nvSpPr>
        <p:spPr>
          <a:xfrm>
            <a:off x="8091566" y="2135498"/>
            <a:ext cx="410690" cy="307777"/>
          </a:xfrm>
          <a:prstGeom prst="rect">
            <a:avLst/>
          </a:prstGeom>
        </p:spPr>
        <p:txBody>
          <a:bodyPr wrap="none">
            <a:spAutoFit/>
          </a:bodyPr>
          <a:lstStyle/>
          <a:p>
            <a:r>
              <a:rPr lang="en-US" dirty="0" smtClean="0"/>
              <a:t>no</a:t>
            </a:r>
            <a:endParaRPr lang="en-IN" dirty="0"/>
          </a:p>
        </p:txBody>
      </p:sp>
      <p:sp>
        <p:nvSpPr>
          <p:cNvPr id="35" name="Rectangle 34"/>
          <p:cNvSpPr/>
          <p:nvPr/>
        </p:nvSpPr>
        <p:spPr>
          <a:xfrm>
            <a:off x="2782424" y="1272374"/>
            <a:ext cx="410690" cy="307777"/>
          </a:xfrm>
          <a:prstGeom prst="rect">
            <a:avLst/>
          </a:prstGeom>
        </p:spPr>
        <p:txBody>
          <a:bodyPr wrap="none">
            <a:spAutoFit/>
          </a:bodyPr>
          <a:lstStyle/>
          <a:p>
            <a:r>
              <a:rPr lang="en-US" dirty="0" smtClean="0"/>
              <a:t>no</a:t>
            </a:r>
            <a:endParaRPr lang="en-IN" dirty="0"/>
          </a:p>
        </p:txBody>
      </p:sp>
      <p:sp>
        <p:nvSpPr>
          <p:cNvPr id="38" name="Rectangle 37"/>
          <p:cNvSpPr/>
          <p:nvPr/>
        </p:nvSpPr>
        <p:spPr>
          <a:xfrm>
            <a:off x="295794" y="106462"/>
            <a:ext cx="4014240" cy="400110"/>
          </a:xfrm>
          <a:prstGeom prst="rect">
            <a:avLst/>
          </a:prstGeom>
        </p:spPr>
        <p:txBody>
          <a:bodyPr wrap="none">
            <a:spAutoFit/>
          </a:bodyPr>
          <a:lstStyle/>
          <a:p>
            <a:r>
              <a:rPr lang="en-US" sz="2000" dirty="0" smtClean="0"/>
              <a:t>I2C Master Reading  just 1 byte</a:t>
            </a:r>
            <a:endParaRPr lang="en-IN" sz="2000" dirty="0"/>
          </a:p>
        </p:txBody>
      </p:sp>
    </p:spTree>
    <p:extLst>
      <p:ext uri="{BB962C8B-B14F-4D97-AF65-F5344CB8AC3E}">
        <p14:creationId xmlns:p14="http://schemas.microsoft.com/office/powerpoint/2010/main" val="129181890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749525" y="796224"/>
            <a:ext cx="7746776" cy="4110582"/>
            <a:chOff x="419324" y="283617"/>
            <a:chExt cx="8683583" cy="5294730"/>
          </a:xfrm>
        </p:grpSpPr>
        <p:sp>
          <p:nvSpPr>
            <p:cNvPr id="34" name="Rounded Rectangular Callout 33"/>
            <p:cNvSpPr/>
            <p:nvPr/>
          </p:nvSpPr>
          <p:spPr>
            <a:xfrm flipH="1">
              <a:off x="6058495" y="283617"/>
              <a:ext cx="3044412" cy="962475"/>
            </a:xfrm>
            <a:prstGeom prst="wedgeRoundRectCallout">
              <a:avLst>
                <a:gd name="adj1" fmla="val -20482"/>
                <a:gd name="adj2" fmla="val 792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When BTF flag =1, it will generate interrupt (if BTF Interrupt is enabled)</a:t>
              </a:r>
              <a:endParaRPr lang="en-IN" dirty="0"/>
            </a:p>
          </p:txBody>
        </p:sp>
        <p:sp>
          <p:nvSpPr>
            <p:cNvPr id="4" name="Rectangle 3"/>
            <p:cNvSpPr/>
            <p:nvPr/>
          </p:nvSpPr>
          <p:spPr>
            <a:xfrm>
              <a:off x="3270325" y="301214"/>
              <a:ext cx="2355924" cy="602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Is start generation success?</a:t>
              </a:r>
            </a:p>
            <a:p>
              <a:pPr algn="ctr"/>
              <a:r>
                <a:rPr lang="en-US" sz="1200" dirty="0" smtClean="0"/>
                <a:t>(SB=1??)</a:t>
              </a:r>
              <a:endParaRPr lang="en-IN" sz="1200" dirty="0"/>
            </a:p>
          </p:txBody>
        </p:sp>
        <p:sp>
          <p:nvSpPr>
            <p:cNvPr id="5" name="Rectangle 4"/>
            <p:cNvSpPr/>
            <p:nvPr/>
          </p:nvSpPr>
          <p:spPr>
            <a:xfrm>
              <a:off x="3270325" y="1111622"/>
              <a:ext cx="2355924" cy="602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Is address phase success?</a:t>
              </a:r>
            </a:p>
            <a:p>
              <a:pPr algn="ctr"/>
              <a:r>
                <a:rPr lang="en-US" sz="1200" dirty="0" smtClean="0"/>
                <a:t>(ADDR=1??)</a:t>
              </a:r>
              <a:endParaRPr lang="en-IN" sz="1200" dirty="0"/>
            </a:p>
          </p:txBody>
        </p:sp>
        <p:sp>
          <p:nvSpPr>
            <p:cNvPr id="6" name="Rectangle 5"/>
            <p:cNvSpPr/>
            <p:nvPr/>
          </p:nvSpPr>
          <p:spPr>
            <a:xfrm>
              <a:off x="3270325" y="1930997"/>
              <a:ext cx="2355924" cy="505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Set ACK =0 and POS=1</a:t>
              </a:r>
              <a:endParaRPr lang="en-IN" sz="1200" dirty="0"/>
            </a:p>
          </p:txBody>
        </p:sp>
        <p:sp>
          <p:nvSpPr>
            <p:cNvPr id="8" name="Rectangle 7"/>
            <p:cNvSpPr/>
            <p:nvPr/>
          </p:nvSpPr>
          <p:spPr>
            <a:xfrm>
              <a:off x="3270325" y="2632921"/>
              <a:ext cx="2355924" cy="505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Clear the ADDR flag</a:t>
              </a:r>
              <a:endParaRPr lang="en-IN" sz="1200" dirty="0"/>
            </a:p>
          </p:txBody>
        </p:sp>
        <p:sp>
          <p:nvSpPr>
            <p:cNvPr id="9" name="Rectangle 8"/>
            <p:cNvSpPr/>
            <p:nvPr/>
          </p:nvSpPr>
          <p:spPr>
            <a:xfrm>
              <a:off x="419324" y="2123304"/>
              <a:ext cx="2234907" cy="646331"/>
            </a:xfrm>
            <a:prstGeom prst="rect">
              <a:avLst/>
            </a:prstGeom>
          </p:spPr>
          <p:txBody>
            <a:bodyPr wrap="none">
              <a:spAutoFit/>
            </a:bodyPr>
            <a:lstStyle/>
            <a:p>
              <a:r>
                <a:rPr lang="en-US" sz="1200" dirty="0"/>
                <a:t>I2C is in wait </a:t>
              </a:r>
              <a:r>
                <a:rPr lang="en-US" sz="1200" dirty="0" smtClean="0"/>
                <a:t>state due to </a:t>
              </a:r>
            </a:p>
            <a:p>
              <a:r>
                <a:rPr lang="en-US" sz="1200" dirty="0" smtClean="0"/>
                <a:t>clock stretching until ADDR </a:t>
              </a:r>
            </a:p>
            <a:p>
              <a:r>
                <a:rPr lang="en-US" sz="1200" dirty="0" smtClean="0"/>
                <a:t>Flag is cleared by the SW</a:t>
              </a:r>
            </a:p>
          </p:txBody>
        </p:sp>
        <p:sp>
          <p:nvSpPr>
            <p:cNvPr id="12" name="Rectangle 11"/>
            <p:cNvSpPr/>
            <p:nvPr/>
          </p:nvSpPr>
          <p:spPr>
            <a:xfrm>
              <a:off x="3291840" y="3338452"/>
              <a:ext cx="2334409" cy="505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WAIT until the BTF flag=1</a:t>
              </a:r>
            </a:p>
            <a:p>
              <a:pPr algn="ctr"/>
              <a:r>
                <a:rPr lang="en-US" sz="1200" dirty="0" smtClean="0"/>
                <a:t>Is BTF =1 ?</a:t>
              </a:r>
              <a:endParaRPr lang="en-IN" sz="1200" dirty="0"/>
            </a:p>
          </p:txBody>
        </p:sp>
        <p:sp>
          <p:nvSpPr>
            <p:cNvPr id="39" name="Rectangle 38"/>
            <p:cNvSpPr/>
            <p:nvPr/>
          </p:nvSpPr>
          <p:spPr>
            <a:xfrm>
              <a:off x="666973" y="405204"/>
              <a:ext cx="1592131" cy="602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Error handling</a:t>
              </a:r>
              <a:endParaRPr lang="en-IN" sz="1200" dirty="0"/>
            </a:p>
          </p:txBody>
        </p:sp>
        <p:sp>
          <p:nvSpPr>
            <p:cNvPr id="42" name="Left Arrow 41"/>
            <p:cNvSpPr/>
            <p:nvPr/>
          </p:nvSpPr>
          <p:spPr>
            <a:xfrm>
              <a:off x="2321608" y="580910"/>
              <a:ext cx="948717" cy="25280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6" name="Elbow Connector 45"/>
            <p:cNvCxnSpPr>
              <a:endCxn id="39" idx="2"/>
            </p:cNvCxnSpPr>
            <p:nvPr/>
          </p:nvCxnSpPr>
          <p:spPr>
            <a:xfrm rot="10800000">
              <a:off x="1463040" y="1007632"/>
              <a:ext cx="1721225" cy="405204"/>
            </a:xfrm>
            <a:prstGeom prst="bentConnector2">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 name="Right Brace 1"/>
            <p:cNvSpPr/>
            <p:nvPr/>
          </p:nvSpPr>
          <p:spPr>
            <a:xfrm>
              <a:off x="2595082" y="2059480"/>
              <a:ext cx="200884" cy="102914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 name="Rounded Rectangular Callout 2"/>
            <p:cNvSpPr/>
            <p:nvPr/>
          </p:nvSpPr>
          <p:spPr>
            <a:xfrm rot="10800000">
              <a:off x="2385510" y="4018313"/>
              <a:ext cx="3357748" cy="1560033"/>
            </a:xfrm>
            <a:prstGeom prst="wedgeRoundRectCallout">
              <a:avLst>
                <a:gd name="adj1" fmla="val -20482"/>
                <a:gd name="adj2" fmla="val 635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ectangle 26"/>
            <p:cNvSpPr/>
            <p:nvPr/>
          </p:nvSpPr>
          <p:spPr>
            <a:xfrm>
              <a:off x="2385509" y="4026681"/>
              <a:ext cx="3240740" cy="1551666"/>
            </a:xfrm>
            <a:prstGeom prst="rect">
              <a:avLst/>
            </a:prstGeom>
          </p:spPr>
          <p:txBody>
            <a:bodyPr wrap="square">
              <a:spAutoFit/>
            </a:bodyPr>
            <a:lstStyle/>
            <a:p>
              <a:r>
                <a:rPr lang="en-US" sz="1200" dirty="0" smtClean="0"/>
                <a:t>When the BTF flag is set, data 1 will be in  DR and data 2 will be in shift register </a:t>
              </a:r>
            </a:p>
            <a:p>
              <a:r>
                <a:rPr lang="en-US" sz="1200" dirty="0" smtClean="0"/>
                <a:t>And clock will be stretched until BTF is cleared by reading out the data register </a:t>
              </a:r>
              <a:endParaRPr lang="en-IN" sz="1200" dirty="0"/>
            </a:p>
          </p:txBody>
        </p:sp>
        <p:sp>
          <p:nvSpPr>
            <p:cNvPr id="29" name="Rectangle 28"/>
            <p:cNvSpPr/>
            <p:nvPr/>
          </p:nvSpPr>
          <p:spPr>
            <a:xfrm>
              <a:off x="2830425" y="1652786"/>
              <a:ext cx="466794" cy="307777"/>
            </a:xfrm>
            <a:prstGeom prst="rect">
              <a:avLst/>
            </a:prstGeom>
          </p:spPr>
          <p:txBody>
            <a:bodyPr wrap="none">
              <a:spAutoFit/>
            </a:bodyPr>
            <a:lstStyle/>
            <a:p>
              <a:r>
                <a:rPr lang="en-US" dirty="0"/>
                <a:t>yes</a:t>
              </a:r>
              <a:endParaRPr lang="en-IN" dirty="0"/>
            </a:p>
          </p:txBody>
        </p:sp>
        <p:cxnSp>
          <p:nvCxnSpPr>
            <p:cNvPr id="32" name="Straight Arrow Connector 31"/>
            <p:cNvCxnSpPr>
              <a:stCxn id="4" idx="2"/>
              <a:endCxn id="5" idx="0"/>
            </p:cNvCxnSpPr>
            <p:nvPr/>
          </p:nvCxnSpPr>
          <p:spPr>
            <a:xfrm>
              <a:off x="4448287" y="903642"/>
              <a:ext cx="0" cy="20798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5" idx="2"/>
              <a:endCxn id="6" idx="0"/>
            </p:cNvCxnSpPr>
            <p:nvPr/>
          </p:nvCxnSpPr>
          <p:spPr>
            <a:xfrm>
              <a:off x="4448287" y="1714050"/>
              <a:ext cx="0" cy="21694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6" idx="2"/>
              <a:endCxn id="12" idx="0"/>
            </p:cNvCxnSpPr>
            <p:nvPr/>
          </p:nvCxnSpPr>
          <p:spPr>
            <a:xfrm>
              <a:off x="4448287" y="2436607"/>
              <a:ext cx="10758" cy="90184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372188" y="2343405"/>
              <a:ext cx="2270001" cy="505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Got BTF interrupt?</a:t>
              </a:r>
              <a:endParaRPr lang="en-IN" dirty="0"/>
            </a:p>
          </p:txBody>
        </p:sp>
        <p:sp>
          <p:nvSpPr>
            <p:cNvPr id="15" name="Rectangle 14"/>
            <p:cNvSpPr/>
            <p:nvPr/>
          </p:nvSpPr>
          <p:spPr>
            <a:xfrm>
              <a:off x="6389257" y="3090756"/>
              <a:ext cx="2270001" cy="545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Program STOP=1</a:t>
              </a:r>
              <a:endParaRPr lang="en-IN" dirty="0"/>
            </a:p>
          </p:txBody>
        </p:sp>
        <p:sp>
          <p:nvSpPr>
            <p:cNvPr id="16" name="Rectangle 15"/>
            <p:cNvSpPr/>
            <p:nvPr/>
          </p:nvSpPr>
          <p:spPr>
            <a:xfrm>
              <a:off x="6389257" y="3859930"/>
              <a:ext cx="2270001" cy="545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 data register to collect data1</a:t>
              </a:r>
              <a:endParaRPr lang="en-IN" dirty="0"/>
            </a:p>
          </p:txBody>
        </p:sp>
        <p:sp>
          <p:nvSpPr>
            <p:cNvPr id="17" name="Rectangle 16"/>
            <p:cNvSpPr/>
            <p:nvPr/>
          </p:nvSpPr>
          <p:spPr>
            <a:xfrm>
              <a:off x="6372188" y="1597845"/>
              <a:ext cx="2270001" cy="505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Wait till BTF </a:t>
              </a:r>
              <a:r>
                <a:rPr lang="en-US" dirty="0" err="1" smtClean="0"/>
                <a:t>int</a:t>
              </a:r>
              <a:endParaRPr lang="en-IN" dirty="0"/>
            </a:p>
          </p:txBody>
        </p:sp>
        <p:cxnSp>
          <p:nvCxnSpPr>
            <p:cNvPr id="30" name="Elbow Connector 29"/>
            <p:cNvCxnSpPr>
              <a:stCxn id="13" idx="3"/>
              <a:endCxn id="17" idx="3"/>
            </p:cNvCxnSpPr>
            <p:nvPr/>
          </p:nvCxnSpPr>
          <p:spPr>
            <a:xfrm flipV="1">
              <a:off x="8642189" y="1850650"/>
              <a:ext cx="17069" cy="745560"/>
            </a:xfrm>
            <a:prstGeom prst="bentConnector3">
              <a:avLst>
                <a:gd name="adj1" fmla="val 1800000"/>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8473183" y="2769634"/>
              <a:ext cx="627386" cy="307777"/>
            </a:xfrm>
            <a:prstGeom prst="rect">
              <a:avLst/>
            </a:prstGeom>
          </p:spPr>
          <p:txBody>
            <a:bodyPr wrap="none">
              <a:spAutoFit/>
            </a:bodyPr>
            <a:lstStyle/>
            <a:p>
              <a:r>
                <a:rPr lang="en-US" dirty="0"/>
                <a:t>yes</a:t>
              </a:r>
              <a:endParaRPr lang="en-IN" dirty="0"/>
            </a:p>
          </p:txBody>
        </p:sp>
        <p:cxnSp>
          <p:nvCxnSpPr>
            <p:cNvPr id="43" name="Straight Arrow Connector 42"/>
            <p:cNvCxnSpPr>
              <a:stCxn id="17" idx="2"/>
              <a:endCxn id="13" idx="0"/>
            </p:cNvCxnSpPr>
            <p:nvPr/>
          </p:nvCxnSpPr>
          <p:spPr>
            <a:xfrm>
              <a:off x="7507188" y="2103455"/>
              <a:ext cx="0" cy="23995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3" idx="2"/>
              <a:endCxn id="15" idx="0"/>
            </p:cNvCxnSpPr>
            <p:nvPr/>
          </p:nvCxnSpPr>
          <p:spPr>
            <a:xfrm>
              <a:off x="7507188" y="2849015"/>
              <a:ext cx="17069" cy="24174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5" idx="2"/>
              <a:endCxn id="16" idx="0"/>
            </p:cNvCxnSpPr>
            <p:nvPr/>
          </p:nvCxnSpPr>
          <p:spPr>
            <a:xfrm>
              <a:off x="7524257" y="3636114"/>
              <a:ext cx="0" cy="22381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445700" y="4559600"/>
              <a:ext cx="2270001" cy="545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 data register to collect data2</a:t>
              </a:r>
              <a:endParaRPr lang="en-IN" dirty="0"/>
            </a:p>
          </p:txBody>
        </p:sp>
        <p:cxnSp>
          <p:nvCxnSpPr>
            <p:cNvPr id="35" name="Straight Arrow Connector 34"/>
            <p:cNvCxnSpPr/>
            <p:nvPr/>
          </p:nvCxnSpPr>
          <p:spPr>
            <a:xfrm>
              <a:off x="7524257" y="4405288"/>
              <a:ext cx="0" cy="22381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sp>
        <p:nvSpPr>
          <p:cNvPr id="31" name="Rectangle 30"/>
          <p:cNvSpPr/>
          <p:nvPr/>
        </p:nvSpPr>
        <p:spPr>
          <a:xfrm>
            <a:off x="295794" y="106462"/>
            <a:ext cx="3578224" cy="400110"/>
          </a:xfrm>
          <a:prstGeom prst="rect">
            <a:avLst/>
          </a:prstGeom>
        </p:spPr>
        <p:txBody>
          <a:bodyPr wrap="none">
            <a:spAutoFit/>
          </a:bodyPr>
          <a:lstStyle/>
          <a:p>
            <a:r>
              <a:rPr lang="en-US" sz="2000" dirty="0"/>
              <a:t>I2C Master Reading </a:t>
            </a:r>
            <a:r>
              <a:rPr lang="en-US" sz="2000" dirty="0" smtClean="0"/>
              <a:t>2 bytes</a:t>
            </a:r>
            <a:endParaRPr lang="en-IN" sz="2000" dirty="0"/>
          </a:p>
        </p:txBody>
      </p:sp>
      <p:sp>
        <p:nvSpPr>
          <p:cNvPr id="38" name="Rectangle 37"/>
          <p:cNvSpPr/>
          <p:nvPr/>
        </p:nvSpPr>
        <p:spPr>
          <a:xfrm>
            <a:off x="2337489" y="1439049"/>
            <a:ext cx="410690" cy="307777"/>
          </a:xfrm>
          <a:prstGeom prst="rect">
            <a:avLst/>
          </a:prstGeom>
        </p:spPr>
        <p:txBody>
          <a:bodyPr wrap="none">
            <a:spAutoFit/>
          </a:bodyPr>
          <a:lstStyle/>
          <a:p>
            <a:r>
              <a:rPr lang="en-US" dirty="0" smtClean="0"/>
              <a:t>no</a:t>
            </a:r>
            <a:endParaRPr lang="en-IN" dirty="0"/>
          </a:p>
        </p:txBody>
      </p:sp>
      <p:sp>
        <p:nvSpPr>
          <p:cNvPr id="41" name="Rectangle 40"/>
          <p:cNvSpPr/>
          <p:nvPr/>
        </p:nvSpPr>
        <p:spPr>
          <a:xfrm>
            <a:off x="8328665" y="2182733"/>
            <a:ext cx="410690" cy="307777"/>
          </a:xfrm>
          <a:prstGeom prst="rect">
            <a:avLst/>
          </a:prstGeom>
        </p:spPr>
        <p:txBody>
          <a:bodyPr wrap="none">
            <a:spAutoFit/>
          </a:bodyPr>
          <a:lstStyle/>
          <a:p>
            <a:r>
              <a:rPr lang="en-US" dirty="0" smtClean="0"/>
              <a:t>no</a:t>
            </a:r>
            <a:endParaRPr lang="en-IN" dirty="0"/>
          </a:p>
        </p:txBody>
      </p:sp>
    </p:spTree>
    <p:extLst>
      <p:ext uri="{BB962C8B-B14F-4D97-AF65-F5344CB8AC3E}">
        <p14:creationId xmlns:p14="http://schemas.microsoft.com/office/powerpoint/2010/main" val="424582758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97456" y="2016087"/>
            <a:ext cx="2842352" cy="1299990"/>
            <a:chOff x="462708" y="2016087"/>
            <a:chExt cx="4197427" cy="1608462"/>
          </a:xfrm>
        </p:grpSpPr>
        <p:sp>
          <p:nvSpPr>
            <p:cNvPr id="4" name="Rectangle 3"/>
            <p:cNvSpPr/>
            <p:nvPr/>
          </p:nvSpPr>
          <p:spPr>
            <a:xfrm>
              <a:off x="462708" y="2016087"/>
              <a:ext cx="4197427" cy="1608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2754217" y="2566930"/>
              <a:ext cx="1399142" cy="41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725278" y="2566930"/>
              <a:ext cx="1399142" cy="41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 name="Group 9"/>
          <p:cNvGrpSpPr/>
          <p:nvPr/>
        </p:nvGrpSpPr>
        <p:grpSpPr>
          <a:xfrm>
            <a:off x="5903205" y="1962965"/>
            <a:ext cx="2842352" cy="1299990"/>
            <a:chOff x="462708" y="2016087"/>
            <a:chExt cx="4197427" cy="1608462"/>
          </a:xfrm>
        </p:grpSpPr>
        <p:sp>
          <p:nvSpPr>
            <p:cNvPr id="11" name="Rectangle 10"/>
            <p:cNvSpPr/>
            <p:nvPr/>
          </p:nvSpPr>
          <p:spPr>
            <a:xfrm>
              <a:off x="462708" y="2016087"/>
              <a:ext cx="4197427" cy="1608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2754217" y="2566930"/>
              <a:ext cx="1399142" cy="41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725278" y="2566930"/>
              <a:ext cx="1399142" cy="41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Rectangle 13"/>
          <p:cNvSpPr/>
          <p:nvPr/>
        </p:nvSpPr>
        <p:spPr>
          <a:xfrm>
            <a:off x="3670790" y="710247"/>
            <a:ext cx="901209" cy="307777"/>
          </a:xfrm>
          <a:prstGeom prst="rect">
            <a:avLst/>
          </a:prstGeom>
        </p:spPr>
        <p:txBody>
          <a:bodyPr wrap="none">
            <a:spAutoFit/>
          </a:bodyPr>
          <a:lstStyle/>
          <a:p>
            <a:r>
              <a:rPr lang="en-US" dirty="0"/>
              <a:t>ADDR=1</a:t>
            </a:r>
            <a:endParaRPr lang="en-IN" dirty="0"/>
          </a:p>
        </p:txBody>
      </p:sp>
      <p:sp>
        <p:nvSpPr>
          <p:cNvPr id="15" name="Rectangle 14"/>
          <p:cNvSpPr/>
          <p:nvPr/>
        </p:nvSpPr>
        <p:spPr>
          <a:xfrm>
            <a:off x="605774" y="3497515"/>
            <a:ext cx="1717137" cy="307777"/>
          </a:xfrm>
          <a:prstGeom prst="rect">
            <a:avLst/>
          </a:prstGeom>
        </p:spPr>
        <p:txBody>
          <a:bodyPr wrap="none">
            <a:spAutoFit/>
          </a:bodyPr>
          <a:lstStyle/>
          <a:p>
            <a:r>
              <a:rPr lang="en-US" dirty="0"/>
              <a:t>I2C is in wait state</a:t>
            </a:r>
            <a:endParaRPr lang="en-IN" dirty="0"/>
          </a:p>
        </p:txBody>
      </p:sp>
      <p:sp>
        <p:nvSpPr>
          <p:cNvPr id="16" name="Rectangle 15"/>
          <p:cNvSpPr/>
          <p:nvPr/>
        </p:nvSpPr>
        <p:spPr>
          <a:xfrm>
            <a:off x="6465812" y="3350116"/>
            <a:ext cx="1717137" cy="307777"/>
          </a:xfrm>
          <a:prstGeom prst="rect">
            <a:avLst/>
          </a:prstGeom>
        </p:spPr>
        <p:txBody>
          <a:bodyPr wrap="none">
            <a:spAutoFit/>
          </a:bodyPr>
          <a:lstStyle/>
          <a:p>
            <a:r>
              <a:rPr lang="en-US" dirty="0"/>
              <a:t>I2C is in wait state</a:t>
            </a:r>
            <a:endParaRPr lang="en-IN" dirty="0"/>
          </a:p>
        </p:txBody>
      </p:sp>
      <p:sp>
        <p:nvSpPr>
          <p:cNvPr id="17" name="Rectangle 16"/>
          <p:cNvSpPr/>
          <p:nvPr/>
        </p:nvSpPr>
        <p:spPr>
          <a:xfrm>
            <a:off x="3349829" y="1034209"/>
            <a:ext cx="1947969" cy="307777"/>
          </a:xfrm>
          <a:prstGeom prst="rect">
            <a:avLst/>
          </a:prstGeom>
        </p:spPr>
        <p:txBody>
          <a:bodyPr wrap="none">
            <a:spAutoFit/>
          </a:bodyPr>
          <a:lstStyle/>
          <a:p>
            <a:r>
              <a:rPr lang="en-US" dirty="0" smtClean="0"/>
              <a:t>Keep POS=1</a:t>
            </a:r>
            <a:r>
              <a:rPr lang="en-US" dirty="0"/>
              <a:t>, ACK=0</a:t>
            </a:r>
            <a:endParaRPr lang="en-IN" dirty="0"/>
          </a:p>
        </p:txBody>
      </p:sp>
      <p:sp>
        <p:nvSpPr>
          <p:cNvPr id="18" name="Rectangle 17"/>
          <p:cNvSpPr/>
          <p:nvPr/>
        </p:nvSpPr>
        <p:spPr>
          <a:xfrm>
            <a:off x="6197103" y="2373246"/>
            <a:ext cx="715260" cy="307777"/>
          </a:xfrm>
          <a:prstGeom prst="rect">
            <a:avLst/>
          </a:prstGeom>
        </p:spPr>
        <p:txBody>
          <a:bodyPr wrap="none">
            <a:spAutoFit/>
          </a:bodyPr>
          <a:lstStyle/>
          <a:p>
            <a:r>
              <a:rPr lang="en-US" dirty="0"/>
              <a:t>data1</a:t>
            </a:r>
            <a:endParaRPr lang="en-IN" dirty="0"/>
          </a:p>
        </p:txBody>
      </p:sp>
      <p:sp>
        <p:nvSpPr>
          <p:cNvPr id="19" name="Rectangle 18"/>
          <p:cNvSpPr/>
          <p:nvPr/>
        </p:nvSpPr>
        <p:spPr>
          <a:xfrm>
            <a:off x="5920585" y="2782229"/>
            <a:ext cx="1268296" cy="307777"/>
          </a:xfrm>
          <a:prstGeom prst="rect">
            <a:avLst/>
          </a:prstGeom>
        </p:spPr>
        <p:txBody>
          <a:bodyPr wrap="none">
            <a:spAutoFit/>
          </a:bodyPr>
          <a:lstStyle/>
          <a:p>
            <a:r>
              <a:rPr lang="en-US" dirty="0"/>
              <a:t>Shift Register</a:t>
            </a:r>
            <a:endParaRPr lang="en-IN" dirty="0"/>
          </a:p>
        </p:txBody>
      </p:sp>
      <p:sp>
        <p:nvSpPr>
          <p:cNvPr id="20" name="Rectangle 19"/>
          <p:cNvSpPr/>
          <p:nvPr/>
        </p:nvSpPr>
        <p:spPr>
          <a:xfrm>
            <a:off x="7324380" y="2799643"/>
            <a:ext cx="1303562" cy="307777"/>
          </a:xfrm>
          <a:prstGeom prst="rect">
            <a:avLst/>
          </a:prstGeom>
        </p:spPr>
        <p:txBody>
          <a:bodyPr wrap="none">
            <a:spAutoFit/>
          </a:bodyPr>
          <a:lstStyle/>
          <a:p>
            <a:r>
              <a:rPr lang="en-US" dirty="0"/>
              <a:t>Data register</a:t>
            </a:r>
            <a:endParaRPr lang="en-IN" dirty="0"/>
          </a:p>
        </p:txBody>
      </p:sp>
      <p:sp>
        <p:nvSpPr>
          <p:cNvPr id="21" name="Rectangle 20"/>
          <p:cNvSpPr/>
          <p:nvPr/>
        </p:nvSpPr>
        <p:spPr>
          <a:xfrm>
            <a:off x="7571030" y="2410221"/>
            <a:ext cx="715260" cy="307777"/>
          </a:xfrm>
          <a:prstGeom prst="rect">
            <a:avLst/>
          </a:prstGeom>
        </p:spPr>
        <p:txBody>
          <a:bodyPr wrap="none">
            <a:spAutoFit/>
          </a:bodyPr>
          <a:lstStyle/>
          <a:p>
            <a:r>
              <a:rPr lang="en-US" dirty="0"/>
              <a:t>data1</a:t>
            </a:r>
            <a:endParaRPr lang="en-IN" dirty="0"/>
          </a:p>
        </p:txBody>
      </p:sp>
      <p:sp>
        <p:nvSpPr>
          <p:cNvPr id="22" name="Rectangle 21"/>
          <p:cNvSpPr/>
          <p:nvPr/>
        </p:nvSpPr>
        <p:spPr>
          <a:xfrm>
            <a:off x="1718632" y="2858722"/>
            <a:ext cx="1268296" cy="307777"/>
          </a:xfrm>
          <a:prstGeom prst="rect">
            <a:avLst/>
          </a:prstGeom>
        </p:spPr>
        <p:txBody>
          <a:bodyPr wrap="none">
            <a:spAutoFit/>
          </a:bodyPr>
          <a:lstStyle/>
          <a:p>
            <a:r>
              <a:rPr lang="en-US" dirty="0"/>
              <a:t>Shift Register</a:t>
            </a:r>
            <a:endParaRPr lang="en-IN" dirty="0"/>
          </a:p>
        </p:txBody>
      </p:sp>
      <p:sp>
        <p:nvSpPr>
          <p:cNvPr id="23" name="Rectangle 22"/>
          <p:cNvSpPr/>
          <p:nvPr/>
        </p:nvSpPr>
        <p:spPr>
          <a:xfrm>
            <a:off x="297456" y="2854249"/>
            <a:ext cx="1303562" cy="307777"/>
          </a:xfrm>
          <a:prstGeom prst="rect">
            <a:avLst/>
          </a:prstGeom>
        </p:spPr>
        <p:txBody>
          <a:bodyPr wrap="none">
            <a:spAutoFit/>
          </a:bodyPr>
          <a:lstStyle/>
          <a:p>
            <a:r>
              <a:rPr lang="en-US" dirty="0"/>
              <a:t>Data register</a:t>
            </a:r>
            <a:endParaRPr lang="en-IN" dirty="0"/>
          </a:p>
        </p:txBody>
      </p:sp>
      <p:sp>
        <p:nvSpPr>
          <p:cNvPr id="24" name="Rectangle 23"/>
          <p:cNvSpPr/>
          <p:nvPr/>
        </p:nvSpPr>
        <p:spPr>
          <a:xfrm>
            <a:off x="1213732" y="2022577"/>
            <a:ext cx="774571" cy="307777"/>
          </a:xfrm>
          <a:prstGeom prst="rect">
            <a:avLst/>
          </a:prstGeom>
        </p:spPr>
        <p:txBody>
          <a:bodyPr wrap="none">
            <a:spAutoFit/>
          </a:bodyPr>
          <a:lstStyle/>
          <a:p>
            <a:r>
              <a:rPr lang="en-US" dirty="0"/>
              <a:t>Master</a:t>
            </a:r>
            <a:endParaRPr lang="en-IN" dirty="0"/>
          </a:p>
        </p:txBody>
      </p:sp>
      <p:sp>
        <p:nvSpPr>
          <p:cNvPr id="25" name="Rectangle 24"/>
          <p:cNvSpPr/>
          <p:nvPr/>
        </p:nvSpPr>
        <p:spPr>
          <a:xfrm>
            <a:off x="6801595" y="1962965"/>
            <a:ext cx="649537" cy="307777"/>
          </a:xfrm>
          <a:prstGeom prst="rect">
            <a:avLst/>
          </a:prstGeom>
        </p:spPr>
        <p:txBody>
          <a:bodyPr wrap="none">
            <a:spAutoFit/>
          </a:bodyPr>
          <a:lstStyle/>
          <a:p>
            <a:r>
              <a:rPr lang="en-US" dirty="0" smtClean="0"/>
              <a:t>Slave</a:t>
            </a:r>
            <a:endParaRPr lang="en-IN" dirty="0"/>
          </a:p>
        </p:txBody>
      </p:sp>
      <p:sp>
        <p:nvSpPr>
          <p:cNvPr id="26" name="Rectangle 25"/>
          <p:cNvSpPr/>
          <p:nvPr/>
        </p:nvSpPr>
        <p:spPr>
          <a:xfrm>
            <a:off x="295794" y="106462"/>
            <a:ext cx="3578224" cy="400110"/>
          </a:xfrm>
          <a:prstGeom prst="rect">
            <a:avLst/>
          </a:prstGeom>
        </p:spPr>
        <p:txBody>
          <a:bodyPr wrap="none">
            <a:spAutoFit/>
          </a:bodyPr>
          <a:lstStyle/>
          <a:p>
            <a:r>
              <a:rPr lang="en-US" sz="2000" dirty="0"/>
              <a:t>I2C Master Reading </a:t>
            </a:r>
            <a:r>
              <a:rPr lang="en-US" sz="2000" dirty="0" smtClean="0"/>
              <a:t>2 bytes</a:t>
            </a:r>
            <a:endParaRPr lang="en-IN" sz="2000" dirty="0"/>
          </a:p>
        </p:txBody>
      </p:sp>
    </p:spTree>
    <p:extLst>
      <p:ext uri="{BB962C8B-B14F-4D97-AF65-F5344CB8AC3E}">
        <p14:creationId xmlns:p14="http://schemas.microsoft.com/office/powerpoint/2010/main" val="328451520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97456" y="2016087"/>
            <a:ext cx="2842352" cy="1299990"/>
            <a:chOff x="462708" y="2016087"/>
            <a:chExt cx="4197427" cy="1608462"/>
          </a:xfrm>
        </p:grpSpPr>
        <p:sp>
          <p:nvSpPr>
            <p:cNvPr id="4" name="Rectangle 3"/>
            <p:cNvSpPr/>
            <p:nvPr/>
          </p:nvSpPr>
          <p:spPr>
            <a:xfrm>
              <a:off x="462708" y="2016087"/>
              <a:ext cx="4197427" cy="1608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2754217" y="2566930"/>
              <a:ext cx="1399142" cy="41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725278" y="2566930"/>
              <a:ext cx="1399142" cy="41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 name="Group 9"/>
          <p:cNvGrpSpPr/>
          <p:nvPr/>
        </p:nvGrpSpPr>
        <p:grpSpPr>
          <a:xfrm>
            <a:off x="5903205" y="1962965"/>
            <a:ext cx="2842352" cy="1299990"/>
            <a:chOff x="462708" y="2016087"/>
            <a:chExt cx="4197427" cy="1608462"/>
          </a:xfrm>
        </p:grpSpPr>
        <p:sp>
          <p:nvSpPr>
            <p:cNvPr id="11" name="Rectangle 10"/>
            <p:cNvSpPr/>
            <p:nvPr/>
          </p:nvSpPr>
          <p:spPr>
            <a:xfrm>
              <a:off x="462708" y="2016087"/>
              <a:ext cx="4197427" cy="1608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2754217" y="2566930"/>
              <a:ext cx="1399142" cy="41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725278" y="2566930"/>
              <a:ext cx="1399142" cy="41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Rectangle 13"/>
          <p:cNvSpPr/>
          <p:nvPr/>
        </p:nvSpPr>
        <p:spPr>
          <a:xfrm>
            <a:off x="3670790" y="710247"/>
            <a:ext cx="901209" cy="307777"/>
          </a:xfrm>
          <a:prstGeom prst="rect">
            <a:avLst/>
          </a:prstGeom>
        </p:spPr>
        <p:txBody>
          <a:bodyPr wrap="none">
            <a:spAutoFit/>
          </a:bodyPr>
          <a:lstStyle/>
          <a:p>
            <a:r>
              <a:rPr lang="en-US" dirty="0" smtClean="0"/>
              <a:t>ADDR=0</a:t>
            </a:r>
            <a:endParaRPr lang="en-IN" dirty="0"/>
          </a:p>
        </p:txBody>
      </p:sp>
      <p:sp>
        <p:nvSpPr>
          <p:cNvPr id="18" name="Rectangle 17"/>
          <p:cNvSpPr/>
          <p:nvPr/>
        </p:nvSpPr>
        <p:spPr>
          <a:xfrm>
            <a:off x="6197103" y="2373246"/>
            <a:ext cx="715260" cy="307777"/>
          </a:xfrm>
          <a:prstGeom prst="rect">
            <a:avLst/>
          </a:prstGeom>
        </p:spPr>
        <p:txBody>
          <a:bodyPr wrap="none">
            <a:spAutoFit/>
          </a:bodyPr>
          <a:lstStyle/>
          <a:p>
            <a:r>
              <a:rPr lang="en-US" dirty="0"/>
              <a:t>data1</a:t>
            </a:r>
            <a:endParaRPr lang="en-IN" dirty="0"/>
          </a:p>
        </p:txBody>
      </p:sp>
      <p:sp>
        <p:nvSpPr>
          <p:cNvPr id="19" name="Rectangle 18"/>
          <p:cNvSpPr/>
          <p:nvPr/>
        </p:nvSpPr>
        <p:spPr>
          <a:xfrm>
            <a:off x="5920585" y="2782229"/>
            <a:ext cx="1268296" cy="307777"/>
          </a:xfrm>
          <a:prstGeom prst="rect">
            <a:avLst/>
          </a:prstGeom>
        </p:spPr>
        <p:txBody>
          <a:bodyPr wrap="none">
            <a:spAutoFit/>
          </a:bodyPr>
          <a:lstStyle/>
          <a:p>
            <a:r>
              <a:rPr lang="en-US" dirty="0"/>
              <a:t>Shift Register</a:t>
            </a:r>
            <a:endParaRPr lang="en-IN" dirty="0"/>
          </a:p>
        </p:txBody>
      </p:sp>
      <p:sp>
        <p:nvSpPr>
          <p:cNvPr id="20" name="Rectangle 19"/>
          <p:cNvSpPr/>
          <p:nvPr/>
        </p:nvSpPr>
        <p:spPr>
          <a:xfrm>
            <a:off x="7324380" y="2799643"/>
            <a:ext cx="1303562" cy="307777"/>
          </a:xfrm>
          <a:prstGeom prst="rect">
            <a:avLst/>
          </a:prstGeom>
        </p:spPr>
        <p:txBody>
          <a:bodyPr wrap="none">
            <a:spAutoFit/>
          </a:bodyPr>
          <a:lstStyle/>
          <a:p>
            <a:r>
              <a:rPr lang="en-US" dirty="0"/>
              <a:t>Data register</a:t>
            </a:r>
            <a:endParaRPr lang="en-IN" dirty="0"/>
          </a:p>
        </p:txBody>
      </p:sp>
      <p:sp>
        <p:nvSpPr>
          <p:cNvPr id="21" name="Rectangle 20"/>
          <p:cNvSpPr/>
          <p:nvPr/>
        </p:nvSpPr>
        <p:spPr>
          <a:xfrm>
            <a:off x="7571030" y="2410221"/>
            <a:ext cx="715260" cy="307777"/>
          </a:xfrm>
          <a:prstGeom prst="rect">
            <a:avLst/>
          </a:prstGeom>
        </p:spPr>
        <p:txBody>
          <a:bodyPr wrap="none">
            <a:spAutoFit/>
          </a:bodyPr>
          <a:lstStyle/>
          <a:p>
            <a:r>
              <a:rPr lang="en-US" dirty="0" smtClean="0"/>
              <a:t>data2</a:t>
            </a:r>
            <a:endParaRPr lang="en-IN" dirty="0"/>
          </a:p>
        </p:txBody>
      </p:sp>
      <p:cxnSp>
        <p:nvCxnSpPr>
          <p:cNvPr id="9" name="Straight Arrow Connector 8"/>
          <p:cNvCxnSpPr>
            <a:stCxn id="4" idx="3"/>
          </p:cNvCxnSpPr>
          <p:nvPr/>
        </p:nvCxnSpPr>
        <p:spPr>
          <a:xfrm>
            <a:off x="3139808" y="2666082"/>
            <a:ext cx="2763397"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349829" y="1034209"/>
            <a:ext cx="1947969" cy="307777"/>
          </a:xfrm>
          <a:prstGeom prst="rect">
            <a:avLst/>
          </a:prstGeom>
        </p:spPr>
        <p:txBody>
          <a:bodyPr wrap="none">
            <a:spAutoFit/>
          </a:bodyPr>
          <a:lstStyle/>
          <a:p>
            <a:r>
              <a:rPr lang="en-US" dirty="0" smtClean="0"/>
              <a:t>Keep POS=1</a:t>
            </a:r>
            <a:r>
              <a:rPr lang="en-US" dirty="0"/>
              <a:t>, ACK=0</a:t>
            </a:r>
            <a:endParaRPr lang="en-IN" dirty="0"/>
          </a:p>
        </p:txBody>
      </p:sp>
      <p:sp>
        <p:nvSpPr>
          <p:cNvPr id="24" name="Rectangle 23"/>
          <p:cNvSpPr/>
          <p:nvPr/>
        </p:nvSpPr>
        <p:spPr>
          <a:xfrm>
            <a:off x="1718632" y="2858722"/>
            <a:ext cx="1268296" cy="307777"/>
          </a:xfrm>
          <a:prstGeom prst="rect">
            <a:avLst/>
          </a:prstGeom>
        </p:spPr>
        <p:txBody>
          <a:bodyPr wrap="none">
            <a:spAutoFit/>
          </a:bodyPr>
          <a:lstStyle/>
          <a:p>
            <a:r>
              <a:rPr lang="en-US" dirty="0"/>
              <a:t>Shift Register</a:t>
            </a:r>
            <a:endParaRPr lang="en-IN" dirty="0"/>
          </a:p>
        </p:txBody>
      </p:sp>
      <p:sp>
        <p:nvSpPr>
          <p:cNvPr id="25" name="Rectangle 24"/>
          <p:cNvSpPr/>
          <p:nvPr/>
        </p:nvSpPr>
        <p:spPr>
          <a:xfrm>
            <a:off x="297456" y="2854249"/>
            <a:ext cx="1303562" cy="307777"/>
          </a:xfrm>
          <a:prstGeom prst="rect">
            <a:avLst/>
          </a:prstGeom>
        </p:spPr>
        <p:txBody>
          <a:bodyPr wrap="none">
            <a:spAutoFit/>
          </a:bodyPr>
          <a:lstStyle/>
          <a:p>
            <a:r>
              <a:rPr lang="en-US" dirty="0"/>
              <a:t>Data register</a:t>
            </a:r>
            <a:endParaRPr lang="en-IN" dirty="0"/>
          </a:p>
        </p:txBody>
      </p:sp>
      <p:sp>
        <p:nvSpPr>
          <p:cNvPr id="26" name="Rectangle 25"/>
          <p:cNvSpPr/>
          <p:nvPr/>
        </p:nvSpPr>
        <p:spPr>
          <a:xfrm>
            <a:off x="1213732" y="2022577"/>
            <a:ext cx="774571" cy="307777"/>
          </a:xfrm>
          <a:prstGeom prst="rect">
            <a:avLst/>
          </a:prstGeom>
        </p:spPr>
        <p:txBody>
          <a:bodyPr wrap="none">
            <a:spAutoFit/>
          </a:bodyPr>
          <a:lstStyle/>
          <a:p>
            <a:r>
              <a:rPr lang="en-US" dirty="0"/>
              <a:t>Master</a:t>
            </a:r>
            <a:endParaRPr lang="en-IN" dirty="0"/>
          </a:p>
        </p:txBody>
      </p:sp>
      <p:sp>
        <p:nvSpPr>
          <p:cNvPr id="27" name="Rectangle 26"/>
          <p:cNvSpPr/>
          <p:nvPr/>
        </p:nvSpPr>
        <p:spPr>
          <a:xfrm>
            <a:off x="6801595" y="1962965"/>
            <a:ext cx="649537" cy="307777"/>
          </a:xfrm>
          <a:prstGeom prst="rect">
            <a:avLst/>
          </a:prstGeom>
        </p:spPr>
        <p:txBody>
          <a:bodyPr wrap="none">
            <a:spAutoFit/>
          </a:bodyPr>
          <a:lstStyle/>
          <a:p>
            <a:r>
              <a:rPr lang="en-US" dirty="0" smtClean="0"/>
              <a:t>Slave</a:t>
            </a:r>
            <a:endParaRPr lang="en-IN" dirty="0"/>
          </a:p>
        </p:txBody>
      </p:sp>
      <p:sp>
        <p:nvSpPr>
          <p:cNvPr id="23" name="Rectangle 22"/>
          <p:cNvSpPr/>
          <p:nvPr/>
        </p:nvSpPr>
        <p:spPr>
          <a:xfrm>
            <a:off x="295794" y="106462"/>
            <a:ext cx="3578224" cy="400110"/>
          </a:xfrm>
          <a:prstGeom prst="rect">
            <a:avLst/>
          </a:prstGeom>
        </p:spPr>
        <p:txBody>
          <a:bodyPr wrap="none">
            <a:spAutoFit/>
          </a:bodyPr>
          <a:lstStyle/>
          <a:p>
            <a:r>
              <a:rPr lang="en-US" sz="2000" dirty="0"/>
              <a:t>I2C Master Reading </a:t>
            </a:r>
            <a:r>
              <a:rPr lang="en-US" sz="2000" dirty="0" smtClean="0"/>
              <a:t>2 bytes</a:t>
            </a:r>
            <a:endParaRPr lang="en-IN" sz="2000" dirty="0"/>
          </a:p>
        </p:txBody>
      </p:sp>
    </p:spTree>
    <p:extLst>
      <p:ext uri="{BB962C8B-B14F-4D97-AF65-F5344CB8AC3E}">
        <p14:creationId xmlns:p14="http://schemas.microsoft.com/office/powerpoint/2010/main" val="54060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2.77778E-7 3.58223E-6 L -0.47344 0.00802 " pathEditMode="relative" rAng="0" ptsTypes="AA">
                                      <p:cBhvr>
                                        <p:cTn id="6" dur="2000" fill="hold"/>
                                        <p:tgtEl>
                                          <p:spTgt spid="18"/>
                                        </p:tgtEl>
                                        <p:attrNameLst>
                                          <p:attrName>ppt_x</p:attrName>
                                          <p:attrName>ppt_y</p:attrName>
                                        </p:attrNameLst>
                                      </p:cBhvr>
                                      <p:rCtr x="-23681" y="401"/>
                                    </p:animMotion>
                                  </p:childTnLst>
                                </p:cTn>
                              </p:par>
                              <p:par>
                                <p:cTn id="7" presetID="42" presetClass="path" presetSubtype="0" accel="50000" decel="50000" fill="hold" grpId="0" nodeType="withEffect">
                                  <p:stCondLst>
                                    <p:cond delay="0"/>
                                  </p:stCondLst>
                                  <p:childTnLst>
                                    <p:animMotion origin="layout" path="M 0.01614 -0.0108 L -0.15018 -0.00709 " pathEditMode="relative" rAng="0" ptsTypes="AA">
                                      <p:cBhvr>
                                        <p:cTn id="8" dur="2000" fill="hold"/>
                                        <p:tgtEl>
                                          <p:spTgt spid="21"/>
                                        </p:tgtEl>
                                        <p:attrNameLst>
                                          <p:attrName>ppt_x</p:attrName>
                                          <p:attrName>ppt_y</p:attrName>
                                        </p:attrNameLst>
                                      </p:cBhvr>
                                      <p:rCtr x="-8316"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97456" y="2016087"/>
            <a:ext cx="2842352" cy="1299990"/>
            <a:chOff x="462708" y="2016087"/>
            <a:chExt cx="4197427" cy="1608462"/>
          </a:xfrm>
        </p:grpSpPr>
        <p:sp>
          <p:nvSpPr>
            <p:cNvPr id="4" name="Rectangle 3"/>
            <p:cNvSpPr/>
            <p:nvPr/>
          </p:nvSpPr>
          <p:spPr>
            <a:xfrm>
              <a:off x="462708" y="2016087"/>
              <a:ext cx="4197427" cy="1608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2754217" y="2566930"/>
              <a:ext cx="1399142" cy="41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725278" y="2566930"/>
              <a:ext cx="1399142" cy="41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 name="Group 9"/>
          <p:cNvGrpSpPr/>
          <p:nvPr/>
        </p:nvGrpSpPr>
        <p:grpSpPr>
          <a:xfrm>
            <a:off x="5903205" y="1962965"/>
            <a:ext cx="2842352" cy="1299990"/>
            <a:chOff x="462708" y="2016087"/>
            <a:chExt cx="4197427" cy="1608462"/>
          </a:xfrm>
        </p:grpSpPr>
        <p:sp>
          <p:nvSpPr>
            <p:cNvPr id="11" name="Rectangle 10"/>
            <p:cNvSpPr/>
            <p:nvPr/>
          </p:nvSpPr>
          <p:spPr>
            <a:xfrm>
              <a:off x="462708" y="2016087"/>
              <a:ext cx="4197427" cy="1608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2754217" y="2566930"/>
              <a:ext cx="1399142" cy="41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725278" y="2566930"/>
              <a:ext cx="1399142" cy="41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Rectangle 13"/>
          <p:cNvSpPr/>
          <p:nvPr/>
        </p:nvSpPr>
        <p:spPr>
          <a:xfrm>
            <a:off x="3670790" y="710247"/>
            <a:ext cx="901209" cy="307777"/>
          </a:xfrm>
          <a:prstGeom prst="rect">
            <a:avLst/>
          </a:prstGeom>
        </p:spPr>
        <p:txBody>
          <a:bodyPr wrap="none">
            <a:spAutoFit/>
          </a:bodyPr>
          <a:lstStyle/>
          <a:p>
            <a:r>
              <a:rPr lang="en-US" dirty="0" smtClean="0"/>
              <a:t>ADDR=0</a:t>
            </a:r>
            <a:endParaRPr lang="en-IN" dirty="0"/>
          </a:p>
        </p:txBody>
      </p:sp>
      <p:sp>
        <p:nvSpPr>
          <p:cNvPr id="18" name="Rectangle 17"/>
          <p:cNvSpPr/>
          <p:nvPr/>
        </p:nvSpPr>
        <p:spPr>
          <a:xfrm>
            <a:off x="1965280" y="2456854"/>
            <a:ext cx="715260" cy="307777"/>
          </a:xfrm>
          <a:prstGeom prst="rect">
            <a:avLst/>
          </a:prstGeom>
        </p:spPr>
        <p:txBody>
          <a:bodyPr wrap="none">
            <a:spAutoFit/>
          </a:bodyPr>
          <a:lstStyle/>
          <a:p>
            <a:r>
              <a:rPr lang="en-US" dirty="0"/>
              <a:t>data1</a:t>
            </a:r>
            <a:endParaRPr lang="en-IN" dirty="0"/>
          </a:p>
        </p:txBody>
      </p:sp>
      <p:sp>
        <p:nvSpPr>
          <p:cNvPr id="19" name="Rectangle 18"/>
          <p:cNvSpPr/>
          <p:nvPr/>
        </p:nvSpPr>
        <p:spPr>
          <a:xfrm>
            <a:off x="5920585" y="2782229"/>
            <a:ext cx="1268296" cy="307777"/>
          </a:xfrm>
          <a:prstGeom prst="rect">
            <a:avLst/>
          </a:prstGeom>
        </p:spPr>
        <p:txBody>
          <a:bodyPr wrap="none">
            <a:spAutoFit/>
          </a:bodyPr>
          <a:lstStyle/>
          <a:p>
            <a:r>
              <a:rPr lang="en-US" dirty="0"/>
              <a:t>Shift Register</a:t>
            </a:r>
            <a:endParaRPr lang="en-IN" dirty="0"/>
          </a:p>
        </p:txBody>
      </p:sp>
      <p:sp>
        <p:nvSpPr>
          <p:cNvPr id="20" name="Rectangle 19"/>
          <p:cNvSpPr/>
          <p:nvPr/>
        </p:nvSpPr>
        <p:spPr>
          <a:xfrm>
            <a:off x="7324380" y="2799643"/>
            <a:ext cx="1303562" cy="307777"/>
          </a:xfrm>
          <a:prstGeom prst="rect">
            <a:avLst/>
          </a:prstGeom>
        </p:spPr>
        <p:txBody>
          <a:bodyPr wrap="none">
            <a:spAutoFit/>
          </a:bodyPr>
          <a:lstStyle/>
          <a:p>
            <a:r>
              <a:rPr lang="en-US" dirty="0"/>
              <a:t>Data register</a:t>
            </a:r>
            <a:endParaRPr lang="en-IN" dirty="0"/>
          </a:p>
        </p:txBody>
      </p:sp>
      <p:sp>
        <p:nvSpPr>
          <p:cNvPr id="21" name="Rectangle 20"/>
          <p:cNvSpPr/>
          <p:nvPr/>
        </p:nvSpPr>
        <p:spPr>
          <a:xfrm>
            <a:off x="6197103" y="2408167"/>
            <a:ext cx="715260" cy="307777"/>
          </a:xfrm>
          <a:prstGeom prst="rect">
            <a:avLst/>
          </a:prstGeom>
        </p:spPr>
        <p:txBody>
          <a:bodyPr wrap="none">
            <a:spAutoFit/>
          </a:bodyPr>
          <a:lstStyle/>
          <a:p>
            <a:r>
              <a:rPr lang="en-US" dirty="0" smtClean="0"/>
              <a:t>data2</a:t>
            </a:r>
            <a:endParaRPr lang="en-IN" dirty="0"/>
          </a:p>
        </p:txBody>
      </p:sp>
      <p:cxnSp>
        <p:nvCxnSpPr>
          <p:cNvPr id="9" name="Straight Arrow Connector 8"/>
          <p:cNvCxnSpPr>
            <a:stCxn id="4" idx="3"/>
          </p:cNvCxnSpPr>
          <p:nvPr/>
        </p:nvCxnSpPr>
        <p:spPr>
          <a:xfrm>
            <a:off x="3139808" y="2666082"/>
            <a:ext cx="2763397"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038217" y="2806133"/>
            <a:ext cx="569387" cy="307777"/>
          </a:xfrm>
          <a:prstGeom prst="rect">
            <a:avLst/>
          </a:prstGeom>
        </p:spPr>
        <p:txBody>
          <a:bodyPr wrap="none">
            <a:spAutoFit/>
          </a:bodyPr>
          <a:lstStyle/>
          <a:p>
            <a:r>
              <a:rPr lang="en-US" dirty="0"/>
              <a:t>ACK</a:t>
            </a:r>
            <a:endParaRPr lang="en-IN" dirty="0"/>
          </a:p>
        </p:txBody>
      </p:sp>
      <p:sp>
        <p:nvSpPr>
          <p:cNvPr id="7" name="Rectangle 6"/>
          <p:cNvSpPr/>
          <p:nvPr/>
        </p:nvSpPr>
        <p:spPr>
          <a:xfrm>
            <a:off x="475259" y="2032272"/>
            <a:ext cx="840295" cy="307777"/>
          </a:xfrm>
          <a:prstGeom prst="rect">
            <a:avLst/>
          </a:prstGeom>
        </p:spPr>
        <p:txBody>
          <a:bodyPr wrap="none">
            <a:spAutoFit/>
          </a:bodyPr>
          <a:lstStyle/>
          <a:p>
            <a:r>
              <a:rPr lang="en-US" dirty="0"/>
              <a:t>RXNE=1</a:t>
            </a:r>
            <a:endParaRPr lang="en-IN" dirty="0"/>
          </a:p>
        </p:txBody>
      </p:sp>
      <p:sp>
        <p:nvSpPr>
          <p:cNvPr id="22" name="Rectangle 21"/>
          <p:cNvSpPr/>
          <p:nvPr/>
        </p:nvSpPr>
        <p:spPr>
          <a:xfrm>
            <a:off x="3349829" y="1034209"/>
            <a:ext cx="1947969" cy="307777"/>
          </a:xfrm>
          <a:prstGeom prst="rect">
            <a:avLst/>
          </a:prstGeom>
        </p:spPr>
        <p:txBody>
          <a:bodyPr wrap="none">
            <a:spAutoFit/>
          </a:bodyPr>
          <a:lstStyle/>
          <a:p>
            <a:r>
              <a:rPr lang="en-US" dirty="0" smtClean="0"/>
              <a:t>Keep POS=1</a:t>
            </a:r>
            <a:r>
              <a:rPr lang="en-US" dirty="0"/>
              <a:t>, ACK=0</a:t>
            </a:r>
            <a:endParaRPr lang="en-IN" dirty="0"/>
          </a:p>
        </p:txBody>
      </p:sp>
      <p:sp>
        <p:nvSpPr>
          <p:cNvPr id="23" name="Rectangle 22"/>
          <p:cNvSpPr/>
          <p:nvPr/>
        </p:nvSpPr>
        <p:spPr>
          <a:xfrm>
            <a:off x="1718632" y="2858722"/>
            <a:ext cx="1268296" cy="307777"/>
          </a:xfrm>
          <a:prstGeom prst="rect">
            <a:avLst/>
          </a:prstGeom>
        </p:spPr>
        <p:txBody>
          <a:bodyPr wrap="none">
            <a:spAutoFit/>
          </a:bodyPr>
          <a:lstStyle/>
          <a:p>
            <a:r>
              <a:rPr lang="en-US" dirty="0"/>
              <a:t>Shift Register</a:t>
            </a:r>
            <a:endParaRPr lang="en-IN" dirty="0"/>
          </a:p>
        </p:txBody>
      </p:sp>
      <p:sp>
        <p:nvSpPr>
          <p:cNvPr id="24" name="Rectangle 23"/>
          <p:cNvSpPr/>
          <p:nvPr/>
        </p:nvSpPr>
        <p:spPr>
          <a:xfrm>
            <a:off x="297456" y="2854249"/>
            <a:ext cx="1303562" cy="307777"/>
          </a:xfrm>
          <a:prstGeom prst="rect">
            <a:avLst/>
          </a:prstGeom>
        </p:spPr>
        <p:txBody>
          <a:bodyPr wrap="none">
            <a:spAutoFit/>
          </a:bodyPr>
          <a:lstStyle/>
          <a:p>
            <a:r>
              <a:rPr lang="en-US" dirty="0"/>
              <a:t>Data register</a:t>
            </a:r>
            <a:endParaRPr lang="en-IN" dirty="0"/>
          </a:p>
        </p:txBody>
      </p:sp>
      <p:sp>
        <p:nvSpPr>
          <p:cNvPr id="25" name="Rectangle 24"/>
          <p:cNvSpPr/>
          <p:nvPr/>
        </p:nvSpPr>
        <p:spPr>
          <a:xfrm>
            <a:off x="1213732" y="2022577"/>
            <a:ext cx="774571" cy="307777"/>
          </a:xfrm>
          <a:prstGeom prst="rect">
            <a:avLst/>
          </a:prstGeom>
        </p:spPr>
        <p:txBody>
          <a:bodyPr wrap="none">
            <a:spAutoFit/>
          </a:bodyPr>
          <a:lstStyle/>
          <a:p>
            <a:r>
              <a:rPr lang="en-US" dirty="0"/>
              <a:t>Master</a:t>
            </a:r>
            <a:endParaRPr lang="en-IN" dirty="0"/>
          </a:p>
        </p:txBody>
      </p:sp>
      <p:sp>
        <p:nvSpPr>
          <p:cNvPr id="26" name="Rectangle 25"/>
          <p:cNvSpPr/>
          <p:nvPr/>
        </p:nvSpPr>
        <p:spPr>
          <a:xfrm>
            <a:off x="6801595" y="1962965"/>
            <a:ext cx="649537" cy="307777"/>
          </a:xfrm>
          <a:prstGeom prst="rect">
            <a:avLst/>
          </a:prstGeom>
        </p:spPr>
        <p:txBody>
          <a:bodyPr wrap="none">
            <a:spAutoFit/>
          </a:bodyPr>
          <a:lstStyle/>
          <a:p>
            <a:r>
              <a:rPr lang="en-US" dirty="0" smtClean="0"/>
              <a:t>Slave</a:t>
            </a:r>
            <a:endParaRPr lang="en-IN" dirty="0"/>
          </a:p>
        </p:txBody>
      </p:sp>
      <p:sp>
        <p:nvSpPr>
          <p:cNvPr id="27" name="Rectangle 26"/>
          <p:cNvSpPr/>
          <p:nvPr/>
        </p:nvSpPr>
        <p:spPr>
          <a:xfrm>
            <a:off x="295794" y="106462"/>
            <a:ext cx="3578224" cy="400110"/>
          </a:xfrm>
          <a:prstGeom prst="rect">
            <a:avLst/>
          </a:prstGeom>
        </p:spPr>
        <p:txBody>
          <a:bodyPr wrap="none">
            <a:spAutoFit/>
          </a:bodyPr>
          <a:lstStyle/>
          <a:p>
            <a:r>
              <a:rPr lang="en-US" sz="2000" dirty="0"/>
              <a:t>I2C Master Reading </a:t>
            </a:r>
            <a:r>
              <a:rPr lang="en-US" sz="2000" dirty="0" smtClean="0"/>
              <a:t>2 bytes</a:t>
            </a:r>
            <a:endParaRPr lang="en-IN" sz="2000" dirty="0"/>
          </a:p>
        </p:txBody>
      </p:sp>
    </p:spTree>
    <p:extLst>
      <p:ext uri="{BB962C8B-B14F-4D97-AF65-F5344CB8AC3E}">
        <p14:creationId xmlns:p14="http://schemas.microsoft.com/office/powerpoint/2010/main" val="199442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3.05556E-6 3.20889E-7 L 0.38316 -0.00494 " pathEditMode="relative" rAng="0" ptsTypes="AA">
                                      <p:cBhvr>
                                        <p:cTn id="6" dur="2000" fill="hold"/>
                                        <p:tgtEl>
                                          <p:spTgt spid="6"/>
                                        </p:tgtEl>
                                        <p:attrNameLst>
                                          <p:attrName>ppt_x</p:attrName>
                                          <p:attrName>ppt_y</p:attrName>
                                        </p:attrNameLst>
                                      </p:cBhvr>
                                      <p:rCtr x="19149" y="-247"/>
                                    </p:animMotion>
                                  </p:childTnLst>
                                </p:cTn>
                              </p:par>
                              <p:par>
                                <p:cTn id="7" presetID="42" presetClass="path" presetSubtype="0" accel="50000" decel="50000" fill="hold" grpId="0" nodeType="withEffect">
                                  <p:stCondLst>
                                    <p:cond delay="0"/>
                                  </p:stCondLst>
                                  <p:childTnLst>
                                    <p:animMotion origin="layout" path="M -3.05556E-6 -8.48504E-7 L -0.16024 -0.00278 " pathEditMode="relative" rAng="0" ptsTypes="AA">
                                      <p:cBhvr>
                                        <p:cTn id="8" dur="2000" fill="hold"/>
                                        <p:tgtEl>
                                          <p:spTgt spid="18"/>
                                        </p:tgtEl>
                                        <p:attrNameLst>
                                          <p:attrName>ppt_x</p:attrName>
                                          <p:attrName>ppt_y</p:attrName>
                                        </p:attrNameLst>
                                      </p:cBhvr>
                                      <p:rCtr x="-8021" y="-154"/>
                                    </p:animMotion>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p:bldP spid="7"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97456" y="2016087"/>
            <a:ext cx="2842352" cy="1299990"/>
            <a:chOff x="462708" y="2016087"/>
            <a:chExt cx="4197427" cy="1608462"/>
          </a:xfrm>
        </p:grpSpPr>
        <p:sp>
          <p:nvSpPr>
            <p:cNvPr id="4" name="Rectangle 3"/>
            <p:cNvSpPr/>
            <p:nvPr/>
          </p:nvSpPr>
          <p:spPr>
            <a:xfrm>
              <a:off x="462708" y="2016087"/>
              <a:ext cx="4197427" cy="1608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2754217" y="2566930"/>
              <a:ext cx="1399142" cy="41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725278" y="2566930"/>
              <a:ext cx="1399142" cy="41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 name="Group 9"/>
          <p:cNvGrpSpPr/>
          <p:nvPr/>
        </p:nvGrpSpPr>
        <p:grpSpPr>
          <a:xfrm>
            <a:off x="5903205" y="1962965"/>
            <a:ext cx="2842352" cy="1299990"/>
            <a:chOff x="462708" y="2016087"/>
            <a:chExt cx="4197427" cy="1608462"/>
          </a:xfrm>
        </p:grpSpPr>
        <p:sp>
          <p:nvSpPr>
            <p:cNvPr id="11" name="Rectangle 10"/>
            <p:cNvSpPr/>
            <p:nvPr/>
          </p:nvSpPr>
          <p:spPr>
            <a:xfrm>
              <a:off x="462708" y="2016087"/>
              <a:ext cx="4197427" cy="1608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2754217" y="2566930"/>
              <a:ext cx="1399142" cy="41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725278" y="2566930"/>
              <a:ext cx="1399142" cy="41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Rectangle 13"/>
          <p:cNvSpPr/>
          <p:nvPr/>
        </p:nvSpPr>
        <p:spPr>
          <a:xfrm>
            <a:off x="3670790" y="710247"/>
            <a:ext cx="901209" cy="307777"/>
          </a:xfrm>
          <a:prstGeom prst="rect">
            <a:avLst/>
          </a:prstGeom>
        </p:spPr>
        <p:txBody>
          <a:bodyPr wrap="none">
            <a:spAutoFit/>
          </a:bodyPr>
          <a:lstStyle/>
          <a:p>
            <a:r>
              <a:rPr lang="en-US" dirty="0" smtClean="0"/>
              <a:t>ADDR=0</a:t>
            </a:r>
            <a:endParaRPr lang="en-IN" dirty="0"/>
          </a:p>
        </p:txBody>
      </p:sp>
      <p:sp>
        <p:nvSpPr>
          <p:cNvPr id="15" name="Rectangle 14"/>
          <p:cNvSpPr/>
          <p:nvPr/>
        </p:nvSpPr>
        <p:spPr>
          <a:xfrm>
            <a:off x="605774" y="3497515"/>
            <a:ext cx="1717137" cy="307777"/>
          </a:xfrm>
          <a:prstGeom prst="rect">
            <a:avLst/>
          </a:prstGeom>
        </p:spPr>
        <p:txBody>
          <a:bodyPr wrap="none">
            <a:spAutoFit/>
          </a:bodyPr>
          <a:lstStyle/>
          <a:p>
            <a:r>
              <a:rPr lang="en-US" dirty="0"/>
              <a:t>I2C is in wait state</a:t>
            </a:r>
            <a:endParaRPr lang="en-IN" dirty="0"/>
          </a:p>
        </p:txBody>
      </p:sp>
      <p:sp>
        <p:nvSpPr>
          <p:cNvPr id="16" name="Rectangle 15"/>
          <p:cNvSpPr/>
          <p:nvPr/>
        </p:nvSpPr>
        <p:spPr>
          <a:xfrm>
            <a:off x="6465812" y="3350116"/>
            <a:ext cx="1717137" cy="307777"/>
          </a:xfrm>
          <a:prstGeom prst="rect">
            <a:avLst/>
          </a:prstGeom>
        </p:spPr>
        <p:txBody>
          <a:bodyPr wrap="none">
            <a:spAutoFit/>
          </a:bodyPr>
          <a:lstStyle/>
          <a:p>
            <a:r>
              <a:rPr lang="en-US" dirty="0"/>
              <a:t>I2C is in wait state</a:t>
            </a:r>
            <a:endParaRPr lang="en-IN" dirty="0"/>
          </a:p>
        </p:txBody>
      </p:sp>
      <p:sp>
        <p:nvSpPr>
          <p:cNvPr id="18" name="Rectangle 17"/>
          <p:cNvSpPr/>
          <p:nvPr/>
        </p:nvSpPr>
        <p:spPr>
          <a:xfrm>
            <a:off x="591354" y="2456854"/>
            <a:ext cx="715260" cy="307777"/>
          </a:xfrm>
          <a:prstGeom prst="rect">
            <a:avLst/>
          </a:prstGeom>
        </p:spPr>
        <p:txBody>
          <a:bodyPr wrap="none">
            <a:spAutoFit/>
          </a:bodyPr>
          <a:lstStyle/>
          <a:p>
            <a:r>
              <a:rPr lang="en-US" dirty="0"/>
              <a:t>data1</a:t>
            </a:r>
            <a:endParaRPr lang="en-IN" dirty="0"/>
          </a:p>
        </p:txBody>
      </p:sp>
      <p:sp>
        <p:nvSpPr>
          <p:cNvPr id="19" name="Rectangle 18"/>
          <p:cNvSpPr/>
          <p:nvPr/>
        </p:nvSpPr>
        <p:spPr>
          <a:xfrm>
            <a:off x="5920585" y="2782229"/>
            <a:ext cx="1268296" cy="307777"/>
          </a:xfrm>
          <a:prstGeom prst="rect">
            <a:avLst/>
          </a:prstGeom>
        </p:spPr>
        <p:txBody>
          <a:bodyPr wrap="none">
            <a:spAutoFit/>
          </a:bodyPr>
          <a:lstStyle/>
          <a:p>
            <a:r>
              <a:rPr lang="en-US" dirty="0"/>
              <a:t>Shift Register</a:t>
            </a:r>
            <a:endParaRPr lang="en-IN" dirty="0"/>
          </a:p>
        </p:txBody>
      </p:sp>
      <p:sp>
        <p:nvSpPr>
          <p:cNvPr id="20" name="Rectangle 19"/>
          <p:cNvSpPr/>
          <p:nvPr/>
        </p:nvSpPr>
        <p:spPr>
          <a:xfrm>
            <a:off x="7324380" y="2799643"/>
            <a:ext cx="1303562" cy="307777"/>
          </a:xfrm>
          <a:prstGeom prst="rect">
            <a:avLst/>
          </a:prstGeom>
        </p:spPr>
        <p:txBody>
          <a:bodyPr wrap="none">
            <a:spAutoFit/>
          </a:bodyPr>
          <a:lstStyle/>
          <a:p>
            <a:r>
              <a:rPr lang="en-US" dirty="0"/>
              <a:t>Data register</a:t>
            </a:r>
            <a:endParaRPr lang="en-IN" dirty="0"/>
          </a:p>
        </p:txBody>
      </p:sp>
      <p:sp>
        <p:nvSpPr>
          <p:cNvPr id="21" name="Rectangle 20"/>
          <p:cNvSpPr/>
          <p:nvPr/>
        </p:nvSpPr>
        <p:spPr>
          <a:xfrm>
            <a:off x="6197103" y="2423200"/>
            <a:ext cx="715260" cy="307777"/>
          </a:xfrm>
          <a:prstGeom prst="rect">
            <a:avLst/>
          </a:prstGeom>
        </p:spPr>
        <p:txBody>
          <a:bodyPr wrap="none">
            <a:spAutoFit/>
          </a:bodyPr>
          <a:lstStyle/>
          <a:p>
            <a:r>
              <a:rPr lang="en-US" dirty="0" smtClean="0"/>
              <a:t>data2</a:t>
            </a:r>
            <a:endParaRPr lang="en-IN" dirty="0"/>
          </a:p>
        </p:txBody>
      </p:sp>
      <p:cxnSp>
        <p:nvCxnSpPr>
          <p:cNvPr id="9" name="Straight Arrow Connector 8"/>
          <p:cNvCxnSpPr>
            <a:stCxn id="4" idx="3"/>
          </p:cNvCxnSpPr>
          <p:nvPr/>
        </p:nvCxnSpPr>
        <p:spPr>
          <a:xfrm>
            <a:off x="3139808" y="2666082"/>
            <a:ext cx="2763397"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75259" y="2032272"/>
            <a:ext cx="840295" cy="307777"/>
          </a:xfrm>
          <a:prstGeom prst="rect">
            <a:avLst/>
          </a:prstGeom>
        </p:spPr>
        <p:txBody>
          <a:bodyPr wrap="none">
            <a:spAutoFit/>
          </a:bodyPr>
          <a:lstStyle/>
          <a:p>
            <a:r>
              <a:rPr lang="en-US" dirty="0"/>
              <a:t>RXNE=1</a:t>
            </a:r>
            <a:endParaRPr lang="en-IN" dirty="0"/>
          </a:p>
        </p:txBody>
      </p:sp>
      <p:sp>
        <p:nvSpPr>
          <p:cNvPr id="7" name="Rectangle 6"/>
          <p:cNvSpPr/>
          <p:nvPr/>
        </p:nvSpPr>
        <p:spPr>
          <a:xfrm>
            <a:off x="1971693" y="2806133"/>
            <a:ext cx="702436" cy="307777"/>
          </a:xfrm>
          <a:prstGeom prst="rect">
            <a:avLst/>
          </a:prstGeom>
        </p:spPr>
        <p:txBody>
          <a:bodyPr wrap="none">
            <a:spAutoFit/>
          </a:bodyPr>
          <a:lstStyle/>
          <a:p>
            <a:r>
              <a:rPr lang="en-US" dirty="0"/>
              <a:t>NACK</a:t>
            </a:r>
            <a:endParaRPr lang="en-IN" dirty="0"/>
          </a:p>
        </p:txBody>
      </p:sp>
      <p:sp>
        <p:nvSpPr>
          <p:cNvPr id="8" name="Rectangle 7"/>
          <p:cNvSpPr/>
          <p:nvPr/>
        </p:nvSpPr>
        <p:spPr>
          <a:xfrm>
            <a:off x="1960676" y="2049779"/>
            <a:ext cx="659155" cy="307777"/>
          </a:xfrm>
          <a:prstGeom prst="rect">
            <a:avLst/>
          </a:prstGeom>
        </p:spPr>
        <p:txBody>
          <a:bodyPr wrap="none">
            <a:spAutoFit/>
          </a:bodyPr>
          <a:lstStyle/>
          <a:p>
            <a:r>
              <a:rPr lang="en-US" dirty="0"/>
              <a:t>BTF=1</a:t>
            </a:r>
            <a:endParaRPr lang="en-IN" dirty="0"/>
          </a:p>
        </p:txBody>
      </p:sp>
      <p:sp>
        <p:nvSpPr>
          <p:cNvPr id="23" name="Rectangle 22"/>
          <p:cNvSpPr/>
          <p:nvPr/>
        </p:nvSpPr>
        <p:spPr>
          <a:xfrm>
            <a:off x="3349829" y="1034209"/>
            <a:ext cx="1947969" cy="307777"/>
          </a:xfrm>
          <a:prstGeom prst="rect">
            <a:avLst/>
          </a:prstGeom>
        </p:spPr>
        <p:txBody>
          <a:bodyPr wrap="none">
            <a:spAutoFit/>
          </a:bodyPr>
          <a:lstStyle/>
          <a:p>
            <a:r>
              <a:rPr lang="en-US" dirty="0" smtClean="0"/>
              <a:t>Keep POS=1</a:t>
            </a:r>
            <a:r>
              <a:rPr lang="en-US" dirty="0"/>
              <a:t>, ACK=0</a:t>
            </a:r>
            <a:endParaRPr lang="en-IN" dirty="0"/>
          </a:p>
        </p:txBody>
      </p:sp>
      <p:sp>
        <p:nvSpPr>
          <p:cNvPr id="24" name="Rectangle 23"/>
          <p:cNvSpPr/>
          <p:nvPr/>
        </p:nvSpPr>
        <p:spPr>
          <a:xfrm>
            <a:off x="1718632" y="2858722"/>
            <a:ext cx="1268296" cy="307777"/>
          </a:xfrm>
          <a:prstGeom prst="rect">
            <a:avLst/>
          </a:prstGeom>
        </p:spPr>
        <p:txBody>
          <a:bodyPr wrap="none">
            <a:spAutoFit/>
          </a:bodyPr>
          <a:lstStyle/>
          <a:p>
            <a:r>
              <a:rPr lang="en-US" dirty="0"/>
              <a:t>Shift Register</a:t>
            </a:r>
            <a:endParaRPr lang="en-IN" dirty="0"/>
          </a:p>
        </p:txBody>
      </p:sp>
      <p:sp>
        <p:nvSpPr>
          <p:cNvPr id="25" name="Rectangle 24"/>
          <p:cNvSpPr/>
          <p:nvPr/>
        </p:nvSpPr>
        <p:spPr>
          <a:xfrm>
            <a:off x="297456" y="2854249"/>
            <a:ext cx="1303562" cy="307777"/>
          </a:xfrm>
          <a:prstGeom prst="rect">
            <a:avLst/>
          </a:prstGeom>
        </p:spPr>
        <p:txBody>
          <a:bodyPr wrap="none">
            <a:spAutoFit/>
          </a:bodyPr>
          <a:lstStyle/>
          <a:p>
            <a:r>
              <a:rPr lang="en-US" dirty="0"/>
              <a:t>Data register</a:t>
            </a:r>
            <a:endParaRPr lang="en-IN" dirty="0"/>
          </a:p>
        </p:txBody>
      </p:sp>
      <p:sp>
        <p:nvSpPr>
          <p:cNvPr id="26" name="Rectangle 25"/>
          <p:cNvSpPr/>
          <p:nvPr/>
        </p:nvSpPr>
        <p:spPr>
          <a:xfrm>
            <a:off x="1213732" y="2022577"/>
            <a:ext cx="774571" cy="307777"/>
          </a:xfrm>
          <a:prstGeom prst="rect">
            <a:avLst/>
          </a:prstGeom>
        </p:spPr>
        <p:txBody>
          <a:bodyPr wrap="none">
            <a:spAutoFit/>
          </a:bodyPr>
          <a:lstStyle/>
          <a:p>
            <a:r>
              <a:rPr lang="en-US" dirty="0"/>
              <a:t>Master</a:t>
            </a:r>
            <a:endParaRPr lang="en-IN" dirty="0"/>
          </a:p>
        </p:txBody>
      </p:sp>
      <p:sp>
        <p:nvSpPr>
          <p:cNvPr id="27" name="Rectangle 26"/>
          <p:cNvSpPr/>
          <p:nvPr/>
        </p:nvSpPr>
        <p:spPr>
          <a:xfrm>
            <a:off x="6801595" y="1962965"/>
            <a:ext cx="649537" cy="307777"/>
          </a:xfrm>
          <a:prstGeom prst="rect">
            <a:avLst/>
          </a:prstGeom>
        </p:spPr>
        <p:txBody>
          <a:bodyPr wrap="none">
            <a:spAutoFit/>
          </a:bodyPr>
          <a:lstStyle/>
          <a:p>
            <a:r>
              <a:rPr lang="en-US" dirty="0" smtClean="0"/>
              <a:t>Slave</a:t>
            </a:r>
            <a:endParaRPr lang="en-IN" dirty="0"/>
          </a:p>
        </p:txBody>
      </p:sp>
      <p:sp>
        <p:nvSpPr>
          <p:cNvPr id="28" name="Rectangle 27"/>
          <p:cNvSpPr/>
          <p:nvPr/>
        </p:nvSpPr>
        <p:spPr>
          <a:xfrm>
            <a:off x="295794" y="106462"/>
            <a:ext cx="3578224" cy="400110"/>
          </a:xfrm>
          <a:prstGeom prst="rect">
            <a:avLst/>
          </a:prstGeom>
        </p:spPr>
        <p:txBody>
          <a:bodyPr wrap="none">
            <a:spAutoFit/>
          </a:bodyPr>
          <a:lstStyle/>
          <a:p>
            <a:r>
              <a:rPr lang="en-US" sz="2000" dirty="0"/>
              <a:t>I2C Master Reading </a:t>
            </a:r>
            <a:r>
              <a:rPr lang="en-US" sz="2000" dirty="0" smtClean="0"/>
              <a:t>2 bytes</a:t>
            </a:r>
            <a:endParaRPr lang="en-IN" sz="2000" dirty="0"/>
          </a:p>
        </p:txBody>
      </p:sp>
    </p:spTree>
    <p:extLst>
      <p:ext uri="{BB962C8B-B14F-4D97-AF65-F5344CB8AC3E}">
        <p14:creationId xmlns:p14="http://schemas.microsoft.com/office/powerpoint/2010/main" val="137189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2.77778E-7 -1.36686E-6 L -0.47708 0.00586 " pathEditMode="relative" rAng="0" ptsTypes="AA">
                                      <p:cBhvr>
                                        <p:cTn id="6" dur="2000" fill="hold"/>
                                        <p:tgtEl>
                                          <p:spTgt spid="21"/>
                                        </p:tgtEl>
                                        <p:attrNameLst>
                                          <p:attrName>ppt_x</p:attrName>
                                          <p:attrName>ppt_y</p:attrName>
                                        </p:attrNameLst>
                                      </p:cBhvr>
                                      <p:rCtr x="-23854" y="278"/>
                                    </p:animMotion>
                                  </p:child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2000"/>
                            </p:stCondLst>
                            <p:childTnLst>
                              <p:par>
                                <p:cTn id="11" presetID="42" presetClass="path" presetSubtype="0" accel="50000" decel="50000" fill="hold" grpId="0" nodeType="afterEffect">
                                  <p:stCondLst>
                                    <p:cond delay="0"/>
                                  </p:stCondLst>
                                  <p:childTnLst>
                                    <p:animMotion origin="layout" path="M -2.5E-6 2.66893E-6 L 0.39775 -0.00463 " pathEditMode="relative" rAng="0" ptsTypes="AA">
                                      <p:cBhvr>
                                        <p:cTn id="12" dur="2000" fill="hold"/>
                                        <p:tgtEl>
                                          <p:spTgt spid="7"/>
                                        </p:tgtEl>
                                        <p:attrNameLst>
                                          <p:attrName>ppt_x</p:attrName>
                                          <p:attrName>ppt_y</p:attrName>
                                        </p:attrNameLst>
                                      </p:cBhvr>
                                      <p:rCtr x="19878" y="-247"/>
                                    </p:animMotion>
                                  </p:childTnLst>
                                </p:cTn>
                              </p:par>
                            </p:childTnLst>
                          </p:cTn>
                        </p:par>
                        <p:par>
                          <p:cTn id="13" fill="hold">
                            <p:stCondLst>
                              <p:cond delay="4000"/>
                            </p:stCondLst>
                            <p:childTnLst>
                              <p:par>
                                <p:cTn id="14" presetID="16" presetClass="entr" presetSubtype="21"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arn(inVertical)">
                                      <p:cBhvr>
                                        <p:cTn id="16" dur="500"/>
                                        <p:tgtEl>
                                          <p:spTgt spid="15"/>
                                        </p:tgtEl>
                                      </p:cBhvr>
                                    </p:animEffect>
                                  </p:childTnLst>
                                </p:cTn>
                              </p:par>
                            </p:childTnLst>
                          </p:cTn>
                        </p:par>
                        <p:par>
                          <p:cTn id="17" fill="hold">
                            <p:stCondLst>
                              <p:cond delay="4500"/>
                            </p:stCondLst>
                            <p:childTnLst>
                              <p:par>
                                <p:cTn id="18" presetID="16" presetClass="entr" presetSubtype="21"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arn(inVertical)">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1" grpId="0"/>
      <p:bldP spid="7" grpId="0"/>
      <p:bldP spid="8"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97456" y="2016087"/>
            <a:ext cx="2842352" cy="1299990"/>
            <a:chOff x="462708" y="2016087"/>
            <a:chExt cx="4197427" cy="1608462"/>
          </a:xfrm>
        </p:grpSpPr>
        <p:sp>
          <p:nvSpPr>
            <p:cNvPr id="4" name="Rectangle 3"/>
            <p:cNvSpPr/>
            <p:nvPr/>
          </p:nvSpPr>
          <p:spPr>
            <a:xfrm>
              <a:off x="462708" y="2016087"/>
              <a:ext cx="4197427" cy="1608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2754217" y="2566930"/>
              <a:ext cx="1399142" cy="41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725278" y="2566930"/>
              <a:ext cx="1399142" cy="41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 name="Group 9"/>
          <p:cNvGrpSpPr/>
          <p:nvPr/>
        </p:nvGrpSpPr>
        <p:grpSpPr>
          <a:xfrm>
            <a:off x="5903205" y="1962965"/>
            <a:ext cx="2842352" cy="1299990"/>
            <a:chOff x="462708" y="2016087"/>
            <a:chExt cx="4197427" cy="1608462"/>
          </a:xfrm>
        </p:grpSpPr>
        <p:sp>
          <p:nvSpPr>
            <p:cNvPr id="11" name="Rectangle 10"/>
            <p:cNvSpPr/>
            <p:nvPr/>
          </p:nvSpPr>
          <p:spPr>
            <a:xfrm>
              <a:off x="462708" y="2016087"/>
              <a:ext cx="4197427" cy="1608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2754217" y="2566930"/>
              <a:ext cx="1399142" cy="41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725278" y="2566930"/>
              <a:ext cx="1399142" cy="41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Rectangle 13"/>
          <p:cNvSpPr/>
          <p:nvPr/>
        </p:nvSpPr>
        <p:spPr>
          <a:xfrm>
            <a:off x="3670790" y="710247"/>
            <a:ext cx="901209" cy="307777"/>
          </a:xfrm>
          <a:prstGeom prst="rect">
            <a:avLst/>
          </a:prstGeom>
        </p:spPr>
        <p:txBody>
          <a:bodyPr wrap="none">
            <a:spAutoFit/>
          </a:bodyPr>
          <a:lstStyle/>
          <a:p>
            <a:r>
              <a:rPr lang="en-US" dirty="0" smtClean="0"/>
              <a:t>ADDR=0</a:t>
            </a:r>
            <a:endParaRPr lang="en-IN" dirty="0"/>
          </a:p>
        </p:txBody>
      </p:sp>
      <p:sp>
        <p:nvSpPr>
          <p:cNvPr id="15" name="Rectangle 14"/>
          <p:cNvSpPr/>
          <p:nvPr/>
        </p:nvSpPr>
        <p:spPr>
          <a:xfrm>
            <a:off x="605774" y="3497515"/>
            <a:ext cx="1717137" cy="307777"/>
          </a:xfrm>
          <a:prstGeom prst="rect">
            <a:avLst/>
          </a:prstGeom>
        </p:spPr>
        <p:txBody>
          <a:bodyPr wrap="none">
            <a:spAutoFit/>
          </a:bodyPr>
          <a:lstStyle/>
          <a:p>
            <a:r>
              <a:rPr lang="en-US" dirty="0"/>
              <a:t>I2C is in wait state</a:t>
            </a:r>
            <a:endParaRPr lang="en-IN" dirty="0"/>
          </a:p>
        </p:txBody>
      </p:sp>
      <p:sp>
        <p:nvSpPr>
          <p:cNvPr id="16" name="Rectangle 15"/>
          <p:cNvSpPr/>
          <p:nvPr/>
        </p:nvSpPr>
        <p:spPr>
          <a:xfrm>
            <a:off x="6465812" y="3350116"/>
            <a:ext cx="1717137" cy="307777"/>
          </a:xfrm>
          <a:prstGeom prst="rect">
            <a:avLst/>
          </a:prstGeom>
        </p:spPr>
        <p:txBody>
          <a:bodyPr wrap="none">
            <a:spAutoFit/>
          </a:bodyPr>
          <a:lstStyle/>
          <a:p>
            <a:r>
              <a:rPr lang="en-US" dirty="0"/>
              <a:t>I2C is in wait state</a:t>
            </a:r>
            <a:endParaRPr lang="en-IN" dirty="0"/>
          </a:p>
        </p:txBody>
      </p:sp>
      <p:sp>
        <p:nvSpPr>
          <p:cNvPr id="18" name="Rectangle 17"/>
          <p:cNvSpPr/>
          <p:nvPr/>
        </p:nvSpPr>
        <p:spPr>
          <a:xfrm>
            <a:off x="591354" y="2456854"/>
            <a:ext cx="715260" cy="307777"/>
          </a:xfrm>
          <a:prstGeom prst="rect">
            <a:avLst/>
          </a:prstGeom>
        </p:spPr>
        <p:txBody>
          <a:bodyPr wrap="none">
            <a:spAutoFit/>
          </a:bodyPr>
          <a:lstStyle/>
          <a:p>
            <a:r>
              <a:rPr lang="en-US" dirty="0"/>
              <a:t>data1</a:t>
            </a:r>
            <a:endParaRPr lang="en-IN" dirty="0"/>
          </a:p>
        </p:txBody>
      </p:sp>
      <p:sp>
        <p:nvSpPr>
          <p:cNvPr id="19" name="Rectangle 18"/>
          <p:cNvSpPr/>
          <p:nvPr/>
        </p:nvSpPr>
        <p:spPr>
          <a:xfrm>
            <a:off x="5920585" y="2782229"/>
            <a:ext cx="1268296" cy="307777"/>
          </a:xfrm>
          <a:prstGeom prst="rect">
            <a:avLst/>
          </a:prstGeom>
        </p:spPr>
        <p:txBody>
          <a:bodyPr wrap="none">
            <a:spAutoFit/>
          </a:bodyPr>
          <a:lstStyle/>
          <a:p>
            <a:r>
              <a:rPr lang="en-US" dirty="0"/>
              <a:t>Shift Register</a:t>
            </a:r>
            <a:endParaRPr lang="en-IN" dirty="0"/>
          </a:p>
        </p:txBody>
      </p:sp>
      <p:sp>
        <p:nvSpPr>
          <p:cNvPr id="20" name="Rectangle 19"/>
          <p:cNvSpPr/>
          <p:nvPr/>
        </p:nvSpPr>
        <p:spPr>
          <a:xfrm>
            <a:off x="7324380" y="2799643"/>
            <a:ext cx="1303562" cy="307777"/>
          </a:xfrm>
          <a:prstGeom prst="rect">
            <a:avLst/>
          </a:prstGeom>
        </p:spPr>
        <p:txBody>
          <a:bodyPr wrap="none">
            <a:spAutoFit/>
          </a:bodyPr>
          <a:lstStyle/>
          <a:p>
            <a:r>
              <a:rPr lang="en-US" dirty="0"/>
              <a:t>Data register</a:t>
            </a:r>
            <a:endParaRPr lang="en-IN" dirty="0"/>
          </a:p>
        </p:txBody>
      </p:sp>
      <p:sp>
        <p:nvSpPr>
          <p:cNvPr id="21" name="Rectangle 20"/>
          <p:cNvSpPr/>
          <p:nvPr/>
        </p:nvSpPr>
        <p:spPr>
          <a:xfrm>
            <a:off x="1932623" y="2467779"/>
            <a:ext cx="715260" cy="307777"/>
          </a:xfrm>
          <a:prstGeom prst="rect">
            <a:avLst/>
          </a:prstGeom>
        </p:spPr>
        <p:txBody>
          <a:bodyPr wrap="none">
            <a:spAutoFit/>
          </a:bodyPr>
          <a:lstStyle/>
          <a:p>
            <a:r>
              <a:rPr lang="en-US" dirty="0" smtClean="0"/>
              <a:t>data2</a:t>
            </a:r>
            <a:endParaRPr lang="en-IN" dirty="0"/>
          </a:p>
        </p:txBody>
      </p:sp>
      <p:cxnSp>
        <p:nvCxnSpPr>
          <p:cNvPr id="9" name="Straight Arrow Connector 8"/>
          <p:cNvCxnSpPr>
            <a:stCxn id="4" idx="3"/>
          </p:cNvCxnSpPr>
          <p:nvPr/>
        </p:nvCxnSpPr>
        <p:spPr>
          <a:xfrm>
            <a:off x="3139808" y="2666082"/>
            <a:ext cx="2763397"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75259" y="2032272"/>
            <a:ext cx="840295" cy="307777"/>
          </a:xfrm>
          <a:prstGeom prst="rect">
            <a:avLst/>
          </a:prstGeom>
        </p:spPr>
        <p:txBody>
          <a:bodyPr wrap="none">
            <a:spAutoFit/>
          </a:bodyPr>
          <a:lstStyle/>
          <a:p>
            <a:r>
              <a:rPr lang="en-US" dirty="0"/>
              <a:t>RXNE=1</a:t>
            </a:r>
            <a:endParaRPr lang="en-IN" dirty="0"/>
          </a:p>
        </p:txBody>
      </p:sp>
      <p:sp>
        <p:nvSpPr>
          <p:cNvPr id="8" name="Rectangle 7"/>
          <p:cNvSpPr/>
          <p:nvPr/>
        </p:nvSpPr>
        <p:spPr>
          <a:xfrm>
            <a:off x="1960676" y="2049779"/>
            <a:ext cx="659155" cy="307777"/>
          </a:xfrm>
          <a:prstGeom prst="rect">
            <a:avLst/>
          </a:prstGeom>
        </p:spPr>
        <p:txBody>
          <a:bodyPr wrap="none">
            <a:spAutoFit/>
          </a:bodyPr>
          <a:lstStyle/>
          <a:p>
            <a:r>
              <a:rPr lang="en-US" dirty="0"/>
              <a:t>BTF=1</a:t>
            </a:r>
            <a:endParaRPr lang="en-IN" dirty="0"/>
          </a:p>
        </p:txBody>
      </p:sp>
      <p:sp>
        <p:nvSpPr>
          <p:cNvPr id="6" name="Up Arrow 5"/>
          <p:cNvSpPr/>
          <p:nvPr/>
        </p:nvSpPr>
        <p:spPr>
          <a:xfrm>
            <a:off x="760164" y="1255923"/>
            <a:ext cx="330506" cy="707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467599" y="954636"/>
            <a:ext cx="1064715" cy="307777"/>
          </a:xfrm>
          <a:prstGeom prst="rect">
            <a:avLst/>
          </a:prstGeom>
        </p:spPr>
        <p:txBody>
          <a:bodyPr wrap="none">
            <a:spAutoFit/>
          </a:bodyPr>
          <a:lstStyle/>
          <a:p>
            <a:r>
              <a:rPr lang="en-US" dirty="0"/>
              <a:t>SW </a:t>
            </a:r>
            <a:r>
              <a:rPr lang="en-US" dirty="0" smtClean="0"/>
              <a:t>read 1</a:t>
            </a:r>
            <a:endParaRPr lang="en-IN" dirty="0"/>
          </a:p>
        </p:txBody>
      </p:sp>
      <p:sp>
        <p:nvSpPr>
          <p:cNvPr id="24" name="Rectangle 23"/>
          <p:cNvSpPr/>
          <p:nvPr/>
        </p:nvSpPr>
        <p:spPr>
          <a:xfrm>
            <a:off x="3349829" y="1034209"/>
            <a:ext cx="1947969" cy="307777"/>
          </a:xfrm>
          <a:prstGeom prst="rect">
            <a:avLst/>
          </a:prstGeom>
        </p:spPr>
        <p:txBody>
          <a:bodyPr wrap="none">
            <a:spAutoFit/>
          </a:bodyPr>
          <a:lstStyle/>
          <a:p>
            <a:r>
              <a:rPr lang="en-US" dirty="0" smtClean="0"/>
              <a:t>Keep POS=1</a:t>
            </a:r>
            <a:r>
              <a:rPr lang="en-US" dirty="0"/>
              <a:t>, ACK=0</a:t>
            </a:r>
            <a:endParaRPr lang="en-IN" dirty="0"/>
          </a:p>
        </p:txBody>
      </p:sp>
      <p:sp>
        <p:nvSpPr>
          <p:cNvPr id="25" name="Rectangle 24"/>
          <p:cNvSpPr/>
          <p:nvPr/>
        </p:nvSpPr>
        <p:spPr>
          <a:xfrm>
            <a:off x="1718632" y="2858722"/>
            <a:ext cx="1268296" cy="307777"/>
          </a:xfrm>
          <a:prstGeom prst="rect">
            <a:avLst/>
          </a:prstGeom>
        </p:spPr>
        <p:txBody>
          <a:bodyPr wrap="none">
            <a:spAutoFit/>
          </a:bodyPr>
          <a:lstStyle/>
          <a:p>
            <a:r>
              <a:rPr lang="en-US" dirty="0"/>
              <a:t>Shift Register</a:t>
            </a:r>
            <a:endParaRPr lang="en-IN" dirty="0"/>
          </a:p>
        </p:txBody>
      </p:sp>
      <p:sp>
        <p:nvSpPr>
          <p:cNvPr id="26" name="Rectangle 25"/>
          <p:cNvSpPr/>
          <p:nvPr/>
        </p:nvSpPr>
        <p:spPr>
          <a:xfrm>
            <a:off x="297456" y="2854249"/>
            <a:ext cx="1303562" cy="307777"/>
          </a:xfrm>
          <a:prstGeom prst="rect">
            <a:avLst/>
          </a:prstGeom>
        </p:spPr>
        <p:txBody>
          <a:bodyPr wrap="none">
            <a:spAutoFit/>
          </a:bodyPr>
          <a:lstStyle/>
          <a:p>
            <a:r>
              <a:rPr lang="en-US" dirty="0"/>
              <a:t>Data register</a:t>
            </a:r>
            <a:endParaRPr lang="en-IN" dirty="0"/>
          </a:p>
        </p:txBody>
      </p:sp>
      <p:sp>
        <p:nvSpPr>
          <p:cNvPr id="27" name="Rectangle 26"/>
          <p:cNvSpPr/>
          <p:nvPr/>
        </p:nvSpPr>
        <p:spPr>
          <a:xfrm>
            <a:off x="1213732" y="2022577"/>
            <a:ext cx="774571" cy="307777"/>
          </a:xfrm>
          <a:prstGeom prst="rect">
            <a:avLst/>
          </a:prstGeom>
        </p:spPr>
        <p:txBody>
          <a:bodyPr wrap="none">
            <a:spAutoFit/>
          </a:bodyPr>
          <a:lstStyle/>
          <a:p>
            <a:r>
              <a:rPr lang="en-US" dirty="0"/>
              <a:t>Master</a:t>
            </a:r>
            <a:endParaRPr lang="en-IN" dirty="0"/>
          </a:p>
        </p:txBody>
      </p:sp>
      <p:sp>
        <p:nvSpPr>
          <p:cNvPr id="28" name="Rectangle 27"/>
          <p:cNvSpPr/>
          <p:nvPr/>
        </p:nvSpPr>
        <p:spPr>
          <a:xfrm>
            <a:off x="6801595" y="1962965"/>
            <a:ext cx="649537" cy="307777"/>
          </a:xfrm>
          <a:prstGeom prst="rect">
            <a:avLst/>
          </a:prstGeom>
        </p:spPr>
        <p:txBody>
          <a:bodyPr wrap="none">
            <a:spAutoFit/>
          </a:bodyPr>
          <a:lstStyle/>
          <a:p>
            <a:r>
              <a:rPr lang="en-US" dirty="0" smtClean="0"/>
              <a:t>Slave</a:t>
            </a:r>
            <a:endParaRPr lang="en-IN" dirty="0"/>
          </a:p>
        </p:txBody>
      </p:sp>
      <p:sp>
        <p:nvSpPr>
          <p:cNvPr id="29" name="Rectangle 28"/>
          <p:cNvSpPr/>
          <p:nvPr/>
        </p:nvSpPr>
        <p:spPr>
          <a:xfrm>
            <a:off x="295794" y="106462"/>
            <a:ext cx="3578224" cy="400110"/>
          </a:xfrm>
          <a:prstGeom prst="rect">
            <a:avLst/>
          </a:prstGeom>
        </p:spPr>
        <p:txBody>
          <a:bodyPr wrap="none">
            <a:spAutoFit/>
          </a:bodyPr>
          <a:lstStyle/>
          <a:p>
            <a:r>
              <a:rPr lang="en-US" sz="2000" dirty="0"/>
              <a:t>I2C Master Reading </a:t>
            </a:r>
            <a:r>
              <a:rPr lang="en-US" sz="2000" dirty="0" smtClean="0"/>
              <a:t>2 bytes</a:t>
            </a:r>
            <a:endParaRPr lang="en-IN" sz="2000" dirty="0"/>
          </a:p>
        </p:txBody>
      </p:sp>
    </p:spTree>
    <p:extLst>
      <p:ext uri="{BB962C8B-B14F-4D97-AF65-F5344CB8AC3E}">
        <p14:creationId xmlns:p14="http://schemas.microsoft.com/office/powerpoint/2010/main" val="3296763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par>
                          <p:cTn id="9" fill="hold">
                            <p:stCondLst>
                              <p:cond delay="0"/>
                            </p:stCondLst>
                            <p:childTnLst>
                              <p:par>
                                <p:cTn id="10" presetID="42" presetClass="path" presetSubtype="0" accel="50000" decel="50000" fill="hold" grpId="0" nodeType="afterEffect">
                                  <p:stCondLst>
                                    <p:cond delay="0"/>
                                  </p:stCondLst>
                                  <p:childTnLst>
                                    <p:animMotion origin="layout" path="M 5.55556E-7 -8.48504E-7 L -0.00122 -0.34989 " pathEditMode="relative" rAng="0" ptsTypes="AA">
                                      <p:cBhvr>
                                        <p:cTn id="11" dur="2000" fill="hold"/>
                                        <p:tgtEl>
                                          <p:spTgt spid="18"/>
                                        </p:tgtEl>
                                        <p:attrNameLst>
                                          <p:attrName>ppt_x</p:attrName>
                                          <p:attrName>ppt_y</p:attrName>
                                        </p:attrNameLst>
                                      </p:cBhvr>
                                      <p:rCtr x="-69" y="-17495"/>
                                    </p:animMotion>
                                  </p:childTnLst>
                                </p:cTn>
                              </p:par>
                              <p:par>
                                <p:cTn id="12" presetID="42" presetClass="path" presetSubtype="0" accel="50000" decel="50000" fill="hold" grpId="0" nodeType="withEffect">
                                  <p:stCondLst>
                                    <p:cond delay="0"/>
                                  </p:stCondLst>
                                  <p:childTnLst>
                                    <p:animMotion origin="layout" path="M 0.00417 -0.0037 L -0.14653 -0.00216 " pathEditMode="relative" rAng="0" ptsTypes="AA">
                                      <p:cBhvr>
                                        <p:cTn id="13" dur="2000" fill="hold"/>
                                        <p:tgtEl>
                                          <p:spTgt spid="21"/>
                                        </p:tgtEl>
                                        <p:attrNameLst>
                                          <p:attrName>ppt_x</p:attrName>
                                          <p:attrName>ppt_y</p:attrName>
                                        </p:attrNameLst>
                                      </p:cBhvr>
                                      <p:rCtr x="-7535" y="62"/>
                                    </p:animMotion>
                                  </p:childTnLst>
                                </p:cTn>
                              </p:par>
                            </p:childTnLst>
                          </p:cTn>
                        </p:par>
                        <p:par>
                          <p:cTn id="14" fill="hold">
                            <p:stCondLst>
                              <p:cond delay="2000"/>
                            </p:stCondLst>
                            <p:childTnLst>
                              <p:par>
                                <p:cTn id="15" presetID="1" presetClass="exit"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P spid="21" grpId="0"/>
      <p:bldP spid="8" grpId="0"/>
      <p:bldP spid="6" grpId="0" animBg="1"/>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5372" y="1144392"/>
            <a:ext cx="7101687" cy="830997"/>
          </a:xfrm>
          <a:prstGeom prst="rect">
            <a:avLst/>
          </a:prstGeom>
        </p:spPr>
        <p:txBody>
          <a:bodyPr wrap="square">
            <a:spAutoFit/>
          </a:bodyPr>
          <a:lstStyle/>
          <a:p>
            <a:r>
              <a:rPr lang="en-US" sz="2400" dirty="0" smtClean="0"/>
              <a:t>I2C is limited to 1Mbps in Fast Mode+ and to 3.4 Mbps in High-Speed Mode </a:t>
            </a:r>
            <a:endParaRPr lang="en-IN" sz="2400" dirty="0"/>
          </a:p>
        </p:txBody>
      </p:sp>
      <p:sp>
        <p:nvSpPr>
          <p:cNvPr id="4" name="Rectangle 3"/>
          <p:cNvSpPr/>
          <p:nvPr/>
        </p:nvSpPr>
        <p:spPr>
          <a:xfrm>
            <a:off x="775372" y="2492309"/>
            <a:ext cx="7689198" cy="1200329"/>
          </a:xfrm>
          <a:prstGeom prst="rect">
            <a:avLst/>
          </a:prstGeom>
        </p:spPr>
        <p:txBody>
          <a:bodyPr wrap="square">
            <a:spAutoFit/>
          </a:bodyPr>
          <a:lstStyle/>
          <a:p>
            <a:r>
              <a:rPr lang="en-US" sz="2400" dirty="0" smtClean="0"/>
              <a:t>If </a:t>
            </a:r>
            <a:r>
              <a:rPr lang="en-US" sz="2400" dirty="0"/>
              <a:t>your microcontroller is running at say 50Mhz , then </a:t>
            </a:r>
            <a:r>
              <a:rPr lang="en-US" sz="2400" dirty="0" smtClean="0"/>
              <a:t>SPI can </a:t>
            </a:r>
            <a:r>
              <a:rPr lang="en-US" sz="2400" dirty="0"/>
              <a:t>work at  maximum of 25Mhz of speed. That’s really fast.</a:t>
            </a:r>
            <a:endParaRPr lang="en-IN" sz="2400" dirty="0"/>
          </a:p>
        </p:txBody>
      </p:sp>
    </p:spTree>
    <p:extLst>
      <p:ext uri="{BB962C8B-B14F-4D97-AF65-F5344CB8AC3E}">
        <p14:creationId xmlns:p14="http://schemas.microsoft.com/office/powerpoint/2010/main" val="243842113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97456" y="2016087"/>
            <a:ext cx="2842352" cy="1299990"/>
            <a:chOff x="462708" y="2016087"/>
            <a:chExt cx="4197427" cy="1608462"/>
          </a:xfrm>
        </p:grpSpPr>
        <p:sp>
          <p:nvSpPr>
            <p:cNvPr id="4" name="Rectangle 3"/>
            <p:cNvSpPr/>
            <p:nvPr/>
          </p:nvSpPr>
          <p:spPr>
            <a:xfrm>
              <a:off x="462708" y="2016087"/>
              <a:ext cx="4197427" cy="1608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2754217" y="2566930"/>
              <a:ext cx="1399142" cy="41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725278" y="2566930"/>
              <a:ext cx="1399142" cy="41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 name="Group 9"/>
          <p:cNvGrpSpPr/>
          <p:nvPr/>
        </p:nvGrpSpPr>
        <p:grpSpPr>
          <a:xfrm>
            <a:off x="5903205" y="1962965"/>
            <a:ext cx="2842352" cy="1299990"/>
            <a:chOff x="462708" y="2016087"/>
            <a:chExt cx="4197427" cy="1608462"/>
          </a:xfrm>
        </p:grpSpPr>
        <p:sp>
          <p:nvSpPr>
            <p:cNvPr id="11" name="Rectangle 10"/>
            <p:cNvSpPr/>
            <p:nvPr/>
          </p:nvSpPr>
          <p:spPr>
            <a:xfrm>
              <a:off x="462708" y="2016087"/>
              <a:ext cx="4197427" cy="1608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2754217" y="2566930"/>
              <a:ext cx="1399142" cy="41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725278" y="2566930"/>
              <a:ext cx="1399142" cy="41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Rectangle 13"/>
          <p:cNvSpPr/>
          <p:nvPr/>
        </p:nvSpPr>
        <p:spPr>
          <a:xfrm>
            <a:off x="3670790" y="710247"/>
            <a:ext cx="901209" cy="307777"/>
          </a:xfrm>
          <a:prstGeom prst="rect">
            <a:avLst/>
          </a:prstGeom>
        </p:spPr>
        <p:txBody>
          <a:bodyPr wrap="none">
            <a:spAutoFit/>
          </a:bodyPr>
          <a:lstStyle/>
          <a:p>
            <a:r>
              <a:rPr lang="en-US" dirty="0" smtClean="0"/>
              <a:t>ADDR=0</a:t>
            </a:r>
            <a:endParaRPr lang="en-IN" dirty="0"/>
          </a:p>
        </p:txBody>
      </p:sp>
      <p:sp>
        <p:nvSpPr>
          <p:cNvPr id="19" name="Rectangle 18"/>
          <p:cNvSpPr/>
          <p:nvPr/>
        </p:nvSpPr>
        <p:spPr>
          <a:xfrm>
            <a:off x="5920585" y="2782229"/>
            <a:ext cx="1268296" cy="307777"/>
          </a:xfrm>
          <a:prstGeom prst="rect">
            <a:avLst/>
          </a:prstGeom>
        </p:spPr>
        <p:txBody>
          <a:bodyPr wrap="none">
            <a:spAutoFit/>
          </a:bodyPr>
          <a:lstStyle/>
          <a:p>
            <a:r>
              <a:rPr lang="en-US" dirty="0"/>
              <a:t>Shift Register</a:t>
            </a:r>
            <a:endParaRPr lang="en-IN" dirty="0"/>
          </a:p>
        </p:txBody>
      </p:sp>
      <p:sp>
        <p:nvSpPr>
          <p:cNvPr id="20" name="Rectangle 19"/>
          <p:cNvSpPr/>
          <p:nvPr/>
        </p:nvSpPr>
        <p:spPr>
          <a:xfrm>
            <a:off x="7324380" y="2799643"/>
            <a:ext cx="1303562" cy="307777"/>
          </a:xfrm>
          <a:prstGeom prst="rect">
            <a:avLst/>
          </a:prstGeom>
        </p:spPr>
        <p:txBody>
          <a:bodyPr wrap="none">
            <a:spAutoFit/>
          </a:bodyPr>
          <a:lstStyle/>
          <a:p>
            <a:r>
              <a:rPr lang="en-US" dirty="0"/>
              <a:t>Data register</a:t>
            </a:r>
            <a:endParaRPr lang="en-IN" dirty="0"/>
          </a:p>
        </p:txBody>
      </p:sp>
      <p:sp>
        <p:nvSpPr>
          <p:cNvPr id="21" name="Rectangle 20"/>
          <p:cNvSpPr/>
          <p:nvPr/>
        </p:nvSpPr>
        <p:spPr>
          <a:xfrm>
            <a:off x="600294" y="2459071"/>
            <a:ext cx="715260" cy="307777"/>
          </a:xfrm>
          <a:prstGeom prst="rect">
            <a:avLst/>
          </a:prstGeom>
        </p:spPr>
        <p:txBody>
          <a:bodyPr wrap="none">
            <a:spAutoFit/>
          </a:bodyPr>
          <a:lstStyle/>
          <a:p>
            <a:r>
              <a:rPr lang="en-US" dirty="0" smtClean="0"/>
              <a:t>data2</a:t>
            </a:r>
            <a:endParaRPr lang="en-IN" dirty="0"/>
          </a:p>
        </p:txBody>
      </p:sp>
      <p:cxnSp>
        <p:nvCxnSpPr>
          <p:cNvPr id="9" name="Straight Arrow Connector 8"/>
          <p:cNvCxnSpPr>
            <a:stCxn id="4" idx="3"/>
          </p:cNvCxnSpPr>
          <p:nvPr/>
        </p:nvCxnSpPr>
        <p:spPr>
          <a:xfrm>
            <a:off x="3139808" y="2666082"/>
            <a:ext cx="2763397"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75259" y="2032272"/>
            <a:ext cx="840295" cy="307777"/>
          </a:xfrm>
          <a:prstGeom prst="rect">
            <a:avLst/>
          </a:prstGeom>
        </p:spPr>
        <p:txBody>
          <a:bodyPr wrap="none">
            <a:spAutoFit/>
          </a:bodyPr>
          <a:lstStyle/>
          <a:p>
            <a:r>
              <a:rPr lang="en-US" dirty="0"/>
              <a:t>RXNE=1</a:t>
            </a:r>
            <a:endParaRPr lang="en-IN" dirty="0"/>
          </a:p>
        </p:txBody>
      </p:sp>
      <p:sp>
        <p:nvSpPr>
          <p:cNvPr id="6" name="Up Arrow 5"/>
          <p:cNvSpPr/>
          <p:nvPr/>
        </p:nvSpPr>
        <p:spPr>
          <a:xfrm>
            <a:off x="760164" y="1255923"/>
            <a:ext cx="330506" cy="707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467599" y="954636"/>
            <a:ext cx="1064715" cy="307777"/>
          </a:xfrm>
          <a:prstGeom prst="rect">
            <a:avLst/>
          </a:prstGeom>
        </p:spPr>
        <p:txBody>
          <a:bodyPr wrap="none">
            <a:spAutoFit/>
          </a:bodyPr>
          <a:lstStyle/>
          <a:p>
            <a:r>
              <a:rPr lang="en-US" dirty="0"/>
              <a:t>SW </a:t>
            </a:r>
            <a:r>
              <a:rPr lang="en-US" dirty="0" smtClean="0"/>
              <a:t>read 2</a:t>
            </a:r>
            <a:endParaRPr lang="en-IN" dirty="0"/>
          </a:p>
        </p:txBody>
      </p:sp>
      <p:sp>
        <p:nvSpPr>
          <p:cNvPr id="24" name="Rectangle 23"/>
          <p:cNvSpPr/>
          <p:nvPr/>
        </p:nvSpPr>
        <p:spPr>
          <a:xfrm>
            <a:off x="3349829" y="1034209"/>
            <a:ext cx="1947969" cy="307777"/>
          </a:xfrm>
          <a:prstGeom prst="rect">
            <a:avLst/>
          </a:prstGeom>
        </p:spPr>
        <p:txBody>
          <a:bodyPr wrap="none">
            <a:spAutoFit/>
          </a:bodyPr>
          <a:lstStyle/>
          <a:p>
            <a:r>
              <a:rPr lang="en-US" dirty="0" smtClean="0"/>
              <a:t>Keep POS=1</a:t>
            </a:r>
            <a:r>
              <a:rPr lang="en-US" dirty="0"/>
              <a:t>, ACK=0</a:t>
            </a:r>
            <a:endParaRPr lang="en-IN" dirty="0"/>
          </a:p>
        </p:txBody>
      </p:sp>
      <p:sp>
        <p:nvSpPr>
          <p:cNvPr id="25" name="Rectangle 24"/>
          <p:cNvSpPr/>
          <p:nvPr/>
        </p:nvSpPr>
        <p:spPr>
          <a:xfrm>
            <a:off x="1718632" y="2858722"/>
            <a:ext cx="1268296" cy="307777"/>
          </a:xfrm>
          <a:prstGeom prst="rect">
            <a:avLst/>
          </a:prstGeom>
        </p:spPr>
        <p:txBody>
          <a:bodyPr wrap="none">
            <a:spAutoFit/>
          </a:bodyPr>
          <a:lstStyle/>
          <a:p>
            <a:r>
              <a:rPr lang="en-US" dirty="0"/>
              <a:t>Shift Register</a:t>
            </a:r>
            <a:endParaRPr lang="en-IN" dirty="0"/>
          </a:p>
        </p:txBody>
      </p:sp>
      <p:sp>
        <p:nvSpPr>
          <p:cNvPr id="26" name="Rectangle 25"/>
          <p:cNvSpPr/>
          <p:nvPr/>
        </p:nvSpPr>
        <p:spPr>
          <a:xfrm>
            <a:off x="297456" y="2854249"/>
            <a:ext cx="1303562" cy="307777"/>
          </a:xfrm>
          <a:prstGeom prst="rect">
            <a:avLst/>
          </a:prstGeom>
        </p:spPr>
        <p:txBody>
          <a:bodyPr wrap="none">
            <a:spAutoFit/>
          </a:bodyPr>
          <a:lstStyle/>
          <a:p>
            <a:r>
              <a:rPr lang="en-US" dirty="0"/>
              <a:t>Data register</a:t>
            </a:r>
            <a:endParaRPr lang="en-IN" dirty="0"/>
          </a:p>
        </p:txBody>
      </p:sp>
      <p:sp>
        <p:nvSpPr>
          <p:cNvPr id="27" name="Rectangle 26"/>
          <p:cNvSpPr/>
          <p:nvPr/>
        </p:nvSpPr>
        <p:spPr>
          <a:xfrm>
            <a:off x="1213732" y="2022577"/>
            <a:ext cx="774571" cy="307777"/>
          </a:xfrm>
          <a:prstGeom prst="rect">
            <a:avLst/>
          </a:prstGeom>
        </p:spPr>
        <p:txBody>
          <a:bodyPr wrap="none">
            <a:spAutoFit/>
          </a:bodyPr>
          <a:lstStyle/>
          <a:p>
            <a:r>
              <a:rPr lang="en-US" dirty="0"/>
              <a:t>Master</a:t>
            </a:r>
            <a:endParaRPr lang="en-IN" dirty="0"/>
          </a:p>
        </p:txBody>
      </p:sp>
      <p:sp>
        <p:nvSpPr>
          <p:cNvPr id="28" name="Rectangle 27"/>
          <p:cNvSpPr/>
          <p:nvPr/>
        </p:nvSpPr>
        <p:spPr>
          <a:xfrm>
            <a:off x="6801595" y="1962965"/>
            <a:ext cx="649537" cy="307777"/>
          </a:xfrm>
          <a:prstGeom prst="rect">
            <a:avLst/>
          </a:prstGeom>
        </p:spPr>
        <p:txBody>
          <a:bodyPr wrap="none">
            <a:spAutoFit/>
          </a:bodyPr>
          <a:lstStyle/>
          <a:p>
            <a:r>
              <a:rPr lang="en-US" dirty="0" smtClean="0"/>
              <a:t>Slave</a:t>
            </a:r>
            <a:endParaRPr lang="en-IN" dirty="0"/>
          </a:p>
        </p:txBody>
      </p:sp>
      <p:sp>
        <p:nvSpPr>
          <p:cNvPr id="29" name="Rectangle 28"/>
          <p:cNvSpPr/>
          <p:nvPr/>
        </p:nvSpPr>
        <p:spPr>
          <a:xfrm>
            <a:off x="295794" y="106462"/>
            <a:ext cx="3578224" cy="400110"/>
          </a:xfrm>
          <a:prstGeom prst="rect">
            <a:avLst/>
          </a:prstGeom>
        </p:spPr>
        <p:txBody>
          <a:bodyPr wrap="none">
            <a:spAutoFit/>
          </a:bodyPr>
          <a:lstStyle/>
          <a:p>
            <a:r>
              <a:rPr lang="en-US" sz="2000" dirty="0"/>
              <a:t>I2C Master Reading </a:t>
            </a:r>
            <a:r>
              <a:rPr lang="en-US" sz="2000" dirty="0" smtClean="0"/>
              <a:t>2 bytes</a:t>
            </a:r>
            <a:endParaRPr lang="en-IN" sz="2000" dirty="0"/>
          </a:p>
        </p:txBody>
      </p:sp>
    </p:spTree>
    <p:extLst>
      <p:ext uri="{BB962C8B-B14F-4D97-AF65-F5344CB8AC3E}">
        <p14:creationId xmlns:p14="http://schemas.microsoft.com/office/powerpoint/2010/main" val="446095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42" presetClass="path" presetSubtype="0" accel="50000" decel="50000" fill="hold" grpId="0" nodeType="withEffect">
                                  <p:stCondLst>
                                    <p:cond delay="0"/>
                                  </p:stCondLst>
                                  <p:childTnLst>
                                    <p:animMotion origin="layout" path="M 2.5E-6 2.05801E-6 L -0.00243 -0.34989 " pathEditMode="relative" rAng="0" ptsTypes="AA">
                                      <p:cBhvr>
                                        <p:cTn id="10" dur="2000" fill="hold"/>
                                        <p:tgtEl>
                                          <p:spTgt spid="21"/>
                                        </p:tgtEl>
                                        <p:attrNameLst>
                                          <p:attrName>ppt_x</p:attrName>
                                          <p:attrName>ppt_y</p:attrName>
                                        </p:attrNameLst>
                                      </p:cBhvr>
                                      <p:rCtr x="-122" y="-17495"/>
                                    </p:animMotion>
                                  </p:childTnLst>
                                </p:cTn>
                              </p:par>
                            </p:childTnLst>
                          </p:cTn>
                        </p:par>
                        <p:par>
                          <p:cTn id="11" fill="hold">
                            <p:stCondLst>
                              <p:cond delay="2000"/>
                            </p:stCondLst>
                            <p:childTnLst>
                              <p:par>
                                <p:cTn id="12" presetID="1" presetClass="exit" presetSubtype="0" fill="hold" grpId="0" nodeType="afterEffect">
                                  <p:stCondLst>
                                    <p:cond delay="0"/>
                                  </p:stCondLst>
                                  <p:childTnLst>
                                    <p:set>
                                      <p:cBhvr>
                                        <p:cTn id="13"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6" grpId="0" animBg="1"/>
      <p:bldP spid="23"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2714" y="2329320"/>
            <a:ext cx="7090533" cy="369332"/>
          </a:xfrm>
          <a:prstGeom prst="rect">
            <a:avLst/>
          </a:prstGeom>
        </p:spPr>
        <p:txBody>
          <a:bodyPr wrap="square">
            <a:spAutoFit/>
          </a:bodyPr>
          <a:lstStyle/>
          <a:p>
            <a:r>
              <a:rPr lang="en-US" sz="1800" dirty="0"/>
              <a:t>1 </a:t>
            </a:r>
            <a:r>
              <a:rPr lang="en-US" sz="1800" dirty="0" smtClean="0"/>
              <a:t>  2   3    4</a:t>
            </a:r>
            <a:r>
              <a:rPr lang="en-US" sz="1800" dirty="0"/>
              <a:t>…………………50……………97  </a:t>
            </a:r>
            <a:r>
              <a:rPr lang="en-US" sz="1800" dirty="0" smtClean="0"/>
              <a:t>  98    99    100</a:t>
            </a:r>
            <a:endParaRPr lang="en-IN" sz="1800" dirty="0"/>
          </a:p>
        </p:txBody>
      </p:sp>
      <p:sp>
        <p:nvSpPr>
          <p:cNvPr id="5" name="Rectangle 4"/>
          <p:cNvSpPr/>
          <p:nvPr/>
        </p:nvSpPr>
        <p:spPr>
          <a:xfrm>
            <a:off x="1062714" y="1778129"/>
            <a:ext cx="724878" cy="307777"/>
          </a:xfrm>
          <a:prstGeom prst="rect">
            <a:avLst/>
          </a:prstGeom>
        </p:spPr>
        <p:txBody>
          <a:bodyPr wrap="none">
            <a:spAutoFit/>
          </a:bodyPr>
          <a:lstStyle/>
          <a:p>
            <a:r>
              <a:rPr lang="en-US" dirty="0"/>
              <a:t>N=100</a:t>
            </a:r>
            <a:endParaRPr lang="en-IN" dirty="0"/>
          </a:p>
        </p:txBody>
      </p:sp>
      <p:sp>
        <p:nvSpPr>
          <p:cNvPr id="6" name="Rectangle 5"/>
          <p:cNvSpPr/>
          <p:nvPr/>
        </p:nvSpPr>
        <p:spPr>
          <a:xfrm>
            <a:off x="6958803" y="2758904"/>
            <a:ext cx="317716" cy="307777"/>
          </a:xfrm>
          <a:prstGeom prst="rect">
            <a:avLst/>
          </a:prstGeom>
        </p:spPr>
        <p:txBody>
          <a:bodyPr wrap="none">
            <a:spAutoFit/>
          </a:bodyPr>
          <a:lstStyle/>
          <a:p>
            <a:r>
              <a:rPr lang="en-US" dirty="0"/>
              <a:t>N</a:t>
            </a:r>
            <a:endParaRPr lang="en-IN" dirty="0"/>
          </a:p>
        </p:txBody>
      </p:sp>
      <p:sp>
        <p:nvSpPr>
          <p:cNvPr id="7" name="Rectangle 6"/>
          <p:cNvSpPr/>
          <p:nvPr/>
        </p:nvSpPr>
        <p:spPr>
          <a:xfrm>
            <a:off x="6275757" y="2775089"/>
            <a:ext cx="476412" cy="307777"/>
          </a:xfrm>
          <a:prstGeom prst="rect">
            <a:avLst/>
          </a:prstGeom>
        </p:spPr>
        <p:txBody>
          <a:bodyPr wrap="none">
            <a:spAutoFit/>
          </a:bodyPr>
          <a:lstStyle/>
          <a:p>
            <a:r>
              <a:rPr lang="en-US" dirty="0" smtClean="0"/>
              <a:t>N-1</a:t>
            </a:r>
            <a:endParaRPr lang="en-IN" dirty="0"/>
          </a:p>
        </p:txBody>
      </p:sp>
      <p:sp>
        <p:nvSpPr>
          <p:cNvPr id="8" name="Rectangle 7"/>
          <p:cNvSpPr/>
          <p:nvPr/>
        </p:nvSpPr>
        <p:spPr>
          <a:xfrm>
            <a:off x="5802032" y="2758903"/>
            <a:ext cx="476412" cy="307777"/>
          </a:xfrm>
          <a:prstGeom prst="rect">
            <a:avLst/>
          </a:prstGeom>
        </p:spPr>
        <p:txBody>
          <a:bodyPr wrap="none">
            <a:spAutoFit/>
          </a:bodyPr>
          <a:lstStyle/>
          <a:p>
            <a:r>
              <a:rPr lang="en-US" dirty="0" smtClean="0"/>
              <a:t>N-2</a:t>
            </a:r>
            <a:endParaRPr lang="en-IN" dirty="0"/>
          </a:p>
        </p:txBody>
      </p:sp>
      <p:sp>
        <p:nvSpPr>
          <p:cNvPr id="9" name="Rectangle 8"/>
          <p:cNvSpPr/>
          <p:nvPr/>
        </p:nvSpPr>
        <p:spPr>
          <a:xfrm>
            <a:off x="295794" y="106462"/>
            <a:ext cx="7851829" cy="461665"/>
          </a:xfrm>
          <a:prstGeom prst="rect">
            <a:avLst/>
          </a:prstGeom>
        </p:spPr>
        <p:txBody>
          <a:bodyPr wrap="none">
            <a:spAutoFit/>
          </a:bodyPr>
          <a:lstStyle/>
          <a:p>
            <a:r>
              <a:rPr lang="en-US" sz="2400" dirty="0"/>
              <a:t>I2C Master Reading </a:t>
            </a:r>
            <a:r>
              <a:rPr lang="en-US" sz="2400" dirty="0" smtClean="0"/>
              <a:t>bytes more than 2 bytes( N &gt; 2)</a:t>
            </a:r>
            <a:endParaRPr lang="en-IN" sz="2400" dirty="0"/>
          </a:p>
        </p:txBody>
      </p:sp>
    </p:spTree>
    <p:extLst>
      <p:ext uri="{BB962C8B-B14F-4D97-AF65-F5344CB8AC3E}">
        <p14:creationId xmlns:p14="http://schemas.microsoft.com/office/powerpoint/2010/main" val="85088941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97456" y="2016087"/>
            <a:ext cx="2842352" cy="1299990"/>
            <a:chOff x="462708" y="2016087"/>
            <a:chExt cx="4197427" cy="1608462"/>
          </a:xfrm>
        </p:grpSpPr>
        <p:sp>
          <p:nvSpPr>
            <p:cNvPr id="4" name="Rectangle 3"/>
            <p:cNvSpPr/>
            <p:nvPr/>
          </p:nvSpPr>
          <p:spPr>
            <a:xfrm>
              <a:off x="462708" y="2016087"/>
              <a:ext cx="4197427" cy="1608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2754217" y="2566930"/>
              <a:ext cx="1399142" cy="41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725278" y="2566930"/>
              <a:ext cx="1399142" cy="41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 name="Group 9"/>
          <p:cNvGrpSpPr/>
          <p:nvPr/>
        </p:nvGrpSpPr>
        <p:grpSpPr>
          <a:xfrm>
            <a:off x="5903205" y="1962965"/>
            <a:ext cx="2842352" cy="1299990"/>
            <a:chOff x="462708" y="2016087"/>
            <a:chExt cx="4197427" cy="1608462"/>
          </a:xfrm>
        </p:grpSpPr>
        <p:sp>
          <p:nvSpPr>
            <p:cNvPr id="11" name="Rectangle 10"/>
            <p:cNvSpPr/>
            <p:nvPr/>
          </p:nvSpPr>
          <p:spPr>
            <a:xfrm>
              <a:off x="462708" y="2016087"/>
              <a:ext cx="4197427" cy="1608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2754217" y="2566930"/>
              <a:ext cx="1399142" cy="41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725278" y="2566930"/>
              <a:ext cx="1399142" cy="41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5" name="Rectangle 14"/>
          <p:cNvSpPr/>
          <p:nvPr/>
        </p:nvSpPr>
        <p:spPr>
          <a:xfrm>
            <a:off x="605774" y="3497515"/>
            <a:ext cx="1717137" cy="307777"/>
          </a:xfrm>
          <a:prstGeom prst="rect">
            <a:avLst/>
          </a:prstGeom>
        </p:spPr>
        <p:txBody>
          <a:bodyPr wrap="none">
            <a:spAutoFit/>
          </a:bodyPr>
          <a:lstStyle/>
          <a:p>
            <a:r>
              <a:rPr lang="en-US" dirty="0"/>
              <a:t>I2C is in wait state</a:t>
            </a:r>
            <a:endParaRPr lang="en-IN" dirty="0"/>
          </a:p>
        </p:txBody>
      </p:sp>
      <p:sp>
        <p:nvSpPr>
          <p:cNvPr id="16" name="Rectangle 15"/>
          <p:cNvSpPr/>
          <p:nvPr/>
        </p:nvSpPr>
        <p:spPr>
          <a:xfrm>
            <a:off x="6465812" y="3350116"/>
            <a:ext cx="1717137" cy="307777"/>
          </a:xfrm>
          <a:prstGeom prst="rect">
            <a:avLst/>
          </a:prstGeom>
        </p:spPr>
        <p:txBody>
          <a:bodyPr wrap="none">
            <a:spAutoFit/>
          </a:bodyPr>
          <a:lstStyle/>
          <a:p>
            <a:r>
              <a:rPr lang="en-US" dirty="0"/>
              <a:t>I2C is in wait state</a:t>
            </a:r>
            <a:endParaRPr lang="en-IN" dirty="0"/>
          </a:p>
        </p:txBody>
      </p:sp>
      <p:sp>
        <p:nvSpPr>
          <p:cNvPr id="19" name="Rectangle 18"/>
          <p:cNvSpPr/>
          <p:nvPr/>
        </p:nvSpPr>
        <p:spPr>
          <a:xfrm>
            <a:off x="5920585" y="2782229"/>
            <a:ext cx="1268296" cy="307777"/>
          </a:xfrm>
          <a:prstGeom prst="rect">
            <a:avLst/>
          </a:prstGeom>
        </p:spPr>
        <p:txBody>
          <a:bodyPr wrap="none">
            <a:spAutoFit/>
          </a:bodyPr>
          <a:lstStyle/>
          <a:p>
            <a:r>
              <a:rPr lang="en-US" dirty="0"/>
              <a:t>Shift Register</a:t>
            </a:r>
            <a:endParaRPr lang="en-IN" dirty="0"/>
          </a:p>
        </p:txBody>
      </p:sp>
      <p:sp>
        <p:nvSpPr>
          <p:cNvPr id="20" name="Rectangle 19"/>
          <p:cNvSpPr/>
          <p:nvPr/>
        </p:nvSpPr>
        <p:spPr>
          <a:xfrm>
            <a:off x="7324380" y="2799643"/>
            <a:ext cx="1303562" cy="307777"/>
          </a:xfrm>
          <a:prstGeom prst="rect">
            <a:avLst/>
          </a:prstGeom>
        </p:spPr>
        <p:txBody>
          <a:bodyPr wrap="none">
            <a:spAutoFit/>
          </a:bodyPr>
          <a:lstStyle/>
          <a:p>
            <a:r>
              <a:rPr lang="en-US" dirty="0"/>
              <a:t>Data register</a:t>
            </a:r>
            <a:endParaRPr lang="en-IN" dirty="0"/>
          </a:p>
        </p:txBody>
      </p:sp>
      <p:sp>
        <p:nvSpPr>
          <p:cNvPr id="21" name="Rectangle 20"/>
          <p:cNvSpPr/>
          <p:nvPr/>
        </p:nvSpPr>
        <p:spPr>
          <a:xfrm>
            <a:off x="657200" y="2469779"/>
            <a:ext cx="476412" cy="307777"/>
          </a:xfrm>
          <a:prstGeom prst="rect">
            <a:avLst/>
          </a:prstGeom>
        </p:spPr>
        <p:txBody>
          <a:bodyPr wrap="none">
            <a:spAutoFit/>
          </a:bodyPr>
          <a:lstStyle/>
          <a:p>
            <a:r>
              <a:rPr lang="en-US" dirty="0" smtClean="0"/>
              <a:t>N-2</a:t>
            </a:r>
            <a:endParaRPr lang="en-IN" dirty="0"/>
          </a:p>
        </p:txBody>
      </p:sp>
      <p:cxnSp>
        <p:nvCxnSpPr>
          <p:cNvPr id="9" name="Straight Arrow Connector 8"/>
          <p:cNvCxnSpPr>
            <a:stCxn id="4" idx="3"/>
          </p:cNvCxnSpPr>
          <p:nvPr/>
        </p:nvCxnSpPr>
        <p:spPr>
          <a:xfrm>
            <a:off x="3139808" y="2666082"/>
            <a:ext cx="2763397"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75259" y="2032272"/>
            <a:ext cx="840295" cy="307777"/>
          </a:xfrm>
          <a:prstGeom prst="rect">
            <a:avLst/>
          </a:prstGeom>
        </p:spPr>
        <p:txBody>
          <a:bodyPr wrap="none">
            <a:spAutoFit/>
          </a:bodyPr>
          <a:lstStyle/>
          <a:p>
            <a:r>
              <a:rPr lang="en-US" dirty="0"/>
              <a:t>RXNE=1</a:t>
            </a:r>
            <a:endParaRPr lang="en-IN" dirty="0"/>
          </a:p>
        </p:txBody>
      </p:sp>
      <p:sp>
        <p:nvSpPr>
          <p:cNvPr id="8" name="Rectangle 7"/>
          <p:cNvSpPr/>
          <p:nvPr/>
        </p:nvSpPr>
        <p:spPr>
          <a:xfrm>
            <a:off x="1960676" y="2049779"/>
            <a:ext cx="659155" cy="307777"/>
          </a:xfrm>
          <a:prstGeom prst="rect">
            <a:avLst/>
          </a:prstGeom>
        </p:spPr>
        <p:txBody>
          <a:bodyPr wrap="none">
            <a:spAutoFit/>
          </a:bodyPr>
          <a:lstStyle/>
          <a:p>
            <a:r>
              <a:rPr lang="en-US" dirty="0"/>
              <a:t>BTF=1</a:t>
            </a:r>
            <a:endParaRPr lang="en-IN" dirty="0"/>
          </a:p>
        </p:txBody>
      </p:sp>
      <p:sp>
        <p:nvSpPr>
          <p:cNvPr id="24" name="Rectangle 23"/>
          <p:cNvSpPr/>
          <p:nvPr/>
        </p:nvSpPr>
        <p:spPr>
          <a:xfrm>
            <a:off x="1718632" y="2858722"/>
            <a:ext cx="1268296" cy="307777"/>
          </a:xfrm>
          <a:prstGeom prst="rect">
            <a:avLst/>
          </a:prstGeom>
        </p:spPr>
        <p:txBody>
          <a:bodyPr wrap="none">
            <a:spAutoFit/>
          </a:bodyPr>
          <a:lstStyle/>
          <a:p>
            <a:r>
              <a:rPr lang="en-US" dirty="0"/>
              <a:t>Shift Register</a:t>
            </a:r>
            <a:endParaRPr lang="en-IN" dirty="0"/>
          </a:p>
        </p:txBody>
      </p:sp>
      <p:sp>
        <p:nvSpPr>
          <p:cNvPr id="25" name="Rectangle 24"/>
          <p:cNvSpPr/>
          <p:nvPr/>
        </p:nvSpPr>
        <p:spPr>
          <a:xfrm>
            <a:off x="297456" y="2854249"/>
            <a:ext cx="1303562" cy="307777"/>
          </a:xfrm>
          <a:prstGeom prst="rect">
            <a:avLst/>
          </a:prstGeom>
        </p:spPr>
        <p:txBody>
          <a:bodyPr wrap="none">
            <a:spAutoFit/>
          </a:bodyPr>
          <a:lstStyle/>
          <a:p>
            <a:r>
              <a:rPr lang="en-US" dirty="0"/>
              <a:t>Data register</a:t>
            </a:r>
            <a:endParaRPr lang="en-IN" dirty="0"/>
          </a:p>
        </p:txBody>
      </p:sp>
      <p:sp>
        <p:nvSpPr>
          <p:cNvPr id="26" name="Rectangle 25"/>
          <p:cNvSpPr/>
          <p:nvPr/>
        </p:nvSpPr>
        <p:spPr>
          <a:xfrm>
            <a:off x="1213732" y="2022577"/>
            <a:ext cx="774571" cy="307777"/>
          </a:xfrm>
          <a:prstGeom prst="rect">
            <a:avLst/>
          </a:prstGeom>
        </p:spPr>
        <p:txBody>
          <a:bodyPr wrap="none">
            <a:spAutoFit/>
          </a:bodyPr>
          <a:lstStyle/>
          <a:p>
            <a:r>
              <a:rPr lang="en-US" dirty="0"/>
              <a:t>Master</a:t>
            </a:r>
            <a:endParaRPr lang="en-IN" dirty="0"/>
          </a:p>
        </p:txBody>
      </p:sp>
      <p:sp>
        <p:nvSpPr>
          <p:cNvPr id="27" name="Rectangle 26"/>
          <p:cNvSpPr/>
          <p:nvPr/>
        </p:nvSpPr>
        <p:spPr>
          <a:xfrm>
            <a:off x="6801595" y="1962965"/>
            <a:ext cx="649537" cy="307777"/>
          </a:xfrm>
          <a:prstGeom prst="rect">
            <a:avLst/>
          </a:prstGeom>
        </p:spPr>
        <p:txBody>
          <a:bodyPr wrap="none">
            <a:spAutoFit/>
          </a:bodyPr>
          <a:lstStyle/>
          <a:p>
            <a:r>
              <a:rPr lang="en-US" dirty="0" smtClean="0"/>
              <a:t>Slave</a:t>
            </a:r>
            <a:endParaRPr lang="en-IN" dirty="0"/>
          </a:p>
        </p:txBody>
      </p:sp>
      <p:sp>
        <p:nvSpPr>
          <p:cNvPr id="28" name="Rectangle 27"/>
          <p:cNvSpPr/>
          <p:nvPr/>
        </p:nvSpPr>
        <p:spPr>
          <a:xfrm>
            <a:off x="2084705" y="2461289"/>
            <a:ext cx="476412" cy="307777"/>
          </a:xfrm>
          <a:prstGeom prst="rect">
            <a:avLst/>
          </a:prstGeom>
        </p:spPr>
        <p:txBody>
          <a:bodyPr wrap="none">
            <a:spAutoFit/>
          </a:bodyPr>
          <a:lstStyle/>
          <a:p>
            <a:r>
              <a:rPr lang="en-US" dirty="0" smtClean="0"/>
              <a:t>N-1</a:t>
            </a:r>
            <a:endParaRPr lang="en-IN" dirty="0"/>
          </a:p>
        </p:txBody>
      </p:sp>
      <p:sp>
        <p:nvSpPr>
          <p:cNvPr id="29" name="Rectangle 28"/>
          <p:cNvSpPr/>
          <p:nvPr/>
        </p:nvSpPr>
        <p:spPr>
          <a:xfrm>
            <a:off x="6316527" y="2408167"/>
            <a:ext cx="317716" cy="307777"/>
          </a:xfrm>
          <a:prstGeom prst="rect">
            <a:avLst/>
          </a:prstGeom>
        </p:spPr>
        <p:txBody>
          <a:bodyPr wrap="none">
            <a:spAutoFit/>
          </a:bodyPr>
          <a:lstStyle/>
          <a:p>
            <a:r>
              <a:rPr lang="en-US" dirty="0" smtClean="0"/>
              <a:t>N</a:t>
            </a:r>
            <a:endParaRPr lang="en-IN" dirty="0"/>
          </a:p>
        </p:txBody>
      </p:sp>
      <p:sp>
        <p:nvSpPr>
          <p:cNvPr id="6" name="Rectangle 5"/>
          <p:cNvSpPr/>
          <p:nvPr/>
        </p:nvSpPr>
        <p:spPr>
          <a:xfrm>
            <a:off x="2084705" y="4017754"/>
            <a:ext cx="4572000" cy="523220"/>
          </a:xfrm>
          <a:prstGeom prst="rect">
            <a:avLst/>
          </a:prstGeom>
        </p:spPr>
        <p:txBody>
          <a:bodyPr>
            <a:spAutoFit/>
          </a:bodyPr>
          <a:lstStyle/>
          <a:p>
            <a:r>
              <a:rPr lang="en-US" dirty="0"/>
              <a:t>In the BTF handler disable the </a:t>
            </a:r>
            <a:r>
              <a:rPr lang="en-US" dirty="0" err="1"/>
              <a:t>acking</a:t>
            </a:r>
            <a:r>
              <a:rPr lang="en-US" dirty="0"/>
              <a:t> and read the data register</a:t>
            </a:r>
            <a:endParaRPr lang="en-IN" dirty="0"/>
          </a:p>
        </p:txBody>
      </p:sp>
      <p:sp>
        <p:nvSpPr>
          <p:cNvPr id="31" name="Rectangle 30"/>
          <p:cNvSpPr/>
          <p:nvPr/>
        </p:nvSpPr>
        <p:spPr>
          <a:xfrm>
            <a:off x="295794" y="106462"/>
            <a:ext cx="7851829" cy="461665"/>
          </a:xfrm>
          <a:prstGeom prst="rect">
            <a:avLst/>
          </a:prstGeom>
        </p:spPr>
        <p:txBody>
          <a:bodyPr wrap="none">
            <a:spAutoFit/>
          </a:bodyPr>
          <a:lstStyle/>
          <a:p>
            <a:r>
              <a:rPr lang="en-US" sz="2400" dirty="0"/>
              <a:t>I2C Master Reading </a:t>
            </a:r>
            <a:r>
              <a:rPr lang="en-US" sz="2400" dirty="0" smtClean="0"/>
              <a:t>bytes more than 2 bytes( N &gt; 2)</a:t>
            </a:r>
            <a:endParaRPr lang="en-IN" sz="2400" dirty="0"/>
          </a:p>
        </p:txBody>
      </p:sp>
    </p:spTree>
    <p:extLst>
      <p:ext uri="{BB962C8B-B14F-4D97-AF65-F5344CB8AC3E}">
        <p14:creationId xmlns:p14="http://schemas.microsoft.com/office/powerpoint/2010/main" val="113505743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97456" y="2016087"/>
            <a:ext cx="2842352" cy="1299990"/>
            <a:chOff x="462708" y="2016087"/>
            <a:chExt cx="4197427" cy="1608462"/>
          </a:xfrm>
        </p:grpSpPr>
        <p:sp>
          <p:nvSpPr>
            <p:cNvPr id="4" name="Rectangle 3"/>
            <p:cNvSpPr/>
            <p:nvPr/>
          </p:nvSpPr>
          <p:spPr>
            <a:xfrm>
              <a:off x="462708" y="2016087"/>
              <a:ext cx="4197427" cy="1608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2754217" y="2566930"/>
              <a:ext cx="1399142" cy="41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725278" y="2566930"/>
              <a:ext cx="1399142" cy="41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 name="Group 9"/>
          <p:cNvGrpSpPr/>
          <p:nvPr/>
        </p:nvGrpSpPr>
        <p:grpSpPr>
          <a:xfrm>
            <a:off x="5903205" y="1962965"/>
            <a:ext cx="2842352" cy="1299990"/>
            <a:chOff x="462708" y="2016087"/>
            <a:chExt cx="4197427" cy="1608462"/>
          </a:xfrm>
        </p:grpSpPr>
        <p:sp>
          <p:nvSpPr>
            <p:cNvPr id="11" name="Rectangle 10"/>
            <p:cNvSpPr/>
            <p:nvPr/>
          </p:nvSpPr>
          <p:spPr>
            <a:xfrm>
              <a:off x="462708" y="2016087"/>
              <a:ext cx="4197427" cy="1608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2754217" y="2566930"/>
              <a:ext cx="1399142" cy="41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725278" y="2566930"/>
              <a:ext cx="1399142" cy="418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5" name="Rectangle 14"/>
          <p:cNvSpPr/>
          <p:nvPr/>
        </p:nvSpPr>
        <p:spPr>
          <a:xfrm>
            <a:off x="605774" y="3497515"/>
            <a:ext cx="1717137" cy="307777"/>
          </a:xfrm>
          <a:prstGeom prst="rect">
            <a:avLst/>
          </a:prstGeom>
        </p:spPr>
        <p:txBody>
          <a:bodyPr wrap="none">
            <a:spAutoFit/>
          </a:bodyPr>
          <a:lstStyle/>
          <a:p>
            <a:r>
              <a:rPr lang="en-US" dirty="0"/>
              <a:t>I2C is in wait state</a:t>
            </a:r>
            <a:endParaRPr lang="en-IN" dirty="0"/>
          </a:p>
        </p:txBody>
      </p:sp>
      <p:sp>
        <p:nvSpPr>
          <p:cNvPr id="16" name="Rectangle 15"/>
          <p:cNvSpPr/>
          <p:nvPr/>
        </p:nvSpPr>
        <p:spPr>
          <a:xfrm>
            <a:off x="6465812" y="3350116"/>
            <a:ext cx="1717137" cy="307777"/>
          </a:xfrm>
          <a:prstGeom prst="rect">
            <a:avLst/>
          </a:prstGeom>
        </p:spPr>
        <p:txBody>
          <a:bodyPr wrap="none">
            <a:spAutoFit/>
          </a:bodyPr>
          <a:lstStyle/>
          <a:p>
            <a:r>
              <a:rPr lang="en-US" dirty="0"/>
              <a:t>I2C is in wait state</a:t>
            </a:r>
            <a:endParaRPr lang="en-IN" dirty="0"/>
          </a:p>
        </p:txBody>
      </p:sp>
      <p:sp>
        <p:nvSpPr>
          <p:cNvPr id="19" name="Rectangle 18"/>
          <p:cNvSpPr/>
          <p:nvPr/>
        </p:nvSpPr>
        <p:spPr>
          <a:xfrm>
            <a:off x="5920585" y="2782229"/>
            <a:ext cx="1268296" cy="307777"/>
          </a:xfrm>
          <a:prstGeom prst="rect">
            <a:avLst/>
          </a:prstGeom>
        </p:spPr>
        <p:txBody>
          <a:bodyPr wrap="none">
            <a:spAutoFit/>
          </a:bodyPr>
          <a:lstStyle/>
          <a:p>
            <a:r>
              <a:rPr lang="en-US" dirty="0"/>
              <a:t>Shift Register</a:t>
            </a:r>
            <a:endParaRPr lang="en-IN" dirty="0"/>
          </a:p>
        </p:txBody>
      </p:sp>
      <p:sp>
        <p:nvSpPr>
          <p:cNvPr id="20" name="Rectangle 19"/>
          <p:cNvSpPr/>
          <p:nvPr/>
        </p:nvSpPr>
        <p:spPr>
          <a:xfrm>
            <a:off x="7324380" y="2799643"/>
            <a:ext cx="1303562" cy="307777"/>
          </a:xfrm>
          <a:prstGeom prst="rect">
            <a:avLst/>
          </a:prstGeom>
        </p:spPr>
        <p:txBody>
          <a:bodyPr wrap="none">
            <a:spAutoFit/>
          </a:bodyPr>
          <a:lstStyle/>
          <a:p>
            <a:r>
              <a:rPr lang="en-US" dirty="0"/>
              <a:t>Data register</a:t>
            </a:r>
            <a:endParaRPr lang="en-IN" dirty="0"/>
          </a:p>
        </p:txBody>
      </p:sp>
      <p:sp>
        <p:nvSpPr>
          <p:cNvPr id="21" name="Rectangle 20"/>
          <p:cNvSpPr/>
          <p:nvPr/>
        </p:nvSpPr>
        <p:spPr>
          <a:xfrm>
            <a:off x="657200" y="2469779"/>
            <a:ext cx="476412" cy="307777"/>
          </a:xfrm>
          <a:prstGeom prst="rect">
            <a:avLst/>
          </a:prstGeom>
        </p:spPr>
        <p:txBody>
          <a:bodyPr wrap="none">
            <a:spAutoFit/>
          </a:bodyPr>
          <a:lstStyle/>
          <a:p>
            <a:r>
              <a:rPr lang="en-US" dirty="0" smtClean="0"/>
              <a:t>N-2</a:t>
            </a:r>
            <a:endParaRPr lang="en-IN" dirty="0"/>
          </a:p>
        </p:txBody>
      </p:sp>
      <p:cxnSp>
        <p:nvCxnSpPr>
          <p:cNvPr id="9" name="Straight Arrow Connector 8"/>
          <p:cNvCxnSpPr>
            <a:stCxn id="4" idx="3"/>
          </p:cNvCxnSpPr>
          <p:nvPr/>
        </p:nvCxnSpPr>
        <p:spPr>
          <a:xfrm>
            <a:off x="3139808" y="2666082"/>
            <a:ext cx="2763397"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75259" y="2032272"/>
            <a:ext cx="840295" cy="307777"/>
          </a:xfrm>
          <a:prstGeom prst="rect">
            <a:avLst/>
          </a:prstGeom>
        </p:spPr>
        <p:txBody>
          <a:bodyPr wrap="none">
            <a:spAutoFit/>
          </a:bodyPr>
          <a:lstStyle/>
          <a:p>
            <a:r>
              <a:rPr lang="en-US" dirty="0"/>
              <a:t>RXNE=1</a:t>
            </a:r>
            <a:endParaRPr lang="en-IN" dirty="0"/>
          </a:p>
        </p:txBody>
      </p:sp>
      <p:sp>
        <p:nvSpPr>
          <p:cNvPr id="8" name="Rectangle 7"/>
          <p:cNvSpPr/>
          <p:nvPr/>
        </p:nvSpPr>
        <p:spPr>
          <a:xfrm>
            <a:off x="1960676" y="2049779"/>
            <a:ext cx="659155" cy="307777"/>
          </a:xfrm>
          <a:prstGeom prst="rect">
            <a:avLst/>
          </a:prstGeom>
        </p:spPr>
        <p:txBody>
          <a:bodyPr wrap="none">
            <a:spAutoFit/>
          </a:bodyPr>
          <a:lstStyle/>
          <a:p>
            <a:r>
              <a:rPr lang="en-US" dirty="0"/>
              <a:t>BTF=1</a:t>
            </a:r>
            <a:endParaRPr lang="en-IN" dirty="0"/>
          </a:p>
        </p:txBody>
      </p:sp>
      <p:sp>
        <p:nvSpPr>
          <p:cNvPr id="24" name="Rectangle 23"/>
          <p:cNvSpPr/>
          <p:nvPr/>
        </p:nvSpPr>
        <p:spPr>
          <a:xfrm>
            <a:off x="1718632" y="2858722"/>
            <a:ext cx="1268296" cy="307777"/>
          </a:xfrm>
          <a:prstGeom prst="rect">
            <a:avLst/>
          </a:prstGeom>
        </p:spPr>
        <p:txBody>
          <a:bodyPr wrap="none">
            <a:spAutoFit/>
          </a:bodyPr>
          <a:lstStyle/>
          <a:p>
            <a:r>
              <a:rPr lang="en-US" dirty="0"/>
              <a:t>Shift Register</a:t>
            </a:r>
            <a:endParaRPr lang="en-IN" dirty="0"/>
          </a:p>
        </p:txBody>
      </p:sp>
      <p:sp>
        <p:nvSpPr>
          <p:cNvPr id="25" name="Rectangle 24"/>
          <p:cNvSpPr/>
          <p:nvPr/>
        </p:nvSpPr>
        <p:spPr>
          <a:xfrm>
            <a:off x="297456" y="2854249"/>
            <a:ext cx="1303562" cy="307777"/>
          </a:xfrm>
          <a:prstGeom prst="rect">
            <a:avLst/>
          </a:prstGeom>
        </p:spPr>
        <p:txBody>
          <a:bodyPr wrap="none">
            <a:spAutoFit/>
          </a:bodyPr>
          <a:lstStyle/>
          <a:p>
            <a:r>
              <a:rPr lang="en-US" dirty="0"/>
              <a:t>Data register</a:t>
            </a:r>
            <a:endParaRPr lang="en-IN" dirty="0"/>
          </a:p>
        </p:txBody>
      </p:sp>
      <p:sp>
        <p:nvSpPr>
          <p:cNvPr id="26" name="Rectangle 25"/>
          <p:cNvSpPr/>
          <p:nvPr/>
        </p:nvSpPr>
        <p:spPr>
          <a:xfrm>
            <a:off x="1213732" y="2022577"/>
            <a:ext cx="774571" cy="307777"/>
          </a:xfrm>
          <a:prstGeom prst="rect">
            <a:avLst/>
          </a:prstGeom>
        </p:spPr>
        <p:txBody>
          <a:bodyPr wrap="none">
            <a:spAutoFit/>
          </a:bodyPr>
          <a:lstStyle/>
          <a:p>
            <a:r>
              <a:rPr lang="en-US" dirty="0"/>
              <a:t>Master</a:t>
            </a:r>
            <a:endParaRPr lang="en-IN" dirty="0"/>
          </a:p>
        </p:txBody>
      </p:sp>
      <p:sp>
        <p:nvSpPr>
          <p:cNvPr id="27" name="Rectangle 26"/>
          <p:cNvSpPr/>
          <p:nvPr/>
        </p:nvSpPr>
        <p:spPr>
          <a:xfrm>
            <a:off x="6801595" y="1962965"/>
            <a:ext cx="649537" cy="307777"/>
          </a:xfrm>
          <a:prstGeom prst="rect">
            <a:avLst/>
          </a:prstGeom>
        </p:spPr>
        <p:txBody>
          <a:bodyPr wrap="none">
            <a:spAutoFit/>
          </a:bodyPr>
          <a:lstStyle/>
          <a:p>
            <a:r>
              <a:rPr lang="en-US" dirty="0" smtClean="0"/>
              <a:t>Slave</a:t>
            </a:r>
            <a:endParaRPr lang="en-IN" dirty="0"/>
          </a:p>
        </p:txBody>
      </p:sp>
      <p:sp>
        <p:nvSpPr>
          <p:cNvPr id="28" name="Rectangle 27"/>
          <p:cNvSpPr/>
          <p:nvPr/>
        </p:nvSpPr>
        <p:spPr>
          <a:xfrm>
            <a:off x="2084705" y="2461289"/>
            <a:ext cx="476412" cy="307777"/>
          </a:xfrm>
          <a:prstGeom prst="rect">
            <a:avLst/>
          </a:prstGeom>
        </p:spPr>
        <p:txBody>
          <a:bodyPr wrap="none">
            <a:spAutoFit/>
          </a:bodyPr>
          <a:lstStyle/>
          <a:p>
            <a:r>
              <a:rPr lang="en-US" dirty="0" smtClean="0"/>
              <a:t>N-1</a:t>
            </a:r>
            <a:endParaRPr lang="en-IN" dirty="0"/>
          </a:p>
        </p:txBody>
      </p:sp>
      <p:sp>
        <p:nvSpPr>
          <p:cNvPr id="29" name="Rectangle 28"/>
          <p:cNvSpPr/>
          <p:nvPr/>
        </p:nvSpPr>
        <p:spPr>
          <a:xfrm>
            <a:off x="6316527" y="2408167"/>
            <a:ext cx="317716" cy="307777"/>
          </a:xfrm>
          <a:prstGeom prst="rect">
            <a:avLst/>
          </a:prstGeom>
        </p:spPr>
        <p:txBody>
          <a:bodyPr wrap="none">
            <a:spAutoFit/>
          </a:bodyPr>
          <a:lstStyle/>
          <a:p>
            <a:r>
              <a:rPr lang="en-US" dirty="0" smtClean="0"/>
              <a:t>N</a:t>
            </a:r>
            <a:endParaRPr lang="en-IN" dirty="0"/>
          </a:p>
        </p:txBody>
      </p:sp>
      <p:sp>
        <p:nvSpPr>
          <p:cNvPr id="30" name="Up Arrow 29"/>
          <p:cNvSpPr/>
          <p:nvPr/>
        </p:nvSpPr>
        <p:spPr>
          <a:xfrm>
            <a:off x="760164" y="1255923"/>
            <a:ext cx="330506" cy="707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p:cNvSpPr/>
          <p:nvPr/>
        </p:nvSpPr>
        <p:spPr>
          <a:xfrm>
            <a:off x="467599" y="954636"/>
            <a:ext cx="965329" cy="307777"/>
          </a:xfrm>
          <a:prstGeom prst="rect">
            <a:avLst/>
          </a:prstGeom>
        </p:spPr>
        <p:txBody>
          <a:bodyPr wrap="none">
            <a:spAutoFit/>
          </a:bodyPr>
          <a:lstStyle/>
          <a:p>
            <a:r>
              <a:rPr lang="en-US" dirty="0"/>
              <a:t>SW </a:t>
            </a:r>
            <a:r>
              <a:rPr lang="en-US" dirty="0" smtClean="0"/>
              <a:t>read </a:t>
            </a:r>
            <a:endParaRPr lang="en-IN" dirty="0"/>
          </a:p>
        </p:txBody>
      </p:sp>
      <p:sp>
        <p:nvSpPr>
          <p:cNvPr id="14" name="Rectangular Callout 13"/>
          <p:cNvSpPr/>
          <p:nvPr/>
        </p:nvSpPr>
        <p:spPr>
          <a:xfrm>
            <a:off x="3139808" y="738130"/>
            <a:ext cx="3888650" cy="871314"/>
          </a:xfrm>
          <a:prstGeom prst="wedgeRectCallout">
            <a:avLst>
              <a:gd name="adj1" fmla="val -65265"/>
              <a:gd name="adj2" fmla="val 1230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3253239" y="739192"/>
            <a:ext cx="3661787" cy="738664"/>
          </a:xfrm>
          <a:prstGeom prst="rect">
            <a:avLst/>
          </a:prstGeom>
        </p:spPr>
        <p:txBody>
          <a:bodyPr wrap="square">
            <a:spAutoFit/>
          </a:bodyPr>
          <a:lstStyle/>
          <a:p>
            <a:r>
              <a:rPr lang="en-IN" dirty="0"/>
              <a:t>Then </a:t>
            </a:r>
            <a:r>
              <a:rPr lang="en-IN" dirty="0" smtClean="0"/>
              <a:t>again the in </a:t>
            </a:r>
            <a:r>
              <a:rPr lang="en-IN" dirty="0" err="1"/>
              <a:t>btf</a:t>
            </a:r>
            <a:r>
              <a:rPr lang="en-IN" dirty="0"/>
              <a:t> handler, just </a:t>
            </a:r>
            <a:r>
              <a:rPr lang="en-IN" dirty="0" smtClean="0"/>
              <a:t>generate </a:t>
            </a:r>
            <a:r>
              <a:rPr lang="en-IN" dirty="0"/>
              <a:t>the stop condition and read out the last 2 bytes n-1 and N.</a:t>
            </a:r>
          </a:p>
        </p:txBody>
      </p:sp>
      <p:sp>
        <p:nvSpPr>
          <p:cNvPr id="32" name="Rectangle 31"/>
          <p:cNvSpPr/>
          <p:nvPr/>
        </p:nvSpPr>
        <p:spPr>
          <a:xfrm>
            <a:off x="295794" y="106462"/>
            <a:ext cx="7851829" cy="461665"/>
          </a:xfrm>
          <a:prstGeom prst="rect">
            <a:avLst/>
          </a:prstGeom>
        </p:spPr>
        <p:txBody>
          <a:bodyPr wrap="none">
            <a:spAutoFit/>
          </a:bodyPr>
          <a:lstStyle/>
          <a:p>
            <a:r>
              <a:rPr lang="en-US" sz="2400" dirty="0"/>
              <a:t>I2C Master Reading </a:t>
            </a:r>
            <a:r>
              <a:rPr lang="en-US" sz="2400" dirty="0" smtClean="0"/>
              <a:t>bytes more than 2 bytes( N &gt; 2)</a:t>
            </a:r>
            <a:endParaRPr lang="en-IN" sz="2400" dirty="0"/>
          </a:p>
        </p:txBody>
      </p:sp>
    </p:spTree>
    <p:extLst>
      <p:ext uri="{BB962C8B-B14F-4D97-AF65-F5344CB8AC3E}">
        <p14:creationId xmlns:p14="http://schemas.microsoft.com/office/powerpoint/2010/main" val="261024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42" presetClass="path" presetSubtype="0" accel="50000" decel="50000" fill="hold" grpId="0" nodeType="withEffect">
                                  <p:stCondLst>
                                    <p:cond delay="0"/>
                                  </p:stCondLst>
                                  <p:childTnLst>
                                    <p:animMotion origin="layout" path="M 3.33333E-6 2.23079E-6 L 0.00486 -0.37766 " pathEditMode="relative" rAng="0" ptsTypes="AA">
                                      <p:cBhvr>
                                        <p:cTn id="10" dur="2000" fill="hold"/>
                                        <p:tgtEl>
                                          <p:spTgt spid="21"/>
                                        </p:tgtEl>
                                        <p:attrNameLst>
                                          <p:attrName>ppt_x</p:attrName>
                                          <p:attrName>ppt_y</p:attrName>
                                        </p:attrNameLst>
                                      </p:cBhvr>
                                      <p:rCtr x="243" y="-18883"/>
                                    </p:animMotion>
                                  </p:childTnLst>
                                </p:cTn>
                              </p:par>
                              <p:par>
                                <p:cTn id="11" presetID="42" presetClass="path" presetSubtype="0" accel="50000" decel="50000" fill="hold" grpId="0" nodeType="withEffect">
                                  <p:stCondLst>
                                    <p:cond delay="0"/>
                                  </p:stCondLst>
                                  <p:childTnLst>
                                    <p:animMotion origin="layout" path="M -0.00191 0.00432 L -0.15607 0.00185 " pathEditMode="relative" rAng="0" ptsTypes="AA">
                                      <p:cBhvr>
                                        <p:cTn id="12" dur="2000" fill="hold"/>
                                        <p:tgtEl>
                                          <p:spTgt spid="28"/>
                                        </p:tgtEl>
                                        <p:attrNameLst>
                                          <p:attrName>ppt_x</p:attrName>
                                          <p:attrName>ppt_y</p:attrName>
                                        </p:attrNameLst>
                                      </p:cBhvr>
                                      <p:rCtr x="-7708" y="-123"/>
                                    </p:animMotion>
                                  </p:childTnLst>
                                </p:cTn>
                              </p:par>
                              <p:par>
                                <p:cTn id="13" presetID="42" presetClass="path" presetSubtype="0" accel="50000" decel="50000" fill="hold" grpId="0" nodeType="withEffect">
                                  <p:stCondLst>
                                    <p:cond delay="0"/>
                                  </p:stCondLst>
                                  <p:childTnLst>
                                    <p:animMotion origin="layout" path="M 0.00642 0.00432 L -0.45608 0.01451 " pathEditMode="relative" rAng="0" ptsTypes="AA">
                                      <p:cBhvr>
                                        <p:cTn id="14" dur="2000" fill="hold"/>
                                        <p:tgtEl>
                                          <p:spTgt spid="29"/>
                                        </p:tgtEl>
                                        <p:attrNameLst>
                                          <p:attrName>ppt_x</p:attrName>
                                          <p:attrName>ppt_y</p:attrName>
                                        </p:attrNameLst>
                                      </p:cBhvr>
                                      <p:rCtr x="-23125" y="494"/>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8" grpId="0"/>
      <p:bldP spid="29" grpId="0"/>
      <p:bldP spid="30" grpId="0" animBg="1"/>
      <p:bldP spid="31" grpId="0"/>
      <p:bldP spid="14" grpId="0" animBg="1"/>
      <p:bldP spid="7"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330" y="2851878"/>
            <a:ext cx="8229600" cy="857250"/>
          </a:xfrm>
        </p:spPr>
        <p:txBody>
          <a:bodyPr>
            <a:normAutofit/>
          </a:bodyPr>
          <a:lstStyle/>
          <a:p>
            <a:r>
              <a:rPr lang="en-US" sz="4200" dirty="0"/>
              <a:t>I2C Slave TX</a:t>
            </a:r>
            <a:endParaRPr lang="en-IN" sz="4200" dirty="0"/>
          </a:p>
        </p:txBody>
      </p:sp>
    </p:spTree>
    <p:extLst>
      <p:ext uri="{BB962C8B-B14F-4D97-AF65-F5344CB8AC3E}">
        <p14:creationId xmlns:p14="http://schemas.microsoft.com/office/powerpoint/2010/main" val="34513342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90740" y="1062907"/>
            <a:ext cx="9057939" cy="1925619"/>
            <a:chOff x="86061" y="1065007"/>
            <a:chExt cx="9057939" cy="1925619"/>
          </a:xfrm>
        </p:grpSpPr>
        <p:sp>
          <p:nvSpPr>
            <p:cNvPr id="23" name="Rectangle 22"/>
            <p:cNvSpPr/>
            <p:nvPr/>
          </p:nvSpPr>
          <p:spPr>
            <a:xfrm>
              <a:off x="86061" y="1065007"/>
              <a:ext cx="9057939" cy="1925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395537" y="1707654"/>
              <a:ext cx="369541"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200" b="1" dirty="0">
                  <a:solidFill>
                    <a:srgbClr val="FFFF00"/>
                  </a:solidFill>
                  <a:latin typeface="Century Schoolbook" pitchFamily="18" charset="0"/>
                </a:rPr>
                <a:t>S</a:t>
              </a:r>
              <a:endParaRPr lang="en-IN" sz="1200" b="1" dirty="0">
                <a:solidFill>
                  <a:srgbClr val="FFFF00"/>
                </a:solidFill>
                <a:latin typeface="Century Schoolbook" pitchFamily="18" charset="0"/>
              </a:endParaRPr>
            </a:p>
          </p:txBody>
        </p:sp>
        <p:sp>
          <p:nvSpPr>
            <p:cNvPr id="8" name="Rectangle 7"/>
            <p:cNvSpPr/>
            <p:nvPr/>
          </p:nvSpPr>
          <p:spPr>
            <a:xfrm>
              <a:off x="765078" y="1707654"/>
              <a:ext cx="101623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200" b="1" dirty="0">
                  <a:solidFill>
                    <a:schemeClr val="tx1"/>
                  </a:solidFill>
                  <a:latin typeface="Century Schoolbook" pitchFamily="18" charset="0"/>
                </a:rPr>
                <a:t>Address</a:t>
              </a:r>
              <a:endParaRPr lang="en-IN" sz="1200" b="1" dirty="0">
                <a:solidFill>
                  <a:schemeClr val="tx1"/>
                </a:solidFill>
                <a:latin typeface="Century Schoolbook" pitchFamily="18" charset="0"/>
              </a:endParaRPr>
            </a:p>
          </p:txBody>
        </p:sp>
        <p:sp>
          <p:nvSpPr>
            <p:cNvPr id="9" name="Rectangle 8"/>
            <p:cNvSpPr/>
            <p:nvPr/>
          </p:nvSpPr>
          <p:spPr>
            <a:xfrm>
              <a:off x="1781314" y="1707654"/>
              <a:ext cx="369541"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200" b="1" dirty="0">
                  <a:solidFill>
                    <a:schemeClr val="tx1"/>
                  </a:solidFill>
                  <a:latin typeface="Century Schoolbook" pitchFamily="18" charset="0"/>
                </a:rPr>
                <a:t>A</a:t>
              </a:r>
              <a:endParaRPr lang="en-IN" sz="1200" b="1" dirty="0">
                <a:solidFill>
                  <a:schemeClr val="tx1"/>
                </a:solidFill>
                <a:latin typeface="Century Schoolbook" pitchFamily="18" charset="0"/>
              </a:endParaRPr>
            </a:p>
          </p:txBody>
        </p:sp>
        <p:sp>
          <p:nvSpPr>
            <p:cNvPr id="13" name="Rectangle 12"/>
            <p:cNvSpPr/>
            <p:nvPr/>
          </p:nvSpPr>
          <p:spPr>
            <a:xfrm>
              <a:off x="3035237" y="1707654"/>
              <a:ext cx="101623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200" b="1" dirty="0">
                  <a:solidFill>
                    <a:schemeClr val="tx1"/>
                  </a:solidFill>
                  <a:latin typeface="Century Schoolbook" pitchFamily="18" charset="0"/>
                </a:rPr>
                <a:t>Data1</a:t>
              </a:r>
              <a:endParaRPr lang="en-IN" sz="1200" b="1" dirty="0">
                <a:solidFill>
                  <a:schemeClr val="tx1"/>
                </a:solidFill>
                <a:latin typeface="Century Schoolbook" pitchFamily="18" charset="0"/>
              </a:endParaRPr>
            </a:p>
          </p:txBody>
        </p:sp>
        <p:sp>
          <p:nvSpPr>
            <p:cNvPr id="14" name="Rectangle 13"/>
            <p:cNvSpPr/>
            <p:nvPr/>
          </p:nvSpPr>
          <p:spPr>
            <a:xfrm>
              <a:off x="4051474" y="1707654"/>
              <a:ext cx="369541"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200" b="1" dirty="0">
                  <a:solidFill>
                    <a:schemeClr val="tx1"/>
                  </a:solidFill>
                  <a:latin typeface="Century Schoolbook" pitchFamily="18" charset="0"/>
                </a:rPr>
                <a:t>A</a:t>
              </a:r>
              <a:endParaRPr lang="en-IN" sz="1200" b="1" dirty="0">
                <a:solidFill>
                  <a:schemeClr val="tx1"/>
                </a:solidFill>
                <a:latin typeface="Century Schoolbook" pitchFamily="18" charset="0"/>
              </a:endParaRPr>
            </a:p>
          </p:txBody>
        </p:sp>
        <p:sp>
          <p:nvSpPr>
            <p:cNvPr id="5" name="Rectangle 4"/>
            <p:cNvSpPr/>
            <p:nvPr/>
          </p:nvSpPr>
          <p:spPr>
            <a:xfrm>
              <a:off x="2150855" y="2139702"/>
              <a:ext cx="442191"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200" b="1" dirty="0">
                  <a:solidFill>
                    <a:schemeClr val="bg1"/>
                  </a:solidFill>
                  <a:latin typeface="Century Schoolbook" pitchFamily="18" charset="0"/>
                </a:rPr>
                <a:t>EV1</a:t>
              </a:r>
              <a:endParaRPr lang="en-IN" sz="1200" b="1" dirty="0">
                <a:solidFill>
                  <a:schemeClr val="bg1"/>
                </a:solidFill>
                <a:latin typeface="Century Schoolbook" pitchFamily="18" charset="0"/>
              </a:endParaRPr>
            </a:p>
          </p:txBody>
        </p:sp>
        <p:sp>
          <p:nvSpPr>
            <p:cNvPr id="15" name="Rectangle 14"/>
            <p:cNvSpPr/>
            <p:nvPr/>
          </p:nvSpPr>
          <p:spPr>
            <a:xfrm>
              <a:off x="2593046" y="2139702"/>
              <a:ext cx="442191"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200" b="1" dirty="0">
                  <a:solidFill>
                    <a:schemeClr val="bg1"/>
                  </a:solidFill>
                  <a:latin typeface="Century Schoolbook" pitchFamily="18" charset="0"/>
                </a:rPr>
                <a:t>EV2</a:t>
              </a:r>
              <a:endParaRPr lang="en-IN" sz="1200" b="1" dirty="0">
                <a:solidFill>
                  <a:schemeClr val="bg1"/>
                </a:solidFill>
                <a:latin typeface="Century Schoolbook" pitchFamily="18" charset="0"/>
              </a:endParaRPr>
            </a:p>
          </p:txBody>
        </p:sp>
        <p:sp>
          <p:nvSpPr>
            <p:cNvPr id="16" name="Rectangle 15"/>
            <p:cNvSpPr/>
            <p:nvPr/>
          </p:nvSpPr>
          <p:spPr>
            <a:xfrm>
              <a:off x="3040285" y="2139702"/>
              <a:ext cx="442191"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200" b="1" dirty="0">
                  <a:solidFill>
                    <a:schemeClr val="bg1"/>
                  </a:solidFill>
                  <a:latin typeface="Century Schoolbook" pitchFamily="18" charset="0"/>
                </a:rPr>
                <a:t>EV</a:t>
              </a:r>
            </a:p>
            <a:p>
              <a:pPr algn="ctr"/>
              <a:r>
                <a:rPr lang="en-US" sz="1200" b="1" dirty="0">
                  <a:solidFill>
                    <a:schemeClr val="bg1"/>
                  </a:solidFill>
                  <a:latin typeface="Century Schoolbook" pitchFamily="18" charset="0"/>
                </a:rPr>
                <a:t>2</a:t>
              </a:r>
              <a:endParaRPr lang="en-IN" sz="1200" b="1" dirty="0">
                <a:solidFill>
                  <a:schemeClr val="bg1"/>
                </a:solidFill>
                <a:latin typeface="Century Schoolbook" pitchFamily="18" charset="0"/>
              </a:endParaRPr>
            </a:p>
          </p:txBody>
        </p:sp>
        <p:sp>
          <p:nvSpPr>
            <p:cNvPr id="19" name="Rectangle 18"/>
            <p:cNvSpPr/>
            <p:nvPr/>
          </p:nvSpPr>
          <p:spPr>
            <a:xfrm>
              <a:off x="4421040" y="1707654"/>
              <a:ext cx="101623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200" b="1" dirty="0">
                  <a:solidFill>
                    <a:schemeClr val="tx1"/>
                  </a:solidFill>
                  <a:latin typeface="Century Schoolbook" pitchFamily="18" charset="0"/>
                </a:rPr>
                <a:t>Data2</a:t>
              </a:r>
              <a:endParaRPr lang="en-IN" sz="1200" b="1" dirty="0">
                <a:solidFill>
                  <a:schemeClr val="tx1"/>
                </a:solidFill>
                <a:latin typeface="Century Schoolbook" pitchFamily="18" charset="0"/>
              </a:endParaRPr>
            </a:p>
          </p:txBody>
        </p:sp>
        <p:sp>
          <p:nvSpPr>
            <p:cNvPr id="20" name="Rectangle 19"/>
            <p:cNvSpPr/>
            <p:nvPr/>
          </p:nvSpPr>
          <p:spPr>
            <a:xfrm>
              <a:off x="5437276" y="1707654"/>
              <a:ext cx="369541"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200" b="1" dirty="0">
                  <a:solidFill>
                    <a:schemeClr val="tx1"/>
                  </a:solidFill>
                  <a:latin typeface="Century Schoolbook" pitchFamily="18" charset="0"/>
                </a:rPr>
                <a:t>A</a:t>
              </a:r>
              <a:endParaRPr lang="en-IN" sz="1200" b="1" dirty="0">
                <a:solidFill>
                  <a:schemeClr val="tx1"/>
                </a:solidFill>
                <a:latin typeface="Century Schoolbook" pitchFamily="18" charset="0"/>
              </a:endParaRPr>
            </a:p>
          </p:txBody>
        </p:sp>
        <p:sp>
          <p:nvSpPr>
            <p:cNvPr id="21" name="Rectangle 20"/>
            <p:cNvSpPr/>
            <p:nvPr/>
          </p:nvSpPr>
          <p:spPr>
            <a:xfrm>
              <a:off x="4421039" y="2139702"/>
              <a:ext cx="442191"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200" b="1" dirty="0">
                  <a:solidFill>
                    <a:schemeClr val="bg1"/>
                  </a:solidFill>
                  <a:latin typeface="Century Schoolbook" pitchFamily="18" charset="0"/>
                </a:rPr>
                <a:t>EV2</a:t>
              </a:r>
              <a:endParaRPr lang="en-IN" sz="1200" b="1" dirty="0">
                <a:solidFill>
                  <a:schemeClr val="bg1"/>
                </a:solidFill>
                <a:latin typeface="Century Schoolbook" pitchFamily="18" charset="0"/>
              </a:endParaRPr>
            </a:p>
          </p:txBody>
        </p:sp>
        <p:sp>
          <p:nvSpPr>
            <p:cNvPr id="22" name="Rectangle 21"/>
            <p:cNvSpPr/>
            <p:nvPr/>
          </p:nvSpPr>
          <p:spPr>
            <a:xfrm>
              <a:off x="5806817" y="2139702"/>
              <a:ext cx="442191"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200" b="1" dirty="0">
                  <a:solidFill>
                    <a:schemeClr val="bg1"/>
                  </a:solidFill>
                  <a:latin typeface="Century Schoolbook" pitchFamily="18" charset="0"/>
                </a:rPr>
                <a:t>EV2</a:t>
              </a:r>
              <a:endParaRPr lang="en-IN" sz="1200" b="1" dirty="0">
                <a:solidFill>
                  <a:schemeClr val="bg1"/>
                </a:solidFill>
                <a:latin typeface="Century Schoolbook" pitchFamily="18" charset="0"/>
              </a:endParaRPr>
            </a:p>
          </p:txBody>
        </p:sp>
        <p:sp>
          <p:nvSpPr>
            <p:cNvPr id="24" name="Rectangle 23"/>
            <p:cNvSpPr/>
            <p:nvPr/>
          </p:nvSpPr>
          <p:spPr>
            <a:xfrm>
              <a:off x="6900138" y="1684636"/>
              <a:ext cx="101623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200" b="1" dirty="0" err="1">
                  <a:solidFill>
                    <a:schemeClr val="tx1"/>
                  </a:solidFill>
                  <a:latin typeface="Century Schoolbook" pitchFamily="18" charset="0"/>
                </a:rPr>
                <a:t>DataN</a:t>
              </a:r>
              <a:endParaRPr lang="en-IN" sz="1200" b="1" dirty="0">
                <a:solidFill>
                  <a:schemeClr val="tx1"/>
                </a:solidFill>
                <a:latin typeface="Century Schoolbook" pitchFamily="18" charset="0"/>
              </a:endParaRPr>
            </a:p>
          </p:txBody>
        </p:sp>
        <p:sp>
          <p:nvSpPr>
            <p:cNvPr id="25" name="Rectangle 24"/>
            <p:cNvSpPr/>
            <p:nvPr/>
          </p:nvSpPr>
          <p:spPr>
            <a:xfrm>
              <a:off x="7916375" y="1684636"/>
              <a:ext cx="369541"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200" b="1" dirty="0">
                  <a:solidFill>
                    <a:schemeClr val="tx1"/>
                  </a:solidFill>
                  <a:latin typeface="Century Schoolbook" pitchFamily="18" charset="0"/>
                </a:rPr>
                <a:t>NA</a:t>
              </a:r>
              <a:endParaRPr lang="en-IN" sz="1200" b="1" dirty="0">
                <a:solidFill>
                  <a:schemeClr val="tx1"/>
                </a:solidFill>
                <a:latin typeface="Century Schoolbook" pitchFamily="18" charset="0"/>
              </a:endParaRPr>
            </a:p>
          </p:txBody>
        </p:sp>
        <p:sp>
          <p:nvSpPr>
            <p:cNvPr id="26" name="Rectangle 25"/>
            <p:cNvSpPr/>
            <p:nvPr/>
          </p:nvSpPr>
          <p:spPr>
            <a:xfrm>
              <a:off x="8285916" y="1684636"/>
              <a:ext cx="369541"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200" b="1" dirty="0">
                  <a:solidFill>
                    <a:srgbClr val="FFFF00"/>
                  </a:solidFill>
                  <a:latin typeface="Century Schoolbook" pitchFamily="18" charset="0"/>
                </a:rPr>
                <a:t>P</a:t>
              </a:r>
              <a:endParaRPr lang="en-IN" sz="1200" b="1" dirty="0">
                <a:solidFill>
                  <a:srgbClr val="FFFF00"/>
                </a:solidFill>
                <a:latin typeface="Century Schoolbook" pitchFamily="18" charset="0"/>
              </a:endParaRPr>
            </a:p>
          </p:txBody>
        </p:sp>
        <p:sp>
          <p:nvSpPr>
            <p:cNvPr id="27" name="Rectangle 26"/>
            <p:cNvSpPr/>
            <p:nvPr/>
          </p:nvSpPr>
          <p:spPr>
            <a:xfrm>
              <a:off x="8285915" y="2116684"/>
              <a:ext cx="593934"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200" b="1" dirty="0">
                  <a:solidFill>
                    <a:schemeClr val="bg1"/>
                  </a:solidFill>
                  <a:latin typeface="Century Schoolbook" pitchFamily="18" charset="0"/>
                </a:rPr>
                <a:t>EV4</a:t>
              </a:r>
            </a:p>
          </p:txBody>
        </p:sp>
        <p:cxnSp>
          <p:nvCxnSpPr>
            <p:cNvPr id="29" name="Straight Connector 28"/>
            <p:cNvCxnSpPr/>
            <p:nvPr/>
          </p:nvCxnSpPr>
          <p:spPr>
            <a:xfrm>
              <a:off x="6027912" y="1923678"/>
              <a:ext cx="632321" cy="0"/>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grpSp>
      <p:sp>
        <p:nvSpPr>
          <p:cNvPr id="28" name="Title 1"/>
          <p:cNvSpPr>
            <a:spLocks noGrp="1"/>
          </p:cNvSpPr>
          <p:nvPr>
            <p:ph type="title"/>
          </p:nvPr>
        </p:nvSpPr>
        <p:spPr>
          <a:xfrm>
            <a:off x="127600" y="129698"/>
            <a:ext cx="2560634" cy="857250"/>
          </a:xfrm>
        </p:spPr>
        <p:txBody>
          <a:bodyPr>
            <a:normAutofit/>
          </a:bodyPr>
          <a:lstStyle/>
          <a:p>
            <a:r>
              <a:rPr lang="en-US" dirty="0"/>
              <a:t>I2C Slave TX</a:t>
            </a:r>
            <a:endParaRPr lang="en-IN" dirty="0"/>
          </a:p>
        </p:txBody>
      </p:sp>
    </p:spTree>
    <p:extLst>
      <p:ext uri="{BB962C8B-B14F-4D97-AF65-F5344CB8AC3E}">
        <p14:creationId xmlns:p14="http://schemas.microsoft.com/office/powerpoint/2010/main" val="169458905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374" y="3025377"/>
            <a:ext cx="8229600" cy="857250"/>
          </a:xfrm>
        </p:spPr>
        <p:txBody>
          <a:bodyPr>
            <a:normAutofit/>
          </a:bodyPr>
          <a:lstStyle/>
          <a:p>
            <a:r>
              <a:rPr lang="en-US" sz="4000" dirty="0"/>
              <a:t>I2C Slave RX</a:t>
            </a:r>
            <a:endParaRPr lang="en-IN" sz="4000" dirty="0"/>
          </a:p>
        </p:txBody>
      </p:sp>
    </p:spTree>
    <p:extLst>
      <p:ext uri="{BB962C8B-B14F-4D97-AF65-F5344CB8AC3E}">
        <p14:creationId xmlns:p14="http://schemas.microsoft.com/office/powerpoint/2010/main" val="362144157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95537" y="1707654"/>
            <a:ext cx="369541"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200" b="1" dirty="0">
                <a:solidFill>
                  <a:srgbClr val="FFFF00"/>
                </a:solidFill>
                <a:latin typeface="Century Schoolbook" pitchFamily="18" charset="0"/>
              </a:rPr>
              <a:t>S</a:t>
            </a:r>
            <a:endParaRPr lang="en-IN" sz="1200" b="1" dirty="0">
              <a:solidFill>
                <a:srgbClr val="FFFF00"/>
              </a:solidFill>
              <a:latin typeface="Century Schoolbook" pitchFamily="18" charset="0"/>
            </a:endParaRPr>
          </a:p>
        </p:txBody>
      </p:sp>
      <p:sp>
        <p:nvSpPr>
          <p:cNvPr id="8" name="Rectangle 7"/>
          <p:cNvSpPr/>
          <p:nvPr/>
        </p:nvSpPr>
        <p:spPr>
          <a:xfrm>
            <a:off x="765078" y="1707654"/>
            <a:ext cx="101623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200" b="1" dirty="0">
                <a:solidFill>
                  <a:schemeClr val="tx1"/>
                </a:solidFill>
                <a:latin typeface="Century Schoolbook" pitchFamily="18" charset="0"/>
              </a:rPr>
              <a:t>Address</a:t>
            </a:r>
            <a:endParaRPr lang="en-IN" sz="1200" b="1" dirty="0">
              <a:solidFill>
                <a:schemeClr val="tx1"/>
              </a:solidFill>
              <a:latin typeface="Century Schoolbook" pitchFamily="18" charset="0"/>
            </a:endParaRPr>
          </a:p>
        </p:txBody>
      </p:sp>
      <p:sp>
        <p:nvSpPr>
          <p:cNvPr id="9" name="Rectangle 8"/>
          <p:cNvSpPr/>
          <p:nvPr/>
        </p:nvSpPr>
        <p:spPr>
          <a:xfrm>
            <a:off x="1781314" y="1707654"/>
            <a:ext cx="369541"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200" b="1" dirty="0">
                <a:solidFill>
                  <a:schemeClr val="tx1"/>
                </a:solidFill>
                <a:latin typeface="Century Schoolbook" pitchFamily="18" charset="0"/>
              </a:rPr>
              <a:t>A</a:t>
            </a:r>
            <a:endParaRPr lang="en-IN" sz="1200" b="1" dirty="0">
              <a:solidFill>
                <a:schemeClr val="tx1"/>
              </a:solidFill>
              <a:latin typeface="Century Schoolbook" pitchFamily="18" charset="0"/>
            </a:endParaRPr>
          </a:p>
        </p:txBody>
      </p:sp>
      <p:sp>
        <p:nvSpPr>
          <p:cNvPr id="13" name="Rectangle 12"/>
          <p:cNvSpPr/>
          <p:nvPr/>
        </p:nvSpPr>
        <p:spPr>
          <a:xfrm>
            <a:off x="2593046" y="1713508"/>
            <a:ext cx="101623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200" b="1" dirty="0">
                <a:solidFill>
                  <a:schemeClr val="tx1"/>
                </a:solidFill>
                <a:latin typeface="Century Schoolbook" pitchFamily="18" charset="0"/>
              </a:rPr>
              <a:t>Data1</a:t>
            </a:r>
            <a:endParaRPr lang="en-IN" sz="1200" b="1" dirty="0">
              <a:solidFill>
                <a:schemeClr val="tx1"/>
              </a:solidFill>
              <a:latin typeface="Century Schoolbook" pitchFamily="18" charset="0"/>
            </a:endParaRPr>
          </a:p>
        </p:txBody>
      </p:sp>
      <p:sp>
        <p:nvSpPr>
          <p:cNvPr id="14" name="Rectangle 13"/>
          <p:cNvSpPr/>
          <p:nvPr/>
        </p:nvSpPr>
        <p:spPr>
          <a:xfrm>
            <a:off x="3609283" y="1713508"/>
            <a:ext cx="369541"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200" b="1" dirty="0">
                <a:solidFill>
                  <a:schemeClr val="tx1"/>
                </a:solidFill>
                <a:latin typeface="Century Schoolbook" pitchFamily="18" charset="0"/>
              </a:rPr>
              <a:t>A</a:t>
            </a:r>
            <a:endParaRPr lang="en-IN" sz="1200" b="1" dirty="0">
              <a:solidFill>
                <a:schemeClr val="tx1"/>
              </a:solidFill>
              <a:latin typeface="Century Schoolbook" pitchFamily="18" charset="0"/>
            </a:endParaRPr>
          </a:p>
        </p:txBody>
      </p:sp>
      <p:sp>
        <p:nvSpPr>
          <p:cNvPr id="5" name="Rectangle 4"/>
          <p:cNvSpPr/>
          <p:nvPr/>
        </p:nvSpPr>
        <p:spPr>
          <a:xfrm>
            <a:off x="2150855" y="2139702"/>
            <a:ext cx="442191"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200" b="1" dirty="0">
                <a:solidFill>
                  <a:schemeClr val="bg1"/>
                </a:solidFill>
                <a:latin typeface="Century Schoolbook" pitchFamily="18" charset="0"/>
              </a:rPr>
              <a:t>EV1</a:t>
            </a:r>
            <a:endParaRPr lang="en-IN" sz="1200" b="1" dirty="0">
              <a:solidFill>
                <a:schemeClr val="bg1"/>
              </a:solidFill>
              <a:latin typeface="Century Schoolbook" pitchFamily="18" charset="0"/>
            </a:endParaRPr>
          </a:p>
        </p:txBody>
      </p:sp>
      <p:sp>
        <p:nvSpPr>
          <p:cNvPr id="19" name="Rectangle 18"/>
          <p:cNvSpPr/>
          <p:nvPr/>
        </p:nvSpPr>
        <p:spPr>
          <a:xfrm>
            <a:off x="3978849" y="1713508"/>
            <a:ext cx="101623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200" b="1" dirty="0">
                <a:solidFill>
                  <a:schemeClr val="tx1"/>
                </a:solidFill>
                <a:latin typeface="Century Schoolbook" pitchFamily="18" charset="0"/>
              </a:rPr>
              <a:t>Data2</a:t>
            </a:r>
            <a:endParaRPr lang="en-IN" sz="1200" b="1" dirty="0">
              <a:solidFill>
                <a:schemeClr val="tx1"/>
              </a:solidFill>
              <a:latin typeface="Century Schoolbook" pitchFamily="18" charset="0"/>
            </a:endParaRPr>
          </a:p>
        </p:txBody>
      </p:sp>
      <p:sp>
        <p:nvSpPr>
          <p:cNvPr id="20" name="Rectangle 19"/>
          <p:cNvSpPr/>
          <p:nvPr/>
        </p:nvSpPr>
        <p:spPr>
          <a:xfrm>
            <a:off x="4995085" y="1713508"/>
            <a:ext cx="369541"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200" b="1" dirty="0">
                <a:solidFill>
                  <a:schemeClr val="tx1"/>
                </a:solidFill>
                <a:latin typeface="Century Schoolbook" pitchFamily="18" charset="0"/>
              </a:rPr>
              <a:t>A</a:t>
            </a:r>
            <a:endParaRPr lang="en-IN" sz="1200" b="1" dirty="0">
              <a:solidFill>
                <a:schemeClr val="tx1"/>
              </a:solidFill>
              <a:latin typeface="Century Schoolbook" pitchFamily="18" charset="0"/>
            </a:endParaRPr>
          </a:p>
        </p:txBody>
      </p:sp>
      <p:sp>
        <p:nvSpPr>
          <p:cNvPr id="21" name="Rectangle 20"/>
          <p:cNvSpPr/>
          <p:nvPr/>
        </p:nvSpPr>
        <p:spPr>
          <a:xfrm>
            <a:off x="3978848" y="2145556"/>
            <a:ext cx="442191"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200" b="1" dirty="0">
                <a:solidFill>
                  <a:schemeClr val="bg1"/>
                </a:solidFill>
                <a:latin typeface="Century Schoolbook" pitchFamily="18" charset="0"/>
              </a:rPr>
              <a:t>EV2</a:t>
            </a:r>
            <a:endParaRPr lang="en-IN" sz="1200" b="1" dirty="0">
              <a:solidFill>
                <a:schemeClr val="bg1"/>
              </a:solidFill>
              <a:latin typeface="Century Schoolbook" pitchFamily="18" charset="0"/>
            </a:endParaRPr>
          </a:p>
        </p:txBody>
      </p:sp>
      <p:sp>
        <p:nvSpPr>
          <p:cNvPr id="22" name="Rectangle 21"/>
          <p:cNvSpPr/>
          <p:nvPr/>
        </p:nvSpPr>
        <p:spPr>
          <a:xfrm>
            <a:off x="5364626" y="2151658"/>
            <a:ext cx="442191"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200" b="1" dirty="0">
                <a:solidFill>
                  <a:schemeClr val="bg1"/>
                </a:solidFill>
                <a:latin typeface="Century Schoolbook" pitchFamily="18" charset="0"/>
              </a:rPr>
              <a:t>EV2</a:t>
            </a:r>
            <a:endParaRPr lang="en-IN" sz="1200" b="1" dirty="0">
              <a:solidFill>
                <a:schemeClr val="bg1"/>
              </a:solidFill>
              <a:latin typeface="Century Schoolbook" pitchFamily="18" charset="0"/>
            </a:endParaRPr>
          </a:p>
        </p:txBody>
      </p:sp>
      <p:sp>
        <p:nvSpPr>
          <p:cNvPr id="24" name="Rectangle 23"/>
          <p:cNvSpPr/>
          <p:nvPr/>
        </p:nvSpPr>
        <p:spPr>
          <a:xfrm>
            <a:off x="6513669" y="1684636"/>
            <a:ext cx="101623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200" b="1" dirty="0" err="1">
                <a:solidFill>
                  <a:schemeClr val="tx1"/>
                </a:solidFill>
                <a:latin typeface="Century Schoolbook" pitchFamily="18" charset="0"/>
              </a:rPr>
              <a:t>DataN</a:t>
            </a:r>
            <a:endParaRPr lang="en-IN" sz="1200" b="1" dirty="0">
              <a:solidFill>
                <a:schemeClr val="tx1"/>
              </a:solidFill>
              <a:latin typeface="Century Schoolbook" pitchFamily="18" charset="0"/>
            </a:endParaRPr>
          </a:p>
        </p:txBody>
      </p:sp>
      <p:sp>
        <p:nvSpPr>
          <p:cNvPr id="25" name="Rectangle 24"/>
          <p:cNvSpPr/>
          <p:nvPr/>
        </p:nvSpPr>
        <p:spPr>
          <a:xfrm>
            <a:off x="7529907" y="1684636"/>
            <a:ext cx="369541"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200" b="1" dirty="0">
                <a:solidFill>
                  <a:schemeClr val="tx1"/>
                </a:solidFill>
                <a:latin typeface="Century Schoolbook" pitchFamily="18" charset="0"/>
              </a:rPr>
              <a:t>A</a:t>
            </a:r>
            <a:endParaRPr lang="en-IN" sz="1200" b="1" dirty="0">
              <a:solidFill>
                <a:schemeClr val="tx1"/>
              </a:solidFill>
              <a:latin typeface="Century Schoolbook" pitchFamily="18" charset="0"/>
            </a:endParaRPr>
          </a:p>
        </p:txBody>
      </p:sp>
      <p:sp>
        <p:nvSpPr>
          <p:cNvPr id="26" name="Rectangle 25"/>
          <p:cNvSpPr/>
          <p:nvPr/>
        </p:nvSpPr>
        <p:spPr>
          <a:xfrm>
            <a:off x="7899448" y="1684636"/>
            <a:ext cx="488977"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200" b="1" dirty="0">
                <a:solidFill>
                  <a:srgbClr val="FFFF00"/>
                </a:solidFill>
                <a:latin typeface="Century Schoolbook" pitchFamily="18" charset="0"/>
              </a:rPr>
              <a:t>P</a:t>
            </a:r>
            <a:endParaRPr lang="en-IN" sz="1200" b="1" dirty="0">
              <a:solidFill>
                <a:srgbClr val="FFFF00"/>
              </a:solidFill>
              <a:latin typeface="Century Schoolbook" pitchFamily="18" charset="0"/>
            </a:endParaRPr>
          </a:p>
        </p:txBody>
      </p:sp>
      <p:sp>
        <p:nvSpPr>
          <p:cNvPr id="27" name="Rectangle 26"/>
          <p:cNvSpPr/>
          <p:nvPr/>
        </p:nvSpPr>
        <p:spPr>
          <a:xfrm>
            <a:off x="8388424" y="2116684"/>
            <a:ext cx="593934"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200" b="1" dirty="0">
                <a:solidFill>
                  <a:schemeClr val="bg1"/>
                </a:solidFill>
                <a:latin typeface="Century Schoolbook" pitchFamily="18" charset="0"/>
              </a:rPr>
              <a:t>EV3</a:t>
            </a:r>
            <a:endParaRPr lang="en-IN" sz="1200" b="1" dirty="0">
              <a:solidFill>
                <a:schemeClr val="bg1"/>
              </a:solidFill>
              <a:latin typeface="Century Schoolbook" pitchFamily="18" charset="0"/>
            </a:endParaRPr>
          </a:p>
        </p:txBody>
      </p:sp>
      <p:cxnSp>
        <p:nvCxnSpPr>
          <p:cNvPr id="29" name="Straight Connector 28"/>
          <p:cNvCxnSpPr/>
          <p:nvPr/>
        </p:nvCxnSpPr>
        <p:spPr>
          <a:xfrm>
            <a:off x="5711751" y="1906638"/>
            <a:ext cx="632321" cy="0"/>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899449" y="2116684"/>
            <a:ext cx="41696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200" b="1" dirty="0">
                <a:solidFill>
                  <a:schemeClr val="bg1"/>
                </a:solidFill>
                <a:latin typeface="Century Schoolbook" pitchFamily="18" charset="0"/>
              </a:rPr>
              <a:t>EV2</a:t>
            </a:r>
            <a:endParaRPr lang="en-IN" sz="1200" b="1" dirty="0">
              <a:solidFill>
                <a:schemeClr val="bg1"/>
              </a:solidFill>
              <a:latin typeface="Century Schoolbook" pitchFamily="18" charset="0"/>
            </a:endParaRPr>
          </a:p>
        </p:txBody>
      </p:sp>
    </p:spTree>
    <p:extLst>
      <p:ext uri="{BB962C8B-B14F-4D97-AF65-F5344CB8AC3E}">
        <p14:creationId xmlns:p14="http://schemas.microsoft.com/office/powerpoint/2010/main" val="32497722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ecision 5"/>
          <p:cNvSpPr/>
          <p:nvPr/>
        </p:nvSpPr>
        <p:spPr>
          <a:xfrm>
            <a:off x="3439574" y="0"/>
            <a:ext cx="1409272" cy="638383"/>
          </a:xfrm>
          <a:prstGeom prst="flowChartDecision">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38" tIns="45719" rIns="91438" bIns="45719" numCol="1" spcCol="0" rtlCol="0" fromWordArt="0" anchor="ctr" anchorCtr="0" forceAA="0" compatLnSpc="1">
            <a:prstTxWarp prst="textNoShape">
              <a:avLst/>
            </a:prstTxWarp>
            <a:noAutofit/>
          </a:bodyPr>
          <a:lstStyle/>
          <a:p>
            <a:pPr algn="ctr">
              <a:lnSpc>
                <a:spcPct val="115000"/>
              </a:lnSpc>
              <a:spcAft>
                <a:spcPts val="1000"/>
              </a:spcAft>
            </a:pPr>
            <a:r>
              <a:rPr lang="en-IN" sz="1100" dirty="0">
                <a:solidFill>
                  <a:schemeClr val="tx1"/>
                </a:solidFill>
                <a:ea typeface="Calibri"/>
                <a:cs typeface="Times New Roman"/>
              </a:rPr>
              <a:t>Master mode?</a:t>
            </a:r>
          </a:p>
        </p:txBody>
      </p:sp>
      <p:sp>
        <p:nvSpPr>
          <p:cNvPr id="7" name="Flowchart: Decision 6"/>
          <p:cNvSpPr/>
          <p:nvPr/>
        </p:nvSpPr>
        <p:spPr>
          <a:xfrm>
            <a:off x="3608468" y="837815"/>
            <a:ext cx="1117212" cy="330366"/>
          </a:xfrm>
          <a:prstGeom prst="flowChartDecision">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38" tIns="45719" rIns="91438" bIns="45719" numCol="1" spcCol="0" rtlCol="0" fromWordArt="0" anchor="ctr" anchorCtr="0" forceAA="0" compatLnSpc="1">
            <a:prstTxWarp prst="textNoShape">
              <a:avLst/>
            </a:prstTxWarp>
            <a:noAutofit/>
          </a:bodyPr>
          <a:lstStyle/>
          <a:p>
            <a:r>
              <a:rPr lang="en-US" sz="1100" dirty="0">
                <a:solidFill>
                  <a:schemeClr val="tx1"/>
                </a:solidFill>
              </a:rPr>
              <a:t>    RX</a:t>
            </a:r>
            <a:endParaRPr lang="en-IN" sz="1100" dirty="0">
              <a:solidFill>
                <a:schemeClr val="tx1"/>
              </a:solidFill>
            </a:endParaRPr>
          </a:p>
        </p:txBody>
      </p:sp>
      <p:sp>
        <p:nvSpPr>
          <p:cNvPr id="8" name="Flowchart: Decision 7"/>
          <p:cNvSpPr/>
          <p:nvPr/>
        </p:nvSpPr>
        <p:spPr>
          <a:xfrm>
            <a:off x="3439574" y="1333588"/>
            <a:ext cx="1454999" cy="511605"/>
          </a:xfrm>
          <a:prstGeom prst="flowChartDecision">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38" tIns="45719" rIns="91438" bIns="45719" numCol="1" spcCol="0" rtlCol="0" fromWordArt="0" anchor="ctr" anchorCtr="0" forceAA="0" compatLnSpc="1">
            <a:prstTxWarp prst="textNoShape">
              <a:avLst/>
            </a:prstTxWarp>
            <a:noAutofit/>
          </a:bodyPr>
          <a:lstStyle/>
          <a:p>
            <a:r>
              <a:rPr lang="en-US" sz="1100" dirty="0">
                <a:solidFill>
                  <a:schemeClr val="tx1"/>
                </a:solidFill>
              </a:rPr>
              <a:t>RXNE/BTF?</a:t>
            </a:r>
            <a:endParaRPr lang="en-IN" sz="1100" dirty="0">
              <a:solidFill>
                <a:schemeClr val="tx1"/>
              </a:solidFill>
            </a:endParaRPr>
          </a:p>
        </p:txBody>
      </p:sp>
      <p:sp>
        <p:nvSpPr>
          <p:cNvPr id="11" name="Flowchart: Decision 10"/>
          <p:cNvSpPr/>
          <p:nvPr/>
        </p:nvSpPr>
        <p:spPr>
          <a:xfrm>
            <a:off x="1005037" y="1765907"/>
            <a:ext cx="1759211" cy="607848"/>
          </a:xfrm>
          <a:prstGeom prst="flowChartDecision">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38" tIns="45719" rIns="91438" bIns="45719" numCol="1" spcCol="0" rtlCol="0" fromWordArt="0" anchor="ctr" anchorCtr="0" forceAA="0" compatLnSpc="1">
            <a:prstTxWarp prst="textNoShape">
              <a:avLst/>
            </a:prstTxWarp>
            <a:noAutofit/>
          </a:bodyPr>
          <a:lstStyle/>
          <a:p>
            <a:r>
              <a:rPr lang="en-US" sz="1100" dirty="0">
                <a:solidFill>
                  <a:schemeClr val="tx1"/>
                </a:solidFill>
              </a:rPr>
              <a:t>RX Count  &gt; 3?</a:t>
            </a:r>
            <a:endParaRPr lang="en-IN" sz="1100" dirty="0">
              <a:solidFill>
                <a:schemeClr val="tx1"/>
              </a:solidFill>
            </a:endParaRPr>
          </a:p>
        </p:txBody>
      </p:sp>
      <p:sp>
        <p:nvSpPr>
          <p:cNvPr id="15" name="Rectangle 14"/>
          <p:cNvSpPr/>
          <p:nvPr/>
        </p:nvSpPr>
        <p:spPr>
          <a:xfrm>
            <a:off x="271398" y="2559162"/>
            <a:ext cx="769025" cy="358084"/>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38" tIns="45719" rIns="91438" bIns="45719" numCol="1" spcCol="0" rtlCol="0" fromWordArt="0" anchor="ctr" anchorCtr="0" forceAA="0" compatLnSpc="1">
            <a:prstTxWarp prst="textNoShape">
              <a:avLst/>
            </a:prstTxWarp>
            <a:noAutofit/>
          </a:bodyPr>
          <a:lstStyle/>
          <a:p>
            <a:r>
              <a:rPr lang="en-US" sz="1100" dirty="0">
                <a:solidFill>
                  <a:schemeClr val="tx1"/>
                </a:solidFill>
              </a:rPr>
              <a:t>Read 1 byte</a:t>
            </a:r>
            <a:endParaRPr lang="en-IN" sz="1100" dirty="0">
              <a:solidFill>
                <a:schemeClr val="tx1"/>
              </a:solidFill>
            </a:endParaRPr>
          </a:p>
        </p:txBody>
      </p:sp>
      <p:sp>
        <p:nvSpPr>
          <p:cNvPr id="17" name="Rectangle 16"/>
          <p:cNvSpPr/>
          <p:nvPr/>
        </p:nvSpPr>
        <p:spPr>
          <a:xfrm>
            <a:off x="1859766" y="3718570"/>
            <a:ext cx="1012168" cy="371659"/>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38" tIns="45719" rIns="91438" bIns="45719" numCol="1" spcCol="0" rtlCol="0" fromWordArt="0" anchor="ctr" anchorCtr="0" forceAA="0" compatLnSpc="1">
            <a:prstTxWarp prst="textNoShape">
              <a:avLst/>
            </a:prstTxWarp>
            <a:noAutofit/>
          </a:bodyPr>
          <a:lstStyle/>
          <a:p>
            <a:r>
              <a:rPr lang="en-US" sz="1100" dirty="0">
                <a:solidFill>
                  <a:schemeClr val="tx1"/>
                </a:solidFill>
              </a:rPr>
              <a:t>Read the last byte</a:t>
            </a:r>
            <a:endParaRPr lang="en-IN" sz="1100" dirty="0">
              <a:solidFill>
                <a:schemeClr val="tx1"/>
              </a:solidFill>
            </a:endParaRPr>
          </a:p>
        </p:txBody>
      </p:sp>
      <p:sp>
        <p:nvSpPr>
          <p:cNvPr id="20" name="Rectangle 19"/>
          <p:cNvSpPr/>
          <p:nvPr/>
        </p:nvSpPr>
        <p:spPr>
          <a:xfrm>
            <a:off x="3532228" y="3132250"/>
            <a:ext cx="1069193" cy="397601"/>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38" tIns="45719" rIns="91438" bIns="45719" numCol="1" spcCol="0" rtlCol="0" fromWordArt="0" anchor="ctr" anchorCtr="0" forceAA="0" compatLnSpc="1">
            <a:prstTxWarp prst="textNoShape">
              <a:avLst/>
            </a:prstTxWarp>
            <a:noAutofit/>
          </a:bodyPr>
          <a:lstStyle/>
          <a:p>
            <a:r>
              <a:rPr lang="en-US" sz="1100" dirty="0">
                <a:solidFill>
                  <a:schemeClr val="tx1"/>
                </a:solidFill>
              </a:rPr>
              <a:t>Disable buff  interrupt</a:t>
            </a:r>
            <a:endParaRPr lang="en-IN" sz="1100" dirty="0">
              <a:solidFill>
                <a:schemeClr val="tx1"/>
              </a:solidFill>
            </a:endParaRPr>
          </a:p>
        </p:txBody>
      </p:sp>
      <p:sp>
        <p:nvSpPr>
          <p:cNvPr id="25" name="Flowchart: Decision 24"/>
          <p:cNvSpPr/>
          <p:nvPr/>
        </p:nvSpPr>
        <p:spPr>
          <a:xfrm>
            <a:off x="6204282" y="1787637"/>
            <a:ext cx="1455252" cy="540452"/>
          </a:xfrm>
          <a:prstGeom prst="flowChartDecision">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38" tIns="45719" rIns="91438" bIns="45719" numCol="1" spcCol="0" rtlCol="0" fromWordArt="0" anchor="ctr" anchorCtr="0" forceAA="0" compatLnSpc="1">
            <a:prstTxWarp prst="textNoShape">
              <a:avLst/>
            </a:prstTxWarp>
            <a:noAutofit/>
          </a:bodyPr>
          <a:lstStyle/>
          <a:p>
            <a:r>
              <a:rPr lang="en-US" sz="1100" dirty="0">
                <a:solidFill>
                  <a:schemeClr val="tx1"/>
                </a:solidFill>
              </a:rPr>
              <a:t>    </a:t>
            </a:r>
            <a:r>
              <a:rPr lang="en-US" sz="1100" dirty="0" err="1">
                <a:solidFill>
                  <a:schemeClr val="tx1"/>
                </a:solidFill>
              </a:rPr>
              <a:t>Xfer</a:t>
            </a:r>
            <a:r>
              <a:rPr lang="en-US" sz="1100" dirty="0">
                <a:solidFill>
                  <a:schemeClr val="tx1"/>
                </a:solidFill>
              </a:rPr>
              <a:t> Count  =3 ?</a:t>
            </a:r>
            <a:endParaRPr lang="en-IN" sz="1100" dirty="0">
              <a:solidFill>
                <a:schemeClr val="tx1"/>
              </a:solidFill>
            </a:endParaRPr>
          </a:p>
        </p:txBody>
      </p:sp>
      <p:sp>
        <p:nvSpPr>
          <p:cNvPr id="29" name="Rectangle 28"/>
          <p:cNvSpPr/>
          <p:nvPr/>
        </p:nvSpPr>
        <p:spPr>
          <a:xfrm>
            <a:off x="6005992" y="2581469"/>
            <a:ext cx="775832" cy="354981"/>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38" tIns="45719" rIns="91438" bIns="45719" numCol="1" spcCol="0" rtlCol="0" fromWordArt="0" anchor="ctr" anchorCtr="0" forceAA="0" compatLnSpc="1">
            <a:prstTxWarp prst="textNoShape">
              <a:avLst/>
            </a:prstTxWarp>
            <a:noAutofit/>
          </a:bodyPr>
          <a:lstStyle/>
          <a:p>
            <a:r>
              <a:rPr lang="en-US" sz="1100" dirty="0">
                <a:solidFill>
                  <a:schemeClr val="tx1"/>
                </a:solidFill>
              </a:rPr>
              <a:t>Disable ACK</a:t>
            </a:r>
            <a:endParaRPr lang="en-IN" sz="1100" dirty="0">
              <a:solidFill>
                <a:schemeClr val="tx1"/>
              </a:solidFill>
            </a:endParaRPr>
          </a:p>
        </p:txBody>
      </p:sp>
      <p:sp>
        <p:nvSpPr>
          <p:cNvPr id="30" name="Rectangle 29"/>
          <p:cNvSpPr/>
          <p:nvPr/>
        </p:nvSpPr>
        <p:spPr>
          <a:xfrm>
            <a:off x="3545002" y="3812079"/>
            <a:ext cx="1043642" cy="330448"/>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38" tIns="45719" rIns="91438" bIns="45719" numCol="1" spcCol="0" rtlCol="0" fromWordArt="0" anchor="ctr" anchorCtr="0" forceAA="0" compatLnSpc="1">
            <a:prstTxWarp prst="textNoShape">
              <a:avLst/>
            </a:prstTxWarp>
            <a:noAutofit/>
          </a:bodyPr>
          <a:lstStyle/>
          <a:p>
            <a:r>
              <a:rPr lang="en-US" sz="1100" dirty="0">
                <a:solidFill>
                  <a:schemeClr val="tx1"/>
                </a:solidFill>
              </a:rPr>
              <a:t>Wait </a:t>
            </a:r>
            <a:r>
              <a:rPr lang="en-US" sz="1100" dirty="0" err="1">
                <a:solidFill>
                  <a:schemeClr val="tx1"/>
                </a:solidFill>
              </a:rPr>
              <a:t>btf</a:t>
            </a:r>
            <a:r>
              <a:rPr lang="en-US" sz="1100" dirty="0">
                <a:solidFill>
                  <a:schemeClr val="tx1"/>
                </a:solidFill>
              </a:rPr>
              <a:t> interrupt</a:t>
            </a:r>
            <a:endParaRPr lang="en-IN" sz="1100" dirty="0">
              <a:solidFill>
                <a:schemeClr val="tx1"/>
              </a:solidFill>
            </a:endParaRPr>
          </a:p>
        </p:txBody>
      </p:sp>
      <p:sp>
        <p:nvSpPr>
          <p:cNvPr id="18" name="Rectangle 17"/>
          <p:cNvSpPr/>
          <p:nvPr/>
        </p:nvSpPr>
        <p:spPr>
          <a:xfrm>
            <a:off x="1852992" y="3132249"/>
            <a:ext cx="1018941" cy="358084"/>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38" tIns="45719" rIns="91438" bIns="45719" numCol="1" spcCol="0" rtlCol="0" fromWordArt="0" anchor="ctr" anchorCtr="0" forceAA="0" compatLnSpc="1">
            <a:prstTxWarp prst="textNoShape">
              <a:avLst/>
            </a:prstTxWarp>
            <a:noAutofit/>
          </a:bodyPr>
          <a:lstStyle/>
          <a:p>
            <a:r>
              <a:rPr lang="en-US" sz="1100" dirty="0">
                <a:solidFill>
                  <a:schemeClr val="tx1"/>
                </a:solidFill>
              </a:rPr>
              <a:t>disable all interrupts</a:t>
            </a:r>
            <a:endParaRPr lang="en-IN" sz="1100" dirty="0">
              <a:solidFill>
                <a:schemeClr val="tx1"/>
              </a:solidFill>
            </a:endParaRPr>
          </a:p>
        </p:txBody>
      </p:sp>
      <p:sp>
        <p:nvSpPr>
          <p:cNvPr id="19" name="Rectangle 18"/>
          <p:cNvSpPr/>
          <p:nvPr/>
        </p:nvSpPr>
        <p:spPr>
          <a:xfrm>
            <a:off x="271398" y="3204467"/>
            <a:ext cx="769025" cy="358084"/>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38" tIns="45719" rIns="91438" bIns="45719" numCol="1" spcCol="0" rtlCol="0" fromWordArt="0" anchor="ctr" anchorCtr="0" forceAA="0" compatLnSpc="1">
            <a:prstTxWarp prst="textNoShape">
              <a:avLst/>
            </a:prstTxWarp>
            <a:noAutofit/>
          </a:bodyPr>
          <a:lstStyle/>
          <a:p>
            <a:r>
              <a:rPr lang="en-US" sz="1100" dirty="0">
                <a:solidFill>
                  <a:schemeClr val="tx1"/>
                </a:solidFill>
              </a:rPr>
              <a:t>Rx count --</a:t>
            </a:r>
            <a:endParaRPr lang="en-IN" sz="1100" dirty="0">
              <a:solidFill>
                <a:schemeClr val="tx1"/>
              </a:solidFill>
            </a:endParaRPr>
          </a:p>
        </p:txBody>
      </p:sp>
      <p:sp>
        <p:nvSpPr>
          <p:cNvPr id="21" name="Rectangle 20"/>
          <p:cNvSpPr/>
          <p:nvPr/>
        </p:nvSpPr>
        <p:spPr>
          <a:xfrm>
            <a:off x="271398" y="3778944"/>
            <a:ext cx="769025" cy="701691"/>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38" tIns="45719" rIns="91438" bIns="45719" numCol="1" spcCol="0" rtlCol="0" fromWordArt="0" anchor="ctr" anchorCtr="0" forceAA="0" compatLnSpc="1">
            <a:prstTxWarp prst="textNoShape">
              <a:avLst/>
            </a:prstTxWarp>
            <a:noAutofit/>
          </a:bodyPr>
          <a:lstStyle/>
          <a:p>
            <a:r>
              <a:rPr lang="en-US" sz="1100" dirty="0">
                <a:solidFill>
                  <a:schemeClr val="tx1"/>
                </a:solidFill>
              </a:rPr>
              <a:t>Wait for another interrupt </a:t>
            </a:r>
            <a:endParaRPr lang="en-IN" sz="1100" dirty="0">
              <a:solidFill>
                <a:schemeClr val="tx1"/>
              </a:solidFill>
            </a:endParaRPr>
          </a:p>
        </p:txBody>
      </p:sp>
      <p:sp>
        <p:nvSpPr>
          <p:cNvPr id="22" name="Flowchart: Decision 21"/>
          <p:cNvSpPr/>
          <p:nvPr/>
        </p:nvSpPr>
        <p:spPr>
          <a:xfrm>
            <a:off x="2051720" y="2173869"/>
            <a:ext cx="1855798" cy="958380"/>
          </a:xfrm>
          <a:prstGeom prst="flowChartDecision">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38" tIns="45719" rIns="91438" bIns="45719" numCol="1" spcCol="0" rtlCol="0" fromWordArt="0" anchor="ctr" anchorCtr="0" forceAA="0" compatLnSpc="1">
            <a:prstTxWarp prst="textNoShape">
              <a:avLst/>
            </a:prstTxWarp>
            <a:noAutofit/>
          </a:bodyPr>
          <a:lstStyle/>
          <a:p>
            <a:r>
              <a:rPr lang="en-US" sz="1100" dirty="0">
                <a:solidFill>
                  <a:schemeClr val="tx1"/>
                </a:solidFill>
              </a:rPr>
              <a:t>RX Count   == 2 or RX count ==3</a:t>
            </a:r>
            <a:endParaRPr lang="en-IN" sz="1100" dirty="0">
              <a:solidFill>
                <a:schemeClr val="tx1"/>
              </a:solidFill>
            </a:endParaRPr>
          </a:p>
        </p:txBody>
      </p:sp>
      <p:sp>
        <p:nvSpPr>
          <p:cNvPr id="24" name="Rectangle 23"/>
          <p:cNvSpPr/>
          <p:nvPr/>
        </p:nvSpPr>
        <p:spPr>
          <a:xfrm>
            <a:off x="1877278" y="4375343"/>
            <a:ext cx="994656" cy="371659"/>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38" tIns="45719" rIns="91438" bIns="45719" numCol="1" spcCol="0" rtlCol="0" fromWordArt="0" anchor="ctr" anchorCtr="0" forceAA="0" compatLnSpc="1">
            <a:prstTxWarp prst="textNoShape">
              <a:avLst/>
            </a:prstTxWarp>
            <a:noAutofit/>
          </a:bodyPr>
          <a:lstStyle/>
          <a:p>
            <a:r>
              <a:rPr lang="en-US" sz="1100" dirty="0">
                <a:solidFill>
                  <a:schemeClr val="tx1"/>
                </a:solidFill>
              </a:rPr>
              <a:t>End of read</a:t>
            </a:r>
            <a:endParaRPr lang="en-IN" sz="1100" dirty="0">
              <a:solidFill>
                <a:schemeClr val="tx1"/>
              </a:solidFill>
            </a:endParaRPr>
          </a:p>
        </p:txBody>
      </p:sp>
      <p:sp>
        <p:nvSpPr>
          <p:cNvPr id="26" name="Rectangle 25"/>
          <p:cNvSpPr/>
          <p:nvPr/>
        </p:nvSpPr>
        <p:spPr>
          <a:xfrm>
            <a:off x="6012800" y="3091792"/>
            <a:ext cx="769025" cy="358084"/>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38" tIns="45719" rIns="91438" bIns="45719" numCol="1" spcCol="0" rtlCol="0" fromWordArt="0" anchor="ctr" anchorCtr="0" forceAA="0" compatLnSpc="1">
            <a:prstTxWarp prst="textNoShape">
              <a:avLst/>
            </a:prstTxWarp>
            <a:noAutofit/>
          </a:bodyPr>
          <a:lstStyle/>
          <a:p>
            <a:r>
              <a:rPr lang="en-US" sz="1100" dirty="0">
                <a:solidFill>
                  <a:schemeClr val="tx1"/>
                </a:solidFill>
              </a:rPr>
              <a:t>Read 1 byte</a:t>
            </a:r>
            <a:endParaRPr lang="en-IN" sz="1100" dirty="0">
              <a:solidFill>
                <a:schemeClr val="tx1"/>
              </a:solidFill>
            </a:endParaRPr>
          </a:p>
        </p:txBody>
      </p:sp>
      <p:sp>
        <p:nvSpPr>
          <p:cNvPr id="27" name="Rectangle 26"/>
          <p:cNvSpPr/>
          <p:nvPr/>
        </p:nvSpPr>
        <p:spPr>
          <a:xfrm>
            <a:off x="6005992" y="3716913"/>
            <a:ext cx="925916" cy="358084"/>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38" tIns="45719" rIns="91438" bIns="45719" numCol="1" spcCol="0" rtlCol="0" fromWordArt="0" anchor="ctr" anchorCtr="0" forceAA="0" compatLnSpc="1">
            <a:prstTxWarp prst="textNoShape">
              <a:avLst/>
            </a:prstTxWarp>
            <a:noAutofit/>
          </a:bodyPr>
          <a:lstStyle/>
          <a:p>
            <a:r>
              <a:rPr lang="en-US" sz="1100" dirty="0">
                <a:solidFill>
                  <a:schemeClr val="tx1"/>
                </a:solidFill>
              </a:rPr>
              <a:t>Rx count --</a:t>
            </a:r>
            <a:endParaRPr lang="en-IN" sz="1100" dirty="0">
              <a:solidFill>
                <a:schemeClr val="tx1"/>
              </a:solidFill>
            </a:endParaRPr>
          </a:p>
        </p:txBody>
      </p:sp>
      <p:sp>
        <p:nvSpPr>
          <p:cNvPr id="33" name="Rectangle 32"/>
          <p:cNvSpPr/>
          <p:nvPr/>
        </p:nvSpPr>
        <p:spPr>
          <a:xfrm>
            <a:off x="6012800" y="4311575"/>
            <a:ext cx="919108" cy="526065"/>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38" tIns="45719" rIns="91438" bIns="45719" numCol="1" spcCol="0" rtlCol="0" fromWordArt="0" anchor="ctr" anchorCtr="0" forceAA="0" compatLnSpc="1">
            <a:prstTxWarp prst="textNoShape">
              <a:avLst/>
            </a:prstTxWarp>
            <a:noAutofit/>
          </a:bodyPr>
          <a:lstStyle/>
          <a:p>
            <a:r>
              <a:rPr lang="en-US" sz="1100" dirty="0">
                <a:solidFill>
                  <a:schemeClr val="tx1"/>
                </a:solidFill>
              </a:rPr>
              <a:t>Wait for another interrupt </a:t>
            </a:r>
            <a:endParaRPr lang="en-IN" sz="1100" dirty="0">
              <a:solidFill>
                <a:schemeClr val="tx1"/>
              </a:solidFill>
            </a:endParaRPr>
          </a:p>
        </p:txBody>
      </p:sp>
      <p:sp>
        <p:nvSpPr>
          <p:cNvPr id="37" name="Flowchart: Decision 36"/>
          <p:cNvSpPr/>
          <p:nvPr/>
        </p:nvSpPr>
        <p:spPr>
          <a:xfrm>
            <a:off x="7367919" y="2311243"/>
            <a:ext cx="1455252" cy="540452"/>
          </a:xfrm>
          <a:prstGeom prst="flowChartDecision">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38" tIns="45719" rIns="91438" bIns="45719" numCol="1" spcCol="0" rtlCol="0" fromWordArt="0" anchor="ctr" anchorCtr="0" forceAA="0" compatLnSpc="1">
            <a:prstTxWarp prst="textNoShape">
              <a:avLst/>
            </a:prstTxWarp>
            <a:noAutofit/>
          </a:bodyPr>
          <a:lstStyle/>
          <a:p>
            <a:r>
              <a:rPr lang="en-US" sz="1100" dirty="0">
                <a:solidFill>
                  <a:schemeClr val="tx1"/>
                </a:solidFill>
              </a:rPr>
              <a:t>    </a:t>
            </a:r>
            <a:r>
              <a:rPr lang="en-US" sz="1100" dirty="0" err="1">
                <a:solidFill>
                  <a:schemeClr val="tx1"/>
                </a:solidFill>
              </a:rPr>
              <a:t>Xfer</a:t>
            </a:r>
            <a:r>
              <a:rPr lang="en-US" sz="1100" dirty="0">
                <a:solidFill>
                  <a:schemeClr val="tx1"/>
                </a:solidFill>
              </a:rPr>
              <a:t> Count  =2 ?</a:t>
            </a:r>
            <a:endParaRPr lang="en-IN" sz="1100" dirty="0">
              <a:solidFill>
                <a:schemeClr val="tx1"/>
              </a:solidFill>
            </a:endParaRPr>
          </a:p>
        </p:txBody>
      </p:sp>
      <p:sp>
        <p:nvSpPr>
          <p:cNvPr id="38" name="Rectangle 37"/>
          <p:cNvSpPr/>
          <p:nvPr/>
        </p:nvSpPr>
        <p:spPr>
          <a:xfrm>
            <a:off x="7711833" y="3131955"/>
            <a:ext cx="1111338" cy="358084"/>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38" tIns="45719" rIns="91438" bIns="45719" numCol="1" spcCol="0" rtlCol="0" fromWordArt="0" anchor="ctr" anchorCtr="0" forceAA="0" compatLnSpc="1">
            <a:prstTxWarp prst="textNoShape">
              <a:avLst/>
            </a:prstTxWarp>
            <a:noAutofit/>
          </a:bodyPr>
          <a:lstStyle/>
          <a:p>
            <a:r>
              <a:rPr lang="en-US" sz="1100" dirty="0">
                <a:solidFill>
                  <a:schemeClr val="tx1"/>
                </a:solidFill>
              </a:rPr>
              <a:t>Generate stop</a:t>
            </a:r>
            <a:endParaRPr lang="en-IN" sz="1100" dirty="0">
              <a:solidFill>
                <a:schemeClr val="tx1"/>
              </a:solidFill>
            </a:endParaRPr>
          </a:p>
        </p:txBody>
      </p:sp>
      <p:sp>
        <p:nvSpPr>
          <p:cNvPr id="39" name="Rectangle 38"/>
          <p:cNvSpPr/>
          <p:nvPr/>
        </p:nvSpPr>
        <p:spPr>
          <a:xfrm>
            <a:off x="7711833" y="3619107"/>
            <a:ext cx="1111338" cy="358084"/>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38" tIns="45719" rIns="91438" bIns="45719" numCol="1" spcCol="0" rtlCol="0" fromWordArt="0" anchor="ctr" anchorCtr="0" forceAA="0" compatLnSpc="1">
            <a:prstTxWarp prst="textNoShape">
              <a:avLst/>
            </a:prstTxWarp>
            <a:noAutofit/>
          </a:bodyPr>
          <a:lstStyle/>
          <a:p>
            <a:r>
              <a:rPr lang="en-US" sz="1100" dirty="0">
                <a:solidFill>
                  <a:schemeClr val="tx1"/>
                </a:solidFill>
              </a:rPr>
              <a:t>Read 1 byte</a:t>
            </a:r>
          </a:p>
          <a:p>
            <a:r>
              <a:rPr lang="en-US" sz="1100" dirty="0" err="1">
                <a:solidFill>
                  <a:schemeClr val="tx1"/>
                </a:solidFill>
              </a:rPr>
              <a:t>Rcv</a:t>
            </a:r>
            <a:r>
              <a:rPr lang="en-US" sz="1100" dirty="0">
                <a:solidFill>
                  <a:schemeClr val="tx1"/>
                </a:solidFill>
              </a:rPr>
              <a:t> </a:t>
            </a:r>
            <a:r>
              <a:rPr lang="en-US" sz="1100" dirty="0" err="1">
                <a:solidFill>
                  <a:schemeClr val="tx1"/>
                </a:solidFill>
              </a:rPr>
              <a:t>cnt</a:t>
            </a:r>
            <a:r>
              <a:rPr lang="en-US" sz="1100" dirty="0">
                <a:solidFill>
                  <a:schemeClr val="tx1"/>
                </a:solidFill>
              </a:rPr>
              <a:t>--</a:t>
            </a:r>
            <a:endParaRPr lang="en-IN" sz="1100" dirty="0">
              <a:solidFill>
                <a:schemeClr val="tx1"/>
              </a:solidFill>
            </a:endParaRPr>
          </a:p>
        </p:txBody>
      </p:sp>
      <p:sp>
        <p:nvSpPr>
          <p:cNvPr id="40" name="Rectangle 39"/>
          <p:cNvSpPr/>
          <p:nvPr/>
        </p:nvSpPr>
        <p:spPr>
          <a:xfrm>
            <a:off x="7711833" y="4122552"/>
            <a:ext cx="1111338" cy="358084"/>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38" tIns="45719" rIns="91438" bIns="45719" numCol="1" spcCol="0" rtlCol="0" fromWordArt="0" anchor="ctr" anchorCtr="0" forceAA="0" compatLnSpc="1">
            <a:prstTxWarp prst="textNoShape">
              <a:avLst/>
            </a:prstTxWarp>
            <a:noAutofit/>
          </a:bodyPr>
          <a:lstStyle/>
          <a:p>
            <a:endParaRPr lang="en-US" sz="1100" dirty="0">
              <a:solidFill>
                <a:schemeClr val="tx1"/>
              </a:solidFill>
            </a:endParaRPr>
          </a:p>
          <a:p>
            <a:r>
              <a:rPr lang="en-US" sz="1100" dirty="0">
                <a:solidFill>
                  <a:schemeClr val="tx1"/>
                </a:solidFill>
              </a:rPr>
              <a:t>Read 1 byte</a:t>
            </a:r>
          </a:p>
          <a:p>
            <a:r>
              <a:rPr lang="en-US" sz="1100" dirty="0" err="1">
                <a:solidFill>
                  <a:schemeClr val="tx1"/>
                </a:solidFill>
              </a:rPr>
              <a:t>Rcv</a:t>
            </a:r>
            <a:r>
              <a:rPr lang="en-US" sz="1100" dirty="0">
                <a:solidFill>
                  <a:schemeClr val="tx1"/>
                </a:solidFill>
              </a:rPr>
              <a:t> </a:t>
            </a:r>
            <a:r>
              <a:rPr lang="en-US" sz="1100" dirty="0" err="1">
                <a:solidFill>
                  <a:schemeClr val="tx1"/>
                </a:solidFill>
              </a:rPr>
              <a:t>cnt</a:t>
            </a:r>
            <a:r>
              <a:rPr lang="en-US" sz="1100" dirty="0">
                <a:solidFill>
                  <a:schemeClr val="tx1"/>
                </a:solidFill>
              </a:rPr>
              <a:t>--</a:t>
            </a:r>
            <a:endParaRPr lang="en-IN" sz="1100" dirty="0">
              <a:solidFill>
                <a:schemeClr val="tx1"/>
              </a:solidFill>
            </a:endParaRPr>
          </a:p>
          <a:p>
            <a:endParaRPr lang="en-IN" sz="1100" dirty="0">
              <a:solidFill>
                <a:schemeClr val="tx1"/>
              </a:solidFill>
            </a:endParaRPr>
          </a:p>
        </p:txBody>
      </p:sp>
      <p:sp>
        <p:nvSpPr>
          <p:cNvPr id="41" name="Rectangle 40"/>
          <p:cNvSpPr/>
          <p:nvPr/>
        </p:nvSpPr>
        <p:spPr>
          <a:xfrm>
            <a:off x="7711833" y="4570196"/>
            <a:ext cx="1111338" cy="534890"/>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38" tIns="45719" rIns="91438" bIns="45719" numCol="1" spcCol="0" rtlCol="0" fromWordArt="0" anchor="ctr" anchorCtr="0" forceAA="0" compatLnSpc="1">
            <a:prstTxWarp prst="textNoShape">
              <a:avLst/>
            </a:prstTxWarp>
            <a:noAutofit/>
          </a:bodyPr>
          <a:lstStyle/>
          <a:p>
            <a:r>
              <a:rPr lang="en-US" sz="1100" dirty="0">
                <a:solidFill>
                  <a:schemeClr val="tx1"/>
                </a:solidFill>
              </a:rPr>
              <a:t>Disable EVT and ERROR interrupt</a:t>
            </a:r>
            <a:endParaRPr lang="en-IN" sz="1100" dirty="0">
              <a:solidFill>
                <a:schemeClr val="tx1"/>
              </a:solidFill>
            </a:endParaRPr>
          </a:p>
        </p:txBody>
      </p:sp>
      <p:sp>
        <p:nvSpPr>
          <p:cNvPr id="42" name="Rectangle 41"/>
          <p:cNvSpPr/>
          <p:nvPr/>
        </p:nvSpPr>
        <p:spPr>
          <a:xfrm>
            <a:off x="3956654" y="4747002"/>
            <a:ext cx="769025" cy="358084"/>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38" tIns="45719" rIns="91438" bIns="45719" numCol="1" spcCol="0" rtlCol="0" fromWordArt="0" anchor="ctr" anchorCtr="0" forceAA="0" compatLnSpc="1">
            <a:prstTxWarp prst="textNoShape">
              <a:avLst/>
            </a:prstTxWarp>
            <a:noAutofit/>
          </a:bodyPr>
          <a:lstStyle/>
          <a:p>
            <a:r>
              <a:rPr lang="en-US" sz="1100" dirty="0">
                <a:solidFill>
                  <a:schemeClr val="tx1"/>
                </a:solidFill>
              </a:rPr>
              <a:t>ready</a:t>
            </a:r>
            <a:endParaRPr lang="en-IN" sz="1100" dirty="0">
              <a:solidFill>
                <a:schemeClr val="tx1"/>
              </a:solidFill>
            </a:endParaRPr>
          </a:p>
        </p:txBody>
      </p:sp>
      <p:cxnSp>
        <p:nvCxnSpPr>
          <p:cNvPr id="3" name="Straight Arrow Connector 2"/>
          <p:cNvCxnSpPr>
            <a:stCxn id="22" idx="3"/>
          </p:cNvCxnSpPr>
          <p:nvPr/>
        </p:nvCxnSpPr>
        <p:spPr>
          <a:xfrm>
            <a:off x="3907518" y="2653059"/>
            <a:ext cx="0" cy="47919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15" idx="2"/>
            <a:endCxn id="19" idx="0"/>
          </p:cNvCxnSpPr>
          <p:nvPr/>
        </p:nvCxnSpPr>
        <p:spPr>
          <a:xfrm>
            <a:off x="655910" y="2917246"/>
            <a:ext cx="0" cy="28722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9" idx="2"/>
            <a:endCxn id="21" idx="0"/>
          </p:cNvCxnSpPr>
          <p:nvPr/>
        </p:nvCxnSpPr>
        <p:spPr>
          <a:xfrm>
            <a:off x="655911" y="3562551"/>
            <a:ext cx="0" cy="21639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8" idx="2"/>
            <a:endCxn id="17" idx="0"/>
          </p:cNvCxnSpPr>
          <p:nvPr/>
        </p:nvCxnSpPr>
        <p:spPr>
          <a:xfrm>
            <a:off x="2362463" y="3490333"/>
            <a:ext cx="3387" cy="22823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55910" y="2057862"/>
            <a:ext cx="34912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15" idx="0"/>
          </p:cNvCxnSpPr>
          <p:nvPr/>
        </p:nvCxnSpPr>
        <p:spPr>
          <a:xfrm>
            <a:off x="655910" y="2057863"/>
            <a:ext cx="0" cy="50129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1" idx="3"/>
          </p:cNvCxnSpPr>
          <p:nvPr/>
        </p:nvCxnSpPr>
        <p:spPr>
          <a:xfrm flipV="1">
            <a:off x="2764248" y="2057863"/>
            <a:ext cx="215372" cy="1196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22" idx="0"/>
          </p:cNvCxnSpPr>
          <p:nvPr/>
        </p:nvCxnSpPr>
        <p:spPr>
          <a:xfrm>
            <a:off x="2979619" y="2069832"/>
            <a:ext cx="0" cy="10403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11" idx="0"/>
          </p:cNvCxnSpPr>
          <p:nvPr/>
        </p:nvCxnSpPr>
        <p:spPr>
          <a:xfrm>
            <a:off x="1884642" y="1589390"/>
            <a:ext cx="1" cy="17651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9" idx="2"/>
            <a:endCxn id="26" idx="0"/>
          </p:cNvCxnSpPr>
          <p:nvPr/>
        </p:nvCxnSpPr>
        <p:spPr>
          <a:xfrm>
            <a:off x="6393908" y="2936450"/>
            <a:ext cx="3405" cy="15534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7" idx="2"/>
            <a:endCxn id="33" idx="0"/>
          </p:cNvCxnSpPr>
          <p:nvPr/>
        </p:nvCxnSpPr>
        <p:spPr>
          <a:xfrm>
            <a:off x="6468950" y="4074997"/>
            <a:ext cx="3404" cy="23657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38" idx="2"/>
            <a:endCxn id="39" idx="0"/>
          </p:cNvCxnSpPr>
          <p:nvPr/>
        </p:nvCxnSpPr>
        <p:spPr>
          <a:xfrm>
            <a:off x="8267502" y="3490039"/>
            <a:ext cx="0" cy="12906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39" idx="2"/>
            <a:endCxn id="40" idx="0"/>
          </p:cNvCxnSpPr>
          <p:nvPr/>
        </p:nvCxnSpPr>
        <p:spPr>
          <a:xfrm>
            <a:off x="8267502" y="3977191"/>
            <a:ext cx="0" cy="14536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40" idx="2"/>
            <a:endCxn id="41" idx="0"/>
          </p:cNvCxnSpPr>
          <p:nvPr/>
        </p:nvCxnSpPr>
        <p:spPr>
          <a:xfrm>
            <a:off x="8267502" y="4480636"/>
            <a:ext cx="0" cy="8956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22" idx="1"/>
          </p:cNvCxnSpPr>
          <p:nvPr/>
        </p:nvCxnSpPr>
        <p:spPr>
          <a:xfrm>
            <a:off x="2051720" y="2653059"/>
            <a:ext cx="0" cy="47919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 idx="3"/>
          </p:cNvCxnSpPr>
          <p:nvPr/>
        </p:nvCxnSpPr>
        <p:spPr>
          <a:xfrm flipV="1">
            <a:off x="4894572" y="1589391"/>
            <a:ext cx="2037336"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25" idx="0"/>
          </p:cNvCxnSpPr>
          <p:nvPr/>
        </p:nvCxnSpPr>
        <p:spPr>
          <a:xfrm>
            <a:off x="6931908" y="1589390"/>
            <a:ext cx="0" cy="19824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25" idx="1"/>
          </p:cNvCxnSpPr>
          <p:nvPr/>
        </p:nvCxnSpPr>
        <p:spPr>
          <a:xfrm>
            <a:off x="6204282" y="2057863"/>
            <a:ext cx="0" cy="50129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25" idx="3"/>
          </p:cNvCxnSpPr>
          <p:nvPr/>
        </p:nvCxnSpPr>
        <p:spPr>
          <a:xfrm>
            <a:off x="7659535" y="2057862"/>
            <a:ext cx="43601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endCxn id="37" idx="0"/>
          </p:cNvCxnSpPr>
          <p:nvPr/>
        </p:nvCxnSpPr>
        <p:spPr>
          <a:xfrm>
            <a:off x="8095545" y="2057862"/>
            <a:ext cx="0" cy="25338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6" idx="2"/>
            <a:endCxn id="7" idx="0"/>
          </p:cNvCxnSpPr>
          <p:nvPr/>
        </p:nvCxnSpPr>
        <p:spPr>
          <a:xfrm>
            <a:off x="4144210" y="638383"/>
            <a:ext cx="22864" cy="19943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7" idx="2"/>
            <a:endCxn id="8" idx="0"/>
          </p:cNvCxnSpPr>
          <p:nvPr/>
        </p:nvCxnSpPr>
        <p:spPr>
          <a:xfrm flipH="1">
            <a:off x="4167074" y="1168182"/>
            <a:ext cx="1" cy="16540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3907518" y="3562551"/>
            <a:ext cx="0" cy="23559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37" idx="1"/>
          </p:cNvCxnSpPr>
          <p:nvPr/>
        </p:nvCxnSpPr>
        <p:spPr>
          <a:xfrm>
            <a:off x="7367919" y="2581468"/>
            <a:ext cx="0" cy="6893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endCxn id="26" idx="3"/>
          </p:cNvCxnSpPr>
          <p:nvPr/>
        </p:nvCxnSpPr>
        <p:spPr>
          <a:xfrm flipH="1">
            <a:off x="6781825" y="3270834"/>
            <a:ext cx="586095"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42" idx="3"/>
          </p:cNvCxnSpPr>
          <p:nvPr/>
        </p:nvCxnSpPr>
        <p:spPr>
          <a:xfrm flipH="1">
            <a:off x="4725679" y="4926043"/>
            <a:ext cx="2986154"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endCxn id="8" idx="1"/>
          </p:cNvCxnSpPr>
          <p:nvPr/>
        </p:nvCxnSpPr>
        <p:spPr>
          <a:xfrm>
            <a:off x="1877279" y="1589391"/>
            <a:ext cx="156229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2374606" y="4122552"/>
            <a:ext cx="6773" cy="22823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7" idx="2"/>
          </p:cNvCxnSpPr>
          <p:nvPr/>
        </p:nvCxnSpPr>
        <p:spPr>
          <a:xfrm>
            <a:off x="8095545" y="2851695"/>
            <a:ext cx="0" cy="28026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6" idx="2"/>
          </p:cNvCxnSpPr>
          <p:nvPr/>
        </p:nvCxnSpPr>
        <p:spPr>
          <a:xfrm flipH="1">
            <a:off x="6393908" y="3449876"/>
            <a:ext cx="3405" cy="26703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91816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63789" y="375346"/>
            <a:ext cx="3240360" cy="828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smtClean="0"/>
              <a:t>Event and buffer interrupt handler</a:t>
            </a:r>
            <a:endParaRPr lang="en-IN" dirty="0"/>
          </a:p>
        </p:txBody>
      </p:sp>
      <p:sp>
        <p:nvSpPr>
          <p:cNvPr id="4" name="Rectangle 3"/>
          <p:cNvSpPr/>
          <p:nvPr/>
        </p:nvSpPr>
        <p:spPr>
          <a:xfrm>
            <a:off x="251520" y="3728070"/>
            <a:ext cx="252028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smtClean="0"/>
              <a:t>master mode processing</a:t>
            </a:r>
            <a:endParaRPr lang="en-IN" dirty="0"/>
          </a:p>
        </p:txBody>
      </p:sp>
      <p:sp>
        <p:nvSpPr>
          <p:cNvPr id="5" name="Rectangle 4"/>
          <p:cNvSpPr/>
          <p:nvPr/>
        </p:nvSpPr>
        <p:spPr>
          <a:xfrm>
            <a:off x="6012161" y="3733776"/>
            <a:ext cx="252028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smtClean="0"/>
              <a:t>Slave mode processing</a:t>
            </a:r>
            <a:endParaRPr lang="en-IN" dirty="0"/>
          </a:p>
        </p:txBody>
      </p:sp>
      <p:sp>
        <p:nvSpPr>
          <p:cNvPr id="6" name="Diamond 5"/>
          <p:cNvSpPr/>
          <p:nvPr/>
        </p:nvSpPr>
        <p:spPr>
          <a:xfrm>
            <a:off x="3275857" y="1627262"/>
            <a:ext cx="2016224" cy="151216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err="1" smtClean="0"/>
              <a:t>Whats</a:t>
            </a:r>
            <a:r>
              <a:rPr lang="en-US" dirty="0" smtClean="0"/>
              <a:t> the mode ?</a:t>
            </a:r>
            <a:endParaRPr lang="en-IN" dirty="0"/>
          </a:p>
        </p:txBody>
      </p:sp>
      <p:cxnSp>
        <p:nvCxnSpPr>
          <p:cNvPr id="9" name="Elbow Connector 8"/>
          <p:cNvCxnSpPr>
            <a:stCxn id="6" idx="1"/>
            <a:endCxn id="4" idx="0"/>
          </p:cNvCxnSpPr>
          <p:nvPr/>
        </p:nvCxnSpPr>
        <p:spPr>
          <a:xfrm rot="10800000" flipV="1">
            <a:off x="1511661" y="2383346"/>
            <a:ext cx="1764197" cy="1344724"/>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6" idx="3"/>
            <a:endCxn id="5" idx="0"/>
          </p:cNvCxnSpPr>
          <p:nvPr/>
        </p:nvCxnSpPr>
        <p:spPr>
          <a:xfrm>
            <a:off x="5292081" y="2383346"/>
            <a:ext cx="1980220" cy="135043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3" idx="2"/>
          </p:cNvCxnSpPr>
          <p:nvPr/>
        </p:nvCxnSpPr>
        <p:spPr>
          <a:xfrm>
            <a:off x="4283969" y="1203599"/>
            <a:ext cx="0" cy="42366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1467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different than SPI ?</a:t>
            </a:r>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8150" y="1910062"/>
            <a:ext cx="2038635" cy="154923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1499" y="2020229"/>
            <a:ext cx="1802808" cy="1439068"/>
          </a:xfrm>
          <a:prstGeom prst="rect">
            <a:avLst/>
          </a:prstGeom>
        </p:spPr>
      </p:pic>
      <p:sp>
        <p:nvSpPr>
          <p:cNvPr id="3" name="Rectangle 2"/>
          <p:cNvSpPr/>
          <p:nvPr/>
        </p:nvSpPr>
        <p:spPr>
          <a:xfrm>
            <a:off x="2230070" y="1187767"/>
            <a:ext cx="4158511" cy="461665"/>
          </a:xfrm>
          <a:prstGeom prst="rect">
            <a:avLst/>
          </a:prstGeom>
        </p:spPr>
        <p:txBody>
          <a:bodyPr wrap="none">
            <a:spAutoFit/>
          </a:bodyPr>
          <a:lstStyle/>
          <a:p>
            <a:r>
              <a:rPr lang="en-US" sz="2400" dirty="0"/>
              <a:t>Slave’s Control Over Clock</a:t>
            </a:r>
            <a:endParaRPr lang="en-IN" sz="2400" dirty="0"/>
          </a:p>
        </p:txBody>
      </p:sp>
    </p:spTree>
    <p:extLst>
      <p:ext uri="{BB962C8B-B14F-4D97-AF65-F5344CB8AC3E}">
        <p14:creationId xmlns:p14="http://schemas.microsoft.com/office/powerpoint/2010/main" val="136464511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59832" y="195487"/>
            <a:ext cx="252028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smtClean="0"/>
              <a:t>master mode processing</a:t>
            </a:r>
            <a:endParaRPr lang="en-IN" dirty="0"/>
          </a:p>
        </p:txBody>
      </p:sp>
      <p:sp>
        <p:nvSpPr>
          <p:cNvPr id="5" name="Rectangle 4"/>
          <p:cNvSpPr/>
          <p:nvPr/>
        </p:nvSpPr>
        <p:spPr>
          <a:xfrm>
            <a:off x="395536" y="2427734"/>
            <a:ext cx="136815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smtClean="0"/>
              <a:t>TXE</a:t>
            </a:r>
            <a:endParaRPr lang="en-IN" dirty="0"/>
          </a:p>
        </p:txBody>
      </p:sp>
      <p:sp>
        <p:nvSpPr>
          <p:cNvPr id="6" name="Rectangle 5"/>
          <p:cNvSpPr/>
          <p:nvPr/>
        </p:nvSpPr>
        <p:spPr>
          <a:xfrm>
            <a:off x="2267745" y="2427734"/>
            <a:ext cx="136815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smtClean="0"/>
              <a:t>BTF</a:t>
            </a:r>
            <a:endParaRPr lang="en-IN" dirty="0"/>
          </a:p>
        </p:txBody>
      </p:sp>
      <p:sp>
        <p:nvSpPr>
          <p:cNvPr id="7" name="Rectangle 6"/>
          <p:cNvSpPr/>
          <p:nvPr/>
        </p:nvSpPr>
        <p:spPr>
          <a:xfrm>
            <a:off x="5436097" y="2427734"/>
            <a:ext cx="136815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smtClean="0"/>
              <a:t>RXNE</a:t>
            </a:r>
            <a:endParaRPr lang="en-IN" dirty="0"/>
          </a:p>
        </p:txBody>
      </p:sp>
      <p:sp>
        <p:nvSpPr>
          <p:cNvPr id="8" name="Rectangle 7"/>
          <p:cNvSpPr/>
          <p:nvPr/>
        </p:nvSpPr>
        <p:spPr>
          <a:xfrm>
            <a:off x="7308304" y="2427734"/>
            <a:ext cx="136815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smtClean="0"/>
              <a:t>BTF</a:t>
            </a:r>
            <a:endParaRPr lang="en-IN" dirty="0"/>
          </a:p>
        </p:txBody>
      </p:sp>
      <p:sp>
        <p:nvSpPr>
          <p:cNvPr id="9" name="Rectangle 8"/>
          <p:cNvSpPr/>
          <p:nvPr/>
        </p:nvSpPr>
        <p:spPr>
          <a:xfrm>
            <a:off x="395536" y="3939902"/>
            <a:ext cx="136815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smtClean="0"/>
              <a:t>Handle TXE</a:t>
            </a:r>
            <a:endParaRPr lang="en-IN" dirty="0"/>
          </a:p>
        </p:txBody>
      </p:sp>
      <p:sp>
        <p:nvSpPr>
          <p:cNvPr id="10" name="Rectangle 9"/>
          <p:cNvSpPr/>
          <p:nvPr/>
        </p:nvSpPr>
        <p:spPr>
          <a:xfrm>
            <a:off x="2267745" y="3939902"/>
            <a:ext cx="136815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smtClean="0"/>
              <a:t>Handle BTF</a:t>
            </a:r>
            <a:endParaRPr lang="en-IN" dirty="0"/>
          </a:p>
        </p:txBody>
      </p:sp>
      <p:sp>
        <p:nvSpPr>
          <p:cNvPr id="11" name="Rectangle 10"/>
          <p:cNvSpPr/>
          <p:nvPr/>
        </p:nvSpPr>
        <p:spPr>
          <a:xfrm>
            <a:off x="5436097" y="3939902"/>
            <a:ext cx="136815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smtClean="0"/>
              <a:t>Handle RXNE</a:t>
            </a:r>
            <a:endParaRPr lang="en-IN" dirty="0"/>
          </a:p>
        </p:txBody>
      </p:sp>
      <p:sp>
        <p:nvSpPr>
          <p:cNvPr id="12" name="Rectangle 11"/>
          <p:cNvSpPr/>
          <p:nvPr/>
        </p:nvSpPr>
        <p:spPr>
          <a:xfrm>
            <a:off x="7308304" y="3939902"/>
            <a:ext cx="136815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smtClean="0"/>
              <a:t>Handle BTF</a:t>
            </a:r>
            <a:endParaRPr lang="en-IN" dirty="0"/>
          </a:p>
        </p:txBody>
      </p:sp>
      <p:sp>
        <p:nvSpPr>
          <p:cNvPr id="13" name="Rectangle 12"/>
          <p:cNvSpPr/>
          <p:nvPr/>
        </p:nvSpPr>
        <p:spPr>
          <a:xfrm>
            <a:off x="3590518" y="1094234"/>
            <a:ext cx="136815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smtClean="0"/>
              <a:t>RX or TX ?</a:t>
            </a:r>
            <a:endParaRPr lang="en-IN" dirty="0"/>
          </a:p>
        </p:txBody>
      </p:sp>
      <p:cxnSp>
        <p:nvCxnSpPr>
          <p:cNvPr id="16" name="Elbow Connector 15"/>
          <p:cNvCxnSpPr>
            <a:stCxn id="13" idx="1"/>
            <a:endCxn id="5" idx="0"/>
          </p:cNvCxnSpPr>
          <p:nvPr/>
        </p:nvCxnSpPr>
        <p:spPr>
          <a:xfrm rot="10800000" flipV="1">
            <a:off x="1079612" y="1418270"/>
            <a:ext cx="2510906" cy="1009464"/>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6" idx="0"/>
          </p:cNvCxnSpPr>
          <p:nvPr/>
        </p:nvCxnSpPr>
        <p:spPr>
          <a:xfrm>
            <a:off x="2951821" y="1418270"/>
            <a:ext cx="0" cy="100946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3" idx="3"/>
            <a:endCxn id="8" idx="0"/>
          </p:cNvCxnSpPr>
          <p:nvPr/>
        </p:nvCxnSpPr>
        <p:spPr>
          <a:xfrm>
            <a:off x="4958670" y="1418270"/>
            <a:ext cx="3033710" cy="1009464"/>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7" idx="0"/>
          </p:cNvCxnSpPr>
          <p:nvPr/>
        </p:nvCxnSpPr>
        <p:spPr>
          <a:xfrm>
            <a:off x="6120173" y="1418270"/>
            <a:ext cx="0" cy="100946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234760" y="1094234"/>
            <a:ext cx="402674" cy="307777"/>
          </a:xfrm>
          <a:prstGeom prst="rect">
            <a:avLst/>
          </a:prstGeom>
        </p:spPr>
        <p:txBody>
          <a:bodyPr wrap="none">
            <a:spAutoFit/>
          </a:bodyPr>
          <a:lstStyle/>
          <a:p>
            <a:r>
              <a:rPr lang="en-US" dirty="0"/>
              <a:t>RX</a:t>
            </a:r>
            <a:endParaRPr lang="en-IN" dirty="0"/>
          </a:p>
        </p:txBody>
      </p:sp>
      <p:sp>
        <p:nvSpPr>
          <p:cNvPr id="24" name="Rectangle 23"/>
          <p:cNvSpPr/>
          <p:nvPr/>
        </p:nvSpPr>
        <p:spPr>
          <a:xfrm>
            <a:off x="2267745" y="1110493"/>
            <a:ext cx="370614" cy="307777"/>
          </a:xfrm>
          <a:prstGeom prst="rect">
            <a:avLst/>
          </a:prstGeom>
        </p:spPr>
        <p:txBody>
          <a:bodyPr wrap="none">
            <a:spAutoFit/>
          </a:bodyPr>
          <a:lstStyle/>
          <a:p>
            <a:r>
              <a:rPr lang="en-US" dirty="0"/>
              <a:t>TX</a:t>
            </a:r>
            <a:endParaRPr lang="en-IN" dirty="0"/>
          </a:p>
        </p:txBody>
      </p:sp>
      <p:cxnSp>
        <p:nvCxnSpPr>
          <p:cNvPr id="26" name="Straight Arrow Connector 25"/>
          <p:cNvCxnSpPr>
            <a:stCxn id="3" idx="2"/>
          </p:cNvCxnSpPr>
          <p:nvPr/>
        </p:nvCxnSpPr>
        <p:spPr>
          <a:xfrm>
            <a:off x="4319972" y="699543"/>
            <a:ext cx="0" cy="39469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5" idx="2"/>
            <a:endCxn id="9" idx="0"/>
          </p:cNvCxnSpPr>
          <p:nvPr/>
        </p:nvCxnSpPr>
        <p:spPr>
          <a:xfrm>
            <a:off x="1079612" y="3075806"/>
            <a:ext cx="0" cy="8640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2"/>
            <a:endCxn id="10" idx="0"/>
          </p:cNvCxnSpPr>
          <p:nvPr/>
        </p:nvCxnSpPr>
        <p:spPr>
          <a:xfrm>
            <a:off x="2951821" y="3075806"/>
            <a:ext cx="0" cy="8640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7" idx="2"/>
            <a:endCxn id="11" idx="0"/>
          </p:cNvCxnSpPr>
          <p:nvPr/>
        </p:nvCxnSpPr>
        <p:spPr>
          <a:xfrm>
            <a:off x="6120173" y="3075806"/>
            <a:ext cx="0" cy="8640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8" idx="2"/>
            <a:endCxn id="12" idx="0"/>
          </p:cNvCxnSpPr>
          <p:nvPr/>
        </p:nvCxnSpPr>
        <p:spPr>
          <a:xfrm>
            <a:off x="7992380" y="3075806"/>
            <a:ext cx="0" cy="86409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7703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59832" y="195487"/>
            <a:ext cx="252028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smtClean="0"/>
              <a:t>slave mode processing</a:t>
            </a:r>
            <a:endParaRPr lang="en-IN" dirty="0"/>
          </a:p>
        </p:txBody>
      </p:sp>
      <p:sp>
        <p:nvSpPr>
          <p:cNvPr id="5" name="Rectangle 4"/>
          <p:cNvSpPr/>
          <p:nvPr/>
        </p:nvSpPr>
        <p:spPr>
          <a:xfrm>
            <a:off x="365076" y="2374652"/>
            <a:ext cx="108012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smtClean="0"/>
              <a:t>ADDR</a:t>
            </a:r>
            <a:endParaRPr lang="en-IN" dirty="0"/>
          </a:p>
        </p:txBody>
      </p:sp>
      <p:sp>
        <p:nvSpPr>
          <p:cNvPr id="13" name="Rectangle 12"/>
          <p:cNvSpPr/>
          <p:nvPr/>
        </p:nvSpPr>
        <p:spPr>
          <a:xfrm>
            <a:off x="1920268" y="2374652"/>
            <a:ext cx="108012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smtClean="0"/>
              <a:t>STOPF</a:t>
            </a:r>
            <a:endParaRPr lang="en-IN" dirty="0"/>
          </a:p>
        </p:txBody>
      </p:sp>
      <p:sp>
        <p:nvSpPr>
          <p:cNvPr id="14" name="Rectangle 13"/>
          <p:cNvSpPr/>
          <p:nvPr/>
        </p:nvSpPr>
        <p:spPr>
          <a:xfrm>
            <a:off x="3734534" y="2374652"/>
            <a:ext cx="108012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smtClean="0"/>
              <a:t>TXE</a:t>
            </a:r>
            <a:endParaRPr lang="en-IN" dirty="0"/>
          </a:p>
        </p:txBody>
      </p:sp>
      <p:sp>
        <p:nvSpPr>
          <p:cNvPr id="15" name="Rectangle 14"/>
          <p:cNvSpPr/>
          <p:nvPr/>
        </p:nvSpPr>
        <p:spPr>
          <a:xfrm>
            <a:off x="4949602" y="2374652"/>
            <a:ext cx="108012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smtClean="0"/>
              <a:t>BTF</a:t>
            </a:r>
            <a:endParaRPr lang="en-IN" dirty="0"/>
          </a:p>
        </p:txBody>
      </p:sp>
      <p:sp>
        <p:nvSpPr>
          <p:cNvPr id="16" name="Rectangle 15"/>
          <p:cNvSpPr/>
          <p:nvPr/>
        </p:nvSpPr>
        <p:spPr>
          <a:xfrm>
            <a:off x="6380795" y="2374652"/>
            <a:ext cx="108012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smtClean="0"/>
              <a:t>RXNE</a:t>
            </a:r>
            <a:endParaRPr lang="en-IN" dirty="0"/>
          </a:p>
        </p:txBody>
      </p:sp>
      <p:sp>
        <p:nvSpPr>
          <p:cNvPr id="17" name="Rectangle 16"/>
          <p:cNvSpPr/>
          <p:nvPr/>
        </p:nvSpPr>
        <p:spPr>
          <a:xfrm>
            <a:off x="7613315" y="2374652"/>
            <a:ext cx="108012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smtClean="0"/>
              <a:t>BTF</a:t>
            </a:r>
            <a:endParaRPr lang="en-IN" dirty="0"/>
          </a:p>
        </p:txBody>
      </p:sp>
      <p:sp>
        <p:nvSpPr>
          <p:cNvPr id="18" name="Rectangle 17"/>
          <p:cNvSpPr/>
          <p:nvPr/>
        </p:nvSpPr>
        <p:spPr>
          <a:xfrm>
            <a:off x="365076" y="3598788"/>
            <a:ext cx="108012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smtClean="0"/>
              <a:t>Handle ADDR</a:t>
            </a:r>
            <a:endParaRPr lang="en-IN" dirty="0"/>
          </a:p>
        </p:txBody>
      </p:sp>
      <p:sp>
        <p:nvSpPr>
          <p:cNvPr id="19" name="Rectangle 18"/>
          <p:cNvSpPr/>
          <p:nvPr/>
        </p:nvSpPr>
        <p:spPr>
          <a:xfrm>
            <a:off x="1920268" y="3598788"/>
            <a:ext cx="108012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smtClean="0"/>
              <a:t>Handle STOPF</a:t>
            </a:r>
            <a:endParaRPr lang="en-IN" dirty="0"/>
          </a:p>
        </p:txBody>
      </p:sp>
      <p:sp>
        <p:nvSpPr>
          <p:cNvPr id="20" name="Rectangle 19"/>
          <p:cNvSpPr/>
          <p:nvPr/>
        </p:nvSpPr>
        <p:spPr>
          <a:xfrm>
            <a:off x="3723806" y="3598788"/>
            <a:ext cx="108012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smtClean="0"/>
              <a:t>Handle TXE</a:t>
            </a:r>
            <a:endParaRPr lang="en-IN" dirty="0"/>
          </a:p>
        </p:txBody>
      </p:sp>
      <p:sp>
        <p:nvSpPr>
          <p:cNvPr id="21" name="Rectangle 20"/>
          <p:cNvSpPr/>
          <p:nvPr/>
        </p:nvSpPr>
        <p:spPr>
          <a:xfrm>
            <a:off x="4949602" y="3598788"/>
            <a:ext cx="108012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smtClean="0"/>
              <a:t>Handle BTF</a:t>
            </a:r>
            <a:endParaRPr lang="en-IN" dirty="0"/>
          </a:p>
        </p:txBody>
      </p:sp>
      <p:sp>
        <p:nvSpPr>
          <p:cNvPr id="22" name="Rectangle 21"/>
          <p:cNvSpPr/>
          <p:nvPr/>
        </p:nvSpPr>
        <p:spPr>
          <a:xfrm>
            <a:off x="6356226" y="3598788"/>
            <a:ext cx="108012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smtClean="0"/>
              <a:t>Handle RXNE</a:t>
            </a:r>
            <a:endParaRPr lang="en-IN" dirty="0"/>
          </a:p>
        </p:txBody>
      </p:sp>
      <p:sp>
        <p:nvSpPr>
          <p:cNvPr id="23" name="Rectangle 22"/>
          <p:cNvSpPr/>
          <p:nvPr/>
        </p:nvSpPr>
        <p:spPr>
          <a:xfrm>
            <a:off x="7588746" y="3598788"/>
            <a:ext cx="108012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smtClean="0"/>
              <a:t>Handle BTF</a:t>
            </a:r>
            <a:endParaRPr lang="en-IN" dirty="0"/>
          </a:p>
        </p:txBody>
      </p:sp>
      <p:sp>
        <p:nvSpPr>
          <p:cNvPr id="24" name="Rectangle 23"/>
          <p:cNvSpPr/>
          <p:nvPr/>
        </p:nvSpPr>
        <p:spPr>
          <a:xfrm>
            <a:off x="5743389" y="1215070"/>
            <a:ext cx="1152897" cy="53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smtClean="0"/>
              <a:t>RX or TX ?</a:t>
            </a:r>
            <a:endParaRPr lang="en-IN" dirty="0"/>
          </a:p>
        </p:txBody>
      </p:sp>
      <p:cxnSp>
        <p:nvCxnSpPr>
          <p:cNvPr id="8" name="Elbow Connector 7"/>
          <p:cNvCxnSpPr>
            <a:stCxn id="24" idx="1"/>
            <a:endCxn id="14" idx="0"/>
          </p:cNvCxnSpPr>
          <p:nvPr/>
        </p:nvCxnSpPr>
        <p:spPr>
          <a:xfrm rot="10800000" flipV="1">
            <a:off x="4274595" y="1483834"/>
            <a:ext cx="1468795" cy="890817"/>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24" idx="3"/>
            <a:endCxn id="17" idx="0"/>
          </p:cNvCxnSpPr>
          <p:nvPr/>
        </p:nvCxnSpPr>
        <p:spPr>
          <a:xfrm>
            <a:off x="6896286" y="1483835"/>
            <a:ext cx="1257089" cy="890817"/>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15" idx="0"/>
          </p:cNvCxnSpPr>
          <p:nvPr/>
        </p:nvCxnSpPr>
        <p:spPr>
          <a:xfrm>
            <a:off x="5384800" y="1483835"/>
            <a:ext cx="104862" cy="89081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035800" y="1483835"/>
            <a:ext cx="25400" cy="89081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3" idx="3"/>
            <a:endCxn id="24" idx="0"/>
          </p:cNvCxnSpPr>
          <p:nvPr/>
        </p:nvCxnSpPr>
        <p:spPr>
          <a:xfrm>
            <a:off x="5580112" y="447515"/>
            <a:ext cx="739726" cy="767555"/>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3" idx="1"/>
            <a:endCxn id="5" idx="0"/>
          </p:cNvCxnSpPr>
          <p:nvPr/>
        </p:nvCxnSpPr>
        <p:spPr>
          <a:xfrm rot="10800000" flipV="1">
            <a:off x="905136" y="447514"/>
            <a:ext cx="2154696" cy="1927137"/>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13" idx="0"/>
          </p:cNvCxnSpPr>
          <p:nvPr/>
        </p:nvCxnSpPr>
        <p:spPr>
          <a:xfrm>
            <a:off x="2460328" y="447514"/>
            <a:ext cx="0" cy="192713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 idx="2"/>
            <a:endCxn id="18" idx="0"/>
          </p:cNvCxnSpPr>
          <p:nvPr/>
        </p:nvCxnSpPr>
        <p:spPr>
          <a:xfrm>
            <a:off x="905136" y="3022724"/>
            <a:ext cx="0" cy="57606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3" idx="2"/>
            <a:endCxn id="19" idx="0"/>
          </p:cNvCxnSpPr>
          <p:nvPr/>
        </p:nvCxnSpPr>
        <p:spPr>
          <a:xfrm>
            <a:off x="2460328" y="3022724"/>
            <a:ext cx="0" cy="57606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4" idx="2"/>
            <a:endCxn id="20" idx="0"/>
          </p:cNvCxnSpPr>
          <p:nvPr/>
        </p:nvCxnSpPr>
        <p:spPr>
          <a:xfrm flipH="1">
            <a:off x="4263866" y="3022724"/>
            <a:ext cx="10728" cy="57606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5" idx="2"/>
            <a:endCxn id="21" idx="0"/>
          </p:cNvCxnSpPr>
          <p:nvPr/>
        </p:nvCxnSpPr>
        <p:spPr>
          <a:xfrm>
            <a:off x="5489662" y="3022724"/>
            <a:ext cx="0" cy="57606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6" idx="2"/>
            <a:endCxn id="22" idx="0"/>
          </p:cNvCxnSpPr>
          <p:nvPr/>
        </p:nvCxnSpPr>
        <p:spPr>
          <a:xfrm flipH="1">
            <a:off x="6896286" y="3022724"/>
            <a:ext cx="24569" cy="57606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7" idx="2"/>
            <a:endCxn id="23" idx="0"/>
          </p:cNvCxnSpPr>
          <p:nvPr/>
        </p:nvCxnSpPr>
        <p:spPr>
          <a:xfrm flipH="1">
            <a:off x="8128806" y="3022724"/>
            <a:ext cx="24569" cy="57606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247401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p:cNvGrpSpPr/>
          <p:nvPr/>
        </p:nvGrpSpPr>
        <p:grpSpPr>
          <a:xfrm>
            <a:off x="1017369" y="783848"/>
            <a:ext cx="7067222" cy="3951730"/>
            <a:chOff x="931150" y="254449"/>
            <a:chExt cx="7067222" cy="4592257"/>
          </a:xfrm>
        </p:grpSpPr>
        <p:sp>
          <p:nvSpPr>
            <p:cNvPr id="3" name="Rectangle 2"/>
            <p:cNvSpPr/>
            <p:nvPr/>
          </p:nvSpPr>
          <p:spPr>
            <a:xfrm>
              <a:off x="2767156" y="254449"/>
              <a:ext cx="2865608" cy="518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smtClean="0"/>
                <a:t>We got an error interrupt</a:t>
              </a:r>
              <a:endParaRPr lang="en-IN" dirty="0"/>
            </a:p>
          </p:txBody>
        </p:sp>
        <p:sp>
          <p:nvSpPr>
            <p:cNvPr id="7" name="Rectangle 6"/>
            <p:cNvSpPr/>
            <p:nvPr/>
          </p:nvSpPr>
          <p:spPr>
            <a:xfrm>
              <a:off x="931150" y="1768355"/>
              <a:ext cx="955203" cy="622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smtClean="0"/>
                <a:t>Bus Error</a:t>
              </a:r>
              <a:endParaRPr lang="en-IN" dirty="0"/>
            </a:p>
          </p:txBody>
        </p:sp>
        <p:sp>
          <p:nvSpPr>
            <p:cNvPr id="8" name="Rectangle 7"/>
            <p:cNvSpPr/>
            <p:nvPr/>
          </p:nvSpPr>
          <p:spPr>
            <a:xfrm>
              <a:off x="2202691" y="1768355"/>
              <a:ext cx="955203" cy="622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200" dirty="0" smtClean="0"/>
                <a:t>Arbitration loss</a:t>
              </a:r>
              <a:endParaRPr lang="en-IN" sz="1200" dirty="0"/>
            </a:p>
          </p:txBody>
        </p:sp>
        <p:sp>
          <p:nvSpPr>
            <p:cNvPr id="9" name="Rectangle 8"/>
            <p:cNvSpPr/>
            <p:nvPr/>
          </p:nvSpPr>
          <p:spPr>
            <a:xfrm>
              <a:off x="6442757" y="1759211"/>
              <a:ext cx="955203" cy="622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smtClean="0"/>
                <a:t>ACK failure</a:t>
              </a:r>
              <a:endParaRPr lang="en-IN" dirty="0"/>
            </a:p>
          </p:txBody>
        </p:sp>
        <p:sp>
          <p:nvSpPr>
            <p:cNvPr id="10" name="Rectangle 9"/>
            <p:cNvSpPr/>
            <p:nvPr/>
          </p:nvSpPr>
          <p:spPr>
            <a:xfrm>
              <a:off x="3496696" y="1768355"/>
              <a:ext cx="1054284" cy="622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smtClean="0"/>
                <a:t>Over-Run</a:t>
              </a:r>
              <a:endParaRPr lang="en-IN" dirty="0"/>
            </a:p>
          </p:txBody>
        </p:sp>
        <p:sp>
          <p:nvSpPr>
            <p:cNvPr id="11" name="Rectangle 10"/>
            <p:cNvSpPr/>
            <p:nvPr/>
          </p:nvSpPr>
          <p:spPr>
            <a:xfrm>
              <a:off x="4860716" y="1759211"/>
              <a:ext cx="1273604" cy="622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smtClean="0"/>
                <a:t>Under-Run</a:t>
              </a:r>
              <a:endParaRPr lang="en-IN" dirty="0"/>
            </a:p>
          </p:txBody>
        </p:sp>
        <p:sp>
          <p:nvSpPr>
            <p:cNvPr id="14" name="Rectangle 13"/>
            <p:cNvSpPr/>
            <p:nvPr/>
          </p:nvSpPr>
          <p:spPr>
            <a:xfrm>
              <a:off x="2049517" y="3111484"/>
              <a:ext cx="2501463" cy="5776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a:t>Set the Corresponding </a:t>
              </a:r>
              <a:r>
                <a:rPr lang="en-US" dirty="0" smtClean="0"/>
                <a:t>error code</a:t>
              </a:r>
              <a:endParaRPr lang="en-IN" dirty="0"/>
            </a:p>
          </p:txBody>
        </p:sp>
        <p:sp>
          <p:nvSpPr>
            <p:cNvPr id="15" name="Rectangle 14"/>
            <p:cNvSpPr/>
            <p:nvPr/>
          </p:nvSpPr>
          <p:spPr>
            <a:xfrm>
              <a:off x="2070921" y="3987503"/>
              <a:ext cx="2480059" cy="437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a:t>Call Error </a:t>
              </a:r>
              <a:r>
                <a:rPr lang="en-US" dirty="0" smtClean="0"/>
                <a:t>Handler</a:t>
              </a:r>
              <a:endParaRPr lang="en-IN" dirty="0"/>
            </a:p>
          </p:txBody>
        </p:sp>
        <p:sp>
          <p:nvSpPr>
            <p:cNvPr id="16" name="Rectangle 15"/>
            <p:cNvSpPr/>
            <p:nvPr/>
          </p:nvSpPr>
          <p:spPr>
            <a:xfrm>
              <a:off x="6442756" y="2800409"/>
              <a:ext cx="1555615" cy="622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smtClean="0"/>
                <a:t>Are we master ??</a:t>
              </a:r>
              <a:endParaRPr lang="en-IN" dirty="0"/>
            </a:p>
          </p:txBody>
        </p:sp>
        <p:sp>
          <p:nvSpPr>
            <p:cNvPr id="13" name="Rectangle 12"/>
            <p:cNvSpPr/>
            <p:nvPr/>
          </p:nvSpPr>
          <p:spPr>
            <a:xfrm>
              <a:off x="2767156" y="966251"/>
              <a:ext cx="2865608" cy="518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smtClean="0"/>
                <a:t>Check the status flag to find out which error it is </a:t>
              </a:r>
              <a:endParaRPr lang="en-IN" dirty="0"/>
            </a:p>
          </p:txBody>
        </p:sp>
        <p:sp>
          <p:nvSpPr>
            <p:cNvPr id="17" name="Rectangle 16"/>
            <p:cNvSpPr/>
            <p:nvPr/>
          </p:nvSpPr>
          <p:spPr>
            <a:xfrm>
              <a:off x="6442756" y="3602075"/>
              <a:ext cx="1555616" cy="539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smtClean="0"/>
                <a:t>Is </a:t>
              </a:r>
              <a:r>
                <a:rPr lang="en-US" dirty="0" err="1" smtClean="0"/>
                <a:t>tx</a:t>
              </a:r>
              <a:r>
                <a:rPr lang="en-US" dirty="0" smtClean="0"/>
                <a:t> count = 0 ?</a:t>
              </a:r>
              <a:endParaRPr lang="en-IN" dirty="0"/>
            </a:p>
          </p:txBody>
        </p:sp>
        <p:cxnSp>
          <p:nvCxnSpPr>
            <p:cNvPr id="5" name="Straight Arrow Connector 4"/>
            <p:cNvCxnSpPr>
              <a:stCxn id="3" idx="2"/>
              <a:endCxn id="13" idx="0"/>
            </p:cNvCxnSpPr>
            <p:nvPr/>
          </p:nvCxnSpPr>
          <p:spPr>
            <a:xfrm>
              <a:off x="4199960" y="773062"/>
              <a:ext cx="0" cy="19318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2"/>
            </p:cNvCxnSpPr>
            <p:nvPr/>
          </p:nvCxnSpPr>
          <p:spPr>
            <a:xfrm>
              <a:off x="4199960" y="1484864"/>
              <a:ext cx="0" cy="28349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522484" y="1484864"/>
              <a:ext cx="472964" cy="28349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3" idx="1"/>
              <a:endCxn id="7" idx="0"/>
            </p:cNvCxnSpPr>
            <p:nvPr/>
          </p:nvCxnSpPr>
          <p:spPr>
            <a:xfrm rot="10800000" flipV="1">
              <a:off x="1408752" y="1225557"/>
              <a:ext cx="1358404" cy="542797"/>
            </a:xfrm>
            <a:prstGeom prst="bentConnector2">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1" idx="0"/>
            </p:cNvCxnSpPr>
            <p:nvPr/>
          </p:nvCxnSpPr>
          <p:spPr>
            <a:xfrm>
              <a:off x="5202621" y="1496956"/>
              <a:ext cx="294897" cy="26225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3" idx="3"/>
              <a:endCxn id="9" idx="0"/>
            </p:cNvCxnSpPr>
            <p:nvPr/>
          </p:nvCxnSpPr>
          <p:spPr>
            <a:xfrm>
              <a:off x="5632764" y="1225558"/>
              <a:ext cx="1287595" cy="533653"/>
            </a:xfrm>
            <a:prstGeom prst="bentConnector2">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408751" y="2680138"/>
              <a:ext cx="4088767"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7" idx="2"/>
            </p:cNvCxnSpPr>
            <p:nvPr/>
          </p:nvCxnSpPr>
          <p:spPr>
            <a:xfrm flipV="1">
              <a:off x="1408752" y="2390505"/>
              <a:ext cx="0" cy="28963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11" idx="2"/>
            </p:cNvCxnSpPr>
            <p:nvPr/>
          </p:nvCxnSpPr>
          <p:spPr>
            <a:xfrm flipV="1">
              <a:off x="5497518" y="2381361"/>
              <a:ext cx="0" cy="29877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14" idx="0"/>
            </p:cNvCxnSpPr>
            <p:nvPr/>
          </p:nvCxnSpPr>
          <p:spPr>
            <a:xfrm flipH="1">
              <a:off x="3300249" y="2680138"/>
              <a:ext cx="10701" cy="43134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4" idx="2"/>
              <a:endCxn id="15" idx="0"/>
            </p:cNvCxnSpPr>
            <p:nvPr/>
          </p:nvCxnSpPr>
          <p:spPr>
            <a:xfrm>
              <a:off x="3300249" y="3689131"/>
              <a:ext cx="10702" cy="29837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9" idx="2"/>
            </p:cNvCxnSpPr>
            <p:nvPr/>
          </p:nvCxnSpPr>
          <p:spPr>
            <a:xfrm>
              <a:off x="6920359" y="2381361"/>
              <a:ext cx="0" cy="41904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6" idx="2"/>
              <a:endCxn id="17" idx="0"/>
            </p:cNvCxnSpPr>
            <p:nvPr/>
          </p:nvCxnSpPr>
          <p:spPr>
            <a:xfrm>
              <a:off x="7220564" y="3422559"/>
              <a:ext cx="0" cy="17951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17" idx="1"/>
              <a:endCxn id="14" idx="3"/>
            </p:cNvCxnSpPr>
            <p:nvPr/>
          </p:nvCxnSpPr>
          <p:spPr>
            <a:xfrm rot="10800000">
              <a:off x="4550980" y="3400309"/>
              <a:ext cx="1891776" cy="471687"/>
            </a:xfrm>
            <a:prstGeom prst="bentConnector3">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6" idx="1"/>
            </p:cNvCxnSpPr>
            <p:nvPr/>
          </p:nvCxnSpPr>
          <p:spPr>
            <a:xfrm flipH="1">
              <a:off x="4550979" y="3111484"/>
              <a:ext cx="1891777" cy="16774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442755" y="4306866"/>
              <a:ext cx="1555616" cy="539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dirty="0" smtClean="0"/>
                <a:t>End data </a:t>
              </a:r>
              <a:r>
                <a:rPr lang="en-US" dirty="0" err="1" smtClean="0"/>
                <a:t>Txing</a:t>
              </a:r>
              <a:r>
                <a:rPr lang="en-US" dirty="0" smtClean="0"/>
                <a:t> to the master</a:t>
              </a:r>
              <a:endParaRPr lang="en-IN" dirty="0"/>
            </a:p>
          </p:txBody>
        </p:sp>
        <p:cxnSp>
          <p:nvCxnSpPr>
            <p:cNvPr id="55" name="Straight Arrow Connector 54"/>
            <p:cNvCxnSpPr/>
            <p:nvPr/>
          </p:nvCxnSpPr>
          <p:spPr>
            <a:xfrm>
              <a:off x="7220563" y="4127350"/>
              <a:ext cx="0" cy="17951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sp>
        <p:nvSpPr>
          <p:cNvPr id="56" name="Rectangle 55"/>
          <p:cNvSpPr/>
          <p:nvPr/>
        </p:nvSpPr>
        <p:spPr>
          <a:xfrm>
            <a:off x="1" y="49847"/>
            <a:ext cx="2522484" cy="1569660"/>
          </a:xfrm>
          <a:prstGeom prst="rect">
            <a:avLst/>
          </a:prstGeom>
        </p:spPr>
        <p:txBody>
          <a:bodyPr wrap="square">
            <a:spAutoFit/>
          </a:bodyPr>
          <a:lstStyle/>
          <a:p>
            <a:r>
              <a:rPr lang="en-US" sz="3200" dirty="0"/>
              <a:t>Handling of I2C Error Interrupt</a:t>
            </a:r>
            <a:endParaRPr lang="en-IN" sz="3200" dirty="0"/>
          </a:p>
        </p:txBody>
      </p:sp>
      <p:sp>
        <p:nvSpPr>
          <p:cNvPr id="58" name="Rectangle 57"/>
          <p:cNvSpPr/>
          <p:nvPr/>
        </p:nvSpPr>
        <p:spPr>
          <a:xfrm>
            <a:off x="5895986" y="2974698"/>
            <a:ext cx="466794" cy="307777"/>
          </a:xfrm>
          <a:prstGeom prst="rect">
            <a:avLst/>
          </a:prstGeom>
        </p:spPr>
        <p:txBody>
          <a:bodyPr wrap="none">
            <a:spAutoFit/>
          </a:bodyPr>
          <a:lstStyle/>
          <a:p>
            <a:r>
              <a:rPr lang="en-US" dirty="0"/>
              <a:t>yes</a:t>
            </a:r>
            <a:endParaRPr lang="en-IN" dirty="0"/>
          </a:p>
        </p:txBody>
      </p:sp>
      <p:sp>
        <p:nvSpPr>
          <p:cNvPr id="59" name="Rectangle 58"/>
          <p:cNvSpPr/>
          <p:nvPr/>
        </p:nvSpPr>
        <p:spPr>
          <a:xfrm>
            <a:off x="8137143" y="3386095"/>
            <a:ext cx="434734" cy="307777"/>
          </a:xfrm>
          <a:prstGeom prst="rect">
            <a:avLst/>
          </a:prstGeom>
        </p:spPr>
        <p:txBody>
          <a:bodyPr wrap="none">
            <a:spAutoFit/>
          </a:bodyPr>
          <a:lstStyle/>
          <a:p>
            <a:r>
              <a:rPr lang="en-US" dirty="0"/>
              <a:t>No</a:t>
            </a:r>
            <a:endParaRPr lang="en-IN" dirty="0"/>
          </a:p>
        </p:txBody>
      </p:sp>
      <p:sp>
        <p:nvSpPr>
          <p:cNvPr id="60" name="Rectangle 59"/>
          <p:cNvSpPr/>
          <p:nvPr/>
        </p:nvSpPr>
        <p:spPr>
          <a:xfrm>
            <a:off x="8137143" y="4039907"/>
            <a:ext cx="476412" cy="307777"/>
          </a:xfrm>
          <a:prstGeom prst="rect">
            <a:avLst/>
          </a:prstGeom>
        </p:spPr>
        <p:txBody>
          <a:bodyPr wrap="none">
            <a:spAutoFit/>
          </a:bodyPr>
          <a:lstStyle/>
          <a:p>
            <a:r>
              <a:rPr lang="en-US" dirty="0"/>
              <a:t>Yes</a:t>
            </a:r>
            <a:endParaRPr lang="en-IN" dirty="0"/>
          </a:p>
        </p:txBody>
      </p:sp>
      <p:sp>
        <p:nvSpPr>
          <p:cNvPr id="61" name="Rectangle 60"/>
          <p:cNvSpPr/>
          <p:nvPr/>
        </p:nvSpPr>
        <p:spPr>
          <a:xfrm>
            <a:off x="5149003" y="3491407"/>
            <a:ext cx="434734" cy="307777"/>
          </a:xfrm>
          <a:prstGeom prst="rect">
            <a:avLst/>
          </a:prstGeom>
        </p:spPr>
        <p:txBody>
          <a:bodyPr wrap="none">
            <a:spAutoFit/>
          </a:bodyPr>
          <a:lstStyle/>
          <a:p>
            <a:r>
              <a:rPr lang="en-US" dirty="0"/>
              <a:t>No</a:t>
            </a:r>
            <a:endParaRPr lang="en-IN" dirty="0"/>
          </a:p>
        </p:txBody>
      </p:sp>
    </p:spTree>
    <p:extLst>
      <p:ext uri="{BB962C8B-B14F-4D97-AF65-F5344CB8AC3E}">
        <p14:creationId xmlns:p14="http://schemas.microsoft.com/office/powerpoint/2010/main" val="1747566886"/>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255" y="1001438"/>
            <a:ext cx="7530991" cy="2866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0" y="186482"/>
            <a:ext cx="7020909" cy="584775"/>
          </a:xfrm>
          <a:prstGeom prst="rect">
            <a:avLst/>
          </a:prstGeom>
        </p:spPr>
        <p:txBody>
          <a:bodyPr wrap="square">
            <a:spAutoFit/>
          </a:bodyPr>
          <a:lstStyle/>
          <a:p>
            <a:r>
              <a:rPr lang="en-US" sz="3200" dirty="0"/>
              <a:t>Handling of I2C Error Interrupt</a:t>
            </a:r>
            <a:endParaRPr lang="en-IN" sz="3200" dirty="0"/>
          </a:p>
        </p:txBody>
      </p:sp>
    </p:spTree>
    <p:extLst>
      <p:ext uri="{BB962C8B-B14F-4D97-AF65-F5344CB8AC3E}">
        <p14:creationId xmlns:p14="http://schemas.microsoft.com/office/powerpoint/2010/main" val="306566506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58165" y="2001066"/>
            <a:ext cx="7713485" cy="1050398"/>
          </a:xfrm>
          <a:prstGeom prst="rect">
            <a:avLst/>
          </a:prstGeom>
        </p:spPr>
        <p:txBody>
          <a:bodyPr/>
          <a:lstStyle>
            <a:lvl1pPr algn="l" defTabSz="342900" rtl="0" eaLnBrk="1" latinLnBrk="0" hangingPunct="1">
              <a:spcBef>
                <a:spcPct val="0"/>
              </a:spcBef>
              <a:buNone/>
              <a:defRPr sz="3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smtClean="0"/>
              <a:t>Sample Application:</a:t>
            </a:r>
          </a:p>
          <a:p>
            <a:pPr algn="ctr"/>
            <a:r>
              <a:rPr lang="en-US" dirty="0" smtClean="0"/>
              <a:t>Master sending Data Stream to Slave</a:t>
            </a:r>
            <a:endParaRPr lang="en-IN" dirty="0"/>
          </a:p>
        </p:txBody>
      </p:sp>
      <p:sp>
        <p:nvSpPr>
          <p:cNvPr id="8" name="Rectangle 7"/>
          <p:cNvSpPr/>
          <p:nvPr/>
        </p:nvSpPr>
        <p:spPr>
          <a:xfrm>
            <a:off x="2503089" y="3058786"/>
            <a:ext cx="3983783" cy="461665"/>
          </a:xfrm>
          <a:prstGeom prst="rect">
            <a:avLst/>
          </a:prstGeom>
        </p:spPr>
        <p:txBody>
          <a:bodyPr wrap="none">
            <a:spAutoFit/>
          </a:bodyPr>
          <a:lstStyle/>
          <a:p>
            <a:r>
              <a:rPr lang="en-US" sz="2400" dirty="0"/>
              <a:t>(Master Write Command)</a:t>
            </a:r>
            <a:endParaRPr lang="en-IN" sz="2400" dirty="0"/>
          </a:p>
        </p:txBody>
      </p:sp>
    </p:spTree>
    <p:extLst>
      <p:ext uri="{BB962C8B-B14F-4D97-AF65-F5344CB8AC3E}">
        <p14:creationId xmlns:p14="http://schemas.microsoft.com/office/powerpoint/2010/main" val="131802698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1039327" y="925974"/>
            <a:ext cx="0" cy="39006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062020" y="925974"/>
            <a:ext cx="0" cy="3900669"/>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70390" y="532435"/>
            <a:ext cx="1574157" cy="393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IN" dirty="0"/>
          </a:p>
        </p:txBody>
      </p:sp>
      <p:sp>
        <p:nvSpPr>
          <p:cNvPr id="13" name="Rectangle 12"/>
          <p:cNvSpPr/>
          <p:nvPr/>
        </p:nvSpPr>
        <p:spPr>
          <a:xfrm>
            <a:off x="6263833" y="532435"/>
            <a:ext cx="1574157" cy="393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Slave</a:t>
            </a:r>
            <a:endParaRPr lang="en-IN" dirty="0"/>
          </a:p>
        </p:txBody>
      </p:sp>
      <p:cxnSp>
        <p:nvCxnSpPr>
          <p:cNvPr id="16" name="Straight Arrow Connector 15"/>
          <p:cNvCxnSpPr/>
          <p:nvPr/>
        </p:nvCxnSpPr>
        <p:spPr>
          <a:xfrm>
            <a:off x="1039327" y="1412111"/>
            <a:ext cx="6011584"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24612" y="1104334"/>
            <a:ext cx="2505814" cy="307777"/>
          </a:xfrm>
          <a:prstGeom prst="rect">
            <a:avLst/>
          </a:prstGeom>
        </p:spPr>
        <p:txBody>
          <a:bodyPr wrap="none">
            <a:spAutoFit/>
          </a:bodyPr>
          <a:lstStyle/>
          <a:p>
            <a:r>
              <a:rPr lang="en-US" dirty="0"/>
              <a:t>Master Sending Write </a:t>
            </a:r>
            <a:r>
              <a:rPr lang="en-US" dirty="0" err="1"/>
              <a:t>Cmd</a:t>
            </a:r>
            <a:endParaRPr lang="en-IN" dirty="0"/>
          </a:p>
        </p:txBody>
      </p:sp>
      <p:sp>
        <p:nvSpPr>
          <p:cNvPr id="18" name="Rectangle 17"/>
          <p:cNvSpPr/>
          <p:nvPr/>
        </p:nvSpPr>
        <p:spPr>
          <a:xfrm>
            <a:off x="3308132" y="1590471"/>
            <a:ext cx="569387" cy="307777"/>
          </a:xfrm>
          <a:prstGeom prst="rect">
            <a:avLst/>
          </a:prstGeom>
        </p:spPr>
        <p:txBody>
          <a:bodyPr wrap="none">
            <a:spAutoFit/>
          </a:bodyPr>
          <a:lstStyle/>
          <a:p>
            <a:r>
              <a:rPr lang="en-US" dirty="0"/>
              <a:t>ACK</a:t>
            </a:r>
            <a:endParaRPr lang="en-IN" dirty="0"/>
          </a:p>
        </p:txBody>
      </p:sp>
      <p:cxnSp>
        <p:nvCxnSpPr>
          <p:cNvPr id="20" name="Straight Arrow Connector 19"/>
          <p:cNvCxnSpPr/>
          <p:nvPr/>
        </p:nvCxnSpPr>
        <p:spPr>
          <a:xfrm flipH="1">
            <a:off x="1039327" y="1898248"/>
            <a:ext cx="6022693"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039327" y="2490486"/>
            <a:ext cx="6011584"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688732" y="2182709"/>
            <a:ext cx="2377574" cy="307777"/>
          </a:xfrm>
          <a:prstGeom prst="rect">
            <a:avLst/>
          </a:prstGeom>
        </p:spPr>
        <p:txBody>
          <a:bodyPr wrap="none">
            <a:spAutoFit/>
          </a:bodyPr>
          <a:lstStyle/>
          <a:p>
            <a:r>
              <a:rPr lang="en-US" dirty="0"/>
              <a:t>Master Sending Write Len</a:t>
            </a:r>
            <a:endParaRPr lang="en-IN" dirty="0"/>
          </a:p>
        </p:txBody>
      </p:sp>
      <p:cxnSp>
        <p:nvCxnSpPr>
          <p:cNvPr id="24" name="Straight Arrow Connector 23"/>
          <p:cNvCxnSpPr/>
          <p:nvPr/>
        </p:nvCxnSpPr>
        <p:spPr>
          <a:xfrm flipH="1">
            <a:off x="1039327" y="2963119"/>
            <a:ext cx="6022693"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308131" y="2655342"/>
            <a:ext cx="569387" cy="307777"/>
          </a:xfrm>
          <a:prstGeom prst="rect">
            <a:avLst/>
          </a:prstGeom>
        </p:spPr>
        <p:txBody>
          <a:bodyPr wrap="none">
            <a:spAutoFit/>
          </a:bodyPr>
          <a:lstStyle/>
          <a:p>
            <a:r>
              <a:rPr lang="en-US" dirty="0"/>
              <a:t>ACK</a:t>
            </a:r>
            <a:endParaRPr lang="en-IN" dirty="0"/>
          </a:p>
        </p:txBody>
      </p:sp>
      <p:cxnSp>
        <p:nvCxnSpPr>
          <p:cNvPr id="26" name="Straight Arrow Connector 25"/>
          <p:cNvCxnSpPr/>
          <p:nvPr/>
        </p:nvCxnSpPr>
        <p:spPr>
          <a:xfrm>
            <a:off x="1039327" y="3649884"/>
            <a:ext cx="6011584"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688732" y="3340860"/>
            <a:ext cx="2465740" cy="307777"/>
          </a:xfrm>
          <a:prstGeom prst="rect">
            <a:avLst/>
          </a:prstGeom>
        </p:spPr>
        <p:txBody>
          <a:bodyPr wrap="none">
            <a:spAutoFit/>
          </a:bodyPr>
          <a:lstStyle/>
          <a:p>
            <a:r>
              <a:rPr lang="en-US" dirty="0"/>
              <a:t>Master sends Data Stream</a:t>
            </a:r>
            <a:endParaRPr lang="en-IN" dirty="0"/>
          </a:p>
        </p:txBody>
      </p:sp>
      <p:cxnSp>
        <p:nvCxnSpPr>
          <p:cNvPr id="28" name="Straight Arrow Connector 27"/>
          <p:cNvCxnSpPr/>
          <p:nvPr/>
        </p:nvCxnSpPr>
        <p:spPr>
          <a:xfrm flipH="1">
            <a:off x="1039327" y="4134091"/>
            <a:ext cx="6022693"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871851" y="3790101"/>
            <a:ext cx="1826141" cy="307777"/>
          </a:xfrm>
          <a:prstGeom prst="rect">
            <a:avLst/>
          </a:prstGeom>
        </p:spPr>
        <p:txBody>
          <a:bodyPr wrap="none">
            <a:spAutoFit/>
          </a:bodyPr>
          <a:lstStyle/>
          <a:p>
            <a:r>
              <a:rPr lang="en-US" dirty="0"/>
              <a:t>ACK for every byte</a:t>
            </a:r>
            <a:endParaRPr lang="en-IN" dirty="0"/>
          </a:p>
        </p:txBody>
      </p:sp>
      <p:sp>
        <p:nvSpPr>
          <p:cNvPr id="30" name="Rectangle 29"/>
          <p:cNvSpPr/>
          <p:nvPr/>
        </p:nvSpPr>
        <p:spPr>
          <a:xfrm>
            <a:off x="6416231" y="4342435"/>
            <a:ext cx="1574157" cy="484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Verify the data stream </a:t>
            </a:r>
            <a:endParaRPr lang="en-IN" dirty="0"/>
          </a:p>
        </p:txBody>
      </p:sp>
      <p:cxnSp>
        <p:nvCxnSpPr>
          <p:cNvPr id="32" name="Straight Arrow Connector 31"/>
          <p:cNvCxnSpPr>
            <a:stCxn id="30" idx="1"/>
          </p:cNvCxnSpPr>
          <p:nvPr/>
        </p:nvCxnSpPr>
        <p:spPr>
          <a:xfrm flipH="1">
            <a:off x="5648446" y="4584539"/>
            <a:ext cx="767785"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074289" y="4346293"/>
            <a:ext cx="1574157" cy="484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Toggle BLUE led</a:t>
            </a:r>
            <a:endParaRPr lang="en-IN" dirty="0"/>
          </a:p>
        </p:txBody>
      </p:sp>
      <p:cxnSp>
        <p:nvCxnSpPr>
          <p:cNvPr id="35" name="Straight Arrow Connector 34"/>
          <p:cNvCxnSpPr/>
          <p:nvPr/>
        </p:nvCxnSpPr>
        <p:spPr>
          <a:xfrm flipV="1">
            <a:off x="7731889" y="3943989"/>
            <a:ext cx="0" cy="39844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7305555" y="3494748"/>
            <a:ext cx="1574157" cy="484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Toggle RED led</a:t>
            </a:r>
            <a:endParaRPr lang="en-IN" dirty="0"/>
          </a:p>
        </p:txBody>
      </p:sp>
      <p:sp>
        <p:nvSpPr>
          <p:cNvPr id="37" name="Rectangle 36"/>
          <p:cNvSpPr/>
          <p:nvPr/>
        </p:nvSpPr>
        <p:spPr>
          <a:xfrm>
            <a:off x="5748446" y="4276762"/>
            <a:ext cx="567784" cy="307777"/>
          </a:xfrm>
          <a:prstGeom prst="rect">
            <a:avLst/>
          </a:prstGeom>
        </p:spPr>
        <p:txBody>
          <a:bodyPr wrap="none">
            <a:spAutoFit/>
          </a:bodyPr>
          <a:lstStyle/>
          <a:p>
            <a:r>
              <a:rPr lang="en-US" dirty="0"/>
              <a:t>pass</a:t>
            </a:r>
            <a:endParaRPr lang="en-IN" dirty="0"/>
          </a:p>
        </p:txBody>
      </p:sp>
      <p:sp>
        <p:nvSpPr>
          <p:cNvPr id="38" name="Rectangle 37"/>
          <p:cNvSpPr/>
          <p:nvPr/>
        </p:nvSpPr>
        <p:spPr>
          <a:xfrm>
            <a:off x="7837990" y="4000859"/>
            <a:ext cx="434734" cy="307777"/>
          </a:xfrm>
          <a:prstGeom prst="rect">
            <a:avLst/>
          </a:prstGeom>
        </p:spPr>
        <p:txBody>
          <a:bodyPr wrap="none">
            <a:spAutoFit/>
          </a:bodyPr>
          <a:lstStyle/>
          <a:p>
            <a:r>
              <a:rPr lang="en-US" dirty="0"/>
              <a:t>fail</a:t>
            </a:r>
            <a:endParaRPr lang="en-IN" dirty="0"/>
          </a:p>
        </p:txBody>
      </p:sp>
      <p:sp>
        <p:nvSpPr>
          <p:cNvPr id="39" name="Rectangle 38"/>
          <p:cNvSpPr/>
          <p:nvPr/>
        </p:nvSpPr>
        <p:spPr>
          <a:xfrm>
            <a:off x="2280050" y="267539"/>
            <a:ext cx="3983783" cy="461665"/>
          </a:xfrm>
          <a:prstGeom prst="rect">
            <a:avLst/>
          </a:prstGeom>
        </p:spPr>
        <p:txBody>
          <a:bodyPr wrap="none">
            <a:spAutoFit/>
          </a:bodyPr>
          <a:lstStyle/>
          <a:p>
            <a:r>
              <a:rPr lang="en-US" sz="2400" dirty="0"/>
              <a:t>(Master Write Command)</a:t>
            </a:r>
            <a:endParaRPr lang="en-IN" sz="2400" dirty="0"/>
          </a:p>
        </p:txBody>
      </p:sp>
    </p:spTree>
    <p:extLst>
      <p:ext uri="{BB962C8B-B14F-4D97-AF65-F5344CB8AC3E}">
        <p14:creationId xmlns:p14="http://schemas.microsoft.com/office/powerpoint/2010/main" val="427779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2" grpId="0"/>
      <p:bldP spid="25" grpId="0"/>
      <p:bldP spid="27" grpId="0"/>
      <p:bldP spid="29" grpId="0"/>
      <p:bldP spid="30" grpId="0" animBg="1"/>
      <p:bldP spid="33" grpId="0" animBg="1"/>
      <p:bldP spid="36" grpId="0" animBg="1"/>
      <p:bldP spid="37" grpId="0"/>
      <p:bldP spid="38"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45649" y="2329452"/>
            <a:ext cx="7713485" cy="1050398"/>
          </a:xfrm>
          <a:prstGeom prst="rect">
            <a:avLst/>
          </a:prstGeom>
        </p:spPr>
        <p:txBody>
          <a:bodyPr/>
          <a:lstStyle>
            <a:lvl1pPr algn="l" defTabSz="342900" rtl="0" eaLnBrk="1" latinLnBrk="0" hangingPunct="1">
              <a:spcBef>
                <a:spcPct val="0"/>
              </a:spcBef>
              <a:buNone/>
              <a:defRPr sz="3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smtClean="0"/>
              <a:t>Sample Application: </a:t>
            </a:r>
          </a:p>
          <a:p>
            <a:pPr algn="ctr"/>
            <a:r>
              <a:rPr lang="en-US" dirty="0" smtClean="0"/>
              <a:t>Slave sending Data Stream to Master</a:t>
            </a:r>
            <a:endParaRPr lang="en-IN" dirty="0"/>
          </a:p>
        </p:txBody>
      </p:sp>
      <p:sp>
        <p:nvSpPr>
          <p:cNvPr id="3" name="Rectangle 2"/>
          <p:cNvSpPr/>
          <p:nvPr/>
        </p:nvSpPr>
        <p:spPr>
          <a:xfrm>
            <a:off x="2503088" y="3381640"/>
            <a:ext cx="4039888" cy="461665"/>
          </a:xfrm>
          <a:prstGeom prst="rect">
            <a:avLst/>
          </a:prstGeom>
        </p:spPr>
        <p:txBody>
          <a:bodyPr wrap="none">
            <a:spAutoFit/>
          </a:bodyPr>
          <a:lstStyle/>
          <a:p>
            <a:r>
              <a:rPr lang="en-US" sz="2400" dirty="0"/>
              <a:t>(Master </a:t>
            </a:r>
            <a:r>
              <a:rPr lang="en-US" sz="2400" dirty="0" smtClean="0"/>
              <a:t>Read Command</a:t>
            </a:r>
            <a:r>
              <a:rPr lang="en-US" sz="2400" dirty="0"/>
              <a:t>)</a:t>
            </a:r>
            <a:endParaRPr lang="en-IN" sz="2400" dirty="0"/>
          </a:p>
        </p:txBody>
      </p:sp>
    </p:spTree>
    <p:extLst>
      <p:ext uri="{BB962C8B-B14F-4D97-AF65-F5344CB8AC3E}">
        <p14:creationId xmlns:p14="http://schemas.microsoft.com/office/powerpoint/2010/main" val="200417908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1594912" y="901777"/>
            <a:ext cx="5554" cy="341646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617605" y="901777"/>
            <a:ext cx="0" cy="390066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925975" y="508238"/>
            <a:ext cx="1574157" cy="393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endParaRPr lang="en-IN" dirty="0"/>
          </a:p>
        </p:txBody>
      </p:sp>
      <p:sp>
        <p:nvSpPr>
          <p:cNvPr id="13" name="Rectangle 12"/>
          <p:cNvSpPr/>
          <p:nvPr/>
        </p:nvSpPr>
        <p:spPr>
          <a:xfrm>
            <a:off x="6819418" y="508238"/>
            <a:ext cx="1574157" cy="393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Slave</a:t>
            </a:r>
            <a:endParaRPr lang="en-IN" dirty="0"/>
          </a:p>
        </p:txBody>
      </p:sp>
      <p:cxnSp>
        <p:nvCxnSpPr>
          <p:cNvPr id="16" name="Straight Arrow Connector 15"/>
          <p:cNvCxnSpPr/>
          <p:nvPr/>
        </p:nvCxnSpPr>
        <p:spPr>
          <a:xfrm>
            <a:off x="1594912" y="1387914"/>
            <a:ext cx="6011584"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180197" y="1080137"/>
            <a:ext cx="2537874" cy="307777"/>
          </a:xfrm>
          <a:prstGeom prst="rect">
            <a:avLst/>
          </a:prstGeom>
        </p:spPr>
        <p:txBody>
          <a:bodyPr wrap="none">
            <a:spAutoFit/>
          </a:bodyPr>
          <a:lstStyle/>
          <a:p>
            <a:r>
              <a:rPr lang="en-US" dirty="0"/>
              <a:t>Master Sending </a:t>
            </a:r>
            <a:r>
              <a:rPr lang="en-US" dirty="0" smtClean="0"/>
              <a:t>Read </a:t>
            </a:r>
            <a:r>
              <a:rPr lang="en-US" dirty="0" err="1" smtClean="0"/>
              <a:t>Cmd</a:t>
            </a:r>
            <a:endParaRPr lang="en-IN" dirty="0"/>
          </a:p>
        </p:txBody>
      </p:sp>
      <p:sp>
        <p:nvSpPr>
          <p:cNvPr id="18" name="Rectangle 17"/>
          <p:cNvSpPr/>
          <p:nvPr/>
        </p:nvSpPr>
        <p:spPr>
          <a:xfrm>
            <a:off x="3863717" y="1566274"/>
            <a:ext cx="569387" cy="307777"/>
          </a:xfrm>
          <a:prstGeom prst="rect">
            <a:avLst/>
          </a:prstGeom>
        </p:spPr>
        <p:txBody>
          <a:bodyPr wrap="none">
            <a:spAutoFit/>
          </a:bodyPr>
          <a:lstStyle/>
          <a:p>
            <a:r>
              <a:rPr lang="en-US" dirty="0"/>
              <a:t>ACK</a:t>
            </a:r>
            <a:endParaRPr lang="en-IN" dirty="0"/>
          </a:p>
        </p:txBody>
      </p:sp>
      <p:cxnSp>
        <p:nvCxnSpPr>
          <p:cNvPr id="20" name="Straight Arrow Connector 19"/>
          <p:cNvCxnSpPr/>
          <p:nvPr/>
        </p:nvCxnSpPr>
        <p:spPr>
          <a:xfrm flipH="1">
            <a:off x="1594912" y="1874051"/>
            <a:ext cx="6022693"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594912" y="2466289"/>
            <a:ext cx="6011584"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244317" y="2158512"/>
            <a:ext cx="2409634" cy="307777"/>
          </a:xfrm>
          <a:prstGeom prst="rect">
            <a:avLst/>
          </a:prstGeom>
        </p:spPr>
        <p:txBody>
          <a:bodyPr wrap="none">
            <a:spAutoFit/>
          </a:bodyPr>
          <a:lstStyle/>
          <a:p>
            <a:r>
              <a:rPr lang="en-US" dirty="0"/>
              <a:t>Master Sending </a:t>
            </a:r>
            <a:r>
              <a:rPr lang="en-US" dirty="0" smtClean="0"/>
              <a:t>Read Len</a:t>
            </a:r>
            <a:endParaRPr lang="en-IN" dirty="0"/>
          </a:p>
        </p:txBody>
      </p:sp>
      <p:cxnSp>
        <p:nvCxnSpPr>
          <p:cNvPr id="24" name="Straight Arrow Connector 23"/>
          <p:cNvCxnSpPr/>
          <p:nvPr/>
        </p:nvCxnSpPr>
        <p:spPr>
          <a:xfrm flipH="1">
            <a:off x="1594912" y="2938922"/>
            <a:ext cx="6022693"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863716" y="2631145"/>
            <a:ext cx="569387" cy="307777"/>
          </a:xfrm>
          <a:prstGeom prst="rect">
            <a:avLst/>
          </a:prstGeom>
        </p:spPr>
        <p:txBody>
          <a:bodyPr wrap="none">
            <a:spAutoFit/>
          </a:bodyPr>
          <a:lstStyle/>
          <a:p>
            <a:r>
              <a:rPr lang="en-US" dirty="0"/>
              <a:t>ACK</a:t>
            </a:r>
            <a:endParaRPr lang="en-IN" dirty="0"/>
          </a:p>
        </p:txBody>
      </p:sp>
      <p:cxnSp>
        <p:nvCxnSpPr>
          <p:cNvPr id="26" name="Straight Arrow Connector 25"/>
          <p:cNvCxnSpPr/>
          <p:nvPr/>
        </p:nvCxnSpPr>
        <p:spPr>
          <a:xfrm>
            <a:off x="1600466" y="3931368"/>
            <a:ext cx="6011584"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249871" y="3622344"/>
            <a:ext cx="2584362" cy="307777"/>
          </a:xfrm>
          <a:prstGeom prst="rect">
            <a:avLst/>
          </a:prstGeom>
        </p:spPr>
        <p:txBody>
          <a:bodyPr wrap="none">
            <a:spAutoFit/>
          </a:bodyPr>
          <a:lstStyle/>
          <a:p>
            <a:r>
              <a:rPr lang="en-US" dirty="0" smtClean="0"/>
              <a:t>Master ACKs for every byte </a:t>
            </a:r>
            <a:endParaRPr lang="en-IN" dirty="0"/>
          </a:p>
        </p:txBody>
      </p:sp>
      <p:cxnSp>
        <p:nvCxnSpPr>
          <p:cNvPr id="28" name="Straight Arrow Connector 27"/>
          <p:cNvCxnSpPr/>
          <p:nvPr/>
        </p:nvCxnSpPr>
        <p:spPr>
          <a:xfrm flipH="1">
            <a:off x="1581110" y="3473286"/>
            <a:ext cx="6022693"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413634" y="3129296"/>
            <a:ext cx="2182008" cy="307777"/>
          </a:xfrm>
          <a:prstGeom prst="rect">
            <a:avLst/>
          </a:prstGeom>
        </p:spPr>
        <p:txBody>
          <a:bodyPr wrap="none">
            <a:spAutoFit/>
          </a:bodyPr>
          <a:lstStyle/>
          <a:p>
            <a:r>
              <a:rPr lang="en-US" dirty="0" smtClean="0"/>
              <a:t>Slave sends data bytes</a:t>
            </a:r>
            <a:endParaRPr lang="en-IN" dirty="0"/>
          </a:p>
        </p:txBody>
      </p:sp>
      <p:sp>
        <p:nvSpPr>
          <p:cNvPr id="30" name="Rectangle 29"/>
          <p:cNvSpPr/>
          <p:nvPr/>
        </p:nvSpPr>
        <p:spPr>
          <a:xfrm>
            <a:off x="3325791" y="4306664"/>
            <a:ext cx="1574157" cy="484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Toggle BLUE led</a:t>
            </a:r>
            <a:endParaRPr lang="en-IN" dirty="0"/>
          </a:p>
        </p:txBody>
      </p:sp>
      <p:cxnSp>
        <p:nvCxnSpPr>
          <p:cNvPr id="32" name="Straight Arrow Connector 31"/>
          <p:cNvCxnSpPr>
            <a:endCxn id="30" idx="1"/>
          </p:cNvCxnSpPr>
          <p:nvPr/>
        </p:nvCxnSpPr>
        <p:spPr>
          <a:xfrm flipV="1">
            <a:off x="2500132" y="4548768"/>
            <a:ext cx="825659" cy="289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925975" y="4318238"/>
            <a:ext cx="1574157" cy="484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Verify the data stream </a:t>
            </a:r>
            <a:endParaRPr lang="en-IN" dirty="0"/>
          </a:p>
        </p:txBody>
      </p:sp>
      <p:sp>
        <p:nvSpPr>
          <p:cNvPr id="9" name="Rectangle 8"/>
          <p:cNvSpPr/>
          <p:nvPr/>
        </p:nvSpPr>
        <p:spPr>
          <a:xfrm>
            <a:off x="2676533" y="4277361"/>
            <a:ext cx="567784" cy="307777"/>
          </a:xfrm>
          <a:prstGeom prst="rect">
            <a:avLst/>
          </a:prstGeom>
        </p:spPr>
        <p:txBody>
          <a:bodyPr wrap="none">
            <a:spAutoFit/>
          </a:bodyPr>
          <a:lstStyle/>
          <a:p>
            <a:r>
              <a:rPr lang="en-US" dirty="0"/>
              <a:t>pass</a:t>
            </a:r>
            <a:endParaRPr lang="en-IN" dirty="0"/>
          </a:p>
        </p:txBody>
      </p:sp>
      <p:sp>
        <p:nvSpPr>
          <p:cNvPr id="34" name="Rectangle 33"/>
          <p:cNvSpPr/>
          <p:nvPr/>
        </p:nvSpPr>
        <p:spPr>
          <a:xfrm>
            <a:off x="26309" y="3274420"/>
            <a:ext cx="1574157" cy="484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Toggle RED led</a:t>
            </a:r>
            <a:endParaRPr lang="en-IN" dirty="0"/>
          </a:p>
        </p:txBody>
      </p:sp>
      <p:cxnSp>
        <p:nvCxnSpPr>
          <p:cNvPr id="11" name="Straight Arrow Connector 10"/>
          <p:cNvCxnSpPr/>
          <p:nvPr/>
        </p:nvCxnSpPr>
        <p:spPr>
          <a:xfrm flipV="1">
            <a:off x="1157468" y="3758628"/>
            <a:ext cx="0" cy="54803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22734" y="3878757"/>
            <a:ext cx="434734" cy="307777"/>
          </a:xfrm>
          <a:prstGeom prst="rect">
            <a:avLst/>
          </a:prstGeom>
        </p:spPr>
        <p:txBody>
          <a:bodyPr wrap="none">
            <a:spAutoFit/>
          </a:bodyPr>
          <a:lstStyle/>
          <a:p>
            <a:r>
              <a:rPr lang="en-US" dirty="0"/>
              <a:t>fail</a:t>
            </a:r>
            <a:endParaRPr lang="en-IN" dirty="0"/>
          </a:p>
        </p:txBody>
      </p:sp>
      <p:sp>
        <p:nvSpPr>
          <p:cNvPr id="35" name="Rectangle 34"/>
          <p:cNvSpPr/>
          <p:nvPr/>
        </p:nvSpPr>
        <p:spPr>
          <a:xfrm>
            <a:off x="2572512" y="94704"/>
            <a:ext cx="4039888" cy="461665"/>
          </a:xfrm>
          <a:prstGeom prst="rect">
            <a:avLst/>
          </a:prstGeom>
        </p:spPr>
        <p:txBody>
          <a:bodyPr wrap="none">
            <a:spAutoFit/>
          </a:bodyPr>
          <a:lstStyle/>
          <a:p>
            <a:r>
              <a:rPr lang="en-US" sz="2400" dirty="0"/>
              <a:t>(Master </a:t>
            </a:r>
            <a:r>
              <a:rPr lang="en-US" sz="2400" dirty="0" smtClean="0"/>
              <a:t>Read Command</a:t>
            </a:r>
            <a:r>
              <a:rPr lang="en-US" sz="2400" dirty="0"/>
              <a:t>)</a:t>
            </a:r>
            <a:endParaRPr lang="en-IN" sz="2400" dirty="0"/>
          </a:p>
        </p:txBody>
      </p:sp>
    </p:spTree>
    <p:extLst>
      <p:ext uri="{BB962C8B-B14F-4D97-AF65-F5344CB8AC3E}">
        <p14:creationId xmlns:p14="http://schemas.microsoft.com/office/powerpoint/2010/main" val="2582347026"/>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1700" y="1193800"/>
            <a:ext cx="2616200" cy="312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2011893" y="1587500"/>
            <a:ext cx="1498600" cy="1663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5918200" y="1193800"/>
            <a:ext cx="2616200" cy="312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5918200" y="1587500"/>
            <a:ext cx="1498600" cy="1663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p:cNvCxnSpPr/>
          <p:nvPr/>
        </p:nvCxnSpPr>
        <p:spPr>
          <a:xfrm>
            <a:off x="3517900" y="1854200"/>
            <a:ext cx="24003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517900" y="2908300"/>
            <a:ext cx="24003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17900" y="4064000"/>
            <a:ext cx="24003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346200" y="3581400"/>
            <a:ext cx="368300" cy="33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554464" y="2265460"/>
            <a:ext cx="569387" cy="307777"/>
          </a:xfrm>
          <a:prstGeom prst="rect">
            <a:avLst/>
          </a:prstGeom>
        </p:spPr>
        <p:txBody>
          <a:bodyPr wrap="none">
            <a:spAutoFit/>
          </a:bodyPr>
          <a:lstStyle/>
          <a:p>
            <a:r>
              <a:rPr lang="en-US" dirty="0"/>
              <a:t>I2C1</a:t>
            </a:r>
            <a:endParaRPr lang="en-IN" dirty="0"/>
          </a:p>
        </p:txBody>
      </p:sp>
      <p:sp>
        <p:nvSpPr>
          <p:cNvPr id="14" name="Rectangle 13"/>
          <p:cNvSpPr/>
          <p:nvPr/>
        </p:nvSpPr>
        <p:spPr>
          <a:xfrm>
            <a:off x="6319989" y="2265461"/>
            <a:ext cx="569387" cy="307777"/>
          </a:xfrm>
          <a:prstGeom prst="rect">
            <a:avLst/>
          </a:prstGeom>
        </p:spPr>
        <p:txBody>
          <a:bodyPr wrap="none">
            <a:spAutoFit/>
          </a:bodyPr>
          <a:lstStyle/>
          <a:p>
            <a:r>
              <a:rPr lang="en-US" dirty="0"/>
              <a:t>I2C1</a:t>
            </a:r>
            <a:endParaRPr lang="en-IN" dirty="0"/>
          </a:p>
        </p:txBody>
      </p:sp>
      <p:sp>
        <p:nvSpPr>
          <p:cNvPr id="15" name="Rectangle 14"/>
          <p:cNvSpPr/>
          <p:nvPr/>
        </p:nvSpPr>
        <p:spPr>
          <a:xfrm>
            <a:off x="2581849" y="1724222"/>
            <a:ext cx="942887" cy="307777"/>
          </a:xfrm>
          <a:prstGeom prst="rect">
            <a:avLst/>
          </a:prstGeom>
        </p:spPr>
        <p:txBody>
          <a:bodyPr wrap="none">
            <a:spAutoFit/>
          </a:bodyPr>
          <a:lstStyle/>
          <a:p>
            <a:r>
              <a:rPr lang="en-US" dirty="0" smtClean="0"/>
              <a:t>SCL(PB6)</a:t>
            </a:r>
            <a:endParaRPr lang="en-IN" dirty="0"/>
          </a:p>
        </p:txBody>
      </p:sp>
      <p:sp>
        <p:nvSpPr>
          <p:cNvPr id="16" name="Rectangle 15"/>
          <p:cNvSpPr/>
          <p:nvPr/>
        </p:nvSpPr>
        <p:spPr>
          <a:xfrm>
            <a:off x="2563415" y="2754410"/>
            <a:ext cx="979755" cy="307777"/>
          </a:xfrm>
          <a:prstGeom prst="rect">
            <a:avLst/>
          </a:prstGeom>
        </p:spPr>
        <p:txBody>
          <a:bodyPr wrap="none">
            <a:spAutoFit/>
          </a:bodyPr>
          <a:lstStyle/>
          <a:p>
            <a:r>
              <a:rPr lang="en-US" dirty="0" smtClean="0"/>
              <a:t>SDA(PB9)</a:t>
            </a:r>
            <a:endParaRPr lang="en-IN" dirty="0"/>
          </a:p>
        </p:txBody>
      </p:sp>
      <p:sp>
        <p:nvSpPr>
          <p:cNvPr id="17" name="Rectangle 16"/>
          <p:cNvSpPr/>
          <p:nvPr/>
        </p:nvSpPr>
        <p:spPr>
          <a:xfrm>
            <a:off x="5911362" y="1724222"/>
            <a:ext cx="942887" cy="307777"/>
          </a:xfrm>
          <a:prstGeom prst="rect">
            <a:avLst/>
          </a:prstGeom>
        </p:spPr>
        <p:txBody>
          <a:bodyPr wrap="none">
            <a:spAutoFit/>
          </a:bodyPr>
          <a:lstStyle/>
          <a:p>
            <a:r>
              <a:rPr lang="en-US" dirty="0" smtClean="0"/>
              <a:t>SCL(PB6)</a:t>
            </a:r>
            <a:endParaRPr lang="en-IN" dirty="0"/>
          </a:p>
        </p:txBody>
      </p:sp>
      <p:sp>
        <p:nvSpPr>
          <p:cNvPr id="18" name="Rectangle 17"/>
          <p:cNvSpPr/>
          <p:nvPr/>
        </p:nvSpPr>
        <p:spPr>
          <a:xfrm>
            <a:off x="5918200" y="2755900"/>
            <a:ext cx="979755" cy="307777"/>
          </a:xfrm>
          <a:prstGeom prst="rect">
            <a:avLst/>
          </a:prstGeom>
        </p:spPr>
        <p:txBody>
          <a:bodyPr wrap="none">
            <a:spAutoFit/>
          </a:bodyPr>
          <a:lstStyle/>
          <a:p>
            <a:r>
              <a:rPr lang="en-US" dirty="0" smtClean="0"/>
              <a:t>SDA(PB9)</a:t>
            </a:r>
            <a:endParaRPr lang="en-IN" dirty="0"/>
          </a:p>
        </p:txBody>
      </p:sp>
      <p:sp>
        <p:nvSpPr>
          <p:cNvPr id="19" name="Rectangle 18"/>
          <p:cNvSpPr/>
          <p:nvPr/>
        </p:nvSpPr>
        <p:spPr>
          <a:xfrm>
            <a:off x="2910041" y="3910111"/>
            <a:ext cx="607859" cy="307777"/>
          </a:xfrm>
          <a:prstGeom prst="rect">
            <a:avLst/>
          </a:prstGeom>
        </p:spPr>
        <p:txBody>
          <a:bodyPr wrap="none">
            <a:spAutoFit/>
          </a:bodyPr>
          <a:lstStyle/>
          <a:p>
            <a:r>
              <a:rPr lang="en-US" dirty="0"/>
              <a:t>GND</a:t>
            </a:r>
            <a:endParaRPr lang="en-IN" dirty="0"/>
          </a:p>
        </p:txBody>
      </p:sp>
      <p:sp>
        <p:nvSpPr>
          <p:cNvPr id="20" name="Rectangle 19"/>
          <p:cNvSpPr/>
          <p:nvPr/>
        </p:nvSpPr>
        <p:spPr>
          <a:xfrm>
            <a:off x="5911362" y="3910110"/>
            <a:ext cx="607859" cy="307777"/>
          </a:xfrm>
          <a:prstGeom prst="rect">
            <a:avLst/>
          </a:prstGeom>
        </p:spPr>
        <p:txBody>
          <a:bodyPr wrap="none">
            <a:spAutoFit/>
          </a:bodyPr>
          <a:lstStyle/>
          <a:p>
            <a:r>
              <a:rPr lang="en-US" dirty="0"/>
              <a:t>GND</a:t>
            </a:r>
            <a:endParaRPr lang="en-IN" dirty="0"/>
          </a:p>
        </p:txBody>
      </p:sp>
      <p:sp>
        <p:nvSpPr>
          <p:cNvPr id="21" name="Rectangle 20"/>
          <p:cNvSpPr/>
          <p:nvPr/>
        </p:nvSpPr>
        <p:spPr>
          <a:xfrm>
            <a:off x="901699" y="4010223"/>
            <a:ext cx="1778051" cy="307777"/>
          </a:xfrm>
          <a:prstGeom prst="rect">
            <a:avLst/>
          </a:prstGeom>
        </p:spPr>
        <p:txBody>
          <a:bodyPr wrap="none">
            <a:spAutoFit/>
          </a:bodyPr>
          <a:lstStyle/>
          <a:p>
            <a:r>
              <a:rPr lang="en-US" dirty="0"/>
              <a:t>STM32F4 discovery</a:t>
            </a:r>
            <a:endParaRPr lang="en-IN" dirty="0"/>
          </a:p>
        </p:txBody>
      </p:sp>
      <p:sp>
        <p:nvSpPr>
          <p:cNvPr id="22" name="Rectangle 21"/>
          <p:cNvSpPr/>
          <p:nvPr/>
        </p:nvSpPr>
        <p:spPr>
          <a:xfrm>
            <a:off x="6756349" y="4010222"/>
            <a:ext cx="1778051" cy="307777"/>
          </a:xfrm>
          <a:prstGeom prst="rect">
            <a:avLst/>
          </a:prstGeom>
        </p:spPr>
        <p:txBody>
          <a:bodyPr wrap="none">
            <a:spAutoFit/>
          </a:bodyPr>
          <a:lstStyle/>
          <a:p>
            <a:r>
              <a:rPr lang="en-US" dirty="0"/>
              <a:t>STM32F4 discovery</a:t>
            </a:r>
            <a:endParaRPr lang="en-IN" dirty="0"/>
          </a:p>
        </p:txBody>
      </p:sp>
      <p:sp>
        <p:nvSpPr>
          <p:cNvPr id="23" name="Rectangle 22"/>
          <p:cNvSpPr/>
          <p:nvPr/>
        </p:nvSpPr>
        <p:spPr>
          <a:xfrm>
            <a:off x="984785" y="3291185"/>
            <a:ext cx="1225015" cy="307777"/>
          </a:xfrm>
          <a:prstGeom prst="rect">
            <a:avLst/>
          </a:prstGeom>
        </p:spPr>
        <p:txBody>
          <a:bodyPr wrap="none">
            <a:spAutoFit/>
          </a:bodyPr>
          <a:lstStyle/>
          <a:p>
            <a:r>
              <a:rPr lang="en-US" dirty="0"/>
              <a:t>USER button</a:t>
            </a:r>
            <a:endParaRPr lang="en-IN" dirty="0"/>
          </a:p>
        </p:txBody>
      </p:sp>
      <p:sp>
        <p:nvSpPr>
          <p:cNvPr id="24" name="Rectangle 23"/>
          <p:cNvSpPr/>
          <p:nvPr/>
        </p:nvSpPr>
        <p:spPr>
          <a:xfrm>
            <a:off x="516290" y="360462"/>
            <a:ext cx="4406976" cy="584775"/>
          </a:xfrm>
          <a:prstGeom prst="rect">
            <a:avLst/>
          </a:prstGeom>
        </p:spPr>
        <p:txBody>
          <a:bodyPr wrap="none">
            <a:spAutoFit/>
          </a:bodyPr>
          <a:lstStyle/>
          <a:p>
            <a:r>
              <a:rPr lang="en-US" sz="3200" dirty="0"/>
              <a:t>Connection Diagram</a:t>
            </a:r>
            <a:endParaRPr lang="en-IN" sz="3200" dirty="0"/>
          </a:p>
        </p:txBody>
      </p:sp>
      <p:sp>
        <p:nvSpPr>
          <p:cNvPr id="25" name="Rectangle 24"/>
          <p:cNvSpPr/>
          <p:nvPr/>
        </p:nvSpPr>
        <p:spPr>
          <a:xfrm>
            <a:off x="1530350" y="4360962"/>
            <a:ext cx="774571" cy="307777"/>
          </a:xfrm>
          <a:prstGeom prst="rect">
            <a:avLst/>
          </a:prstGeom>
        </p:spPr>
        <p:txBody>
          <a:bodyPr wrap="none">
            <a:spAutoFit/>
          </a:bodyPr>
          <a:lstStyle/>
          <a:p>
            <a:r>
              <a:rPr lang="en-US" dirty="0"/>
              <a:t>Master</a:t>
            </a:r>
            <a:endParaRPr lang="en-IN" dirty="0"/>
          </a:p>
        </p:txBody>
      </p:sp>
      <p:sp>
        <p:nvSpPr>
          <p:cNvPr id="26" name="Rectangle 25"/>
          <p:cNvSpPr/>
          <p:nvPr/>
        </p:nvSpPr>
        <p:spPr>
          <a:xfrm>
            <a:off x="6854249" y="4317999"/>
            <a:ext cx="649537" cy="307777"/>
          </a:xfrm>
          <a:prstGeom prst="rect">
            <a:avLst/>
          </a:prstGeom>
        </p:spPr>
        <p:txBody>
          <a:bodyPr wrap="none">
            <a:spAutoFit/>
          </a:bodyPr>
          <a:lstStyle/>
          <a:p>
            <a:r>
              <a:rPr lang="en-US" dirty="0" smtClean="0"/>
              <a:t>Slave</a:t>
            </a:r>
            <a:endParaRPr lang="en-IN" dirty="0"/>
          </a:p>
        </p:txBody>
      </p:sp>
    </p:spTree>
    <p:extLst>
      <p:ext uri="{BB962C8B-B14F-4D97-AF65-F5344CB8AC3E}">
        <p14:creationId xmlns:p14="http://schemas.microsoft.com/office/powerpoint/2010/main" val="162729993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8746" y="901578"/>
            <a:ext cx="6585578" cy="1077218"/>
          </a:xfrm>
          <a:prstGeom prst="rect">
            <a:avLst/>
          </a:prstGeom>
        </p:spPr>
        <p:txBody>
          <a:bodyPr wrap="square">
            <a:spAutoFit/>
          </a:bodyPr>
          <a:lstStyle/>
          <a:p>
            <a:pPr algn="ctr"/>
            <a:r>
              <a:rPr lang="en-IN" sz="3200" dirty="0"/>
              <a:t>C</a:t>
            </a:r>
            <a:r>
              <a:rPr lang="en-IN" sz="3200" dirty="0" smtClean="0"/>
              <a:t>ommon Problems in I2C and </a:t>
            </a:r>
          </a:p>
          <a:p>
            <a:pPr algn="ctr"/>
            <a:r>
              <a:rPr lang="en-IN" sz="3200" dirty="0" smtClean="0"/>
              <a:t>Debugging Tips</a:t>
            </a:r>
            <a:endParaRPr lang="en-IN"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16918"/>
            <a:ext cx="9144000" cy="3026581"/>
          </a:xfrm>
          <a:prstGeom prst="rect">
            <a:avLst/>
          </a:prstGeom>
        </p:spPr>
      </p:pic>
    </p:spTree>
    <p:extLst>
      <p:ext uri="{BB962C8B-B14F-4D97-AF65-F5344CB8AC3E}">
        <p14:creationId xmlns:p14="http://schemas.microsoft.com/office/powerpoint/2010/main" val="2935493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6091" y="2552131"/>
            <a:ext cx="6619244" cy="1112791"/>
          </a:xfrm>
        </p:spPr>
        <p:txBody>
          <a:bodyPr>
            <a:normAutofit/>
          </a:bodyPr>
          <a:lstStyle/>
          <a:p>
            <a:r>
              <a:rPr lang="en-US" sz="4200" dirty="0"/>
              <a:t>I2C:Hardware Setup</a:t>
            </a:r>
            <a:endParaRPr lang="en-IN" sz="4200" dirty="0"/>
          </a:p>
        </p:txBody>
      </p:sp>
    </p:spTree>
    <p:extLst>
      <p:ext uri="{BB962C8B-B14F-4D97-AF65-F5344CB8AC3E}">
        <p14:creationId xmlns:p14="http://schemas.microsoft.com/office/powerpoint/2010/main" val="25036414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81000" y="546100"/>
            <a:ext cx="3987800" cy="3924300"/>
            <a:chOff x="2428875" y="647700"/>
            <a:chExt cx="4286250" cy="4067174"/>
          </a:xfrm>
        </p:grpSpPr>
        <p:grpSp>
          <p:nvGrpSpPr>
            <p:cNvPr id="4" name="Group 3"/>
            <p:cNvGrpSpPr/>
            <p:nvPr/>
          </p:nvGrpSpPr>
          <p:grpSpPr>
            <a:xfrm>
              <a:off x="2428875" y="1155699"/>
              <a:ext cx="4286250" cy="3559175"/>
              <a:chOff x="2428875" y="428625"/>
              <a:chExt cx="4286250" cy="428625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8875" y="428625"/>
                <a:ext cx="4286250" cy="4286250"/>
              </a:xfrm>
              <a:prstGeom prst="rect">
                <a:avLst/>
              </a:prstGeom>
            </p:spPr>
          </p:pic>
          <p:sp>
            <p:nvSpPr>
              <p:cNvPr id="3" name="Rectangle 2"/>
              <p:cNvSpPr/>
              <p:nvPr/>
            </p:nvSpPr>
            <p:spPr>
              <a:xfrm>
                <a:off x="3937000" y="1155700"/>
                <a:ext cx="1270000" cy="406400"/>
              </a:xfrm>
              <a:prstGeom prst="rect">
                <a:avLst/>
              </a:prstGeom>
              <a:solidFill>
                <a:schemeClr val="tx1">
                  <a:lumMod val="8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      3.3V</a:t>
                </a:r>
                <a:endParaRPr lang="en-IN" sz="2000" b="1" dirty="0">
                  <a:solidFill>
                    <a:schemeClr val="bg1"/>
                  </a:solidFill>
                </a:endParaRPr>
              </a:p>
            </p:txBody>
          </p:sp>
        </p:grpSp>
        <p:sp>
          <p:nvSpPr>
            <p:cNvPr id="5" name="Rectangle 4"/>
            <p:cNvSpPr/>
            <p:nvPr/>
          </p:nvSpPr>
          <p:spPr>
            <a:xfrm>
              <a:off x="4962525" y="647700"/>
              <a:ext cx="1752600" cy="544269"/>
            </a:xfrm>
            <a:prstGeom prst="rect">
              <a:avLst/>
            </a:prstGeom>
            <a:solidFill>
              <a:schemeClr val="tx1">
                <a:lumMod val="8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chemeClr val="bg1"/>
                  </a:solidFill>
                </a:rPr>
                <a:t>SDA &amp; SCL</a:t>
              </a:r>
              <a:endParaRPr lang="en-IN" sz="1800" b="1" dirty="0">
                <a:solidFill>
                  <a:schemeClr val="bg1"/>
                </a:solidFill>
              </a:endParaRPr>
            </a:p>
          </p:txBody>
        </p:sp>
        <p:sp>
          <p:nvSpPr>
            <p:cNvPr id="6" name="Rectangle 5"/>
            <p:cNvSpPr/>
            <p:nvPr/>
          </p:nvSpPr>
          <p:spPr>
            <a:xfrm>
              <a:off x="2524125" y="647700"/>
              <a:ext cx="1752600" cy="544269"/>
            </a:xfrm>
            <a:prstGeom prst="rect">
              <a:avLst/>
            </a:prstGeom>
            <a:solidFill>
              <a:schemeClr val="tx1">
                <a:lumMod val="8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chemeClr val="bg1"/>
                  </a:solidFill>
                </a:rPr>
                <a:t>GND</a:t>
              </a:r>
              <a:endParaRPr lang="en-IN" sz="1800" b="1" dirty="0">
                <a:solidFill>
                  <a:schemeClr val="bg1"/>
                </a:solidFill>
              </a:endParaRPr>
            </a:p>
          </p:txBody>
        </p:sp>
      </p:grpSp>
      <p:sp>
        <p:nvSpPr>
          <p:cNvPr id="8" name="Rectangle 7"/>
          <p:cNvSpPr/>
          <p:nvPr/>
        </p:nvSpPr>
        <p:spPr>
          <a:xfrm>
            <a:off x="5057790" y="1034011"/>
            <a:ext cx="3055645" cy="584775"/>
          </a:xfrm>
          <a:prstGeom prst="rect">
            <a:avLst/>
          </a:prstGeom>
        </p:spPr>
        <p:txBody>
          <a:bodyPr wrap="none">
            <a:spAutoFit/>
          </a:bodyPr>
          <a:lstStyle/>
          <a:p>
            <a:r>
              <a:rPr lang="en-US" sz="3200" u="sng" dirty="0"/>
              <a:t>Mandatory Tip</a:t>
            </a:r>
            <a:endParaRPr lang="en-IN" sz="3200" u="sng" dirty="0"/>
          </a:p>
        </p:txBody>
      </p:sp>
      <p:sp>
        <p:nvSpPr>
          <p:cNvPr id="9" name="Rectangle 8"/>
          <p:cNvSpPr/>
          <p:nvPr/>
        </p:nvSpPr>
        <p:spPr>
          <a:xfrm>
            <a:off x="4965700" y="1785181"/>
            <a:ext cx="3848100" cy="2308324"/>
          </a:xfrm>
          <a:prstGeom prst="rect">
            <a:avLst/>
          </a:prstGeom>
        </p:spPr>
        <p:txBody>
          <a:bodyPr wrap="square">
            <a:spAutoFit/>
          </a:bodyPr>
          <a:lstStyle/>
          <a:p>
            <a:r>
              <a:rPr lang="en-US" sz="2400" dirty="0"/>
              <a:t>Whenever you face problem in I2C , probe the SDA and SCL line after I2C </a:t>
            </a:r>
            <a:r>
              <a:rPr lang="en-US" sz="2400" dirty="0" smtClean="0"/>
              <a:t>initialization.</a:t>
            </a:r>
            <a:endParaRPr lang="en-US" sz="2400" dirty="0"/>
          </a:p>
          <a:p>
            <a:r>
              <a:rPr lang="en-US" sz="2400" dirty="0"/>
              <a:t>It must be held </a:t>
            </a:r>
            <a:r>
              <a:rPr lang="en-US" sz="2400" dirty="0" smtClean="0"/>
              <a:t>at HIGH </a:t>
            </a:r>
            <a:r>
              <a:rPr lang="en-US" sz="2400" dirty="0"/>
              <a:t>Voltage. </a:t>
            </a:r>
            <a:endParaRPr lang="en-IN" sz="2400" dirty="0"/>
          </a:p>
        </p:txBody>
      </p:sp>
    </p:spTree>
    <p:extLst>
      <p:ext uri="{BB962C8B-B14F-4D97-AF65-F5344CB8AC3E}">
        <p14:creationId xmlns:p14="http://schemas.microsoft.com/office/powerpoint/2010/main" val="1662251452"/>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6751" y="504621"/>
            <a:ext cx="7073092" cy="830997"/>
          </a:xfrm>
          <a:prstGeom prst="rect">
            <a:avLst/>
          </a:prstGeom>
        </p:spPr>
        <p:txBody>
          <a:bodyPr wrap="square">
            <a:spAutoFit/>
          </a:bodyPr>
          <a:lstStyle/>
          <a:p>
            <a:r>
              <a:rPr lang="en-IN" sz="2400" dirty="0" smtClean="0"/>
              <a:t>Problem-1:  SDA and SCL line not held HIGH Voltage after I2C pin initialization </a:t>
            </a:r>
            <a:endParaRPr lang="en-IN" sz="2400" dirty="0"/>
          </a:p>
        </p:txBody>
      </p:sp>
      <p:sp>
        <p:nvSpPr>
          <p:cNvPr id="3" name="Rectangle 2"/>
          <p:cNvSpPr/>
          <p:nvPr/>
        </p:nvSpPr>
        <p:spPr>
          <a:xfrm>
            <a:off x="496751" y="1756701"/>
            <a:ext cx="6996898" cy="923330"/>
          </a:xfrm>
          <a:prstGeom prst="rect">
            <a:avLst/>
          </a:prstGeom>
        </p:spPr>
        <p:txBody>
          <a:bodyPr wrap="square">
            <a:spAutoFit/>
          </a:bodyPr>
          <a:lstStyle/>
          <a:p>
            <a:r>
              <a:rPr lang="en-US" sz="1800" dirty="0" smtClean="0"/>
              <a:t>Reason-1:</a:t>
            </a:r>
          </a:p>
          <a:p>
            <a:r>
              <a:rPr lang="en-IN" sz="1800" dirty="0"/>
              <a:t>N</a:t>
            </a:r>
            <a:r>
              <a:rPr lang="en-IN" sz="1800" dirty="0" smtClean="0"/>
              <a:t>ot </a:t>
            </a:r>
            <a:r>
              <a:rPr lang="en-IN" sz="1800" dirty="0"/>
              <a:t>activating the </a:t>
            </a:r>
            <a:r>
              <a:rPr lang="en-IN" sz="1800" dirty="0" err="1"/>
              <a:t>pullup</a:t>
            </a:r>
            <a:r>
              <a:rPr lang="en-IN" sz="1800" dirty="0"/>
              <a:t> </a:t>
            </a:r>
            <a:r>
              <a:rPr lang="en-IN" sz="1800" dirty="0" smtClean="0"/>
              <a:t>resistors </a:t>
            </a:r>
            <a:r>
              <a:rPr lang="en-IN" sz="1800" dirty="0"/>
              <a:t>if you are using the internal pull up </a:t>
            </a:r>
            <a:r>
              <a:rPr lang="en-IN" sz="1800" dirty="0" smtClean="0"/>
              <a:t>resistor of an I/O </a:t>
            </a:r>
            <a:r>
              <a:rPr lang="en-IN" sz="1800" dirty="0"/>
              <a:t>line</a:t>
            </a:r>
          </a:p>
        </p:txBody>
      </p:sp>
      <p:sp>
        <p:nvSpPr>
          <p:cNvPr id="4" name="Rectangle 3"/>
          <p:cNvSpPr/>
          <p:nvPr/>
        </p:nvSpPr>
        <p:spPr>
          <a:xfrm>
            <a:off x="496751" y="3319967"/>
            <a:ext cx="7165690" cy="1200329"/>
          </a:xfrm>
          <a:prstGeom prst="rect">
            <a:avLst/>
          </a:prstGeom>
        </p:spPr>
        <p:txBody>
          <a:bodyPr wrap="square">
            <a:spAutoFit/>
          </a:bodyPr>
          <a:lstStyle/>
          <a:p>
            <a:r>
              <a:rPr lang="en-US" sz="1800" dirty="0" smtClean="0"/>
              <a:t>Debug Tip: </a:t>
            </a:r>
          </a:p>
          <a:p>
            <a:r>
              <a:rPr lang="en-IN" sz="1800" dirty="0"/>
              <a:t>worth checking the configuration register of </a:t>
            </a:r>
            <a:r>
              <a:rPr lang="en-IN" sz="1800" dirty="0" smtClean="0"/>
              <a:t>an I/O  </a:t>
            </a:r>
            <a:r>
              <a:rPr lang="en-IN" sz="1800" dirty="0"/>
              <a:t>line to see whether the </a:t>
            </a:r>
            <a:r>
              <a:rPr lang="en-IN" sz="1800" dirty="0" err="1"/>
              <a:t>pullups</a:t>
            </a:r>
            <a:r>
              <a:rPr lang="en-IN" sz="1800" dirty="0"/>
              <a:t> are really activated or not, best way is to dump the register contents. </a:t>
            </a:r>
          </a:p>
        </p:txBody>
      </p:sp>
    </p:spTree>
    <p:extLst>
      <p:ext uri="{BB962C8B-B14F-4D97-AF65-F5344CB8AC3E}">
        <p14:creationId xmlns:p14="http://schemas.microsoft.com/office/powerpoint/2010/main" val="100842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9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6751" y="504621"/>
            <a:ext cx="7073092" cy="461665"/>
          </a:xfrm>
          <a:prstGeom prst="rect">
            <a:avLst/>
          </a:prstGeom>
        </p:spPr>
        <p:txBody>
          <a:bodyPr wrap="square">
            <a:spAutoFit/>
          </a:bodyPr>
          <a:lstStyle/>
          <a:p>
            <a:r>
              <a:rPr lang="en-IN" sz="2400" dirty="0" smtClean="0"/>
              <a:t>Problem-2:  ACK failure </a:t>
            </a:r>
            <a:endParaRPr lang="en-IN" sz="2400" dirty="0"/>
          </a:p>
        </p:txBody>
      </p:sp>
      <p:sp>
        <p:nvSpPr>
          <p:cNvPr id="3" name="Rectangle 2"/>
          <p:cNvSpPr/>
          <p:nvPr/>
        </p:nvSpPr>
        <p:spPr>
          <a:xfrm>
            <a:off x="496751" y="1756701"/>
            <a:ext cx="6996898" cy="646331"/>
          </a:xfrm>
          <a:prstGeom prst="rect">
            <a:avLst/>
          </a:prstGeom>
        </p:spPr>
        <p:txBody>
          <a:bodyPr wrap="square">
            <a:spAutoFit/>
          </a:bodyPr>
          <a:lstStyle/>
          <a:p>
            <a:r>
              <a:rPr lang="en-US" sz="1800" dirty="0" smtClean="0"/>
              <a:t>Reason-1:</a:t>
            </a:r>
          </a:p>
          <a:p>
            <a:r>
              <a:rPr lang="en-IN" sz="1800" dirty="0"/>
              <a:t>G</a:t>
            </a:r>
            <a:r>
              <a:rPr lang="en-IN" sz="1800" dirty="0" smtClean="0"/>
              <a:t>enerating </a:t>
            </a:r>
            <a:r>
              <a:rPr lang="en-IN" sz="1800" dirty="0"/>
              <a:t>the address phase with wrong slave address</a:t>
            </a:r>
          </a:p>
        </p:txBody>
      </p:sp>
      <p:sp>
        <p:nvSpPr>
          <p:cNvPr id="4" name="Rectangle 3"/>
          <p:cNvSpPr/>
          <p:nvPr/>
        </p:nvSpPr>
        <p:spPr>
          <a:xfrm>
            <a:off x="496751" y="3319967"/>
            <a:ext cx="7165690" cy="923330"/>
          </a:xfrm>
          <a:prstGeom prst="rect">
            <a:avLst/>
          </a:prstGeom>
        </p:spPr>
        <p:txBody>
          <a:bodyPr wrap="square">
            <a:spAutoFit/>
          </a:bodyPr>
          <a:lstStyle/>
          <a:p>
            <a:r>
              <a:rPr lang="en-US" sz="1800" dirty="0" smtClean="0"/>
              <a:t>Debug Tip: </a:t>
            </a:r>
          </a:p>
          <a:p>
            <a:r>
              <a:rPr lang="en-IN" sz="1800" dirty="0"/>
              <a:t>verify the slave address </a:t>
            </a:r>
            <a:r>
              <a:rPr lang="en-IN" sz="1800" dirty="0" smtClean="0"/>
              <a:t>appearing on the SDA line by using logic analyser. </a:t>
            </a:r>
            <a:endParaRPr lang="en-IN" sz="1800" dirty="0"/>
          </a:p>
        </p:txBody>
      </p:sp>
    </p:spTree>
    <p:extLst>
      <p:ext uri="{BB962C8B-B14F-4D97-AF65-F5344CB8AC3E}">
        <p14:creationId xmlns:p14="http://schemas.microsoft.com/office/powerpoint/2010/main" val="275797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9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6751" y="504621"/>
            <a:ext cx="7073092" cy="461665"/>
          </a:xfrm>
          <a:prstGeom prst="rect">
            <a:avLst/>
          </a:prstGeom>
        </p:spPr>
        <p:txBody>
          <a:bodyPr wrap="square">
            <a:spAutoFit/>
          </a:bodyPr>
          <a:lstStyle/>
          <a:p>
            <a:r>
              <a:rPr lang="en-IN" sz="2400" dirty="0" smtClean="0"/>
              <a:t>Problem-2:  ACK failure </a:t>
            </a:r>
            <a:endParaRPr lang="en-IN" sz="2400" dirty="0"/>
          </a:p>
        </p:txBody>
      </p:sp>
      <p:sp>
        <p:nvSpPr>
          <p:cNvPr id="3" name="Rectangle 2"/>
          <p:cNvSpPr/>
          <p:nvPr/>
        </p:nvSpPr>
        <p:spPr>
          <a:xfrm>
            <a:off x="496751" y="1756701"/>
            <a:ext cx="6996898" cy="646331"/>
          </a:xfrm>
          <a:prstGeom prst="rect">
            <a:avLst/>
          </a:prstGeom>
        </p:spPr>
        <p:txBody>
          <a:bodyPr wrap="square">
            <a:spAutoFit/>
          </a:bodyPr>
          <a:lstStyle/>
          <a:p>
            <a:r>
              <a:rPr lang="en-US" sz="1800" dirty="0" smtClean="0"/>
              <a:t>Reason-2:</a:t>
            </a:r>
          </a:p>
          <a:p>
            <a:r>
              <a:rPr lang="en-IN" sz="1800" dirty="0" smtClean="0"/>
              <a:t>Not enabling </a:t>
            </a:r>
            <a:r>
              <a:rPr lang="en-IN" sz="1800" dirty="0"/>
              <a:t>the </a:t>
            </a:r>
            <a:r>
              <a:rPr lang="en-IN" sz="1800" dirty="0" err="1" smtClean="0"/>
              <a:t>ACKing</a:t>
            </a:r>
            <a:r>
              <a:rPr lang="en-IN" sz="1800" dirty="0" smtClean="0"/>
              <a:t> feature in the I2C control register </a:t>
            </a:r>
            <a:endParaRPr lang="en-IN" sz="1800" dirty="0"/>
          </a:p>
        </p:txBody>
      </p:sp>
      <p:sp>
        <p:nvSpPr>
          <p:cNvPr id="4" name="Rectangle 3"/>
          <p:cNvSpPr/>
          <p:nvPr/>
        </p:nvSpPr>
        <p:spPr>
          <a:xfrm>
            <a:off x="496751" y="3319967"/>
            <a:ext cx="7165690" cy="646331"/>
          </a:xfrm>
          <a:prstGeom prst="rect">
            <a:avLst/>
          </a:prstGeom>
        </p:spPr>
        <p:txBody>
          <a:bodyPr wrap="square">
            <a:spAutoFit/>
          </a:bodyPr>
          <a:lstStyle/>
          <a:p>
            <a:r>
              <a:rPr lang="en-US" sz="1800" dirty="0" smtClean="0"/>
              <a:t>Debug Tip: </a:t>
            </a:r>
          </a:p>
          <a:p>
            <a:r>
              <a:rPr lang="en-IN" sz="1800" dirty="0" smtClean="0"/>
              <a:t>Cross check the I2C Control register ACK enable field </a:t>
            </a:r>
            <a:endParaRPr lang="en-IN" sz="1800" dirty="0"/>
          </a:p>
        </p:txBody>
      </p:sp>
    </p:spTree>
    <p:extLst>
      <p:ext uri="{BB962C8B-B14F-4D97-AF65-F5344CB8AC3E}">
        <p14:creationId xmlns:p14="http://schemas.microsoft.com/office/powerpoint/2010/main" val="116022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9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6751" y="504621"/>
            <a:ext cx="7073092" cy="461665"/>
          </a:xfrm>
          <a:prstGeom prst="rect">
            <a:avLst/>
          </a:prstGeom>
        </p:spPr>
        <p:txBody>
          <a:bodyPr wrap="square">
            <a:spAutoFit/>
          </a:bodyPr>
          <a:lstStyle/>
          <a:p>
            <a:r>
              <a:rPr lang="en-IN" sz="2400" dirty="0" smtClean="0"/>
              <a:t>Problem-3:  Master is not producing the clock </a:t>
            </a:r>
            <a:endParaRPr lang="en-IN" sz="2400" dirty="0"/>
          </a:p>
        </p:txBody>
      </p:sp>
      <p:sp>
        <p:nvSpPr>
          <p:cNvPr id="4" name="Rectangle 3"/>
          <p:cNvSpPr/>
          <p:nvPr/>
        </p:nvSpPr>
        <p:spPr>
          <a:xfrm>
            <a:off x="450452" y="1453067"/>
            <a:ext cx="7165690" cy="1200329"/>
          </a:xfrm>
          <a:prstGeom prst="rect">
            <a:avLst/>
          </a:prstGeom>
        </p:spPr>
        <p:txBody>
          <a:bodyPr wrap="square">
            <a:spAutoFit/>
          </a:bodyPr>
          <a:lstStyle/>
          <a:p>
            <a:r>
              <a:rPr lang="en-US" sz="1800" dirty="0" smtClean="0"/>
              <a:t>Debug Tip 1 : </a:t>
            </a:r>
          </a:p>
          <a:p>
            <a:r>
              <a:rPr lang="en-IN" sz="1800" dirty="0"/>
              <a:t>First Check </a:t>
            </a:r>
            <a:r>
              <a:rPr lang="en-IN" sz="1800" dirty="0" smtClean="0"/>
              <a:t>whether I2C </a:t>
            </a:r>
            <a:r>
              <a:rPr lang="en-IN" sz="1800" dirty="0"/>
              <a:t>peripheral clock is enabled and set to at least 2mhz to produce standard mode i2c serial clock frequency</a:t>
            </a:r>
          </a:p>
        </p:txBody>
      </p:sp>
      <p:sp>
        <p:nvSpPr>
          <p:cNvPr id="5" name="Rectangle 4"/>
          <p:cNvSpPr/>
          <p:nvPr/>
        </p:nvSpPr>
        <p:spPr>
          <a:xfrm>
            <a:off x="496751" y="3185534"/>
            <a:ext cx="7165690" cy="1200329"/>
          </a:xfrm>
          <a:prstGeom prst="rect">
            <a:avLst/>
          </a:prstGeom>
        </p:spPr>
        <p:txBody>
          <a:bodyPr wrap="square">
            <a:spAutoFit/>
          </a:bodyPr>
          <a:lstStyle/>
          <a:p>
            <a:r>
              <a:rPr lang="en-US" sz="1800" dirty="0" smtClean="0"/>
              <a:t>Debug Tip 2 : </a:t>
            </a:r>
          </a:p>
          <a:p>
            <a:r>
              <a:rPr lang="en-IN" sz="1800" dirty="0"/>
              <a:t>Check whether </a:t>
            </a:r>
            <a:r>
              <a:rPr lang="en-IN" sz="1800" dirty="0" smtClean="0"/>
              <a:t>GPIOs which </a:t>
            </a:r>
            <a:r>
              <a:rPr lang="en-IN" sz="1800" dirty="0"/>
              <a:t>you used for SCL and SDA functionality are configured properly for the alternate functionality</a:t>
            </a:r>
          </a:p>
        </p:txBody>
      </p:sp>
    </p:spTree>
    <p:extLst>
      <p:ext uri="{BB962C8B-B14F-4D97-AF65-F5344CB8AC3E}">
        <p14:creationId xmlns:p14="http://schemas.microsoft.com/office/powerpoint/2010/main" val="84238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9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90"/>
                                  </p:iterate>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535" y="1500087"/>
            <a:ext cx="2616200" cy="312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1719728" y="1893787"/>
            <a:ext cx="1498600" cy="1663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6023820" y="1543049"/>
            <a:ext cx="2616200" cy="312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6023820" y="1936749"/>
            <a:ext cx="1498600" cy="1663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p:cNvCxnSpPr/>
          <p:nvPr/>
        </p:nvCxnSpPr>
        <p:spPr>
          <a:xfrm>
            <a:off x="3225735" y="2160487"/>
            <a:ext cx="2791247"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25735" y="3214587"/>
            <a:ext cx="2791247"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225735" y="4370287"/>
            <a:ext cx="279808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054035" y="3887687"/>
            <a:ext cx="368300" cy="33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262299" y="2571747"/>
            <a:ext cx="569387" cy="307777"/>
          </a:xfrm>
          <a:prstGeom prst="rect">
            <a:avLst/>
          </a:prstGeom>
        </p:spPr>
        <p:txBody>
          <a:bodyPr wrap="none">
            <a:spAutoFit/>
          </a:bodyPr>
          <a:lstStyle/>
          <a:p>
            <a:r>
              <a:rPr lang="en-US" dirty="0"/>
              <a:t>I2C1</a:t>
            </a:r>
            <a:endParaRPr lang="en-IN" dirty="0"/>
          </a:p>
        </p:txBody>
      </p:sp>
      <p:sp>
        <p:nvSpPr>
          <p:cNvPr id="14" name="Rectangle 13"/>
          <p:cNvSpPr/>
          <p:nvPr/>
        </p:nvSpPr>
        <p:spPr>
          <a:xfrm>
            <a:off x="6425609" y="2614710"/>
            <a:ext cx="569387" cy="307777"/>
          </a:xfrm>
          <a:prstGeom prst="rect">
            <a:avLst/>
          </a:prstGeom>
        </p:spPr>
        <p:txBody>
          <a:bodyPr wrap="none">
            <a:spAutoFit/>
          </a:bodyPr>
          <a:lstStyle/>
          <a:p>
            <a:r>
              <a:rPr lang="en-US" dirty="0"/>
              <a:t>I2C1</a:t>
            </a:r>
            <a:endParaRPr lang="en-IN" dirty="0"/>
          </a:p>
        </p:txBody>
      </p:sp>
      <p:sp>
        <p:nvSpPr>
          <p:cNvPr id="15" name="Rectangle 14"/>
          <p:cNvSpPr/>
          <p:nvPr/>
        </p:nvSpPr>
        <p:spPr>
          <a:xfrm>
            <a:off x="2289684" y="2030509"/>
            <a:ext cx="942887" cy="307777"/>
          </a:xfrm>
          <a:prstGeom prst="rect">
            <a:avLst/>
          </a:prstGeom>
        </p:spPr>
        <p:txBody>
          <a:bodyPr wrap="none">
            <a:spAutoFit/>
          </a:bodyPr>
          <a:lstStyle/>
          <a:p>
            <a:r>
              <a:rPr lang="en-US" dirty="0" smtClean="0"/>
              <a:t>SCL(PB6)</a:t>
            </a:r>
            <a:endParaRPr lang="en-IN" dirty="0"/>
          </a:p>
        </p:txBody>
      </p:sp>
      <p:sp>
        <p:nvSpPr>
          <p:cNvPr id="16" name="Rectangle 15"/>
          <p:cNvSpPr/>
          <p:nvPr/>
        </p:nvSpPr>
        <p:spPr>
          <a:xfrm>
            <a:off x="2271250" y="3060697"/>
            <a:ext cx="979755" cy="307777"/>
          </a:xfrm>
          <a:prstGeom prst="rect">
            <a:avLst/>
          </a:prstGeom>
        </p:spPr>
        <p:txBody>
          <a:bodyPr wrap="none">
            <a:spAutoFit/>
          </a:bodyPr>
          <a:lstStyle/>
          <a:p>
            <a:r>
              <a:rPr lang="en-US" dirty="0" smtClean="0"/>
              <a:t>SDA(PB9)</a:t>
            </a:r>
            <a:endParaRPr lang="en-IN" dirty="0"/>
          </a:p>
        </p:txBody>
      </p:sp>
      <p:sp>
        <p:nvSpPr>
          <p:cNvPr id="17" name="Rectangle 16"/>
          <p:cNvSpPr/>
          <p:nvPr/>
        </p:nvSpPr>
        <p:spPr>
          <a:xfrm>
            <a:off x="6016982" y="2073471"/>
            <a:ext cx="942887" cy="307777"/>
          </a:xfrm>
          <a:prstGeom prst="rect">
            <a:avLst/>
          </a:prstGeom>
        </p:spPr>
        <p:txBody>
          <a:bodyPr wrap="none">
            <a:spAutoFit/>
          </a:bodyPr>
          <a:lstStyle/>
          <a:p>
            <a:r>
              <a:rPr lang="en-US" dirty="0" smtClean="0"/>
              <a:t>SCL(PB6)</a:t>
            </a:r>
            <a:endParaRPr lang="en-IN" dirty="0"/>
          </a:p>
        </p:txBody>
      </p:sp>
      <p:sp>
        <p:nvSpPr>
          <p:cNvPr id="18" name="Rectangle 17"/>
          <p:cNvSpPr/>
          <p:nvPr/>
        </p:nvSpPr>
        <p:spPr>
          <a:xfrm>
            <a:off x="6023820" y="3105149"/>
            <a:ext cx="979755" cy="307777"/>
          </a:xfrm>
          <a:prstGeom prst="rect">
            <a:avLst/>
          </a:prstGeom>
        </p:spPr>
        <p:txBody>
          <a:bodyPr wrap="none">
            <a:spAutoFit/>
          </a:bodyPr>
          <a:lstStyle/>
          <a:p>
            <a:r>
              <a:rPr lang="en-US" dirty="0" smtClean="0"/>
              <a:t>SDA(PB9)</a:t>
            </a:r>
            <a:endParaRPr lang="en-IN" dirty="0"/>
          </a:p>
        </p:txBody>
      </p:sp>
      <p:sp>
        <p:nvSpPr>
          <p:cNvPr id="19" name="Rectangle 18"/>
          <p:cNvSpPr/>
          <p:nvPr/>
        </p:nvSpPr>
        <p:spPr>
          <a:xfrm>
            <a:off x="2617876" y="4216398"/>
            <a:ext cx="607859" cy="307777"/>
          </a:xfrm>
          <a:prstGeom prst="rect">
            <a:avLst/>
          </a:prstGeom>
        </p:spPr>
        <p:txBody>
          <a:bodyPr wrap="none">
            <a:spAutoFit/>
          </a:bodyPr>
          <a:lstStyle/>
          <a:p>
            <a:r>
              <a:rPr lang="en-US" dirty="0"/>
              <a:t>GND</a:t>
            </a:r>
            <a:endParaRPr lang="en-IN" dirty="0"/>
          </a:p>
        </p:txBody>
      </p:sp>
      <p:sp>
        <p:nvSpPr>
          <p:cNvPr id="20" name="Rectangle 19"/>
          <p:cNvSpPr/>
          <p:nvPr/>
        </p:nvSpPr>
        <p:spPr>
          <a:xfrm>
            <a:off x="6016982" y="4259359"/>
            <a:ext cx="607859" cy="307777"/>
          </a:xfrm>
          <a:prstGeom prst="rect">
            <a:avLst/>
          </a:prstGeom>
        </p:spPr>
        <p:txBody>
          <a:bodyPr wrap="none">
            <a:spAutoFit/>
          </a:bodyPr>
          <a:lstStyle/>
          <a:p>
            <a:r>
              <a:rPr lang="en-US" dirty="0"/>
              <a:t>GND</a:t>
            </a:r>
            <a:endParaRPr lang="en-IN" dirty="0"/>
          </a:p>
        </p:txBody>
      </p:sp>
      <p:sp>
        <p:nvSpPr>
          <p:cNvPr id="21" name="Rectangle 20"/>
          <p:cNvSpPr/>
          <p:nvPr/>
        </p:nvSpPr>
        <p:spPr>
          <a:xfrm>
            <a:off x="609534" y="4316510"/>
            <a:ext cx="1778051" cy="307777"/>
          </a:xfrm>
          <a:prstGeom prst="rect">
            <a:avLst/>
          </a:prstGeom>
        </p:spPr>
        <p:txBody>
          <a:bodyPr wrap="none">
            <a:spAutoFit/>
          </a:bodyPr>
          <a:lstStyle/>
          <a:p>
            <a:r>
              <a:rPr lang="en-US" dirty="0"/>
              <a:t>STM32F4 discovery</a:t>
            </a:r>
            <a:endParaRPr lang="en-IN" dirty="0"/>
          </a:p>
        </p:txBody>
      </p:sp>
      <p:sp>
        <p:nvSpPr>
          <p:cNvPr id="22" name="Rectangle 21"/>
          <p:cNvSpPr/>
          <p:nvPr/>
        </p:nvSpPr>
        <p:spPr>
          <a:xfrm>
            <a:off x="6861969" y="4359471"/>
            <a:ext cx="1778051" cy="307777"/>
          </a:xfrm>
          <a:prstGeom prst="rect">
            <a:avLst/>
          </a:prstGeom>
        </p:spPr>
        <p:txBody>
          <a:bodyPr wrap="none">
            <a:spAutoFit/>
          </a:bodyPr>
          <a:lstStyle/>
          <a:p>
            <a:r>
              <a:rPr lang="en-US" dirty="0"/>
              <a:t>STM32F4 discovery</a:t>
            </a:r>
            <a:endParaRPr lang="en-IN" dirty="0"/>
          </a:p>
        </p:txBody>
      </p:sp>
      <p:sp>
        <p:nvSpPr>
          <p:cNvPr id="23" name="Rectangle 22"/>
          <p:cNvSpPr/>
          <p:nvPr/>
        </p:nvSpPr>
        <p:spPr>
          <a:xfrm>
            <a:off x="692620" y="3597472"/>
            <a:ext cx="1225015" cy="307777"/>
          </a:xfrm>
          <a:prstGeom prst="rect">
            <a:avLst/>
          </a:prstGeom>
        </p:spPr>
        <p:txBody>
          <a:bodyPr wrap="none">
            <a:spAutoFit/>
          </a:bodyPr>
          <a:lstStyle/>
          <a:p>
            <a:r>
              <a:rPr lang="en-US" dirty="0"/>
              <a:t>USER button</a:t>
            </a:r>
            <a:endParaRPr lang="en-IN" dirty="0"/>
          </a:p>
        </p:txBody>
      </p:sp>
      <p:sp>
        <p:nvSpPr>
          <p:cNvPr id="25" name="Rectangle 24"/>
          <p:cNvSpPr/>
          <p:nvPr/>
        </p:nvSpPr>
        <p:spPr>
          <a:xfrm>
            <a:off x="1238185" y="4667249"/>
            <a:ext cx="774571" cy="307777"/>
          </a:xfrm>
          <a:prstGeom prst="rect">
            <a:avLst/>
          </a:prstGeom>
        </p:spPr>
        <p:txBody>
          <a:bodyPr wrap="none">
            <a:spAutoFit/>
          </a:bodyPr>
          <a:lstStyle/>
          <a:p>
            <a:r>
              <a:rPr lang="en-US" dirty="0"/>
              <a:t>Master</a:t>
            </a:r>
            <a:endParaRPr lang="en-IN" dirty="0"/>
          </a:p>
        </p:txBody>
      </p:sp>
      <p:sp>
        <p:nvSpPr>
          <p:cNvPr id="26" name="Rectangle 25"/>
          <p:cNvSpPr/>
          <p:nvPr/>
        </p:nvSpPr>
        <p:spPr>
          <a:xfrm>
            <a:off x="6959869" y="4667248"/>
            <a:ext cx="649537" cy="307777"/>
          </a:xfrm>
          <a:prstGeom prst="rect">
            <a:avLst/>
          </a:prstGeom>
        </p:spPr>
        <p:txBody>
          <a:bodyPr wrap="none">
            <a:spAutoFit/>
          </a:bodyPr>
          <a:lstStyle/>
          <a:p>
            <a:r>
              <a:rPr lang="en-US" dirty="0" smtClean="0"/>
              <a:t>Slave</a:t>
            </a:r>
            <a:endParaRPr lang="en-IN" dirty="0"/>
          </a:p>
        </p:txBody>
      </p:sp>
      <p:sp>
        <p:nvSpPr>
          <p:cNvPr id="27" name="Rectangle 26"/>
          <p:cNvSpPr/>
          <p:nvPr/>
        </p:nvSpPr>
        <p:spPr>
          <a:xfrm>
            <a:off x="2921805" y="393700"/>
            <a:ext cx="3102015" cy="889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USB Logic analyzer</a:t>
            </a:r>
            <a:endParaRPr lang="en-IN" dirty="0"/>
          </a:p>
        </p:txBody>
      </p:sp>
      <p:sp>
        <p:nvSpPr>
          <p:cNvPr id="28" name="Rectangle 27"/>
          <p:cNvSpPr/>
          <p:nvPr/>
        </p:nvSpPr>
        <p:spPr>
          <a:xfrm>
            <a:off x="5547241" y="1121859"/>
            <a:ext cx="335666" cy="153888"/>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p:cNvSpPr/>
          <p:nvPr/>
        </p:nvSpPr>
        <p:spPr>
          <a:xfrm>
            <a:off x="4822861" y="1121859"/>
            <a:ext cx="335666" cy="153888"/>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p:cNvSpPr/>
          <p:nvPr/>
        </p:nvSpPr>
        <p:spPr>
          <a:xfrm>
            <a:off x="4065543" y="1124723"/>
            <a:ext cx="335666" cy="153888"/>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p:cNvSpPr/>
          <p:nvPr/>
        </p:nvSpPr>
        <p:spPr>
          <a:xfrm>
            <a:off x="3148245" y="1120113"/>
            <a:ext cx="378598" cy="153888"/>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p:cNvSpPr/>
          <p:nvPr/>
        </p:nvSpPr>
        <p:spPr>
          <a:xfrm>
            <a:off x="5477559" y="1070862"/>
            <a:ext cx="474810" cy="261610"/>
          </a:xfrm>
          <a:prstGeom prst="rect">
            <a:avLst/>
          </a:prstGeom>
        </p:spPr>
        <p:txBody>
          <a:bodyPr wrap="none">
            <a:spAutoFit/>
          </a:bodyPr>
          <a:lstStyle/>
          <a:p>
            <a:r>
              <a:rPr lang="en-US" sz="1100" dirty="0"/>
              <a:t>CH0</a:t>
            </a:r>
            <a:endParaRPr lang="en-IN" sz="1100" dirty="0"/>
          </a:p>
        </p:txBody>
      </p:sp>
      <p:sp>
        <p:nvSpPr>
          <p:cNvPr id="33" name="Rectangle 32"/>
          <p:cNvSpPr/>
          <p:nvPr/>
        </p:nvSpPr>
        <p:spPr>
          <a:xfrm>
            <a:off x="4753289" y="1066252"/>
            <a:ext cx="474810" cy="261610"/>
          </a:xfrm>
          <a:prstGeom prst="rect">
            <a:avLst/>
          </a:prstGeom>
        </p:spPr>
        <p:txBody>
          <a:bodyPr wrap="none">
            <a:spAutoFit/>
          </a:bodyPr>
          <a:lstStyle/>
          <a:p>
            <a:r>
              <a:rPr lang="en-US" sz="1100" dirty="0" smtClean="0"/>
              <a:t>CH1</a:t>
            </a:r>
            <a:endParaRPr lang="en-IN" sz="1100" dirty="0"/>
          </a:p>
        </p:txBody>
      </p:sp>
      <p:sp>
        <p:nvSpPr>
          <p:cNvPr id="35" name="Rectangle 34"/>
          <p:cNvSpPr/>
          <p:nvPr/>
        </p:nvSpPr>
        <p:spPr>
          <a:xfrm>
            <a:off x="3079913" y="1070862"/>
            <a:ext cx="516488" cy="261610"/>
          </a:xfrm>
          <a:prstGeom prst="rect">
            <a:avLst/>
          </a:prstGeom>
        </p:spPr>
        <p:txBody>
          <a:bodyPr wrap="none">
            <a:spAutoFit/>
          </a:bodyPr>
          <a:lstStyle/>
          <a:p>
            <a:r>
              <a:rPr lang="en-US" sz="1100" dirty="0" smtClean="0"/>
              <a:t>GND</a:t>
            </a:r>
            <a:endParaRPr lang="en-IN" sz="1100" dirty="0"/>
          </a:p>
        </p:txBody>
      </p:sp>
      <p:sp>
        <p:nvSpPr>
          <p:cNvPr id="36" name="Left Arrow 35"/>
          <p:cNvSpPr/>
          <p:nvPr/>
        </p:nvSpPr>
        <p:spPr>
          <a:xfrm>
            <a:off x="2538076" y="532756"/>
            <a:ext cx="536021" cy="4191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p:cNvSpPr/>
          <p:nvPr/>
        </p:nvSpPr>
        <p:spPr>
          <a:xfrm>
            <a:off x="1858082" y="588417"/>
            <a:ext cx="679994" cy="307777"/>
          </a:xfrm>
          <a:prstGeom prst="rect">
            <a:avLst/>
          </a:prstGeom>
        </p:spPr>
        <p:txBody>
          <a:bodyPr wrap="none">
            <a:spAutoFit/>
          </a:bodyPr>
          <a:lstStyle/>
          <a:p>
            <a:r>
              <a:rPr lang="en-US" dirty="0"/>
              <a:t>To PC</a:t>
            </a:r>
            <a:endParaRPr lang="en-IN" dirty="0"/>
          </a:p>
        </p:txBody>
      </p:sp>
      <p:cxnSp>
        <p:nvCxnSpPr>
          <p:cNvPr id="40" name="Straight Connector 39"/>
          <p:cNvCxnSpPr/>
          <p:nvPr/>
        </p:nvCxnSpPr>
        <p:spPr>
          <a:xfrm>
            <a:off x="5714964" y="1283221"/>
            <a:ext cx="0" cy="90117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3" idx="2"/>
          </p:cNvCxnSpPr>
          <p:nvPr/>
        </p:nvCxnSpPr>
        <p:spPr>
          <a:xfrm>
            <a:off x="4990694" y="1327862"/>
            <a:ext cx="0" cy="188672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338157" y="1201667"/>
            <a:ext cx="0" cy="315780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5673116" y="2141833"/>
            <a:ext cx="83916" cy="8254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p:cNvSpPr/>
          <p:nvPr/>
        </p:nvSpPr>
        <p:spPr>
          <a:xfrm>
            <a:off x="3296199" y="4297656"/>
            <a:ext cx="83916" cy="8254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p:cNvSpPr/>
          <p:nvPr/>
        </p:nvSpPr>
        <p:spPr>
          <a:xfrm>
            <a:off x="4948736" y="3161008"/>
            <a:ext cx="83916" cy="8254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1812802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535" y="1500087"/>
            <a:ext cx="2616200" cy="312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1719728" y="1893787"/>
            <a:ext cx="1498600" cy="1663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p:cNvCxnSpPr/>
          <p:nvPr/>
        </p:nvCxnSpPr>
        <p:spPr>
          <a:xfrm>
            <a:off x="3225735" y="2160487"/>
            <a:ext cx="2791247"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25735" y="3214587"/>
            <a:ext cx="2791247"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225735" y="4370287"/>
            <a:ext cx="279808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054035" y="3887687"/>
            <a:ext cx="368300" cy="33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262299" y="2571747"/>
            <a:ext cx="569387" cy="307777"/>
          </a:xfrm>
          <a:prstGeom prst="rect">
            <a:avLst/>
          </a:prstGeom>
        </p:spPr>
        <p:txBody>
          <a:bodyPr wrap="none">
            <a:spAutoFit/>
          </a:bodyPr>
          <a:lstStyle/>
          <a:p>
            <a:r>
              <a:rPr lang="en-US" dirty="0"/>
              <a:t>I2C1</a:t>
            </a:r>
            <a:endParaRPr lang="en-IN" dirty="0"/>
          </a:p>
        </p:txBody>
      </p:sp>
      <p:sp>
        <p:nvSpPr>
          <p:cNvPr id="15" name="Rectangle 14"/>
          <p:cNvSpPr/>
          <p:nvPr/>
        </p:nvSpPr>
        <p:spPr>
          <a:xfrm>
            <a:off x="2289684" y="2030509"/>
            <a:ext cx="942887" cy="307777"/>
          </a:xfrm>
          <a:prstGeom prst="rect">
            <a:avLst/>
          </a:prstGeom>
        </p:spPr>
        <p:txBody>
          <a:bodyPr wrap="none">
            <a:spAutoFit/>
          </a:bodyPr>
          <a:lstStyle/>
          <a:p>
            <a:r>
              <a:rPr lang="en-US" dirty="0" smtClean="0"/>
              <a:t>SCL(PB6)</a:t>
            </a:r>
            <a:endParaRPr lang="en-IN" dirty="0"/>
          </a:p>
        </p:txBody>
      </p:sp>
      <p:sp>
        <p:nvSpPr>
          <p:cNvPr id="16" name="Rectangle 15"/>
          <p:cNvSpPr/>
          <p:nvPr/>
        </p:nvSpPr>
        <p:spPr>
          <a:xfrm>
            <a:off x="2271250" y="3060697"/>
            <a:ext cx="979755" cy="307777"/>
          </a:xfrm>
          <a:prstGeom prst="rect">
            <a:avLst/>
          </a:prstGeom>
        </p:spPr>
        <p:txBody>
          <a:bodyPr wrap="none">
            <a:spAutoFit/>
          </a:bodyPr>
          <a:lstStyle/>
          <a:p>
            <a:r>
              <a:rPr lang="en-US" dirty="0" smtClean="0"/>
              <a:t>SDA(PB9)</a:t>
            </a:r>
            <a:endParaRPr lang="en-IN" dirty="0"/>
          </a:p>
        </p:txBody>
      </p:sp>
      <p:sp>
        <p:nvSpPr>
          <p:cNvPr id="19" name="Rectangle 18"/>
          <p:cNvSpPr/>
          <p:nvPr/>
        </p:nvSpPr>
        <p:spPr>
          <a:xfrm>
            <a:off x="2617876" y="4216398"/>
            <a:ext cx="607859" cy="307777"/>
          </a:xfrm>
          <a:prstGeom prst="rect">
            <a:avLst/>
          </a:prstGeom>
        </p:spPr>
        <p:txBody>
          <a:bodyPr wrap="none">
            <a:spAutoFit/>
          </a:bodyPr>
          <a:lstStyle/>
          <a:p>
            <a:r>
              <a:rPr lang="en-US" dirty="0"/>
              <a:t>GND</a:t>
            </a:r>
            <a:endParaRPr lang="en-IN" dirty="0"/>
          </a:p>
        </p:txBody>
      </p:sp>
      <p:sp>
        <p:nvSpPr>
          <p:cNvPr id="21" name="Rectangle 20"/>
          <p:cNvSpPr/>
          <p:nvPr/>
        </p:nvSpPr>
        <p:spPr>
          <a:xfrm>
            <a:off x="609534" y="4316510"/>
            <a:ext cx="1778051" cy="307777"/>
          </a:xfrm>
          <a:prstGeom prst="rect">
            <a:avLst/>
          </a:prstGeom>
        </p:spPr>
        <p:txBody>
          <a:bodyPr wrap="none">
            <a:spAutoFit/>
          </a:bodyPr>
          <a:lstStyle/>
          <a:p>
            <a:r>
              <a:rPr lang="en-US" dirty="0"/>
              <a:t>STM32F4 discovery</a:t>
            </a:r>
            <a:endParaRPr lang="en-IN" dirty="0"/>
          </a:p>
        </p:txBody>
      </p:sp>
      <p:sp>
        <p:nvSpPr>
          <p:cNvPr id="23" name="Rectangle 22"/>
          <p:cNvSpPr/>
          <p:nvPr/>
        </p:nvSpPr>
        <p:spPr>
          <a:xfrm>
            <a:off x="692620" y="3597472"/>
            <a:ext cx="1225015" cy="307777"/>
          </a:xfrm>
          <a:prstGeom prst="rect">
            <a:avLst/>
          </a:prstGeom>
        </p:spPr>
        <p:txBody>
          <a:bodyPr wrap="none">
            <a:spAutoFit/>
          </a:bodyPr>
          <a:lstStyle/>
          <a:p>
            <a:r>
              <a:rPr lang="en-US" dirty="0"/>
              <a:t>USER button</a:t>
            </a:r>
            <a:endParaRPr lang="en-IN" dirty="0"/>
          </a:p>
        </p:txBody>
      </p:sp>
      <p:sp>
        <p:nvSpPr>
          <p:cNvPr id="25" name="Rectangle 24"/>
          <p:cNvSpPr/>
          <p:nvPr/>
        </p:nvSpPr>
        <p:spPr>
          <a:xfrm>
            <a:off x="1238185" y="4667249"/>
            <a:ext cx="774571" cy="307777"/>
          </a:xfrm>
          <a:prstGeom prst="rect">
            <a:avLst/>
          </a:prstGeom>
        </p:spPr>
        <p:txBody>
          <a:bodyPr wrap="none">
            <a:spAutoFit/>
          </a:bodyPr>
          <a:lstStyle/>
          <a:p>
            <a:r>
              <a:rPr lang="en-US" dirty="0"/>
              <a:t>Master</a:t>
            </a:r>
            <a:endParaRPr lang="en-IN" dirty="0"/>
          </a:p>
        </p:txBody>
      </p:sp>
      <p:sp>
        <p:nvSpPr>
          <p:cNvPr id="26" name="Rectangle 25"/>
          <p:cNvSpPr/>
          <p:nvPr/>
        </p:nvSpPr>
        <p:spPr>
          <a:xfrm>
            <a:off x="6959869" y="4667248"/>
            <a:ext cx="649537" cy="307777"/>
          </a:xfrm>
          <a:prstGeom prst="rect">
            <a:avLst/>
          </a:prstGeom>
        </p:spPr>
        <p:txBody>
          <a:bodyPr wrap="none">
            <a:spAutoFit/>
          </a:bodyPr>
          <a:lstStyle/>
          <a:p>
            <a:r>
              <a:rPr lang="en-US" dirty="0" smtClean="0"/>
              <a:t>Slave</a:t>
            </a:r>
            <a:endParaRPr lang="en-IN" dirty="0"/>
          </a:p>
        </p:txBody>
      </p:sp>
      <p:sp>
        <p:nvSpPr>
          <p:cNvPr id="27" name="Rectangle 26"/>
          <p:cNvSpPr/>
          <p:nvPr/>
        </p:nvSpPr>
        <p:spPr>
          <a:xfrm>
            <a:off x="2921805" y="393700"/>
            <a:ext cx="3102015" cy="889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USB Logic analyzer</a:t>
            </a:r>
            <a:endParaRPr lang="en-IN" dirty="0"/>
          </a:p>
        </p:txBody>
      </p:sp>
      <p:sp>
        <p:nvSpPr>
          <p:cNvPr id="28" name="Rectangle 27"/>
          <p:cNvSpPr/>
          <p:nvPr/>
        </p:nvSpPr>
        <p:spPr>
          <a:xfrm>
            <a:off x="5547241" y="1121859"/>
            <a:ext cx="335666" cy="153888"/>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p:cNvSpPr/>
          <p:nvPr/>
        </p:nvSpPr>
        <p:spPr>
          <a:xfrm>
            <a:off x="4822861" y="1121859"/>
            <a:ext cx="335666" cy="153888"/>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p:cNvSpPr/>
          <p:nvPr/>
        </p:nvSpPr>
        <p:spPr>
          <a:xfrm>
            <a:off x="4065543" y="1124723"/>
            <a:ext cx="335666" cy="153888"/>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p:cNvSpPr/>
          <p:nvPr/>
        </p:nvSpPr>
        <p:spPr>
          <a:xfrm>
            <a:off x="3148245" y="1120113"/>
            <a:ext cx="378598" cy="153888"/>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p:cNvSpPr/>
          <p:nvPr/>
        </p:nvSpPr>
        <p:spPr>
          <a:xfrm>
            <a:off x="5477559" y="1070862"/>
            <a:ext cx="474810" cy="261610"/>
          </a:xfrm>
          <a:prstGeom prst="rect">
            <a:avLst/>
          </a:prstGeom>
        </p:spPr>
        <p:txBody>
          <a:bodyPr wrap="none">
            <a:spAutoFit/>
          </a:bodyPr>
          <a:lstStyle/>
          <a:p>
            <a:r>
              <a:rPr lang="en-US" sz="1100" dirty="0"/>
              <a:t>CH0</a:t>
            </a:r>
            <a:endParaRPr lang="en-IN" sz="1100" dirty="0"/>
          </a:p>
        </p:txBody>
      </p:sp>
      <p:sp>
        <p:nvSpPr>
          <p:cNvPr id="33" name="Rectangle 32"/>
          <p:cNvSpPr/>
          <p:nvPr/>
        </p:nvSpPr>
        <p:spPr>
          <a:xfrm>
            <a:off x="4753289" y="1066252"/>
            <a:ext cx="474810" cy="261610"/>
          </a:xfrm>
          <a:prstGeom prst="rect">
            <a:avLst/>
          </a:prstGeom>
        </p:spPr>
        <p:txBody>
          <a:bodyPr wrap="none">
            <a:spAutoFit/>
          </a:bodyPr>
          <a:lstStyle/>
          <a:p>
            <a:r>
              <a:rPr lang="en-US" sz="1100" dirty="0" smtClean="0"/>
              <a:t>CH1</a:t>
            </a:r>
            <a:endParaRPr lang="en-IN" sz="1100" dirty="0"/>
          </a:p>
        </p:txBody>
      </p:sp>
      <p:sp>
        <p:nvSpPr>
          <p:cNvPr id="35" name="Rectangle 34"/>
          <p:cNvSpPr/>
          <p:nvPr/>
        </p:nvSpPr>
        <p:spPr>
          <a:xfrm>
            <a:off x="3079913" y="1070862"/>
            <a:ext cx="516488" cy="261610"/>
          </a:xfrm>
          <a:prstGeom prst="rect">
            <a:avLst/>
          </a:prstGeom>
        </p:spPr>
        <p:txBody>
          <a:bodyPr wrap="none">
            <a:spAutoFit/>
          </a:bodyPr>
          <a:lstStyle/>
          <a:p>
            <a:r>
              <a:rPr lang="en-US" sz="1100" dirty="0" smtClean="0"/>
              <a:t>GND</a:t>
            </a:r>
            <a:endParaRPr lang="en-IN" sz="1100" dirty="0"/>
          </a:p>
        </p:txBody>
      </p:sp>
      <p:sp>
        <p:nvSpPr>
          <p:cNvPr id="36" name="Left Arrow 35"/>
          <p:cNvSpPr/>
          <p:nvPr/>
        </p:nvSpPr>
        <p:spPr>
          <a:xfrm>
            <a:off x="2538076" y="532756"/>
            <a:ext cx="536021" cy="4191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p:cNvSpPr/>
          <p:nvPr/>
        </p:nvSpPr>
        <p:spPr>
          <a:xfrm>
            <a:off x="1858082" y="588417"/>
            <a:ext cx="679994" cy="307777"/>
          </a:xfrm>
          <a:prstGeom prst="rect">
            <a:avLst/>
          </a:prstGeom>
        </p:spPr>
        <p:txBody>
          <a:bodyPr wrap="none">
            <a:spAutoFit/>
          </a:bodyPr>
          <a:lstStyle/>
          <a:p>
            <a:r>
              <a:rPr lang="en-US" dirty="0"/>
              <a:t>To PC</a:t>
            </a:r>
            <a:endParaRPr lang="en-IN" dirty="0"/>
          </a:p>
        </p:txBody>
      </p:sp>
      <p:cxnSp>
        <p:nvCxnSpPr>
          <p:cNvPr id="40" name="Straight Connector 39"/>
          <p:cNvCxnSpPr/>
          <p:nvPr/>
        </p:nvCxnSpPr>
        <p:spPr>
          <a:xfrm>
            <a:off x="5714964" y="1283221"/>
            <a:ext cx="0" cy="90117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3" idx="2"/>
          </p:cNvCxnSpPr>
          <p:nvPr/>
        </p:nvCxnSpPr>
        <p:spPr>
          <a:xfrm>
            <a:off x="4990694" y="1327862"/>
            <a:ext cx="0" cy="188672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338157" y="1201667"/>
            <a:ext cx="0" cy="315780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5673116" y="2141833"/>
            <a:ext cx="83916" cy="8254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p:cNvSpPr/>
          <p:nvPr/>
        </p:nvSpPr>
        <p:spPr>
          <a:xfrm>
            <a:off x="3296199" y="4297656"/>
            <a:ext cx="83916" cy="8254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p:cNvSpPr/>
          <p:nvPr/>
        </p:nvSpPr>
        <p:spPr>
          <a:xfrm>
            <a:off x="4948736" y="3161008"/>
            <a:ext cx="83916" cy="8254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9801649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3600" y="1738640"/>
            <a:ext cx="6921500" cy="707886"/>
          </a:xfrm>
          <a:prstGeom prst="rect">
            <a:avLst/>
          </a:prstGeom>
        </p:spPr>
        <p:txBody>
          <a:bodyPr wrap="square">
            <a:spAutoFit/>
          </a:bodyPr>
          <a:lstStyle/>
          <a:p>
            <a:r>
              <a:rPr lang="en-IN" sz="2000" dirty="0" smtClean="0"/>
              <a:t>Clock </a:t>
            </a:r>
            <a:r>
              <a:rPr lang="en-IN" sz="2000" dirty="0"/>
              <a:t>S</a:t>
            </a:r>
            <a:r>
              <a:rPr lang="en-IN" sz="2000" dirty="0" smtClean="0"/>
              <a:t>tretching </a:t>
            </a:r>
            <a:r>
              <a:rPr lang="en-IN" sz="2000" dirty="0"/>
              <a:t>simply means that holding the clock to 0 or ground level.</a:t>
            </a:r>
          </a:p>
        </p:txBody>
      </p:sp>
      <p:sp>
        <p:nvSpPr>
          <p:cNvPr id="3" name="Rectangle 2"/>
          <p:cNvSpPr/>
          <p:nvPr/>
        </p:nvSpPr>
        <p:spPr>
          <a:xfrm>
            <a:off x="863600" y="3040618"/>
            <a:ext cx="6794500" cy="1015663"/>
          </a:xfrm>
          <a:prstGeom prst="rect">
            <a:avLst/>
          </a:prstGeom>
        </p:spPr>
        <p:txBody>
          <a:bodyPr wrap="square">
            <a:spAutoFit/>
          </a:bodyPr>
          <a:lstStyle/>
          <a:p>
            <a:r>
              <a:rPr lang="en-IN" sz="2000" dirty="0" smtClean="0"/>
              <a:t>The moment </a:t>
            </a:r>
            <a:r>
              <a:rPr lang="en-IN" sz="2000" dirty="0"/>
              <a:t>clock is held at low, then the whole </a:t>
            </a:r>
            <a:r>
              <a:rPr lang="en-IN" sz="2000" dirty="0" smtClean="0"/>
              <a:t>I2C </a:t>
            </a:r>
            <a:r>
              <a:rPr lang="en-IN" sz="2000" dirty="0"/>
              <a:t>interface pauses until clock is given up to its normal operation level.</a:t>
            </a:r>
          </a:p>
        </p:txBody>
      </p:sp>
      <p:sp>
        <p:nvSpPr>
          <p:cNvPr id="4" name="Rectangle 3"/>
          <p:cNvSpPr/>
          <p:nvPr/>
        </p:nvSpPr>
        <p:spPr>
          <a:xfrm>
            <a:off x="554585" y="538262"/>
            <a:ext cx="4334841" cy="584775"/>
          </a:xfrm>
          <a:prstGeom prst="rect">
            <a:avLst/>
          </a:prstGeom>
        </p:spPr>
        <p:txBody>
          <a:bodyPr wrap="none">
            <a:spAutoFit/>
          </a:bodyPr>
          <a:lstStyle/>
          <a:p>
            <a:r>
              <a:rPr lang="en-US" sz="3200" dirty="0" smtClean="0"/>
              <a:t>I2C Clock </a:t>
            </a:r>
            <a:r>
              <a:rPr lang="en-US" sz="3200" dirty="0"/>
              <a:t>Stretching </a:t>
            </a:r>
            <a:endParaRPr lang="en-IN" sz="3200" dirty="0"/>
          </a:p>
        </p:txBody>
      </p:sp>
    </p:spTree>
    <p:extLst>
      <p:ext uri="{BB962C8B-B14F-4D97-AF65-F5344CB8AC3E}">
        <p14:creationId xmlns:p14="http://schemas.microsoft.com/office/powerpoint/2010/main" val="3880413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90"/>
                                  </p:iterate>
                                  <p:childTnLst>
                                    <p:set>
                                      <p:cBhvr>
                                        <p:cTn id="6" dur="1" fill="hold">
                                          <p:stCondLst>
                                            <p:cond delay="0"/>
                                          </p:stCondLst>
                                        </p:cTn>
                                        <p:tgtEl>
                                          <p:spTgt spid="2"/>
                                        </p:tgtEl>
                                        <p:attrNameLst>
                                          <p:attrName>style.visibility</p:attrName>
                                        </p:attrNameLst>
                                      </p:cBhvr>
                                      <p:to>
                                        <p:strVal val="visible"/>
                                      </p:to>
                                    </p:set>
                                  </p:childTnLst>
                                  <p:subTnLst>
                                    <p:animClr clrSpc="rgb" dir="cw">
                                      <p:cBhvr override="childStyle">
                                        <p:cTn dur="1" fill="hold" display="0" masterRel="nextClick" afterEffect="1"/>
                                        <p:tgtEl>
                                          <p:spTgt spid="2"/>
                                        </p:tgtEl>
                                        <p:attrNameLst>
                                          <p:attrName>ppt_c</p:attrName>
                                        </p:attrNameLst>
                                      </p:cBhvr>
                                      <p:to>
                                        <a:schemeClr val="bg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90"/>
                                  </p:iterate>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3698" y="2448122"/>
            <a:ext cx="8226932" cy="584775"/>
          </a:xfrm>
          <a:prstGeom prst="rect">
            <a:avLst/>
          </a:prstGeom>
        </p:spPr>
        <p:txBody>
          <a:bodyPr wrap="none">
            <a:spAutoFit/>
          </a:bodyPr>
          <a:lstStyle/>
          <a:p>
            <a:r>
              <a:rPr lang="en-IN" sz="3200" dirty="0" smtClean="0"/>
              <a:t>So,  What is the </a:t>
            </a:r>
            <a:r>
              <a:rPr lang="en-IN" sz="3200" dirty="0"/>
              <a:t>use of clock </a:t>
            </a:r>
            <a:r>
              <a:rPr lang="en-IN" sz="3200" dirty="0" smtClean="0"/>
              <a:t>stretching </a:t>
            </a:r>
            <a:r>
              <a:rPr lang="en-IN" sz="3200" dirty="0"/>
              <a:t>?</a:t>
            </a:r>
          </a:p>
        </p:txBody>
      </p:sp>
    </p:spTree>
    <p:extLst>
      <p:ext uri="{BB962C8B-B14F-4D97-AF65-F5344CB8AC3E}">
        <p14:creationId xmlns:p14="http://schemas.microsoft.com/office/powerpoint/2010/main" val="1807707552"/>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6100" y="1021318"/>
            <a:ext cx="7975600" cy="923330"/>
          </a:xfrm>
          <a:prstGeom prst="rect">
            <a:avLst/>
          </a:prstGeom>
        </p:spPr>
        <p:txBody>
          <a:bodyPr wrap="square">
            <a:spAutoFit/>
          </a:bodyPr>
          <a:lstStyle/>
          <a:p>
            <a:r>
              <a:rPr lang="en-IN" sz="1800" dirty="0"/>
              <a:t>I2C </a:t>
            </a:r>
            <a:r>
              <a:rPr lang="en-IN" sz="1800" dirty="0" smtClean="0"/>
              <a:t>devices, </a:t>
            </a:r>
            <a:r>
              <a:rPr lang="en-IN" sz="1800" dirty="0"/>
              <a:t>either </a:t>
            </a:r>
            <a:r>
              <a:rPr lang="en-IN" sz="1800" dirty="0" smtClean="0"/>
              <a:t>Master </a:t>
            </a:r>
            <a:r>
              <a:rPr lang="en-IN" sz="1800" dirty="0"/>
              <a:t>or </a:t>
            </a:r>
            <a:r>
              <a:rPr lang="en-IN" sz="1800" dirty="0" smtClean="0"/>
              <a:t>Slave</a:t>
            </a:r>
            <a:r>
              <a:rPr lang="en-IN" sz="1800" dirty="0"/>
              <a:t>,  uses this feature </a:t>
            </a:r>
            <a:r>
              <a:rPr lang="en-IN" sz="1800" b="1" i="1" dirty="0"/>
              <a:t>to  slow </a:t>
            </a:r>
            <a:r>
              <a:rPr lang="en-IN" sz="1800" b="1" i="1" dirty="0" smtClean="0"/>
              <a:t>down the </a:t>
            </a:r>
            <a:r>
              <a:rPr lang="en-IN" sz="1800" b="1" i="1" dirty="0"/>
              <a:t>communication</a:t>
            </a:r>
            <a:r>
              <a:rPr lang="en-IN" sz="1800" dirty="0"/>
              <a:t> by stretching </a:t>
            </a:r>
            <a:r>
              <a:rPr lang="en-IN" sz="1800" dirty="0" smtClean="0"/>
              <a:t>SCL </a:t>
            </a:r>
            <a:r>
              <a:rPr lang="en-IN" sz="1800" dirty="0"/>
              <a:t>to  low, </a:t>
            </a:r>
            <a:r>
              <a:rPr lang="en-IN" sz="1800" b="1" i="1" dirty="0"/>
              <a:t>which prevents the clock to </a:t>
            </a:r>
            <a:r>
              <a:rPr lang="en-IN" sz="1800" b="1" i="1" dirty="0" smtClean="0"/>
              <a:t>Rise </a:t>
            </a:r>
            <a:r>
              <a:rPr lang="en-IN" sz="1800" b="1" i="1" dirty="0"/>
              <a:t>high again</a:t>
            </a:r>
            <a:r>
              <a:rPr lang="en-IN" sz="1800" dirty="0"/>
              <a:t> and the </a:t>
            </a:r>
            <a:r>
              <a:rPr lang="en-IN" sz="1800" dirty="0" smtClean="0"/>
              <a:t>i2c </a:t>
            </a:r>
            <a:r>
              <a:rPr lang="en-IN" sz="1800" dirty="0"/>
              <a:t>communication stops for a while </a:t>
            </a:r>
          </a:p>
        </p:txBody>
      </p:sp>
      <p:sp>
        <p:nvSpPr>
          <p:cNvPr id="3" name="Rectangle 2"/>
          <p:cNvSpPr/>
          <p:nvPr/>
        </p:nvSpPr>
        <p:spPr>
          <a:xfrm>
            <a:off x="546100" y="2419350"/>
            <a:ext cx="8089900" cy="646331"/>
          </a:xfrm>
          <a:prstGeom prst="rect">
            <a:avLst/>
          </a:prstGeom>
        </p:spPr>
        <p:txBody>
          <a:bodyPr wrap="square">
            <a:spAutoFit/>
          </a:bodyPr>
          <a:lstStyle/>
          <a:p>
            <a:r>
              <a:rPr lang="en-IN" sz="1800" dirty="0" smtClean="0"/>
              <a:t>There </a:t>
            </a:r>
            <a:r>
              <a:rPr lang="en-IN" sz="1800" dirty="0"/>
              <a:t>are situations where an </a:t>
            </a:r>
            <a:r>
              <a:rPr lang="en-IN" sz="1800" b="1" i="1" dirty="0" smtClean="0"/>
              <a:t>I2C slave is not able to co-operate with the clock speed </a:t>
            </a:r>
            <a:r>
              <a:rPr lang="en-IN" sz="1800" dirty="0" smtClean="0"/>
              <a:t>given </a:t>
            </a:r>
            <a:r>
              <a:rPr lang="en-IN" sz="1800" dirty="0"/>
              <a:t>by the master and needs to slow down a little.</a:t>
            </a:r>
          </a:p>
        </p:txBody>
      </p:sp>
      <p:sp>
        <p:nvSpPr>
          <p:cNvPr id="4" name="Rectangle 3"/>
          <p:cNvSpPr/>
          <p:nvPr/>
        </p:nvSpPr>
        <p:spPr>
          <a:xfrm>
            <a:off x="546100" y="3541236"/>
            <a:ext cx="8305800" cy="646331"/>
          </a:xfrm>
          <a:prstGeom prst="rect">
            <a:avLst/>
          </a:prstGeom>
        </p:spPr>
        <p:txBody>
          <a:bodyPr wrap="square">
            <a:spAutoFit/>
          </a:bodyPr>
          <a:lstStyle/>
          <a:p>
            <a:r>
              <a:rPr lang="en-IN" sz="1800" dirty="0" smtClean="0"/>
              <a:t>If slave needs time, then it </a:t>
            </a:r>
            <a:r>
              <a:rPr lang="en-IN" sz="1800" dirty="0"/>
              <a:t>takes the advantage of clock </a:t>
            </a:r>
            <a:r>
              <a:rPr lang="en-IN" sz="1800" dirty="0" smtClean="0"/>
              <a:t>stretching </a:t>
            </a:r>
            <a:r>
              <a:rPr lang="en-IN" sz="1800" dirty="0"/>
              <a:t>, and by </a:t>
            </a:r>
            <a:r>
              <a:rPr lang="en-IN" sz="1800" dirty="0" smtClean="0"/>
              <a:t>holding </a:t>
            </a:r>
            <a:r>
              <a:rPr lang="en-IN" sz="1800" dirty="0"/>
              <a:t>clock at low, it momentary pauses the </a:t>
            </a:r>
            <a:r>
              <a:rPr lang="en-IN" sz="1800" dirty="0" smtClean="0"/>
              <a:t>I2C </a:t>
            </a:r>
            <a:r>
              <a:rPr lang="en-IN" sz="1800" dirty="0"/>
              <a:t>operation. </a:t>
            </a:r>
          </a:p>
        </p:txBody>
      </p:sp>
    </p:spTree>
    <p:extLst>
      <p:ext uri="{BB962C8B-B14F-4D97-AF65-F5344CB8AC3E}">
        <p14:creationId xmlns:p14="http://schemas.microsoft.com/office/powerpoint/2010/main" val="290249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90"/>
                                  </p:iterate>
                                  <p:childTnLst>
                                    <p:set>
                                      <p:cBhvr>
                                        <p:cTn id="6" dur="1" fill="hold">
                                          <p:stCondLst>
                                            <p:cond delay="0"/>
                                          </p:stCondLst>
                                        </p:cTn>
                                        <p:tgtEl>
                                          <p:spTgt spid="2"/>
                                        </p:tgtEl>
                                        <p:attrNameLst>
                                          <p:attrName>style.visibility</p:attrName>
                                        </p:attrNameLst>
                                      </p:cBhvr>
                                      <p:to>
                                        <p:strVal val="visible"/>
                                      </p:to>
                                    </p:set>
                                  </p:childTnLst>
                                  <p:subTnLst>
                                    <p:animClr clrSpc="rgb" dir="cw">
                                      <p:cBhvr override="childStyle">
                                        <p:cTn dur="1" fill="hold" display="0" masterRel="nextClick" afterEffect="1"/>
                                        <p:tgtEl>
                                          <p:spTgt spid="2"/>
                                        </p:tgtEl>
                                        <p:attrNameLst>
                                          <p:attrName>ppt_c</p:attrName>
                                        </p:attrNameLst>
                                      </p:cBhvr>
                                      <p:to>
                                        <a:schemeClr val="hlink"/>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90"/>
                                  </p:iterate>
                                  <p:childTnLst>
                                    <p:set>
                                      <p:cBhvr>
                                        <p:cTn id="10"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hlink"/>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90"/>
                                  </p:iterate>
                                  <p:childTnLst>
                                    <p:set>
                                      <p:cBhvr>
                                        <p:cTn id="14"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114" y="286439"/>
            <a:ext cx="8398296" cy="3624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71124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31" name="Rectangle 230"/>
          <p:cNvSpPr/>
          <p:nvPr/>
        </p:nvSpPr>
        <p:spPr>
          <a:xfrm>
            <a:off x="130345" y="108874"/>
            <a:ext cx="1726751" cy="584773"/>
          </a:xfrm>
          <a:prstGeom prst="rect">
            <a:avLst/>
          </a:prstGeom>
        </p:spPr>
        <p:txBody>
          <a:bodyPr wrap="none" lIns="91438" tIns="45719" rIns="91438" bIns="45719">
            <a:spAutoFit/>
          </a:bodyPr>
          <a:lstStyle/>
          <a:p>
            <a:r>
              <a:rPr lang="en-US" sz="3200" dirty="0">
                <a:solidFill>
                  <a:srgbClr val="C00000"/>
                </a:solidFill>
                <a:latin typeface="Century Schoolbook" pitchFamily="18" charset="0"/>
              </a:rPr>
              <a:t>I2C Bus</a:t>
            </a:r>
            <a:endParaRPr lang="en-IN" sz="3200" dirty="0">
              <a:solidFill>
                <a:srgbClr val="C00000"/>
              </a:solidFill>
              <a:latin typeface="Century Schoolbook" pitchFamily="18" charset="0"/>
            </a:endParaRPr>
          </a:p>
        </p:txBody>
      </p:sp>
      <p:sp>
        <p:nvSpPr>
          <p:cNvPr id="127" name="Rectangle 126"/>
          <p:cNvSpPr/>
          <p:nvPr/>
        </p:nvSpPr>
        <p:spPr>
          <a:xfrm>
            <a:off x="4732590" y="2149237"/>
            <a:ext cx="4290281" cy="2597879"/>
          </a:xfrm>
          <a:prstGeom prst="rect">
            <a:avLst/>
          </a:prstGeom>
          <a:solidFill>
            <a:schemeClr val="bg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latin typeface="Century Schoolbook" pitchFamily="18" charset="0"/>
            </a:endParaRPr>
          </a:p>
        </p:txBody>
      </p:sp>
      <p:sp>
        <p:nvSpPr>
          <p:cNvPr id="19" name="Rectangle 18"/>
          <p:cNvSpPr/>
          <p:nvPr/>
        </p:nvSpPr>
        <p:spPr>
          <a:xfrm>
            <a:off x="130345" y="2184296"/>
            <a:ext cx="4019364" cy="2597879"/>
          </a:xfrm>
          <a:prstGeom prst="rect">
            <a:avLst/>
          </a:prstGeom>
          <a:solidFill>
            <a:schemeClr val="bg1">
              <a:lumMod val="65000"/>
              <a:lumOff val="3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latin typeface="Century Schoolbook" pitchFamily="18" charset="0"/>
            </a:endParaRPr>
          </a:p>
        </p:txBody>
      </p:sp>
      <p:grpSp>
        <p:nvGrpSpPr>
          <p:cNvPr id="12" name="Group 11"/>
          <p:cNvGrpSpPr>
            <a:grpSpLocks/>
          </p:cNvGrpSpPr>
          <p:nvPr/>
        </p:nvGrpSpPr>
        <p:grpSpPr bwMode="auto">
          <a:xfrm>
            <a:off x="1939434" y="4353978"/>
            <a:ext cx="306391" cy="230119"/>
            <a:chOff x="304800" y="1600994"/>
            <a:chExt cx="457200" cy="229394"/>
          </a:xfrm>
          <a:noFill/>
        </p:grpSpPr>
        <p:cxnSp>
          <p:nvCxnSpPr>
            <p:cNvPr id="13" name="Straight Connector 12"/>
            <p:cNvCxnSpPr/>
            <p:nvPr/>
          </p:nvCxnSpPr>
          <p:spPr>
            <a:xfrm>
              <a:off x="304800" y="1676931"/>
              <a:ext cx="457200" cy="1582"/>
            </a:xfrm>
            <a:prstGeom prst="line">
              <a:avLst/>
            </a:prstGeom>
            <a:grpFill/>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57200" y="1828806"/>
              <a:ext cx="153988" cy="1582"/>
            </a:xfrm>
            <a:prstGeom prst="line">
              <a:avLst/>
            </a:prstGeom>
            <a:grpFill/>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31813" y="1600994"/>
              <a:ext cx="0" cy="75938"/>
            </a:xfrm>
            <a:prstGeom prst="line">
              <a:avLst/>
            </a:prstGeom>
            <a:grpFill/>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81000" y="1752869"/>
              <a:ext cx="304800" cy="1582"/>
            </a:xfrm>
            <a:prstGeom prst="line">
              <a:avLst/>
            </a:prstGeom>
            <a:grpFill/>
            <a:ln w="2540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21" name="Straight Connector 20"/>
          <p:cNvCxnSpPr/>
          <p:nvPr/>
        </p:nvCxnSpPr>
        <p:spPr>
          <a:xfrm>
            <a:off x="2088906" y="1287129"/>
            <a:ext cx="0" cy="1926646"/>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1836851" y="3526735"/>
            <a:ext cx="0" cy="43204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761952" y="3602395"/>
            <a:ext cx="0" cy="288032"/>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1707375" y="3670752"/>
            <a:ext cx="48256" cy="144016"/>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cxnSp>
        <p:nvCxnSpPr>
          <p:cNvPr id="7" name="Straight Connector 6"/>
          <p:cNvCxnSpPr>
            <a:stCxn id="6" idx="2"/>
          </p:cNvCxnSpPr>
          <p:nvPr/>
        </p:nvCxnSpPr>
        <p:spPr>
          <a:xfrm flipH="1">
            <a:off x="690903" y="3742759"/>
            <a:ext cx="101647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90902" y="3137125"/>
            <a:ext cx="611754"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836851" y="3602394"/>
            <a:ext cx="25365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836851" y="3890426"/>
            <a:ext cx="25365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091566" y="3882145"/>
            <a:ext cx="1595" cy="471833"/>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Isosceles Triangle 21"/>
          <p:cNvSpPr/>
          <p:nvPr/>
        </p:nvSpPr>
        <p:spPr>
          <a:xfrm rot="16200000">
            <a:off x="1213180" y="2974578"/>
            <a:ext cx="504056" cy="325097"/>
          </a:xfrm>
          <a:prstGeom prst="triangl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cxnSp>
        <p:nvCxnSpPr>
          <p:cNvPr id="27" name="Straight Connector 26"/>
          <p:cNvCxnSpPr/>
          <p:nvPr/>
        </p:nvCxnSpPr>
        <p:spPr>
          <a:xfrm>
            <a:off x="1617680" y="3137126"/>
            <a:ext cx="473886"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142" idx="4"/>
          </p:cNvCxnSpPr>
          <p:nvPr/>
        </p:nvCxnSpPr>
        <p:spPr>
          <a:xfrm>
            <a:off x="3840614" y="1805222"/>
            <a:ext cx="193" cy="1394986"/>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587156" y="3550186"/>
            <a:ext cx="0" cy="43204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512257" y="3625846"/>
            <a:ext cx="0" cy="288032"/>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3457680" y="3694202"/>
            <a:ext cx="48256" cy="144016"/>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cxnSp>
        <p:nvCxnSpPr>
          <p:cNvPr id="72" name="Straight Connector 71"/>
          <p:cNvCxnSpPr>
            <a:stCxn id="71" idx="2"/>
          </p:cNvCxnSpPr>
          <p:nvPr/>
        </p:nvCxnSpPr>
        <p:spPr>
          <a:xfrm flipH="1">
            <a:off x="2441208" y="3766210"/>
            <a:ext cx="101647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441207" y="3156140"/>
            <a:ext cx="611754"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3587156" y="3625845"/>
            <a:ext cx="25365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3587156" y="3913877"/>
            <a:ext cx="25365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77" name="Isosceles Triangle 76"/>
          <p:cNvSpPr/>
          <p:nvPr/>
        </p:nvSpPr>
        <p:spPr>
          <a:xfrm rot="16200000">
            <a:off x="2963485" y="2993593"/>
            <a:ext cx="504056" cy="325097"/>
          </a:xfrm>
          <a:prstGeom prst="triangl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cxnSp>
        <p:nvCxnSpPr>
          <p:cNvPr id="78" name="Straight Connector 77"/>
          <p:cNvCxnSpPr/>
          <p:nvPr/>
        </p:nvCxnSpPr>
        <p:spPr>
          <a:xfrm>
            <a:off x="3367985" y="3156141"/>
            <a:ext cx="473886"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V="1">
            <a:off x="876992" y="1260031"/>
            <a:ext cx="7617319" cy="3254"/>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V="1">
            <a:off x="876992" y="1738715"/>
            <a:ext cx="7769719" cy="1062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46" name="Group 145"/>
          <p:cNvGrpSpPr>
            <a:grpSpLocks/>
          </p:cNvGrpSpPr>
          <p:nvPr/>
        </p:nvGrpSpPr>
        <p:grpSpPr bwMode="auto">
          <a:xfrm rot="16200000">
            <a:off x="4127153" y="679444"/>
            <a:ext cx="267695" cy="222584"/>
            <a:chOff x="2209798" y="1219200"/>
            <a:chExt cx="762000" cy="304801"/>
          </a:xfrm>
          <a:noFill/>
        </p:grpSpPr>
        <p:cxnSp>
          <p:nvCxnSpPr>
            <p:cNvPr id="147" name="Straight Connector 146"/>
            <p:cNvCxnSpPr/>
            <p:nvPr/>
          </p:nvCxnSpPr>
          <p:spPr>
            <a:xfrm>
              <a:off x="2209798" y="1371599"/>
              <a:ext cx="74083" cy="3176"/>
            </a:xfrm>
            <a:prstGeom prst="line">
              <a:avLst/>
            </a:prstGeom>
            <a:grpFill/>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5400000" flipH="1" flipV="1">
              <a:off x="2263245" y="1255712"/>
              <a:ext cx="152400" cy="79377"/>
            </a:xfrm>
            <a:prstGeom prst="line">
              <a:avLst/>
            </a:prstGeom>
            <a:grpFill/>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rot="16200000" flipH="1">
              <a:off x="2303462" y="1294872"/>
              <a:ext cx="304800" cy="153457"/>
            </a:xfrm>
            <a:prstGeom prst="line">
              <a:avLst/>
            </a:prstGeom>
            <a:grpFill/>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rot="5400000" flipH="1" flipV="1">
              <a:off x="2438400" y="1297517"/>
              <a:ext cx="304800" cy="148167"/>
            </a:xfrm>
            <a:prstGeom prst="line">
              <a:avLst/>
            </a:prstGeom>
            <a:grpFill/>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rot="16200000" flipH="1">
              <a:off x="2605087" y="1294870"/>
              <a:ext cx="304800" cy="153460"/>
            </a:xfrm>
            <a:prstGeom prst="line">
              <a:avLst/>
            </a:prstGeom>
            <a:grpFill/>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rot="5400000" flipH="1" flipV="1">
              <a:off x="2797703" y="1408113"/>
              <a:ext cx="152400" cy="79373"/>
            </a:xfrm>
            <a:prstGeom prst="line">
              <a:avLst/>
            </a:prstGeom>
            <a:grpFill/>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2897715" y="1371599"/>
              <a:ext cx="74083" cy="3176"/>
            </a:xfrm>
            <a:prstGeom prst="line">
              <a:avLst/>
            </a:prstGeom>
            <a:grpFill/>
            <a:ln w="2540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54" name="Straight Connector 153"/>
          <p:cNvCxnSpPr/>
          <p:nvPr/>
        </p:nvCxnSpPr>
        <p:spPr>
          <a:xfrm>
            <a:off x="4263318" y="368856"/>
            <a:ext cx="0" cy="322422"/>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55" name="Group 154"/>
          <p:cNvGrpSpPr>
            <a:grpSpLocks/>
          </p:cNvGrpSpPr>
          <p:nvPr/>
        </p:nvGrpSpPr>
        <p:grpSpPr bwMode="auto">
          <a:xfrm rot="16200000">
            <a:off x="4974136" y="669394"/>
            <a:ext cx="267695" cy="222584"/>
            <a:chOff x="2209798" y="1219200"/>
            <a:chExt cx="762000" cy="304801"/>
          </a:xfrm>
          <a:noFill/>
        </p:grpSpPr>
        <p:cxnSp>
          <p:nvCxnSpPr>
            <p:cNvPr id="156" name="Straight Connector 155"/>
            <p:cNvCxnSpPr/>
            <p:nvPr/>
          </p:nvCxnSpPr>
          <p:spPr>
            <a:xfrm>
              <a:off x="2209798" y="1371599"/>
              <a:ext cx="74083" cy="3176"/>
            </a:xfrm>
            <a:prstGeom prst="line">
              <a:avLst/>
            </a:prstGeom>
            <a:grpFill/>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rot="5400000" flipH="1" flipV="1">
              <a:off x="2263245" y="1255712"/>
              <a:ext cx="152400" cy="79377"/>
            </a:xfrm>
            <a:prstGeom prst="line">
              <a:avLst/>
            </a:prstGeom>
            <a:grpFill/>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rot="16200000" flipH="1">
              <a:off x="2303462" y="1294872"/>
              <a:ext cx="304800" cy="153457"/>
            </a:xfrm>
            <a:prstGeom prst="line">
              <a:avLst/>
            </a:prstGeom>
            <a:grpFill/>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rot="5400000" flipH="1" flipV="1">
              <a:off x="2438400" y="1297517"/>
              <a:ext cx="304800" cy="148167"/>
            </a:xfrm>
            <a:prstGeom prst="line">
              <a:avLst/>
            </a:prstGeom>
            <a:grpFill/>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rot="16200000" flipH="1">
              <a:off x="2605087" y="1294870"/>
              <a:ext cx="304800" cy="153460"/>
            </a:xfrm>
            <a:prstGeom prst="line">
              <a:avLst/>
            </a:prstGeom>
            <a:grpFill/>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rot="5400000" flipH="1" flipV="1">
              <a:off x="2797703" y="1408113"/>
              <a:ext cx="152400" cy="79373"/>
            </a:xfrm>
            <a:prstGeom prst="line">
              <a:avLst/>
            </a:prstGeom>
            <a:grpFill/>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2897715" y="1371599"/>
              <a:ext cx="74083" cy="3176"/>
            </a:xfrm>
            <a:prstGeom prst="line">
              <a:avLst/>
            </a:prstGeom>
            <a:grpFill/>
            <a:ln w="2540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63" name="Straight Connector 162"/>
          <p:cNvCxnSpPr/>
          <p:nvPr/>
        </p:nvCxnSpPr>
        <p:spPr>
          <a:xfrm>
            <a:off x="5110301" y="358807"/>
            <a:ext cx="0" cy="322422"/>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5120922" y="875301"/>
            <a:ext cx="0" cy="875899"/>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4284618" y="901521"/>
            <a:ext cx="0" cy="373631"/>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4260998" y="368856"/>
            <a:ext cx="84930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4685144" y="171991"/>
            <a:ext cx="0" cy="186816"/>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92" name="Rectangle 191"/>
          <p:cNvSpPr/>
          <p:nvPr/>
        </p:nvSpPr>
        <p:spPr>
          <a:xfrm>
            <a:off x="6730229" y="1409163"/>
            <a:ext cx="2034527" cy="307775"/>
          </a:xfrm>
          <a:prstGeom prst="rect">
            <a:avLst/>
          </a:prstGeom>
        </p:spPr>
        <p:txBody>
          <a:bodyPr wrap="none" lIns="91438" tIns="45719" rIns="91438" bIns="45719">
            <a:spAutoFit/>
          </a:bodyPr>
          <a:lstStyle/>
          <a:p>
            <a:r>
              <a:rPr lang="en-US" dirty="0" smtClean="0">
                <a:latin typeface="Century Schoolbook" pitchFamily="18" charset="0"/>
              </a:rPr>
              <a:t>Serial Clock line(SCL)</a:t>
            </a:r>
            <a:endParaRPr lang="en-IN" dirty="0">
              <a:latin typeface="Century Schoolbook" pitchFamily="18" charset="0"/>
            </a:endParaRPr>
          </a:p>
        </p:txBody>
      </p:sp>
      <p:cxnSp>
        <p:nvCxnSpPr>
          <p:cNvPr id="195" name="Straight Arrow Connector 194"/>
          <p:cNvCxnSpPr/>
          <p:nvPr/>
        </p:nvCxnSpPr>
        <p:spPr>
          <a:xfrm flipH="1">
            <a:off x="648301" y="1264182"/>
            <a:ext cx="276122"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p:nvPr/>
        </p:nvCxnSpPr>
        <p:spPr>
          <a:xfrm flipH="1">
            <a:off x="754303" y="1749339"/>
            <a:ext cx="276122"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a:off x="8494311" y="1258946"/>
            <a:ext cx="267877"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p:nvPr/>
        </p:nvCxnSpPr>
        <p:spPr>
          <a:xfrm>
            <a:off x="8646710" y="1738714"/>
            <a:ext cx="204819"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13" name="Rectangle 212"/>
          <p:cNvSpPr/>
          <p:nvPr/>
        </p:nvSpPr>
        <p:spPr>
          <a:xfrm>
            <a:off x="4844933" y="7542"/>
            <a:ext cx="583810" cy="307775"/>
          </a:xfrm>
          <a:prstGeom prst="rect">
            <a:avLst/>
          </a:prstGeom>
        </p:spPr>
        <p:txBody>
          <a:bodyPr wrap="none" lIns="91438" tIns="45719" rIns="91438" bIns="45719">
            <a:spAutoFit/>
          </a:bodyPr>
          <a:lstStyle/>
          <a:p>
            <a:r>
              <a:rPr lang="en-US" dirty="0" smtClean="0">
                <a:latin typeface="Century Schoolbook" pitchFamily="18" charset="0"/>
              </a:rPr>
              <a:t>+</a:t>
            </a:r>
            <a:r>
              <a:rPr lang="en-US" dirty="0" err="1" smtClean="0">
                <a:latin typeface="Century Schoolbook" pitchFamily="18" charset="0"/>
              </a:rPr>
              <a:t>Vcc</a:t>
            </a:r>
            <a:endParaRPr lang="en-IN" dirty="0">
              <a:latin typeface="Century Schoolbook" pitchFamily="18" charset="0"/>
            </a:endParaRPr>
          </a:p>
        </p:txBody>
      </p:sp>
      <p:sp>
        <p:nvSpPr>
          <p:cNvPr id="141" name="Oval 140"/>
          <p:cNvSpPr/>
          <p:nvPr/>
        </p:nvSpPr>
        <p:spPr>
          <a:xfrm>
            <a:off x="2038311" y="1262344"/>
            <a:ext cx="101190" cy="71481"/>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sp>
        <p:nvSpPr>
          <p:cNvPr id="142" name="Oval 141"/>
          <p:cNvSpPr/>
          <p:nvPr/>
        </p:nvSpPr>
        <p:spPr>
          <a:xfrm>
            <a:off x="3790018" y="1733741"/>
            <a:ext cx="101190" cy="71481"/>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sp>
        <p:nvSpPr>
          <p:cNvPr id="166" name="Oval 165"/>
          <p:cNvSpPr/>
          <p:nvPr/>
        </p:nvSpPr>
        <p:spPr>
          <a:xfrm>
            <a:off x="4193308" y="1237564"/>
            <a:ext cx="101190" cy="71481"/>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sp>
        <p:nvSpPr>
          <p:cNvPr id="167" name="Oval 166"/>
          <p:cNvSpPr/>
          <p:nvPr/>
        </p:nvSpPr>
        <p:spPr>
          <a:xfrm>
            <a:off x="5068393" y="1696966"/>
            <a:ext cx="101190" cy="71481"/>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grpSp>
        <p:nvGrpSpPr>
          <p:cNvPr id="168" name="Group 167"/>
          <p:cNvGrpSpPr>
            <a:grpSpLocks/>
          </p:cNvGrpSpPr>
          <p:nvPr/>
        </p:nvGrpSpPr>
        <p:grpSpPr bwMode="auto">
          <a:xfrm>
            <a:off x="3693361" y="4339295"/>
            <a:ext cx="306391" cy="230119"/>
            <a:chOff x="304800" y="1600994"/>
            <a:chExt cx="457200" cy="229394"/>
          </a:xfrm>
          <a:noFill/>
        </p:grpSpPr>
        <p:cxnSp>
          <p:nvCxnSpPr>
            <p:cNvPr id="170" name="Straight Connector 169"/>
            <p:cNvCxnSpPr/>
            <p:nvPr/>
          </p:nvCxnSpPr>
          <p:spPr>
            <a:xfrm>
              <a:off x="304800" y="1676931"/>
              <a:ext cx="457200" cy="1582"/>
            </a:xfrm>
            <a:prstGeom prst="line">
              <a:avLst/>
            </a:prstGeom>
            <a:grpFill/>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457200" y="1828806"/>
              <a:ext cx="153988" cy="1582"/>
            </a:xfrm>
            <a:prstGeom prst="line">
              <a:avLst/>
            </a:prstGeom>
            <a:grpFill/>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flipV="1">
              <a:off x="531813" y="1600994"/>
              <a:ext cx="0" cy="75938"/>
            </a:xfrm>
            <a:prstGeom prst="line">
              <a:avLst/>
            </a:prstGeom>
            <a:grpFill/>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381000" y="1752869"/>
              <a:ext cx="304800" cy="1582"/>
            </a:xfrm>
            <a:prstGeom prst="line">
              <a:avLst/>
            </a:prstGeom>
            <a:grpFill/>
            <a:ln w="2540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75" name="Straight Connector 174"/>
          <p:cNvCxnSpPr/>
          <p:nvPr/>
        </p:nvCxnSpPr>
        <p:spPr>
          <a:xfrm>
            <a:off x="3842205" y="3905302"/>
            <a:ext cx="1595" cy="471833"/>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2088907" y="3130562"/>
            <a:ext cx="1595" cy="471833"/>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3843898" y="3154013"/>
            <a:ext cx="1595" cy="471833"/>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6655042" y="939600"/>
            <a:ext cx="2012085" cy="307775"/>
          </a:xfrm>
          <a:prstGeom prst="rect">
            <a:avLst/>
          </a:prstGeom>
        </p:spPr>
        <p:txBody>
          <a:bodyPr wrap="none" lIns="91438" tIns="45719" rIns="91438" bIns="45719">
            <a:spAutoFit/>
          </a:bodyPr>
          <a:lstStyle/>
          <a:p>
            <a:r>
              <a:rPr lang="en-US" dirty="0"/>
              <a:t>Serial Data </a:t>
            </a:r>
            <a:r>
              <a:rPr lang="en-US" dirty="0" smtClean="0"/>
              <a:t>Line(SDA)</a:t>
            </a:r>
            <a:endParaRPr lang="en-IN" dirty="0"/>
          </a:p>
        </p:txBody>
      </p:sp>
      <p:sp>
        <p:nvSpPr>
          <p:cNvPr id="30" name="Rectangle 29"/>
          <p:cNvSpPr/>
          <p:nvPr/>
        </p:nvSpPr>
        <p:spPr>
          <a:xfrm>
            <a:off x="395536" y="2250453"/>
            <a:ext cx="612664" cy="307775"/>
          </a:xfrm>
          <a:prstGeom prst="rect">
            <a:avLst/>
          </a:prstGeom>
        </p:spPr>
        <p:txBody>
          <a:bodyPr wrap="none" lIns="91438" tIns="45719" rIns="91438" bIns="45719">
            <a:spAutoFit/>
          </a:bodyPr>
          <a:lstStyle/>
          <a:p>
            <a:r>
              <a:rPr lang="en-US" dirty="0"/>
              <a:t>MCU</a:t>
            </a:r>
            <a:endParaRPr lang="en-IN" dirty="0"/>
          </a:p>
        </p:txBody>
      </p:sp>
      <p:sp>
        <p:nvSpPr>
          <p:cNvPr id="202" name="Rectangle 201"/>
          <p:cNvSpPr/>
          <p:nvPr/>
        </p:nvSpPr>
        <p:spPr>
          <a:xfrm>
            <a:off x="1994323" y="2077280"/>
            <a:ext cx="216024" cy="143913"/>
          </a:xfrm>
          <a:prstGeom prst="rect">
            <a:avLst/>
          </a:prstGeom>
          <a:solidFill>
            <a:srgbClr val="C00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sp>
        <p:nvSpPr>
          <p:cNvPr id="203" name="Rectangle 202"/>
          <p:cNvSpPr/>
          <p:nvPr/>
        </p:nvSpPr>
        <p:spPr>
          <a:xfrm>
            <a:off x="3733859" y="2106539"/>
            <a:ext cx="216024" cy="143913"/>
          </a:xfrm>
          <a:prstGeom prst="rect">
            <a:avLst/>
          </a:prstGeom>
          <a:solidFill>
            <a:srgbClr val="C00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sp>
        <p:nvSpPr>
          <p:cNvPr id="204" name="Rectangle 203"/>
          <p:cNvSpPr/>
          <p:nvPr/>
        </p:nvSpPr>
        <p:spPr>
          <a:xfrm>
            <a:off x="2245825" y="1851861"/>
            <a:ext cx="469996" cy="307775"/>
          </a:xfrm>
          <a:prstGeom prst="rect">
            <a:avLst/>
          </a:prstGeom>
        </p:spPr>
        <p:txBody>
          <a:bodyPr wrap="none" lIns="91438" tIns="45719" rIns="91438" bIns="45719">
            <a:spAutoFit/>
          </a:bodyPr>
          <a:lstStyle/>
          <a:p>
            <a:r>
              <a:rPr lang="en-US" dirty="0" smtClean="0">
                <a:latin typeface="Century Schoolbook" pitchFamily="18" charset="0"/>
              </a:rPr>
              <a:t>Pin</a:t>
            </a:r>
            <a:endParaRPr lang="en-IN" dirty="0">
              <a:latin typeface="Century Schoolbook" pitchFamily="18" charset="0"/>
            </a:endParaRPr>
          </a:p>
        </p:txBody>
      </p:sp>
      <p:sp>
        <p:nvSpPr>
          <p:cNvPr id="205" name="Rectangle 204"/>
          <p:cNvSpPr/>
          <p:nvPr/>
        </p:nvSpPr>
        <p:spPr>
          <a:xfrm>
            <a:off x="3868872" y="1881120"/>
            <a:ext cx="469996" cy="307775"/>
          </a:xfrm>
          <a:prstGeom prst="rect">
            <a:avLst/>
          </a:prstGeom>
        </p:spPr>
        <p:txBody>
          <a:bodyPr wrap="none" lIns="91438" tIns="45719" rIns="91438" bIns="45719">
            <a:spAutoFit/>
          </a:bodyPr>
          <a:lstStyle/>
          <a:p>
            <a:r>
              <a:rPr lang="en-US" dirty="0" smtClean="0">
                <a:latin typeface="Century Schoolbook" pitchFamily="18" charset="0"/>
              </a:rPr>
              <a:t>Pin</a:t>
            </a:r>
            <a:endParaRPr lang="en-IN" dirty="0">
              <a:latin typeface="Century Schoolbook" pitchFamily="18" charset="0"/>
            </a:endParaRPr>
          </a:p>
        </p:txBody>
      </p:sp>
      <p:sp>
        <p:nvSpPr>
          <p:cNvPr id="227" name="Rectangle 226"/>
          <p:cNvSpPr/>
          <p:nvPr/>
        </p:nvSpPr>
        <p:spPr>
          <a:xfrm>
            <a:off x="504372" y="2756416"/>
            <a:ext cx="782582" cy="307775"/>
          </a:xfrm>
          <a:prstGeom prst="rect">
            <a:avLst/>
          </a:prstGeom>
        </p:spPr>
        <p:txBody>
          <a:bodyPr wrap="none" lIns="91438" tIns="45719" rIns="91438" bIns="45719">
            <a:spAutoFit/>
          </a:bodyPr>
          <a:lstStyle/>
          <a:p>
            <a:r>
              <a:rPr lang="en-US" dirty="0">
                <a:latin typeface="Century Schoolbook" pitchFamily="18" charset="0"/>
              </a:rPr>
              <a:t>SDA </a:t>
            </a:r>
            <a:r>
              <a:rPr lang="en-US" dirty="0" smtClean="0">
                <a:latin typeface="Century Schoolbook" pitchFamily="18" charset="0"/>
              </a:rPr>
              <a:t>in</a:t>
            </a:r>
            <a:endParaRPr lang="en-IN" dirty="0">
              <a:latin typeface="Century Schoolbook" pitchFamily="18" charset="0"/>
            </a:endParaRPr>
          </a:p>
        </p:txBody>
      </p:sp>
      <p:sp>
        <p:nvSpPr>
          <p:cNvPr id="228" name="Rectangle 227"/>
          <p:cNvSpPr/>
          <p:nvPr/>
        </p:nvSpPr>
        <p:spPr>
          <a:xfrm>
            <a:off x="579161" y="3336727"/>
            <a:ext cx="886777" cy="307775"/>
          </a:xfrm>
          <a:prstGeom prst="rect">
            <a:avLst/>
          </a:prstGeom>
        </p:spPr>
        <p:txBody>
          <a:bodyPr wrap="none" lIns="91438" tIns="45719" rIns="91438" bIns="45719">
            <a:spAutoFit/>
          </a:bodyPr>
          <a:lstStyle/>
          <a:p>
            <a:r>
              <a:rPr lang="en-US" dirty="0">
                <a:latin typeface="Century Schoolbook" pitchFamily="18" charset="0"/>
              </a:rPr>
              <a:t>SDA </a:t>
            </a:r>
            <a:r>
              <a:rPr lang="en-US" dirty="0" smtClean="0">
                <a:latin typeface="Century Schoolbook" pitchFamily="18" charset="0"/>
              </a:rPr>
              <a:t>out</a:t>
            </a:r>
            <a:endParaRPr lang="en-IN" dirty="0">
              <a:latin typeface="Century Schoolbook" pitchFamily="18" charset="0"/>
            </a:endParaRPr>
          </a:p>
        </p:txBody>
      </p:sp>
      <p:sp>
        <p:nvSpPr>
          <p:cNvPr id="229" name="Rectangle 228"/>
          <p:cNvSpPr/>
          <p:nvPr/>
        </p:nvSpPr>
        <p:spPr>
          <a:xfrm>
            <a:off x="2244383" y="2751859"/>
            <a:ext cx="763346" cy="307775"/>
          </a:xfrm>
          <a:prstGeom prst="rect">
            <a:avLst/>
          </a:prstGeom>
        </p:spPr>
        <p:txBody>
          <a:bodyPr wrap="none" lIns="91438" tIns="45719" rIns="91438" bIns="45719">
            <a:spAutoFit/>
          </a:bodyPr>
          <a:lstStyle/>
          <a:p>
            <a:r>
              <a:rPr lang="en-US" dirty="0">
                <a:latin typeface="Century Schoolbook" pitchFamily="18" charset="0"/>
              </a:rPr>
              <a:t>SCL </a:t>
            </a:r>
            <a:r>
              <a:rPr lang="en-US" dirty="0" smtClean="0">
                <a:latin typeface="Century Schoolbook" pitchFamily="18" charset="0"/>
              </a:rPr>
              <a:t>in</a:t>
            </a:r>
            <a:endParaRPr lang="en-IN" dirty="0">
              <a:latin typeface="Century Schoolbook" pitchFamily="18" charset="0"/>
            </a:endParaRPr>
          </a:p>
        </p:txBody>
      </p:sp>
      <p:sp>
        <p:nvSpPr>
          <p:cNvPr id="230" name="Rectangle 229"/>
          <p:cNvSpPr/>
          <p:nvPr/>
        </p:nvSpPr>
        <p:spPr>
          <a:xfrm>
            <a:off x="2438840" y="3365520"/>
            <a:ext cx="867541" cy="307775"/>
          </a:xfrm>
          <a:prstGeom prst="rect">
            <a:avLst/>
          </a:prstGeom>
        </p:spPr>
        <p:txBody>
          <a:bodyPr wrap="none" lIns="91438" tIns="45719" rIns="91438" bIns="45719">
            <a:spAutoFit/>
          </a:bodyPr>
          <a:lstStyle/>
          <a:p>
            <a:r>
              <a:rPr lang="en-US" dirty="0">
                <a:latin typeface="Century Schoolbook" pitchFamily="18" charset="0"/>
              </a:rPr>
              <a:t>SCL </a:t>
            </a:r>
            <a:r>
              <a:rPr lang="en-US" dirty="0" smtClean="0">
                <a:latin typeface="Century Schoolbook" pitchFamily="18" charset="0"/>
              </a:rPr>
              <a:t>out</a:t>
            </a:r>
            <a:endParaRPr lang="en-IN" dirty="0">
              <a:latin typeface="Century Schoolbook" pitchFamily="18" charset="0"/>
            </a:endParaRPr>
          </a:p>
        </p:txBody>
      </p:sp>
      <p:sp>
        <p:nvSpPr>
          <p:cNvPr id="206" name="Rectangle 205"/>
          <p:cNvSpPr/>
          <p:nvPr/>
        </p:nvSpPr>
        <p:spPr>
          <a:xfrm>
            <a:off x="5281648" y="462817"/>
            <a:ext cx="898799" cy="530912"/>
          </a:xfrm>
          <a:prstGeom prst="rect">
            <a:avLst/>
          </a:prstGeom>
        </p:spPr>
        <p:txBody>
          <a:bodyPr wrap="none" lIns="91438" tIns="45719" rIns="91438" bIns="45719">
            <a:spAutoFit/>
          </a:bodyPr>
          <a:lstStyle/>
          <a:p>
            <a:r>
              <a:rPr lang="en-US" dirty="0">
                <a:latin typeface="Century Schoolbook" pitchFamily="18" charset="0"/>
              </a:rPr>
              <a:t>SCL</a:t>
            </a:r>
          </a:p>
          <a:p>
            <a:r>
              <a:rPr lang="en-US" dirty="0">
                <a:latin typeface="Century Schoolbook" pitchFamily="18" charset="0"/>
              </a:rPr>
              <a:t>Pull-Up </a:t>
            </a:r>
            <a:endParaRPr lang="en-IN" dirty="0">
              <a:latin typeface="Century Schoolbook" pitchFamily="18" charset="0"/>
            </a:endParaRPr>
          </a:p>
        </p:txBody>
      </p:sp>
      <p:sp>
        <p:nvSpPr>
          <p:cNvPr id="207" name="Rectangle 206"/>
          <p:cNvSpPr/>
          <p:nvPr/>
        </p:nvSpPr>
        <p:spPr>
          <a:xfrm>
            <a:off x="4281869" y="507570"/>
            <a:ext cx="898799" cy="530912"/>
          </a:xfrm>
          <a:prstGeom prst="rect">
            <a:avLst/>
          </a:prstGeom>
        </p:spPr>
        <p:txBody>
          <a:bodyPr wrap="none" lIns="91438" tIns="45719" rIns="91438" bIns="45719">
            <a:spAutoFit/>
          </a:bodyPr>
          <a:lstStyle/>
          <a:p>
            <a:r>
              <a:rPr lang="en-US" dirty="0">
                <a:latin typeface="Century Schoolbook" pitchFamily="18" charset="0"/>
              </a:rPr>
              <a:t>SDA</a:t>
            </a:r>
          </a:p>
          <a:p>
            <a:r>
              <a:rPr lang="en-US" dirty="0">
                <a:latin typeface="Century Schoolbook" pitchFamily="18" charset="0"/>
              </a:rPr>
              <a:t>Pull-Up </a:t>
            </a:r>
            <a:endParaRPr lang="en-IN" dirty="0">
              <a:latin typeface="Century Schoolbook" pitchFamily="18" charset="0"/>
            </a:endParaRPr>
          </a:p>
        </p:txBody>
      </p:sp>
      <p:grpSp>
        <p:nvGrpSpPr>
          <p:cNvPr id="87" name="Group 86"/>
          <p:cNvGrpSpPr>
            <a:grpSpLocks/>
          </p:cNvGrpSpPr>
          <p:nvPr/>
        </p:nvGrpSpPr>
        <p:grpSpPr bwMode="auto">
          <a:xfrm>
            <a:off x="6237443" y="4401041"/>
            <a:ext cx="306391" cy="230119"/>
            <a:chOff x="304800" y="1600994"/>
            <a:chExt cx="457200" cy="229394"/>
          </a:xfrm>
          <a:noFill/>
        </p:grpSpPr>
        <p:cxnSp>
          <p:nvCxnSpPr>
            <p:cNvPr id="88" name="Straight Connector 87"/>
            <p:cNvCxnSpPr/>
            <p:nvPr/>
          </p:nvCxnSpPr>
          <p:spPr>
            <a:xfrm>
              <a:off x="304800" y="1676931"/>
              <a:ext cx="457200" cy="1582"/>
            </a:xfrm>
            <a:prstGeom prst="line">
              <a:avLst/>
            </a:prstGeom>
            <a:grpFill/>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457200" y="1828806"/>
              <a:ext cx="153988" cy="1582"/>
            </a:xfrm>
            <a:prstGeom prst="line">
              <a:avLst/>
            </a:prstGeom>
            <a:grpFill/>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531813" y="1600994"/>
              <a:ext cx="0" cy="75938"/>
            </a:xfrm>
            <a:prstGeom prst="line">
              <a:avLst/>
            </a:prstGeom>
            <a:grpFill/>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81000" y="1752869"/>
              <a:ext cx="304800" cy="1582"/>
            </a:xfrm>
            <a:prstGeom prst="line">
              <a:avLst/>
            </a:prstGeom>
            <a:grpFill/>
            <a:ln w="2540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92" name="Straight Connector 91"/>
          <p:cNvCxnSpPr/>
          <p:nvPr/>
        </p:nvCxnSpPr>
        <p:spPr>
          <a:xfrm>
            <a:off x="6134860" y="3573798"/>
            <a:ext cx="0" cy="43204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6059961" y="3649458"/>
            <a:ext cx="0" cy="288032"/>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6005385" y="3717815"/>
            <a:ext cx="48256" cy="144016"/>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cxnSp>
        <p:nvCxnSpPr>
          <p:cNvPr id="95" name="Straight Connector 94"/>
          <p:cNvCxnSpPr>
            <a:stCxn id="94" idx="2"/>
          </p:cNvCxnSpPr>
          <p:nvPr/>
        </p:nvCxnSpPr>
        <p:spPr>
          <a:xfrm flipH="1">
            <a:off x="4988912" y="3789822"/>
            <a:ext cx="101647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988911" y="3184188"/>
            <a:ext cx="611754"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6134860" y="3649457"/>
            <a:ext cx="25365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6134860" y="3937489"/>
            <a:ext cx="25365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6389575" y="3929208"/>
            <a:ext cx="1595" cy="471833"/>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00" name="Isosceles Triangle 99"/>
          <p:cNvSpPr/>
          <p:nvPr/>
        </p:nvSpPr>
        <p:spPr>
          <a:xfrm rot="16200000">
            <a:off x="5511189" y="3021641"/>
            <a:ext cx="504056" cy="325097"/>
          </a:xfrm>
          <a:prstGeom prst="triangl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cxnSp>
        <p:nvCxnSpPr>
          <p:cNvPr id="101" name="Straight Connector 100"/>
          <p:cNvCxnSpPr/>
          <p:nvPr/>
        </p:nvCxnSpPr>
        <p:spPr>
          <a:xfrm>
            <a:off x="5915689" y="3184189"/>
            <a:ext cx="473886"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885165" y="3597249"/>
            <a:ext cx="0" cy="43204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7810266" y="3672909"/>
            <a:ext cx="0" cy="288032"/>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7755690" y="3741266"/>
            <a:ext cx="48256" cy="144016"/>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cxnSp>
        <p:nvCxnSpPr>
          <p:cNvPr id="105" name="Straight Connector 104"/>
          <p:cNvCxnSpPr>
            <a:stCxn id="104" idx="2"/>
          </p:cNvCxnSpPr>
          <p:nvPr/>
        </p:nvCxnSpPr>
        <p:spPr>
          <a:xfrm flipH="1">
            <a:off x="6739217" y="3813273"/>
            <a:ext cx="101647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6739216" y="3203203"/>
            <a:ext cx="611754"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7885165" y="3672908"/>
            <a:ext cx="25365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7885165" y="3960940"/>
            <a:ext cx="25365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09" name="Isosceles Triangle 108"/>
          <p:cNvSpPr/>
          <p:nvPr/>
        </p:nvSpPr>
        <p:spPr>
          <a:xfrm rot="16200000">
            <a:off x="7261494" y="3040656"/>
            <a:ext cx="504056" cy="325097"/>
          </a:xfrm>
          <a:prstGeom prst="triangl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cxnSp>
        <p:nvCxnSpPr>
          <p:cNvPr id="110" name="Straight Connector 109"/>
          <p:cNvCxnSpPr/>
          <p:nvPr/>
        </p:nvCxnSpPr>
        <p:spPr>
          <a:xfrm>
            <a:off x="7665994" y="3203204"/>
            <a:ext cx="473886"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11" name="Group 110"/>
          <p:cNvGrpSpPr>
            <a:grpSpLocks/>
          </p:cNvGrpSpPr>
          <p:nvPr/>
        </p:nvGrpSpPr>
        <p:grpSpPr bwMode="auto">
          <a:xfrm>
            <a:off x="7991370" y="4386358"/>
            <a:ext cx="306391" cy="230119"/>
            <a:chOff x="304800" y="1600994"/>
            <a:chExt cx="457200" cy="229394"/>
          </a:xfrm>
          <a:noFill/>
        </p:grpSpPr>
        <p:cxnSp>
          <p:nvCxnSpPr>
            <p:cNvPr id="112" name="Straight Connector 111"/>
            <p:cNvCxnSpPr/>
            <p:nvPr/>
          </p:nvCxnSpPr>
          <p:spPr>
            <a:xfrm>
              <a:off x="304800" y="1676931"/>
              <a:ext cx="457200" cy="1582"/>
            </a:xfrm>
            <a:prstGeom prst="line">
              <a:avLst/>
            </a:prstGeom>
            <a:grpFill/>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457200" y="1828806"/>
              <a:ext cx="153988" cy="1582"/>
            </a:xfrm>
            <a:prstGeom prst="line">
              <a:avLst/>
            </a:prstGeom>
            <a:grpFill/>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V="1">
              <a:off x="531813" y="1600994"/>
              <a:ext cx="0" cy="75938"/>
            </a:xfrm>
            <a:prstGeom prst="line">
              <a:avLst/>
            </a:prstGeom>
            <a:grpFill/>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381000" y="1752869"/>
              <a:ext cx="304800" cy="1582"/>
            </a:xfrm>
            <a:prstGeom prst="line">
              <a:avLst/>
            </a:prstGeom>
            <a:grpFill/>
            <a:ln w="2540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16" name="Straight Connector 115"/>
          <p:cNvCxnSpPr/>
          <p:nvPr/>
        </p:nvCxnSpPr>
        <p:spPr>
          <a:xfrm>
            <a:off x="8140214" y="3952365"/>
            <a:ext cx="1595" cy="471833"/>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6386916" y="3177625"/>
            <a:ext cx="1595" cy="471833"/>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8141907" y="3201076"/>
            <a:ext cx="1595" cy="471833"/>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a:xfrm>
            <a:off x="4783215" y="4424198"/>
            <a:ext cx="649533" cy="307775"/>
          </a:xfrm>
          <a:prstGeom prst="rect">
            <a:avLst/>
          </a:prstGeom>
        </p:spPr>
        <p:txBody>
          <a:bodyPr wrap="none" lIns="91438" tIns="45719" rIns="91438" bIns="45719">
            <a:spAutoFit/>
          </a:bodyPr>
          <a:lstStyle/>
          <a:p>
            <a:r>
              <a:rPr lang="en-US" dirty="0" smtClean="0"/>
              <a:t>Slave</a:t>
            </a:r>
            <a:endParaRPr lang="en-IN" dirty="0"/>
          </a:p>
        </p:txBody>
      </p:sp>
      <p:sp>
        <p:nvSpPr>
          <p:cNvPr id="121" name="Rectangle 120"/>
          <p:cNvSpPr/>
          <p:nvPr/>
        </p:nvSpPr>
        <p:spPr>
          <a:xfrm>
            <a:off x="6281562" y="2079815"/>
            <a:ext cx="216024" cy="143913"/>
          </a:xfrm>
          <a:prstGeom prst="rect">
            <a:avLst/>
          </a:prstGeom>
          <a:solidFill>
            <a:srgbClr val="C00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sp>
        <p:nvSpPr>
          <p:cNvPr id="122" name="Rectangle 121"/>
          <p:cNvSpPr/>
          <p:nvPr/>
        </p:nvSpPr>
        <p:spPr>
          <a:xfrm>
            <a:off x="8028635" y="2106539"/>
            <a:ext cx="216024" cy="143913"/>
          </a:xfrm>
          <a:prstGeom prst="rect">
            <a:avLst/>
          </a:prstGeom>
          <a:solidFill>
            <a:srgbClr val="C00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sp>
        <p:nvSpPr>
          <p:cNvPr id="123" name="Rectangle 122"/>
          <p:cNvSpPr/>
          <p:nvPr/>
        </p:nvSpPr>
        <p:spPr>
          <a:xfrm>
            <a:off x="4802381" y="2803479"/>
            <a:ext cx="782582" cy="307775"/>
          </a:xfrm>
          <a:prstGeom prst="rect">
            <a:avLst/>
          </a:prstGeom>
        </p:spPr>
        <p:txBody>
          <a:bodyPr wrap="none" lIns="91438" tIns="45719" rIns="91438" bIns="45719">
            <a:spAutoFit/>
          </a:bodyPr>
          <a:lstStyle/>
          <a:p>
            <a:r>
              <a:rPr lang="en-US" dirty="0">
                <a:latin typeface="Century Schoolbook" pitchFamily="18" charset="0"/>
              </a:rPr>
              <a:t>SDA </a:t>
            </a:r>
            <a:r>
              <a:rPr lang="en-US" dirty="0" smtClean="0">
                <a:latin typeface="Century Schoolbook" pitchFamily="18" charset="0"/>
              </a:rPr>
              <a:t>in</a:t>
            </a:r>
            <a:endParaRPr lang="en-IN" dirty="0">
              <a:latin typeface="Century Schoolbook" pitchFamily="18" charset="0"/>
            </a:endParaRPr>
          </a:p>
        </p:txBody>
      </p:sp>
      <p:sp>
        <p:nvSpPr>
          <p:cNvPr id="124" name="Rectangle 123"/>
          <p:cNvSpPr/>
          <p:nvPr/>
        </p:nvSpPr>
        <p:spPr>
          <a:xfrm>
            <a:off x="4877170" y="3383790"/>
            <a:ext cx="886777" cy="307775"/>
          </a:xfrm>
          <a:prstGeom prst="rect">
            <a:avLst/>
          </a:prstGeom>
        </p:spPr>
        <p:txBody>
          <a:bodyPr wrap="none" lIns="91438" tIns="45719" rIns="91438" bIns="45719">
            <a:spAutoFit/>
          </a:bodyPr>
          <a:lstStyle/>
          <a:p>
            <a:r>
              <a:rPr lang="en-US" dirty="0">
                <a:latin typeface="Century Schoolbook" pitchFamily="18" charset="0"/>
              </a:rPr>
              <a:t>SDA </a:t>
            </a:r>
            <a:r>
              <a:rPr lang="en-US" dirty="0" smtClean="0">
                <a:latin typeface="Century Schoolbook" pitchFamily="18" charset="0"/>
              </a:rPr>
              <a:t>out</a:t>
            </a:r>
            <a:endParaRPr lang="en-IN" dirty="0">
              <a:latin typeface="Century Schoolbook" pitchFamily="18" charset="0"/>
            </a:endParaRPr>
          </a:p>
        </p:txBody>
      </p:sp>
      <p:sp>
        <p:nvSpPr>
          <p:cNvPr id="125" name="Rectangle 124"/>
          <p:cNvSpPr/>
          <p:nvPr/>
        </p:nvSpPr>
        <p:spPr>
          <a:xfrm>
            <a:off x="6542392" y="2798922"/>
            <a:ext cx="763346" cy="307775"/>
          </a:xfrm>
          <a:prstGeom prst="rect">
            <a:avLst/>
          </a:prstGeom>
        </p:spPr>
        <p:txBody>
          <a:bodyPr wrap="none" lIns="91438" tIns="45719" rIns="91438" bIns="45719">
            <a:spAutoFit/>
          </a:bodyPr>
          <a:lstStyle/>
          <a:p>
            <a:r>
              <a:rPr lang="en-US" dirty="0">
                <a:latin typeface="Century Schoolbook" pitchFamily="18" charset="0"/>
              </a:rPr>
              <a:t>SCL </a:t>
            </a:r>
            <a:r>
              <a:rPr lang="en-US" dirty="0" smtClean="0">
                <a:latin typeface="Century Schoolbook" pitchFamily="18" charset="0"/>
              </a:rPr>
              <a:t>in</a:t>
            </a:r>
            <a:endParaRPr lang="en-IN" dirty="0">
              <a:latin typeface="Century Schoolbook" pitchFamily="18" charset="0"/>
            </a:endParaRPr>
          </a:p>
        </p:txBody>
      </p:sp>
      <p:sp>
        <p:nvSpPr>
          <p:cNvPr id="126" name="Rectangle 125"/>
          <p:cNvSpPr/>
          <p:nvPr/>
        </p:nvSpPr>
        <p:spPr>
          <a:xfrm>
            <a:off x="6736849" y="3412583"/>
            <a:ext cx="917235" cy="307775"/>
          </a:xfrm>
          <a:prstGeom prst="rect">
            <a:avLst/>
          </a:prstGeom>
        </p:spPr>
        <p:txBody>
          <a:bodyPr wrap="none" lIns="91438" tIns="45719" rIns="91438" bIns="45719">
            <a:spAutoFit/>
          </a:bodyPr>
          <a:lstStyle/>
          <a:p>
            <a:r>
              <a:rPr lang="en-US" dirty="0" smtClean="0">
                <a:latin typeface="Century Schoolbook" pitchFamily="18" charset="0"/>
              </a:rPr>
              <a:t>SCL out </a:t>
            </a:r>
            <a:endParaRPr lang="en-IN" dirty="0">
              <a:latin typeface="Century Schoolbook" pitchFamily="18" charset="0"/>
            </a:endParaRPr>
          </a:p>
        </p:txBody>
      </p:sp>
      <p:cxnSp>
        <p:nvCxnSpPr>
          <p:cNvPr id="128" name="Straight Connector 127"/>
          <p:cNvCxnSpPr/>
          <p:nvPr/>
        </p:nvCxnSpPr>
        <p:spPr>
          <a:xfrm>
            <a:off x="6386915" y="1263285"/>
            <a:ext cx="0" cy="1926646"/>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29" name="Oval 128"/>
          <p:cNvSpPr/>
          <p:nvPr/>
        </p:nvSpPr>
        <p:spPr>
          <a:xfrm>
            <a:off x="6336320" y="1238500"/>
            <a:ext cx="101190" cy="71481"/>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cxnSp>
        <p:nvCxnSpPr>
          <p:cNvPr id="130" name="Straight Connector 129"/>
          <p:cNvCxnSpPr>
            <a:stCxn id="131" idx="4"/>
          </p:cNvCxnSpPr>
          <p:nvPr/>
        </p:nvCxnSpPr>
        <p:spPr>
          <a:xfrm>
            <a:off x="8145097" y="1805222"/>
            <a:ext cx="193" cy="1394986"/>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31" name="Oval 130"/>
          <p:cNvSpPr/>
          <p:nvPr/>
        </p:nvSpPr>
        <p:spPr>
          <a:xfrm>
            <a:off x="8094501" y="1733741"/>
            <a:ext cx="101190" cy="71481"/>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sp>
        <p:nvSpPr>
          <p:cNvPr id="132" name="Rectangle 131"/>
          <p:cNvSpPr/>
          <p:nvPr/>
        </p:nvSpPr>
        <p:spPr>
          <a:xfrm>
            <a:off x="6474657" y="1949409"/>
            <a:ext cx="469996" cy="307775"/>
          </a:xfrm>
          <a:prstGeom prst="rect">
            <a:avLst/>
          </a:prstGeom>
        </p:spPr>
        <p:txBody>
          <a:bodyPr wrap="none" lIns="91438" tIns="45719" rIns="91438" bIns="45719">
            <a:spAutoFit/>
          </a:bodyPr>
          <a:lstStyle/>
          <a:p>
            <a:r>
              <a:rPr lang="en-US" dirty="0" smtClean="0">
                <a:latin typeface="Century Schoolbook" pitchFamily="18" charset="0"/>
              </a:rPr>
              <a:t>Pin</a:t>
            </a:r>
            <a:endParaRPr lang="en-IN" dirty="0">
              <a:latin typeface="Century Schoolbook" pitchFamily="18" charset="0"/>
            </a:endParaRPr>
          </a:p>
        </p:txBody>
      </p:sp>
      <p:sp>
        <p:nvSpPr>
          <p:cNvPr id="133" name="Rectangle 132"/>
          <p:cNvSpPr/>
          <p:nvPr/>
        </p:nvSpPr>
        <p:spPr>
          <a:xfrm>
            <a:off x="8246695" y="1993828"/>
            <a:ext cx="469996" cy="307775"/>
          </a:xfrm>
          <a:prstGeom prst="rect">
            <a:avLst/>
          </a:prstGeom>
        </p:spPr>
        <p:txBody>
          <a:bodyPr wrap="none" lIns="91438" tIns="45719" rIns="91438" bIns="45719">
            <a:spAutoFit/>
          </a:bodyPr>
          <a:lstStyle/>
          <a:p>
            <a:r>
              <a:rPr lang="en-US" dirty="0" smtClean="0">
                <a:latin typeface="Century Schoolbook" pitchFamily="18" charset="0"/>
              </a:rPr>
              <a:t>Pin</a:t>
            </a:r>
            <a:endParaRPr lang="en-IN" dirty="0">
              <a:latin typeface="Century Schoolbook" pitchFamily="18" charset="0"/>
            </a:endParaRPr>
          </a:p>
        </p:txBody>
      </p:sp>
      <p:sp>
        <p:nvSpPr>
          <p:cNvPr id="134" name="Oval 133"/>
          <p:cNvSpPr/>
          <p:nvPr/>
        </p:nvSpPr>
        <p:spPr>
          <a:xfrm>
            <a:off x="4620196" y="136250"/>
            <a:ext cx="101190" cy="71481"/>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sp>
        <p:nvSpPr>
          <p:cNvPr id="3" name="Rectangle 2"/>
          <p:cNvSpPr/>
          <p:nvPr/>
        </p:nvSpPr>
        <p:spPr>
          <a:xfrm>
            <a:off x="1362300" y="3495569"/>
            <a:ext cx="304892" cy="307777"/>
          </a:xfrm>
          <a:prstGeom prst="rect">
            <a:avLst/>
          </a:prstGeom>
        </p:spPr>
        <p:txBody>
          <a:bodyPr wrap="none">
            <a:spAutoFit/>
          </a:bodyPr>
          <a:lstStyle/>
          <a:p>
            <a:r>
              <a:rPr lang="en-US" dirty="0"/>
              <a:t>g</a:t>
            </a:r>
            <a:endParaRPr lang="en-IN" dirty="0"/>
          </a:p>
        </p:txBody>
      </p:sp>
      <p:sp>
        <p:nvSpPr>
          <p:cNvPr id="135" name="Rectangle 134"/>
          <p:cNvSpPr/>
          <p:nvPr/>
        </p:nvSpPr>
        <p:spPr>
          <a:xfrm>
            <a:off x="139618" y="4430155"/>
            <a:ext cx="854101" cy="307775"/>
          </a:xfrm>
          <a:prstGeom prst="rect">
            <a:avLst/>
          </a:prstGeom>
        </p:spPr>
        <p:txBody>
          <a:bodyPr wrap="square" lIns="91438" tIns="45719" rIns="91438" bIns="45719">
            <a:spAutoFit/>
          </a:bodyPr>
          <a:lstStyle/>
          <a:p>
            <a:r>
              <a:rPr lang="en-US" dirty="0" smtClean="0"/>
              <a:t>Master</a:t>
            </a:r>
            <a:endParaRPr lang="en-IN" dirty="0"/>
          </a:p>
        </p:txBody>
      </p:sp>
      <p:sp>
        <p:nvSpPr>
          <p:cNvPr id="136" name="Rectangle 135"/>
          <p:cNvSpPr/>
          <p:nvPr/>
        </p:nvSpPr>
        <p:spPr>
          <a:xfrm>
            <a:off x="1857096" y="3882145"/>
            <a:ext cx="253596" cy="307777"/>
          </a:xfrm>
          <a:prstGeom prst="rect">
            <a:avLst/>
          </a:prstGeom>
        </p:spPr>
        <p:txBody>
          <a:bodyPr wrap="none">
            <a:spAutoFit/>
          </a:bodyPr>
          <a:lstStyle/>
          <a:p>
            <a:r>
              <a:rPr lang="en-US" dirty="0" smtClean="0"/>
              <a:t>s</a:t>
            </a:r>
            <a:endParaRPr lang="en-IN" dirty="0"/>
          </a:p>
        </p:txBody>
      </p:sp>
      <p:sp>
        <p:nvSpPr>
          <p:cNvPr id="137" name="Rectangle 136"/>
          <p:cNvSpPr/>
          <p:nvPr/>
        </p:nvSpPr>
        <p:spPr>
          <a:xfrm>
            <a:off x="1848216" y="3341680"/>
            <a:ext cx="308098" cy="307777"/>
          </a:xfrm>
          <a:prstGeom prst="rect">
            <a:avLst/>
          </a:prstGeom>
        </p:spPr>
        <p:txBody>
          <a:bodyPr wrap="none">
            <a:spAutoFit/>
          </a:bodyPr>
          <a:lstStyle/>
          <a:p>
            <a:r>
              <a:rPr lang="en-US" dirty="0"/>
              <a:t>d</a:t>
            </a:r>
            <a:endParaRPr lang="en-IN" dirty="0"/>
          </a:p>
        </p:txBody>
      </p:sp>
      <p:sp>
        <p:nvSpPr>
          <p:cNvPr id="138" name="Rectangle 137"/>
          <p:cNvSpPr/>
          <p:nvPr/>
        </p:nvSpPr>
        <p:spPr>
          <a:xfrm>
            <a:off x="3111390" y="3569335"/>
            <a:ext cx="304892" cy="307777"/>
          </a:xfrm>
          <a:prstGeom prst="rect">
            <a:avLst/>
          </a:prstGeom>
        </p:spPr>
        <p:txBody>
          <a:bodyPr wrap="none">
            <a:spAutoFit/>
          </a:bodyPr>
          <a:lstStyle/>
          <a:p>
            <a:r>
              <a:rPr lang="en-US" dirty="0"/>
              <a:t>g</a:t>
            </a:r>
            <a:endParaRPr lang="en-IN" dirty="0"/>
          </a:p>
        </p:txBody>
      </p:sp>
      <p:sp>
        <p:nvSpPr>
          <p:cNvPr id="139" name="Rectangle 138"/>
          <p:cNvSpPr/>
          <p:nvPr/>
        </p:nvSpPr>
        <p:spPr>
          <a:xfrm>
            <a:off x="3606186" y="3955911"/>
            <a:ext cx="253596" cy="307777"/>
          </a:xfrm>
          <a:prstGeom prst="rect">
            <a:avLst/>
          </a:prstGeom>
        </p:spPr>
        <p:txBody>
          <a:bodyPr wrap="none">
            <a:spAutoFit/>
          </a:bodyPr>
          <a:lstStyle/>
          <a:p>
            <a:r>
              <a:rPr lang="en-US" dirty="0" smtClean="0"/>
              <a:t>s</a:t>
            </a:r>
            <a:endParaRPr lang="en-IN" dirty="0"/>
          </a:p>
        </p:txBody>
      </p:sp>
      <p:sp>
        <p:nvSpPr>
          <p:cNvPr id="140" name="Rectangle 139"/>
          <p:cNvSpPr/>
          <p:nvPr/>
        </p:nvSpPr>
        <p:spPr>
          <a:xfrm>
            <a:off x="3597306" y="3415446"/>
            <a:ext cx="308098" cy="307777"/>
          </a:xfrm>
          <a:prstGeom prst="rect">
            <a:avLst/>
          </a:prstGeom>
        </p:spPr>
        <p:txBody>
          <a:bodyPr wrap="none">
            <a:spAutoFit/>
          </a:bodyPr>
          <a:lstStyle/>
          <a:p>
            <a:r>
              <a:rPr lang="en-US" dirty="0"/>
              <a:t>d</a:t>
            </a:r>
            <a:endParaRPr lang="en-IN" dirty="0"/>
          </a:p>
        </p:txBody>
      </p:sp>
      <p:sp>
        <p:nvSpPr>
          <p:cNvPr id="143" name="Rectangle 142"/>
          <p:cNvSpPr/>
          <p:nvPr/>
        </p:nvSpPr>
        <p:spPr>
          <a:xfrm>
            <a:off x="5641597" y="3483235"/>
            <a:ext cx="304892" cy="307777"/>
          </a:xfrm>
          <a:prstGeom prst="rect">
            <a:avLst/>
          </a:prstGeom>
        </p:spPr>
        <p:txBody>
          <a:bodyPr wrap="none">
            <a:spAutoFit/>
          </a:bodyPr>
          <a:lstStyle/>
          <a:p>
            <a:r>
              <a:rPr lang="en-US" dirty="0"/>
              <a:t>g</a:t>
            </a:r>
            <a:endParaRPr lang="en-IN" dirty="0"/>
          </a:p>
        </p:txBody>
      </p:sp>
      <p:sp>
        <p:nvSpPr>
          <p:cNvPr id="165" name="Rectangle 164"/>
          <p:cNvSpPr/>
          <p:nvPr/>
        </p:nvSpPr>
        <p:spPr>
          <a:xfrm>
            <a:off x="6136393" y="3869811"/>
            <a:ext cx="253596" cy="307777"/>
          </a:xfrm>
          <a:prstGeom prst="rect">
            <a:avLst/>
          </a:prstGeom>
        </p:spPr>
        <p:txBody>
          <a:bodyPr wrap="none">
            <a:spAutoFit/>
          </a:bodyPr>
          <a:lstStyle/>
          <a:p>
            <a:r>
              <a:rPr lang="en-US" dirty="0" smtClean="0"/>
              <a:t>s</a:t>
            </a:r>
            <a:endParaRPr lang="en-IN" dirty="0"/>
          </a:p>
        </p:txBody>
      </p:sp>
      <p:sp>
        <p:nvSpPr>
          <p:cNvPr id="176" name="Rectangle 175"/>
          <p:cNvSpPr/>
          <p:nvPr/>
        </p:nvSpPr>
        <p:spPr>
          <a:xfrm>
            <a:off x="6127513" y="3329346"/>
            <a:ext cx="308098" cy="307777"/>
          </a:xfrm>
          <a:prstGeom prst="rect">
            <a:avLst/>
          </a:prstGeom>
        </p:spPr>
        <p:txBody>
          <a:bodyPr wrap="none">
            <a:spAutoFit/>
          </a:bodyPr>
          <a:lstStyle/>
          <a:p>
            <a:r>
              <a:rPr lang="en-US" dirty="0"/>
              <a:t>d</a:t>
            </a:r>
            <a:endParaRPr lang="en-IN" dirty="0"/>
          </a:p>
        </p:txBody>
      </p:sp>
      <p:sp>
        <p:nvSpPr>
          <p:cNvPr id="177" name="Rectangle 176"/>
          <p:cNvSpPr/>
          <p:nvPr/>
        </p:nvSpPr>
        <p:spPr>
          <a:xfrm>
            <a:off x="7399249" y="3592523"/>
            <a:ext cx="304892" cy="307777"/>
          </a:xfrm>
          <a:prstGeom prst="rect">
            <a:avLst/>
          </a:prstGeom>
        </p:spPr>
        <p:txBody>
          <a:bodyPr wrap="none">
            <a:spAutoFit/>
          </a:bodyPr>
          <a:lstStyle/>
          <a:p>
            <a:r>
              <a:rPr lang="en-US" dirty="0"/>
              <a:t>g</a:t>
            </a:r>
            <a:endParaRPr lang="en-IN" dirty="0"/>
          </a:p>
        </p:txBody>
      </p:sp>
      <p:sp>
        <p:nvSpPr>
          <p:cNvPr id="178" name="Rectangle 177"/>
          <p:cNvSpPr/>
          <p:nvPr/>
        </p:nvSpPr>
        <p:spPr>
          <a:xfrm>
            <a:off x="7894045" y="3979099"/>
            <a:ext cx="253596" cy="307777"/>
          </a:xfrm>
          <a:prstGeom prst="rect">
            <a:avLst/>
          </a:prstGeom>
        </p:spPr>
        <p:txBody>
          <a:bodyPr wrap="none">
            <a:spAutoFit/>
          </a:bodyPr>
          <a:lstStyle/>
          <a:p>
            <a:r>
              <a:rPr lang="en-US" dirty="0" smtClean="0"/>
              <a:t>s</a:t>
            </a:r>
            <a:endParaRPr lang="en-IN" dirty="0"/>
          </a:p>
        </p:txBody>
      </p:sp>
      <p:sp>
        <p:nvSpPr>
          <p:cNvPr id="179" name="Rectangle 178"/>
          <p:cNvSpPr/>
          <p:nvPr/>
        </p:nvSpPr>
        <p:spPr>
          <a:xfrm>
            <a:off x="7885165" y="3438634"/>
            <a:ext cx="308098" cy="307777"/>
          </a:xfrm>
          <a:prstGeom prst="rect">
            <a:avLst/>
          </a:prstGeom>
        </p:spPr>
        <p:txBody>
          <a:bodyPr wrap="none">
            <a:spAutoFit/>
          </a:bodyPr>
          <a:lstStyle/>
          <a:p>
            <a:r>
              <a:rPr lang="en-US" dirty="0"/>
              <a:t>d</a:t>
            </a:r>
            <a:endParaRPr lang="en-IN" dirty="0"/>
          </a:p>
        </p:txBody>
      </p:sp>
      <p:cxnSp>
        <p:nvCxnSpPr>
          <p:cNvPr id="18" name="Straight Arrow Connector 17"/>
          <p:cNvCxnSpPr/>
          <p:nvPr/>
        </p:nvCxnSpPr>
        <p:spPr>
          <a:xfrm>
            <a:off x="1070415" y="3890427"/>
            <a:ext cx="433077"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p:nvPr/>
        </p:nvCxnSpPr>
        <p:spPr>
          <a:xfrm>
            <a:off x="5482612" y="3944531"/>
            <a:ext cx="433077"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a:off x="2843586" y="3900300"/>
            <a:ext cx="433077"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a:off x="7305738" y="3977755"/>
            <a:ext cx="433077"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p:nvPr/>
        </p:nvCxnSpPr>
        <p:spPr>
          <a:xfrm flipH="1">
            <a:off x="1230952" y="2756416"/>
            <a:ext cx="468512"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p:nvPr/>
        </p:nvCxnSpPr>
        <p:spPr>
          <a:xfrm flipH="1">
            <a:off x="3037424" y="2756779"/>
            <a:ext cx="468512"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p:nvPr/>
        </p:nvCxnSpPr>
        <p:spPr>
          <a:xfrm flipH="1">
            <a:off x="5536873" y="2768159"/>
            <a:ext cx="468512"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p:nvPr/>
        </p:nvCxnSpPr>
        <p:spPr>
          <a:xfrm flipH="1">
            <a:off x="7350973" y="2768159"/>
            <a:ext cx="468512"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776156" y="3623171"/>
            <a:ext cx="627095" cy="276999"/>
          </a:xfrm>
          <a:prstGeom prst="rect">
            <a:avLst/>
          </a:prstGeom>
        </p:spPr>
        <p:txBody>
          <a:bodyPr wrap="none">
            <a:spAutoFit/>
          </a:bodyPr>
          <a:lstStyle/>
          <a:p>
            <a:r>
              <a:rPr lang="en-US" sz="1200" dirty="0"/>
              <a:t>PMOS</a:t>
            </a:r>
            <a:endParaRPr lang="en-IN" sz="1200" dirty="0"/>
          </a:p>
        </p:txBody>
      </p:sp>
    </p:spTree>
    <p:extLst>
      <p:ext uri="{BB962C8B-B14F-4D97-AF65-F5344CB8AC3E}">
        <p14:creationId xmlns:p14="http://schemas.microsoft.com/office/powerpoint/2010/main" val="13471888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I2C PROTOCOL IN DETAIL !</a:t>
            </a:r>
            <a:endParaRPr lang="en-US" b="1" dirty="0"/>
          </a:p>
        </p:txBody>
      </p:sp>
      <p:sp>
        <p:nvSpPr>
          <p:cNvPr id="4" name="Subtitle 3"/>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413335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2443" y="2729551"/>
            <a:ext cx="6619244" cy="921723"/>
          </a:xfrm>
        </p:spPr>
        <p:txBody>
          <a:bodyPr>
            <a:normAutofit/>
          </a:bodyPr>
          <a:lstStyle/>
          <a:p>
            <a:r>
              <a:rPr lang="en-US" sz="4200" dirty="0"/>
              <a:t>Basics</a:t>
            </a:r>
            <a:endParaRPr lang="en-IN" sz="4200" dirty="0"/>
          </a:p>
        </p:txBody>
      </p:sp>
    </p:spTree>
    <p:extLst>
      <p:ext uri="{BB962C8B-B14F-4D97-AF65-F5344CB8AC3E}">
        <p14:creationId xmlns:p14="http://schemas.microsoft.com/office/powerpoint/2010/main" val="9738548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48130" y="1961835"/>
            <a:ext cx="7920880" cy="599006"/>
            <a:chOff x="899592" y="1652871"/>
            <a:chExt cx="7128792" cy="599006"/>
          </a:xfrm>
        </p:grpSpPr>
        <p:sp>
          <p:nvSpPr>
            <p:cNvPr id="4" name="Rectangle 3"/>
            <p:cNvSpPr/>
            <p:nvPr/>
          </p:nvSpPr>
          <p:spPr>
            <a:xfrm>
              <a:off x="899592" y="1663401"/>
              <a:ext cx="288032" cy="57606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0" name="Rectangle 9"/>
            <p:cNvSpPr/>
            <p:nvPr/>
          </p:nvSpPr>
          <p:spPr>
            <a:xfrm>
              <a:off x="1259632" y="1663401"/>
              <a:ext cx="288032" cy="57606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3" name="Rectangle 12"/>
            <p:cNvSpPr/>
            <p:nvPr/>
          </p:nvSpPr>
          <p:spPr>
            <a:xfrm>
              <a:off x="1619672" y="1667939"/>
              <a:ext cx="288032" cy="57606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Rectangle 13"/>
            <p:cNvSpPr/>
            <p:nvPr/>
          </p:nvSpPr>
          <p:spPr>
            <a:xfrm>
              <a:off x="1979712" y="1667939"/>
              <a:ext cx="288032" cy="57606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Rectangle 14"/>
            <p:cNvSpPr/>
            <p:nvPr/>
          </p:nvSpPr>
          <p:spPr>
            <a:xfrm>
              <a:off x="2339752" y="1660065"/>
              <a:ext cx="288032" cy="57606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Rectangle 15"/>
            <p:cNvSpPr/>
            <p:nvPr/>
          </p:nvSpPr>
          <p:spPr>
            <a:xfrm>
              <a:off x="2699792" y="1660065"/>
              <a:ext cx="288032" cy="57606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Rectangle 16"/>
            <p:cNvSpPr/>
            <p:nvPr/>
          </p:nvSpPr>
          <p:spPr>
            <a:xfrm>
              <a:off x="3059832" y="1664603"/>
              <a:ext cx="288032" cy="57606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Rectangle 17"/>
            <p:cNvSpPr/>
            <p:nvPr/>
          </p:nvSpPr>
          <p:spPr>
            <a:xfrm>
              <a:off x="3419872" y="1664603"/>
              <a:ext cx="288032" cy="57606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Rectangle 18"/>
            <p:cNvSpPr/>
            <p:nvPr/>
          </p:nvSpPr>
          <p:spPr>
            <a:xfrm>
              <a:off x="3779912" y="1667939"/>
              <a:ext cx="288032" cy="57606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Rectangle 29"/>
            <p:cNvSpPr/>
            <p:nvPr/>
          </p:nvSpPr>
          <p:spPr>
            <a:xfrm>
              <a:off x="4139952" y="1667939"/>
              <a:ext cx="288032" cy="57606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Rectangle 31"/>
            <p:cNvSpPr/>
            <p:nvPr/>
          </p:nvSpPr>
          <p:spPr>
            <a:xfrm>
              <a:off x="1195837" y="1771305"/>
              <a:ext cx="375392" cy="307777"/>
            </a:xfrm>
            <a:prstGeom prst="rect">
              <a:avLst/>
            </a:prstGeom>
          </p:spPr>
          <p:txBody>
            <a:bodyPr wrap="none">
              <a:spAutoFit/>
            </a:bodyPr>
            <a:lstStyle/>
            <a:p>
              <a:r>
                <a:rPr lang="en-US" dirty="0" smtClean="0"/>
                <a:t>A7</a:t>
              </a:r>
              <a:endParaRPr lang="en-IN" dirty="0"/>
            </a:p>
          </p:txBody>
        </p:sp>
        <p:sp>
          <p:nvSpPr>
            <p:cNvPr id="33" name="Rectangle 32"/>
            <p:cNvSpPr/>
            <p:nvPr/>
          </p:nvSpPr>
          <p:spPr>
            <a:xfrm>
              <a:off x="1557888" y="1783871"/>
              <a:ext cx="375392" cy="307777"/>
            </a:xfrm>
            <a:prstGeom prst="rect">
              <a:avLst/>
            </a:prstGeom>
          </p:spPr>
          <p:txBody>
            <a:bodyPr wrap="none">
              <a:spAutoFit/>
            </a:bodyPr>
            <a:lstStyle/>
            <a:p>
              <a:r>
                <a:rPr lang="en-US" dirty="0" smtClean="0"/>
                <a:t>A6</a:t>
              </a:r>
              <a:endParaRPr lang="en-IN" dirty="0"/>
            </a:p>
          </p:txBody>
        </p:sp>
        <p:sp>
          <p:nvSpPr>
            <p:cNvPr id="34" name="Rectangle 33"/>
            <p:cNvSpPr/>
            <p:nvPr/>
          </p:nvSpPr>
          <p:spPr>
            <a:xfrm>
              <a:off x="1907704" y="1787769"/>
              <a:ext cx="375392" cy="307777"/>
            </a:xfrm>
            <a:prstGeom prst="rect">
              <a:avLst/>
            </a:prstGeom>
          </p:spPr>
          <p:txBody>
            <a:bodyPr wrap="none">
              <a:spAutoFit/>
            </a:bodyPr>
            <a:lstStyle/>
            <a:p>
              <a:r>
                <a:rPr lang="en-US" dirty="0" smtClean="0"/>
                <a:t>A5</a:t>
              </a:r>
              <a:endParaRPr lang="en-IN" dirty="0"/>
            </a:p>
          </p:txBody>
        </p:sp>
        <p:sp>
          <p:nvSpPr>
            <p:cNvPr id="35" name="Rectangle 34"/>
            <p:cNvSpPr/>
            <p:nvPr/>
          </p:nvSpPr>
          <p:spPr>
            <a:xfrm>
              <a:off x="2267744" y="1787769"/>
              <a:ext cx="375392" cy="307777"/>
            </a:xfrm>
            <a:prstGeom prst="rect">
              <a:avLst/>
            </a:prstGeom>
          </p:spPr>
          <p:txBody>
            <a:bodyPr wrap="none">
              <a:spAutoFit/>
            </a:bodyPr>
            <a:lstStyle/>
            <a:p>
              <a:r>
                <a:rPr lang="en-US" dirty="0" smtClean="0"/>
                <a:t>A4</a:t>
              </a:r>
              <a:endParaRPr lang="en-IN" dirty="0"/>
            </a:p>
          </p:txBody>
        </p:sp>
        <p:sp>
          <p:nvSpPr>
            <p:cNvPr id="36" name="Rectangle 35"/>
            <p:cNvSpPr/>
            <p:nvPr/>
          </p:nvSpPr>
          <p:spPr>
            <a:xfrm>
              <a:off x="2626441" y="1792103"/>
              <a:ext cx="375392" cy="307777"/>
            </a:xfrm>
            <a:prstGeom prst="rect">
              <a:avLst/>
            </a:prstGeom>
          </p:spPr>
          <p:txBody>
            <a:bodyPr wrap="none">
              <a:spAutoFit/>
            </a:bodyPr>
            <a:lstStyle/>
            <a:p>
              <a:r>
                <a:rPr lang="en-US" dirty="0" smtClean="0"/>
                <a:t>A3</a:t>
              </a:r>
              <a:endParaRPr lang="en-IN" dirty="0"/>
            </a:p>
          </p:txBody>
        </p:sp>
        <p:sp>
          <p:nvSpPr>
            <p:cNvPr id="37" name="Rectangle 36"/>
            <p:cNvSpPr/>
            <p:nvPr/>
          </p:nvSpPr>
          <p:spPr>
            <a:xfrm>
              <a:off x="3013372" y="1783871"/>
              <a:ext cx="375392" cy="307777"/>
            </a:xfrm>
            <a:prstGeom prst="rect">
              <a:avLst/>
            </a:prstGeom>
          </p:spPr>
          <p:txBody>
            <a:bodyPr wrap="none">
              <a:spAutoFit/>
            </a:bodyPr>
            <a:lstStyle/>
            <a:p>
              <a:r>
                <a:rPr lang="en-US" dirty="0" smtClean="0"/>
                <a:t>A2</a:t>
              </a:r>
              <a:endParaRPr lang="en-IN" dirty="0"/>
            </a:p>
          </p:txBody>
        </p:sp>
        <p:sp>
          <p:nvSpPr>
            <p:cNvPr id="38" name="Rectangle 37"/>
            <p:cNvSpPr/>
            <p:nvPr/>
          </p:nvSpPr>
          <p:spPr>
            <a:xfrm>
              <a:off x="3345178" y="1771305"/>
              <a:ext cx="375392" cy="307777"/>
            </a:xfrm>
            <a:prstGeom prst="rect">
              <a:avLst/>
            </a:prstGeom>
          </p:spPr>
          <p:txBody>
            <a:bodyPr wrap="none">
              <a:spAutoFit/>
            </a:bodyPr>
            <a:lstStyle/>
            <a:p>
              <a:r>
                <a:rPr lang="en-US" dirty="0" smtClean="0"/>
                <a:t>A1</a:t>
              </a:r>
              <a:endParaRPr lang="en-IN" dirty="0"/>
            </a:p>
          </p:txBody>
        </p:sp>
        <mc:AlternateContent xmlns:mc="http://schemas.openxmlformats.org/markup-compatibility/2006" xmlns:a14="http://schemas.microsoft.com/office/drawing/2010/main">
          <mc:Choice Requires="a14">
            <p:sp>
              <p:nvSpPr>
                <p:cNvPr id="39" name="Rectangle 38"/>
                <p:cNvSpPr/>
                <p:nvPr/>
              </p:nvSpPr>
              <p:spPr>
                <a:xfrm>
                  <a:off x="3719780" y="1841630"/>
                  <a:ext cx="423635" cy="280461"/>
                </a:xfrm>
                <a:prstGeom prst="rect">
                  <a:avLst/>
                </a:prstGeom>
              </p:spPr>
              <p:txBody>
                <a:bodyPr wrap="none">
                  <a:spAutoFit/>
                </a:bodyPr>
                <a:lstStyle/>
                <a:p>
                  <a:r>
                    <a:rPr lang="en-US" sz="1100" dirty="0" smtClean="0">
                      <a:solidFill>
                        <a:schemeClr val="tx1"/>
                      </a:solidFill>
                    </a:rPr>
                    <a:t>R/</a:t>
                  </a:r>
                  <a14:m>
                    <m:oMath xmlns:m="http://schemas.openxmlformats.org/officeDocument/2006/math">
                      <m:bar>
                        <m:barPr>
                          <m:pos m:val="top"/>
                          <m:ctrlPr>
                            <a:rPr lang="en-US" sz="1100" i="1" dirty="0">
                              <a:solidFill>
                                <a:schemeClr val="tx1"/>
                              </a:solidFill>
                              <a:latin typeface="Cambria Math"/>
                            </a:rPr>
                          </m:ctrlPr>
                        </m:barPr>
                        <m:e>
                          <m:r>
                            <a:rPr lang="en-US" sz="1100" i="1" dirty="0">
                              <a:solidFill>
                                <a:schemeClr val="tx1"/>
                              </a:solidFill>
                              <a:latin typeface="Cambria Math"/>
                            </a:rPr>
                            <m:t>𝑊</m:t>
                          </m:r>
                        </m:e>
                      </m:bar>
                    </m:oMath>
                  </a14:m>
                  <a:endParaRPr lang="en-IN" sz="1100" dirty="0">
                    <a:solidFill>
                      <a:schemeClr val="tx1"/>
                    </a:solidFill>
                  </a:endParaRPr>
                </a:p>
              </p:txBody>
            </p:sp>
          </mc:Choice>
          <mc:Fallback xmlns="">
            <p:sp>
              <p:nvSpPr>
                <p:cNvPr id="39" name="Rectangle 38"/>
                <p:cNvSpPr>
                  <a:spLocks noRot="1" noChangeAspect="1" noMove="1" noResize="1" noEditPoints="1" noAdjustHandles="1" noChangeArrowheads="1" noChangeShapeType="1" noTextEdit="1"/>
                </p:cNvSpPr>
                <p:nvPr/>
              </p:nvSpPr>
              <p:spPr>
                <a:xfrm>
                  <a:off x="3719780" y="1841630"/>
                  <a:ext cx="456279" cy="280461"/>
                </a:xfrm>
                <a:prstGeom prst="rect">
                  <a:avLst/>
                </a:prstGeom>
                <a:blipFill rotWithShape="1">
                  <a:blip r:embed="rId3"/>
                  <a:stretch>
                    <a:fillRect r="-5333" b="-15217"/>
                  </a:stretch>
                </a:blipFill>
              </p:spPr>
              <p:txBody>
                <a:bodyPr/>
                <a:lstStyle/>
                <a:p>
                  <a:r>
                    <a:rPr lang="en-IN">
                      <a:noFill/>
                    </a:rPr>
                    <a:t> </a:t>
                  </a:r>
                </a:p>
              </p:txBody>
            </p:sp>
          </mc:Fallback>
        </mc:AlternateContent>
        <p:sp>
          <p:nvSpPr>
            <p:cNvPr id="40" name="Rectangle 39"/>
            <p:cNvSpPr/>
            <p:nvPr/>
          </p:nvSpPr>
          <p:spPr>
            <a:xfrm>
              <a:off x="4070699" y="1830037"/>
              <a:ext cx="463396" cy="276999"/>
            </a:xfrm>
            <a:prstGeom prst="rect">
              <a:avLst/>
            </a:prstGeom>
          </p:spPr>
          <p:txBody>
            <a:bodyPr wrap="none">
              <a:spAutoFit/>
            </a:bodyPr>
            <a:lstStyle/>
            <a:p>
              <a:r>
                <a:rPr lang="en-US" sz="1200" dirty="0"/>
                <a:t>ACK</a:t>
              </a:r>
              <a:endParaRPr lang="en-IN" sz="1200" dirty="0"/>
            </a:p>
          </p:txBody>
        </p:sp>
        <p:sp>
          <p:nvSpPr>
            <p:cNvPr id="41" name="Rectangle 40"/>
            <p:cNvSpPr/>
            <p:nvPr/>
          </p:nvSpPr>
          <p:spPr>
            <a:xfrm>
              <a:off x="4499992" y="1671275"/>
              <a:ext cx="288032" cy="57606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2" name="Rectangle 41"/>
            <p:cNvSpPr/>
            <p:nvPr/>
          </p:nvSpPr>
          <p:spPr>
            <a:xfrm>
              <a:off x="4860032" y="1675813"/>
              <a:ext cx="288032" cy="57606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3" name="Rectangle 42"/>
            <p:cNvSpPr/>
            <p:nvPr/>
          </p:nvSpPr>
          <p:spPr>
            <a:xfrm>
              <a:off x="5220072" y="1675813"/>
              <a:ext cx="288032" cy="57606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4" name="Rectangle 43"/>
            <p:cNvSpPr/>
            <p:nvPr/>
          </p:nvSpPr>
          <p:spPr>
            <a:xfrm>
              <a:off x="5580112" y="1667939"/>
              <a:ext cx="288032" cy="57606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5" name="Rectangle 44"/>
            <p:cNvSpPr/>
            <p:nvPr/>
          </p:nvSpPr>
          <p:spPr>
            <a:xfrm>
              <a:off x="5940152" y="1667939"/>
              <a:ext cx="288032" cy="57606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6" name="Rectangle 45"/>
            <p:cNvSpPr/>
            <p:nvPr/>
          </p:nvSpPr>
          <p:spPr>
            <a:xfrm>
              <a:off x="6300192" y="1672477"/>
              <a:ext cx="288032" cy="57606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7" name="Rectangle 46"/>
            <p:cNvSpPr/>
            <p:nvPr/>
          </p:nvSpPr>
          <p:spPr>
            <a:xfrm>
              <a:off x="6660232" y="1672477"/>
              <a:ext cx="288032" cy="57606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9" name="Rectangle 48"/>
            <p:cNvSpPr/>
            <p:nvPr/>
          </p:nvSpPr>
          <p:spPr>
            <a:xfrm>
              <a:off x="7386464" y="1655703"/>
              <a:ext cx="288032" cy="57606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0" name="Rectangle 49"/>
            <p:cNvSpPr/>
            <p:nvPr/>
          </p:nvSpPr>
          <p:spPr>
            <a:xfrm>
              <a:off x="4427984" y="1783870"/>
              <a:ext cx="375392" cy="307777"/>
            </a:xfrm>
            <a:prstGeom prst="rect">
              <a:avLst/>
            </a:prstGeom>
          </p:spPr>
          <p:txBody>
            <a:bodyPr wrap="none">
              <a:spAutoFit/>
            </a:bodyPr>
            <a:lstStyle/>
            <a:p>
              <a:r>
                <a:rPr lang="en-US" dirty="0" smtClean="0"/>
                <a:t>D7</a:t>
              </a:r>
              <a:endParaRPr lang="en-IN" dirty="0"/>
            </a:p>
          </p:txBody>
        </p:sp>
        <p:sp>
          <p:nvSpPr>
            <p:cNvPr id="51" name="Rectangle 50"/>
            <p:cNvSpPr/>
            <p:nvPr/>
          </p:nvSpPr>
          <p:spPr>
            <a:xfrm>
              <a:off x="4788024" y="1787769"/>
              <a:ext cx="375392" cy="307777"/>
            </a:xfrm>
            <a:prstGeom prst="rect">
              <a:avLst/>
            </a:prstGeom>
          </p:spPr>
          <p:txBody>
            <a:bodyPr wrap="none">
              <a:spAutoFit/>
            </a:bodyPr>
            <a:lstStyle/>
            <a:p>
              <a:r>
                <a:rPr lang="en-US" dirty="0" smtClean="0"/>
                <a:t>D6</a:t>
              </a:r>
              <a:endParaRPr lang="en-IN" dirty="0"/>
            </a:p>
          </p:txBody>
        </p:sp>
        <p:sp>
          <p:nvSpPr>
            <p:cNvPr id="52" name="Rectangle 51"/>
            <p:cNvSpPr/>
            <p:nvPr/>
          </p:nvSpPr>
          <p:spPr>
            <a:xfrm>
              <a:off x="5148064" y="1795643"/>
              <a:ext cx="375392" cy="307777"/>
            </a:xfrm>
            <a:prstGeom prst="rect">
              <a:avLst/>
            </a:prstGeom>
          </p:spPr>
          <p:txBody>
            <a:bodyPr wrap="none">
              <a:spAutoFit/>
            </a:bodyPr>
            <a:lstStyle/>
            <a:p>
              <a:r>
                <a:rPr lang="en-US" dirty="0"/>
                <a:t>D</a:t>
              </a:r>
              <a:r>
                <a:rPr lang="en-US" dirty="0" smtClean="0"/>
                <a:t>5</a:t>
              </a:r>
              <a:endParaRPr lang="en-IN" dirty="0"/>
            </a:p>
          </p:txBody>
        </p:sp>
        <p:sp>
          <p:nvSpPr>
            <p:cNvPr id="53" name="Rectangle 52"/>
            <p:cNvSpPr/>
            <p:nvPr/>
          </p:nvSpPr>
          <p:spPr>
            <a:xfrm>
              <a:off x="5508104" y="1795643"/>
              <a:ext cx="375392" cy="307777"/>
            </a:xfrm>
            <a:prstGeom prst="rect">
              <a:avLst/>
            </a:prstGeom>
          </p:spPr>
          <p:txBody>
            <a:bodyPr wrap="none">
              <a:spAutoFit/>
            </a:bodyPr>
            <a:lstStyle/>
            <a:p>
              <a:r>
                <a:rPr lang="en-US" dirty="0"/>
                <a:t>D</a:t>
              </a:r>
              <a:r>
                <a:rPr lang="en-US" dirty="0" smtClean="0"/>
                <a:t>4</a:t>
              </a:r>
              <a:endParaRPr lang="en-IN" dirty="0"/>
            </a:p>
          </p:txBody>
        </p:sp>
        <p:sp>
          <p:nvSpPr>
            <p:cNvPr id="54" name="Rectangle 53"/>
            <p:cNvSpPr/>
            <p:nvPr/>
          </p:nvSpPr>
          <p:spPr>
            <a:xfrm>
              <a:off x="5866801" y="1799977"/>
              <a:ext cx="375392" cy="307777"/>
            </a:xfrm>
            <a:prstGeom prst="rect">
              <a:avLst/>
            </a:prstGeom>
          </p:spPr>
          <p:txBody>
            <a:bodyPr wrap="none">
              <a:spAutoFit/>
            </a:bodyPr>
            <a:lstStyle/>
            <a:p>
              <a:r>
                <a:rPr lang="en-US" dirty="0"/>
                <a:t>D</a:t>
              </a:r>
              <a:r>
                <a:rPr lang="en-US" dirty="0" smtClean="0"/>
                <a:t>3</a:t>
              </a:r>
              <a:endParaRPr lang="en-IN" dirty="0"/>
            </a:p>
          </p:txBody>
        </p:sp>
        <p:sp>
          <p:nvSpPr>
            <p:cNvPr id="55" name="Rectangle 54"/>
            <p:cNvSpPr/>
            <p:nvPr/>
          </p:nvSpPr>
          <p:spPr>
            <a:xfrm>
              <a:off x="6253732" y="1791745"/>
              <a:ext cx="375392" cy="307777"/>
            </a:xfrm>
            <a:prstGeom prst="rect">
              <a:avLst/>
            </a:prstGeom>
          </p:spPr>
          <p:txBody>
            <a:bodyPr wrap="none">
              <a:spAutoFit/>
            </a:bodyPr>
            <a:lstStyle/>
            <a:p>
              <a:r>
                <a:rPr lang="en-US" dirty="0"/>
                <a:t>D</a:t>
              </a:r>
              <a:r>
                <a:rPr lang="en-US" dirty="0" smtClean="0"/>
                <a:t>2</a:t>
              </a:r>
              <a:endParaRPr lang="en-IN" dirty="0"/>
            </a:p>
          </p:txBody>
        </p:sp>
        <p:sp>
          <p:nvSpPr>
            <p:cNvPr id="56" name="Rectangle 55"/>
            <p:cNvSpPr/>
            <p:nvPr/>
          </p:nvSpPr>
          <p:spPr>
            <a:xfrm>
              <a:off x="6585538" y="1779179"/>
              <a:ext cx="375392" cy="307777"/>
            </a:xfrm>
            <a:prstGeom prst="rect">
              <a:avLst/>
            </a:prstGeom>
          </p:spPr>
          <p:txBody>
            <a:bodyPr wrap="none">
              <a:spAutoFit/>
            </a:bodyPr>
            <a:lstStyle/>
            <a:p>
              <a:r>
                <a:rPr lang="en-US" dirty="0"/>
                <a:t>D</a:t>
              </a:r>
              <a:r>
                <a:rPr lang="en-US" dirty="0" smtClean="0"/>
                <a:t>1</a:t>
              </a:r>
              <a:endParaRPr lang="en-IN" dirty="0"/>
            </a:p>
          </p:txBody>
        </p:sp>
        <p:sp>
          <p:nvSpPr>
            <p:cNvPr id="58" name="Rectangle 57"/>
            <p:cNvSpPr/>
            <p:nvPr/>
          </p:nvSpPr>
          <p:spPr>
            <a:xfrm>
              <a:off x="7312888" y="1812933"/>
              <a:ext cx="463396" cy="276999"/>
            </a:xfrm>
            <a:prstGeom prst="rect">
              <a:avLst/>
            </a:prstGeom>
          </p:spPr>
          <p:txBody>
            <a:bodyPr wrap="none">
              <a:spAutoFit/>
            </a:bodyPr>
            <a:lstStyle/>
            <a:p>
              <a:r>
                <a:rPr lang="en-US" sz="1200" dirty="0"/>
                <a:t>ACK</a:t>
              </a:r>
              <a:endParaRPr lang="en-IN" sz="1200" dirty="0"/>
            </a:p>
          </p:txBody>
        </p:sp>
        <p:sp>
          <p:nvSpPr>
            <p:cNvPr id="59" name="Rectangle 58"/>
            <p:cNvSpPr/>
            <p:nvPr/>
          </p:nvSpPr>
          <p:spPr>
            <a:xfrm>
              <a:off x="7020272" y="1671275"/>
              <a:ext cx="288032" cy="57606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0" name="Rectangle 59"/>
            <p:cNvSpPr/>
            <p:nvPr/>
          </p:nvSpPr>
          <p:spPr>
            <a:xfrm>
              <a:off x="6942112" y="1775843"/>
              <a:ext cx="375392" cy="307777"/>
            </a:xfrm>
            <a:prstGeom prst="rect">
              <a:avLst/>
            </a:prstGeom>
          </p:spPr>
          <p:txBody>
            <a:bodyPr wrap="none">
              <a:spAutoFit/>
            </a:bodyPr>
            <a:lstStyle/>
            <a:p>
              <a:r>
                <a:rPr lang="en-US" dirty="0" smtClean="0"/>
                <a:t>D</a:t>
              </a:r>
              <a:r>
                <a:rPr lang="en-US" dirty="0"/>
                <a:t>0</a:t>
              </a:r>
              <a:endParaRPr lang="en-IN" dirty="0"/>
            </a:p>
          </p:txBody>
        </p:sp>
        <p:sp>
          <p:nvSpPr>
            <p:cNvPr id="61" name="Rectangle 60"/>
            <p:cNvSpPr/>
            <p:nvPr/>
          </p:nvSpPr>
          <p:spPr>
            <a:xfrm>
              <a:off x="7740352" y="1652871"/>
              <a:ext cx="288032" cy="57606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grpSp>
    </p:spTree>
    <p:extLst>
      <p:ext uri="{BB962C8B-B14F-4D97-AF65-F5344CB8AC3E}">
        <p14:creationId xmlns:p14="http://schemas.microsoft.com/office/powerpoint/2010/main" val="39812032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Inter–Integrated </a:t>
            </a:r>
            <a:r>
              <a:rPr lang="en-US" dirty="0" smtClean="0"/>
              <a:t>Circuit(I2C) Protocol</a:t>
            </a:r>
            <a:endParaRPr lang="en-IN" dirty="0"/>
          </a:p>
        </p:txBody>
      </p:sp>
      <p:sp>
        <p:nvSpPr>
          <p:cNvPr id="4" name="Rectangle 3"/>
          <p:cNvSpPr/>
          <p:nvPr/>
        </p:nvSpPr>
        <p:spPr>
          <a:xfrm>
            <a:off x="2827156" y="2088412"/>
            <a:ext cx="3228769" cy="584775"/>
          </a:xfrm>
          <a:prstGeom prst="rect">
            <a:avLst/>
          </a:prstGeom>
        </p:spPr>
        <p:txBody>
          <a:bodyPr wrap="none">
            <a:spAutoFit/>
          </a:bodyPr>
          <a:lstStyle/>
          <a:p>
            <a:r>
              <a:rPr lang="en-US" sz="3200" dirty="0"/>
              <a:t>Pronounced As</a:t>
            </a:r>
            <a:endParaRPr lang="en-IN" sz="3200" dirty="0"/>
          </a:p>
        </p:txBody>
      </p:sp>
      <p:sp>
        <p:nvSpPr>
          <p:cNvPr id="5" name="Rectangle 4"/>
          <p:cNvSpPr/>
          <p:nvPr/>
        </p:nvSpPr>
        <p:spPr>
          <a:xfrm>
            <a:off x="2278127" y="2906348"/>
            <a:ext cx="4378122" cy="461665"/>
          </a:xfrm>
          <a:prstGeom prst="rect">
            <a:avLst/>
          </a:prstGeom>
        </p:spPr>
        <p:txBody>
          <a:bodyPr wrap="none">
            <a:spAutoFit/>
          </a:bodyPr>
          <a:lstStyle/>
          <a:p>
            <a:r>
              <a:rPr lang="en-US" sz="2400" dirty="0"/>
              <a:t>“I squared </a:t>
            </a:r>
            <a:r>
              <a:rPr lang="en-US" sz="2400" dirty="0" smtClean="0"/>
              <a:t>C </a:t>
            </a:r>
            <a:r>
              <a:rPr lang="en-US" sz="2400" dirty="0"/>
              <a:t>“ or “ I two </a:t>
            </a:r>
            <a:r>
              <a:rPr lang="en-US" sz="2400" dirty="0" smtClean="0"/>
              <a:t>C “ </a:t>
            </a:r>
            <a:endParaRPr lang="en-IN" sz="2400" dirty="0"/>
          </a:p>
        </p:txBody>
      </p:sp>
    </p:spTree>
    <p:extLst>
      <p:ext uri="{BB962C8B-B14F-4D97-AF65-F5344CB8AC3E}">
        <p14:creationId xmlns:p14="http://schemas.microsoft.com/office/powerpoint/2010/main" val="6206531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5146" y="2347414"/>
            <a:ext cx="8823696" cy="1099143"/>
          </a:xfrm>
        </p:spPr>
        <p:txBody>
          <a:bodyPr>
            <a:noAutofit/>
          </a:bodyPr>
          <a:lstStyle/>
          <a:p>
            <a:r>
              <a:rPr lang="en-US" sz="4200" dirty="0"/>
              <a:t>I2C Protocol: Start Condition</a:t>
            </a:r>
            <a:endParaRPr lang="en-IN" sz="4200" dirty="0"/>
          </a:p>
        </p:txBody>
      </p:sp>
    </p:spTree>
    <p:extLst>
      <p:ext uri="{BB962C8B-B14F-4D97-AF65-F5344CB8AC3E}">
        <p14:creationId xmlns:p14="http://schemas.microsoft.com/office/powerpoint/2010/main" val="15358336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9139" y="1442235"/>
            <a:ext cx="4950303" cy="2182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168370" y="443065"/>
            <a:ext cx="5945991" cy="724723"/>
          </a:xfrm>
          <a:prstGeom prst="rect">
            <a:avLst/>
          </a:prstGeom>
        </p:spPr>
        <p:txBody>
          <a:bodyPr vert="horz" lIns="68580" tIns="34290" rIns="68580" bIns="34290" rtlCol="0" anchor="t">
            <a:noAutofit/>
          </a:bodyPr>
          <a:lstStyle>
            <a:lvl1pPr algn="l" defTabSz="342900" rtl="0" eaLnBrk="1" latinLnBrk="0" hangingPunct="1">
              <a:spcBef>
                <a:spcPct val="0"/>
              </a:spcBef>
              <a:buNone/>
              <a:defRPr sz="3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I2C Protocol: Start Condition</a:t>
            </a:r>
            <a:endParaRPr lang="en-IN" dirty="0"/>
          </a:p>
        </p:txBody>
      </p:sp>
    </p:spTree>
    <p:extLst>
      <p:ext uri="{BB962C8B-B14F-4D97-AF65-F5344CB8AC3E}">
        <p14:creationId xmlns:p14="http://schemas.microsoft.com/office/powerpoint/2010/main" val="13378474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9737" y="2715904"/>
            <a:ext cx="8100363" cy="853484"/>
          </a:xfrm>
        </p:spPr>
        <p:txBody>
          <a:bodyPr>
            <a:normAutofit/>
          </a:bodyPr>
          <a:lstStyle/>
          <a:p>
            <a:r>
              <a:rPr lang="en-US" sz="4200" dirty="0"/>
              <a:t>I2C Protocol: Address Phase</a:t>
            </a:r>
            <a:endParaRPr lang="en-IN" sz="4200" dirty="0"/>
          </a:p>
        </p:txBody>
      </p:sp>
    </p:spTree>
    <p:extLst>
      <p:ext uri="{BB962C8B-B14F-4D97-AF65-F5344CB8AC3E}">
        <p14:creationId xmlns:p14="http://schemas.microsoft.com/office/powerpoint/2010/main" val="42692139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3766" y="1344058"/>
            <a:ext cx="5688632" cy="2324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278044" y="292271"/>
            <a:ext cx="5671063" cy="853484"/>
          </a:xfrm>
          <a:prstGeom prst="rect">
            <a:avLst/>
          </a:prstGeom>
        </p:spPr>
        <p:txBody>
          <a:bodyPr vert="horz" lIns="68580" tIns="34290" rIns="68580" bIns="34290" rtlCol="0" anchor="t">
            <a:normAutofit/>
          </a:bodyPr>
          <a:lstStyle>
            <a:lvl1pPr algn="l" defTabSz="342900" rtl="0" eaLnBrk="1" latinLnBrk="0" hangingPunct="1">
              <a:spcBef>
                <a:spcPct val="0"/>
              </a:spcBef>
              <a:buNone/>
              <a:defRPr sz="3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I2C Protocol: Address Phase</a:t>
            </a:r>
            <a:endParaRPr lang="en-IN" dirty="0"/>
          </a:p>
        </p:txBody>
      </p:sp>
    </p:spTree>
    <p:extLst>
      <p:ext uri="{BB962C8B-B14F-4D97-AF65-F5344CB8AC3E}">
        <p14:creationId xmlns:p14="http://schemas.microsoft.com/office/powerpoint/2010/main" val="19151491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4069" y="1285031"/>
            <a:ext cx="5934075" cy="2537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278044" y="320137"/>
            <a:ext cx="5671063" cy="853484"/>
          </a:xfrm>
          <a:prstGeom prst="rect">
            <a:avLst/>
          </a:prstGeom>
        </p:spPr>
        <p:txBody>
          <a:bodyPr vert="horz" lIns="68580" tIns="34290" rIns="68580" bIns="34290" rtlCol="0" anchor="t">
            <a:normAutofit/>
          </a:bodyPr>
          <a:lstStyle>
            <a:lvl1pPr algn="l" defTabSz="342900" rtl="0" eaLnBrk="1" latinLnBrk="0" hangingPunct="1">
              <a:spcBef>
                <a:spcPct val="0"/>
              </a:spcBef>
              <a:buNone/>
              <a:defRPr sz="3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I2C Protocol: Address Phase</a:t>
            </a:r>
            <a:endParaRPr lang="en-IN" dirty="0"/>
          </a:p>
        </p:txBody>
      </p:sp>
    </p:spTree>
    <p:extLst>
      <p:ext uri="{BB962C8B-B14F-4D97-AF65-F5344CB8AC3E}">
        <p14:creationId xmlns:p14="http://schemas.microsoft.com/office/powerpoint/2010/main" val="19596395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1863" y="2635498"/>
            <a:ext cx="6619244" cy="949018"/>
          </a:xfrm>
        </p:spPr>
        <p:txBody>
          <a:bodyPr>
            <a:normAutofit/>
          </a:bodyPr>
          <a:lstStyle/>
          <a:p>
            <a:r>
              <a:rPr lang="en-US" sz="4200" dirty="0"/>
              <a:t>I2C Protocol: </a:t>
            </a:r>
            <a:r>
              <a:rPr lang="en-US" sz="4200" dirty="0" smtClean="0"/>
              <a:t>ACK/NACK</a:t>
            </a:r>
            <a:endParaRPr lang="en-IN" sz="4200" dirty="0"/>
          </a:p>
        </p:txBody>
      </p:sp>
    </p:spTree>
    <p:extLst>
      <p:ext uri="{BB962C8B-B14F-4D97-AF65-F5344CB8AC3E}">
        <p14:creationId xmlns:p14="http://schemas.microsoft.com/office/powerpoint/2010/main" val="10927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717" y="1299990"/>
            <a:ext cx="6886575" cy="2728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214576" y="328938"/>
            <a:ext cx="3883699" cy="629530"/>
          </a:xfrm>
          <a:prstGeom prst="rect">
            <a:avLst/>
          </a:prstGeom>
        </p:spPr>
        <p:txBody>
          <a:bodyPr vert="horz" lIns="68580" tIns="34290" rIns="68580" bIns="34290" rtlCol="0" anchor="t">
            <a:normAutofit/>
          </a:bodyPr>
          <a:lstStyle>
            <a:lvl1pPr algn="l" defTabSz="342900" rtl="0" eaLnBrk="1" latinLnBrk="0" hangingPunct="1">
              <a:spcBef>
                <a:spcPct val="0"/>
              </a:spcBef>
              <a:buNone/>
              <a:defRPr sz="3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I2C Protocol: ACK</a:t>
            </a:r>
            <a:endParaRPr lang="en-IN" dirty="0"/>
          </a:p>
        </p:txBody>
      </p:sp>
    </p:spTree>
    <p:extLst>
      <p:ext uri="{BB962C8B-B14F-4D97-AF65-F5344CB8AC3E}">
        <p14:creationId xmlns:p14="http://schemas.microsoft.com/office/powerpoint/2010/main" val="11022445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471" y="2558872"/>
            <a:ext cx="6619244" cy="976314"/>
          </a:xfrm>
        </p:spPr>
        <p:txBody>
          <a:bodyPr>
            <a:normAutofit/>
          </a:bodyPr>
          <a:lstStyle/>
          <a:p>
            <a:r>
              <a:rPr lang="en-US" sz="4200" dirty="0"/>
              <a:t>I2C Protocol: NACK</a:t>
            </a:r>
            <a:endParaRPr lang="en-IN" sz="4200" dirty="0"/>
          </a:p>
        </p:txBody>
      </p:sp>
    </p:spTree>
    <p:extLst>
      <p:ext uri="{BB962C8B-B14F-4D97-AF65-F5344CB8AC3E}">
        <p14:creationId xmlns:p14="http://schemas.microsoft.com/office/powerpoint/2010/main" val="42000222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181" y="1218930"/>
            <a:ext cx="6848475" cy="2692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269167" y="245574"/>
            <a:ext cx="3994360" cy="745945"/>
          </a:xfrm>
          <a:prstGeom prst="rect">
            <a:avLst/>
          </a:prstGeom>
        </p:spPr>
        <p:txBody>
          <a:bodyPr vert="horz" lIns="68580" tIns="34290" rIns="68580" bIns="34290" rtlCol="0" anchor="t">
            <a:normAutofit/>
          </a:bodyPr>
          <a:lstStyle>
            <a:lvl1pPr algn="l" defTabSz="342900" rtl="0" eaLnBrk="1" latinLnBrk="0" hangingPunct="1">
              <a:spcBef>
                <a:spcPct val="0"/>
              </a:spcBef>
              <a:buNone/>
              <a:defRPr sz="3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I2C Protocol: NACK</a:t>
            </a:r>
            <a:endParaRPr lang="en-IN" dirty="0"/>
          </a:p>
        </p:txBody>
      </p:sp>
    </p:spTree>
    <p:extLst>
      <p:ext uri="{BB962C8B-B14F-4D97-AF65-F5344CB8AC3E}">
        <p14:creationId xmlns:p14="http://schemas.microsoft.com/office/powerpoint/2010/main" val="36134401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4204" y="2129050"/>
            <a:ext cx="8032124" cy="1221973"/>
          </a:xfrm>
        </p:spPr>
        <p:txBody>
          <a:bodyPr>
            <a:normAutofit/>
          </a:bodyPr>
          <a:lstStyle/>
          <a:p>
            <a:r>
              <a:rPr lang="en-US" sz="4200" dirty="0"/>
              <a:t>I2C Protocol: Stop Condition</a:t>
            </a:r>
            <a:endParaRPr lang="en-IN" sz="4200" dirty="0"/>
          </a:p>
        </p:txBody>
      </p:sp>
    </p:spTree>
    <p:extLst>
      <p:ext uri="{BB962C8B-B14F-4D97-AF65-F5344CB8AC3E}">
        <p14:creationId xmlns:p14="http://schemas.microsoft.com/office/powerpoint/2010/main" val="19892676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18904" y="990812"/>
            <a:ext cx="8570691" cy="3505006"/>
            <a:chOff x="221261" y="1306964"/>
            <a:chExt cx="8570691" cy="3505006"/>
          </a:xfrm>
        </p:grpSpPr>
        <p:cxnSp>
          <p:nvCxnSpPr>
            <p:cNvPr id="5" name="Straight Connector 4"/>
            <p:cNvCxnSpPr/>
            <p:nvPr/>
          </p:nvCxnSpPr>
          <p:spPr>
            <a:xfrm>
              <a:off x="824839" y="1491630"/>
              <a:ext cx="777686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27584" y="2409732"/>
              <a:ext cx="7776864"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27584" y="2895786"/>
              <a:ext cx="7964368"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2627784" y="3357354"/>
              <a:ext cx="936104" cy="1080120"/>
            </a:xfrm>
            <a:prstGeom prst="round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
          <p:nvSpPr>
            <p:cNvPr id="13" name="Rounded Rectangle 12"/>
            <p:cNvSpPr/>
            <p:nvPr/>
          </p:nvSpPr>
          <p:spPr>
            <a:xfrm>
              <a:off x="1124000" y="3372222"/>
              <a:ext cx="936104" cy="1080120"/>
            </a:xfrm>
            <a:prstGeom prst="round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
          <p:nvSpPr>
            <p:cNvPr id="14" name="Rounded Rectangle 13"/>
            <p:cNvSpPr/>
            <p:nvPr/>
          </p:nvSpPr>
          <p:spPr>
            <a:xfrm>
              <a:off x="5607732" y="3353544"/>
              <a:ext cx="936104" cy="1080120"/>
            </a:xfrm>
            <a:prstGeom prst="round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
          <p:nvSpPr>
            <p:cNvPr id="15" name="Rounded Rectangle 14"/>
            <p:cNvSpPr/>
            <p:nvPr/>
          </p:nvSpPr>
          <p:spPr>
            <a:xfrm>
              <a:off x="4103948" y="3368412"/>
              <a:ext cx="936104" cy="1080120"/>
            </a:xfrm>
            <a:prstGeom prst="round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
          <p:nvSpPr>
            <p:cNvPr id="20" name="Rounded Rectangle 19"/>
            <p:cNvSpPr/>
            <p:nvPr/>
          </p:nvSpPr>
          <p:spPr>
            <a:xfrm>
              <a:off x="7236296" y="3353534"/>
              <a:ext cx="936104" cy="1080120"/>
            </a:xfrm>
            <a:prstGeom prst="round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30163" y="3582772"/>
              <a:ext cx="731345" cy="621643"/>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70466" y="3502471"/>
              <a:ext cx="867764" cy="597793"/>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63106" y="3480371"/>
              <a:ext cx="855167" cy="641995"/>
            </a:xfrm>
            <a:prstGeom prst="rect">
              <a:avLst/>
            </a:prstGeom>
          </p:spPr>
        </p:pic>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30525" y="3582772"/>
              <a:ext cx="849806" cy="587580"/>
            </a:xfrm>
            <a:prstGeom prst="rect">
              <a:avLst/>
            </a:prstGeom>
          </p:spPr>
        </p:pic>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39420" y="3630757"/>
              <a:ext cx="672728" cy="491609"/>
            </a:xfrm>
            <a:prstGeom prst="rect">
              <a:avLst/>
            </a:prstGeom>
          </p:spPr>
        </p:pic>
        <p:sp>
          <p:nvSpPr>
            <p:cNvPr id="26" name="Rectangle 25"/>
            <p:cNvSpPr/>
            <p:nvPr/>
          </p:nvSpPr>
          <p:spPr>
            <a:xfrm>
              <a:off x="1175912" y="4452342"/>
              <a:ext cx="792205" cy="338554"/>
            </a:xfrm>
            <a:prstGeom prst="rect">
              <a:avLst/>
            </a:prstGeom>
          </p:spPr>
          <p:txBody>
            <a:bodyPr wrap="none">
              <a:spAutoFit/>
            </a:bodyPr>
            <a:lstStyle/>
            <a:p>
              <a:r>
                <a:rPr lang="en-US" sz="1600" dirty="0"/>
                <a:t>STM32</a:t>
              </a:r>
              <a:endParaRPr lang="en-IN" sz="1600" dirty="0"/>
            </a:p>
          </p:txBody>
        </p:sp>
        <p:sp>
          <p:nvSpPr>
            <p:cNvPr id="27" name="Rectangle 26"/>
            <p:cNvSpPr/>
            <p:nvPr/>
          </p:nvSpPr>
          <p:spPr>
            <a:xfrm>
              <a:off x="2313923" y="4473416"/>
              <a:ext cx="1697901" cy="338554"/>
            </a:xfrm>
            <a:prstGeom prst="rect">
              <a:avLst/>
            </a:prstGeom>
          </p:spPr>
          <p:txBody>
            <a:bodyPr wrap="none">
              <a:spAutoFit/>
            </a:bodyPr>
            <a:lstStyle/>
            <a:p>
              <a:r>
                <a:rPr lang="en-US" sz="1600" dirty="0"/>
                <a:t>Accelerometer</a:t>
              </a:r>
              <a:endParaRPr lang="en-IN" sz="1600" dirty="0"/>
            </a:p>
          </p:txBody>
        </p:sp>
        <p:sp>
          <p:nvSpPr>
            <p:cNvPr id="28" name="Rectangle 27"/>
            <p:cNvSpPr/>
            <p:nvPr/>
          </p:nvSpPr>
          <p:spPr>
            <a:xfrm>
              <a:off x="4263521" y="4473416"/>
              <a:ext cx="655949" cy="338554"/>
            </a:xfrm>
            <a:prstGeom prst="rect">
              <a:avLst/>
            </a:prstGeom>
          </p:spPr>
          <p:txBody>
            <a:bodyPr wrap="none">
              <a:spAutoFit/>
            </a:bodyPr>
            <a:lstStyle/>
            <a:p>
              <a:r>
                <a:rPr lang="en-US" sz="1600" dirty="0"/>
                <a:t>ADC</a:t>
              </a:r>
              <a:endParaRPr lang="en-IN" sz="1600" dirty="0"/>
            </a:p>
          </p:txBody>
        </p:sp>
        <p:sp>
          <p:nvSpPr>
            <p:cNvPr id="29" name="Rectangle 28"/>
            <p:cNvSpPr/>
            <p:nvPr/>
          </p:nvSpPr>
          <p:spPr>
            <a:xfrm>
              <a:off x="5543882" y="4471630"/>
              <a:ext cx="1019831" cy="338554"/>
            </a:xfrm>
            <a:prstGeom prst="rect">
              <a:avLst/>
            </a:prstGeom>
          </p:spPr>
          <p:txBody>
            <a:bodyPr wrap="none">
              <a:spAutoFit/>
            </a:bodyPr>
            <a:lstStyle/>
            <a:p>
              <a:r>
                <a:rPr lang="en-US" sz="1600" dirty="0"/>
                <a:t>EEPROM</a:t>
              </a:r>
              <a:endParaRPr lang="en-IN" sz="1600" dirty="0"/>
            </a:p>
          </p:txBody>
        </p:sp>
        <p:sp>
          <p:nvSpPr>
            <p:cNvPr id="30" name="Rectangle 29"/>
            <p:cNvSpPr/>
            <p:nvPr/>
          </p:nvSpPr>
          <p:spPr>
            <a:xfrm>
              <a:off x="7311267" y="4469606"/>
              <a:ext cx="893193" cy="338554"/>
            </a:xfrm>
            <a:prstGeom prst="rect">
              <a:avLst/>
            </a:prstGeom>
          </p:spPr>
          <p:txBody>
            <a:bodyPr wrap="none">
              <a:spAutoFit/>
            </a:bodyPr>
            <a:lstStyle/>
            <a:p>
              <a:r>
                <a:rPr lang="en-US" sz="1600" dirty="0"/>
                <a:t>Rasp PI</a:t>
              </a:r>
              <a:endParaRPr lang="en-IN" sz="1600" dirty="0"/>
            </a:p>
          </p:txBody>
        </p:sp>
        <p:cxnSp>
          <p:nvCxnSpPr>
            <p:cNvPr id="41" name="Straight Connector 40"/>
            <p:cNvCxnSpPr/>
            <p:nvPr/>
          </p:nvCxnSpPr>
          <p:spPr>
            <a:xfrm>
              <a:off x="1403648" y="2409732"/>
              <a:ext cx="0" cy="9624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835696" y="2895786"/>
              <a:ext cx="0" cy="4577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1335832" y="2373728"/>
              <a:ext cx="135632"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
          <p:nvSpPr>
            <p:cNvPr id="50" name="Oval 49"/>
            <p:cNvSpPr/>
            <p:nvPr/>
          </p:nvSpPr>
          <p:spPr>
            <a:xfrm>
              <a:off x="1767880" y="2859782"/>
              <a:ext cx="135632"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cxnSp>
          <p:nvCxnSpPr>
            <p:cNvPr id="51" name="Straight Connector 50"/>
            <p:cNvCxnSpPr/>
            <p:nvPr/>
          </p:nvCxnSpPr>
          <p:spPr>
            <a:xfrm>
              <a:off x="2822407" y="2414541"/>
              <a:ext cx="0" cy="9624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254455" y="2900595"/>
              <a:ext cx="0" cy="4577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2754591" y="2378537"/>
              <a:ext cx="135632"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
          <p:nvSpPr>
            <p:cNvPr id="54" name="Oval 53"/>
            <p:cNvSpPr/>
            <p:nvPr/>
          </p:nvSpPr>
          <p:spPr>
            <a:xfrm>
              <a:off x="3186639" y="2864591"/>
              <a:ext cx="135632"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cxnSp>
          <p:nvCxnSpPr>
            <p:cNvPr id="55" name="Straight Connector 54"/>
            <p:cNvCxnSpPr/>
            <p:nvPr/>
          </p:nvCxnSpPr>
          <p:spPr>
            <a:xfrm>
              <a:off x="4349039" y="2420633"/>
              <a:ext cx="0" cy="9624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781087" y="2906687"/>
              <a:ext cx="0" cy="4577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4281223" y="2384629"/>
              <a:ext cx="135632"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
          <p:nvSpPr>
            <p:cNvPr id="58" name="Oval 57"/>
            <p:cNvSpPr/>
            <p:nvPr/>
          </p:nvSpPr>
          <p:spPr>
            <a:xfrm>
              <a:off x="4713271" y="2870683"/>
              <a:ext cx="135632"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cxnSp>
          <p:nvCxnSpPr>
            <p:cNvPr id="59" name="Straight Connector 58"/>
            <p:cNvCxnSpPr/>
            <p:nvPr/>
          </p:nvCxnSpPr>
          <p:spPr>
            <a:xfrm>
              <a:off x="5808804" y="2412670"/>
              <a:ext cx="0" cy="9624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240852" y="2898724"/>
              <a:ext cx="0" cy="4577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5740988" y="2376666"/>
              <a:ext cx="135632"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
          <p:nvSpPr>
            <p:cNvPr id="62" name="Oval 61"/>
            <p:cNvSpPr/>
            <p:nvPr/>
          </p:nvSpPr>
          <p:spPr>
            <a:xfrm>
              <a:off x="6173036" y="2862720"/>
              <a:ext cx="135632"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cxnSp>
          <p:nvCxnSpPr>
            <p:cNvPr id="63" name="Straight Connector 62"/>
            <p:cNvCxnSpPr/>
            <p:nvPr/>
          </p:nvCxnSpPr>
          <p:spPr>
            <a:xfrm>
              <a:off x="7452320" y="2413199"/>
              <a:ext cx="0" cy="9624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884368" y="2899253"/>
              <a:ext cx="0" cy="4577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7384504" y="2377195"/>
              <a:ext cx="135632"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
          <p:nvSpPr>
            <p:cNvPr id="66" name="Oval 65"/>
            <p:cNvSpPr/>
            <p:nvPr/>
          </p:nvSpPr>
          <p:spPr>
            <a:xfrm>
              <a:off x="7816552" y="2863249"/>
              <a:ext cx="135632"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grpSp>
          <p:nvGrpSpPr>
            <p:cNvPr id="68" name="Group 67"/>
            <p:cNvGrpSpPr>
              <a:grpSpLocks/>
            </p:cNvGrpSpPr>
            <p:nvPr/>
          </p:nvGrpSpPr>
          <p:grpSpPr bwMode="auto">
            <a:xfrm rot="16200000">
              <a:off x="1658372" y="1802217"/>
              <a:ext cx="267695" cy="222584"/>
              <a:chOff x="2209798" y="1219200"/>
              <a:chExt cx="762000" cy="304801"/>
            </a:xfrm>
          </p:grpSpPr>
          <p:cxnSp>
            <p:nvCxnSpPr>
              <p:cNvPr id="69" name="Straight Connector 68"/>
              <p:cNvCxnSpPr/>
              <p:nvPr/>
            </p:nvCxnSpPr>
            <p:spPr>
              <a:xfrm>
                <a:off x="2209798" y="1371599"/>
                <a:ext cx="74083" cy="31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flipH="1" flipV="1">
                <a:off x="2263245" y="1255712"/>
                <a:ext cx="152400" cy="793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2303462" y="1294872"/>
                <a:ext cx="304800" cy="15345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flipH="1" flipV="1">
                <a:off x="2438400" y="1297517"/>
                <a:ext cx="304800" cy="1481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2605087" y="1294870"/>
                <a:ext cx="304800" cy="1534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flipH="1" flipV="1">
                <a:off x="2797703" y="1408113"/>
                <a:ext cx="152400" cy="793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897715" y="1371599"/>
                <a:ext cx="74083" cy="31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7" name="Straight Connector 76"/>
            <p:cNvCxnSpPr/>
            <p:nvPr/>
          </p:nvCxnSpPr>
          <p:spPr>
            <a:xfrm>
              <a:off x="1794538" y="1491630"/>
              <a:ext cx="0" cy="3224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794538" y="2034343"/>
              <a:ext cx="0" cy="3783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0" name="Group 79"/>
            <p:cNvGrpSpPr>
              <a:grpSpLocks/>
            </p:cNvGrpSpPr>
            <p:nvPr/>
          </p:nvGrpSpPr>
          <p:grpSpPr bwMode="auto">
            <a:xfrm rot="16200000">
              <a:off x="2177757" y="1793853"/>
              <a:ext cx="267695" cy="222584"/>
              <a:chOff x="2209798" y="1219200"/>
              <a:chExt cx="762000" cy="304801"/>
            </a:xfrm>
          </p:grpSpPr>
          <p:cxnSp>
            <p:nvCxnSpPr>
              <p:cNvPr id="81" name="Straight Connector 80"/>
              <p:cNvCxnSpPr/>
              <p:nvPr/>
            </p:nvCxnSpPr>
            <p:spPr>
              <a:xfrm>
                <a:off x="2209798" y="1371599"/>
                <a:ext cx="74083" cy="31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flipH="1" flipV="1">
                <a:off x="2263245" y="1255712"/>
                <a:ext cx="152400" cy="793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2303462" y="1294872"/>
                <a:ext cx="304800" cy="15345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5400000" flipH="1" flipV="1">
                <a:off x="2438400" y="1297517"/>
                <a:ext cx="304800" cy="1481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2605087" y="1294870"/>
                <a:ext cx="304800" cy="1534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flipH="1" flipV="1">
                <a:off x="2797703" y="1408113"/>
                <a:ext cx="152400" cy="7937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2897715" y="1371599"/>
                <a:ext cx="74083" cy="31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8" name="Straight Connector 87"/>
            <p:cNvCxnSpPr/>
            <p:nvPr/>
          </p:nvCxnSpPr>
          <p:spPr>
            <a:xfrm>
              <a:off x="2313923" y="1483266"/>
              <a:ext cx="0" cy="3224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2313923" y="2025979"/>
              <a:ext cx="0" cy="8758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1736602" y="2384629"/>
              <a:ext cx="135632"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
          <p:nvSpPr>
            <p:cNvPr id="93" name="Oval 92"/>
            <p:cNvSpPr/>
            <p:nvPr/>
          </p:nvSpPr>
          <p:spPr>
            <a:xfrm>
              <a:off x="2243787" y="2870683"/>
              <a:ext cx="135632"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p>
          </p:txBody>
        </p:sp>
        <p:sp>
          <p:nvSpPr>
            <p:cNvPr id="94" name="Rectangle 93"/>
            <p:cNvSpPr/>
            <p:nvPr/>
          </p:nvSpPr>
          <p:spPr>
            <a:xfrm>
              <a:off x="227816" y="1306964"/>
              <a:ext cx="689612" cy="338554"/>
            </a:xfrm>
            <a:prstGeom prst="rect">
              <a:avLst/>
            </a:prstGeom>
          </p:spPr>
          <p:txBody>
            <a:bodyPr wrap="none">
              <a:spAutoFit/>
            </a:bodyPr>
            <a:lstStyle/>
            <a:p>
              <a:r>
                <a:rPr lang="en-US" sz="1600" dirty="0"/>
                <a:t>+</a:t>
              </a:r>
              <a:r>
                <a:rPr lang="en-US" sz="1600" dirty="0" err="1"/>
                <a:t>vcc</a:t>
              </a:r>
              <a:endParaRPr lang="en-IN" sz="1600" dirty="0"/>
            </a:p>
          </p:txBody>
        </p:sp>
        <p:sp>
          <p:nvSpPr>
            <p:cNvPr id="95" name="Rectangle 94"/>
            <p:cNvSpPr/>
            <p:nvPr/>
          </p:nvSpPr>
          <p:spPr>
            <a:xfrm>
              <a:off x="313160" y="2211850"/>
              <a:ext cx="548548" cy="338554"/>
            </a:xfrm>
            <a:prstGeom prst="rect">
              <a:avLst/>
            </a:prstGeom>
          </p:spPr>
          <p:txBody>
            <a:bodyPr wrap="none">
              <a:spAutoFit/>
            </a:bodyPr>
            <a:lstStyle/>
            <a:p>
              <a:r>
                <a:rPr lang="en-US" sz="1600" dirty="0"/>
                <a:t>SCL</a:t>
              </a:r>
              <a:endParaRPr lang="en-IN" sz="1600" dirty="0"/>
            </a:p>
          </p:txBody>
        </p:sp>
        <p:sp>
          <p:nvSpPr>
            <p:cNvPr id="96" name="Rectangle 95"/>
            <p:cNvSpPr/>
            <p:nvPr/>
          </p:nvSpPr>
          <p:spPr>
            <a:xfrm>
              <a:off x="221261" y="2722021"/>
              <a:ext cx="591829" cy="338554"/>
            </a:xfrm>
            <a:prstGeom prst="rect">
              <a:avLst/>
            </a:prstGeom>
          </p:spPr>
          <p:txBody>
            <a:bodyPr wrap="none">
              <a:spAutoFit/>
            </a:bodyPr>
            <a:lstStyle/>
            <a:p>
              <a:r>
                <a:rPr lang="en-US" sz="1600" dirty="0"/>
                <a:t>SDA</a:t>
              </a:r>
              <a:endParaRPr lang="en-IN" sz="1600" dirty="0"/>
            </a:p>
          </p:txBody>
        </p:sp>
        <p:sp>
          <p:nvSpPr>
            <p:cNvPr id="98" name="Rectangle 97"/>
            <p:cNvSpPr/>
            <p:nvPr/>
          </p:nvSpPr>
          <p:spPr>
            <a:xfrm>
              <a:off x="1071717" y="4087040"/>
              <a:ext cx="1040670" cy="338554"/>
            </a:xfrm>
            <a:prstGeom prst="rect">
              <a:avLst/>
            </a:prstGeom>
          </p:spPr>
          <p:txBody>
            <a:bodyPr wrap="none">
              <a:spAutoFit/>
            </a:bodyPr>
            <a:lstStyle/>
            <a:p>
              <a:r>
                <a:rPr lang="en-US" sz="1600" dirty="0"/>
                <a:t>Master-1</a:t>
              </a:r>
              <a:endParaRPr lang="en-IN" sz="1600" dirty="0"/>
            </a:p>
          </p:txBody>
        </p:sp>
        <p:sp>
          <p:nvSpPr>
            <p:cNvPr id="99" name="Rectangle 98"/>
            <p:cNvSpPr/>
            <p:nvPr/>
          </p:nvSpPr>
          <p:spPr>
            <a:xfrm>
              <a:off x="2771067" y="4161829"/>
              <a:ext cx="715260" cy="338554"/>
            </a:xfrm>
            <a:prstGeom prst="rect">
              <a:avLst/>
            </a:prstGeom>
          </p:spPr>
          <p:txBody>
            <a:bodyPr wrap="none">
              <a:spAutoFit/>
            </a:bodyPr>
            <a:lstStyle/>
            <a:p>
              <a:r>
                <a:rPr lang="en-US" sz="1600" dirty="0"/>
                <a:t>Slave</a:t>
              </a:r>
              <a:endParaRPr lang="en-IN" sz="1600" dirty="0"/>
            </a:p>
          </p:txBody>
        </p:sp>
        <p:sp>
          <p:nvSpPr>
            <p:cNvPr id="102" name="Rectangle 101"/>
            <p:cNvSpPr/>
            <p:nvPr/>
          </p:nvSpPr>
          <p:spPr>
            <a:xfrm>
              <a:off x="4199366" y="4100264"/>
              <a:ext cx="715260" cy="338554"/>
            </a:xfrm>
            <a:prstGeom prst="rect">
              <a:avLst/>
            </a:prstGeom>
          </p:spPr>
          <p:txBody>
            <a:bodyPr wrap="none">
              <a:spAutoFit/>
            </a:bodyPr>
            <a:lstStyle/>
            <a:p>
              <a:r>
                <a:rPr lang="en-US" sz="1600" dirty="0"/>
                <a:t>Slave</a:t>
              </a:r>
              <a:endParaRPr lang="en-IN" sz="1600" dirty="0"/>
            </a:p>
          </p:txBody>
        </p:sp>
        <p:sp>
          <p:nvSpPr>
            <p:cNvPr id="103" name="Rectangle 102"/>
            <p:cNvSpPr/>
            <p:nvPr/>
          </p:nvSpPr>
          <p:spPr>
            <a:xfrm>
              <a:off x="5792769" y="4100264"/>
              <a:ext cx="715260" cy="338554"/>
            </a:xfrm>
            <a:prstGeom prst="rect">
              <a:avLst/>
            </a:prstGeom>
          </p:spPr>
          <p:txBody>
            <a:bodyPr wrap="none">
              <a:spAutoFit/>
            </a:bodyPr>
            <a:lstStyle/>
            <a:p>
              <a:r>
                <a:rPr lang="en-US" sz="1600" dirty="0"/>
                <a:t>Slave</a:t>
              </a:r>
              <a:endParaRPr lang="en-IN" sz="1600" dirty="0"/>
            </a:p>
          </p:txBody>
        </p:sp>
        <p:sp>
          <p:nvSpPr>
            <p:cNvPr id="104" name="Rectangle 103"/>
            <p:cNvSpPr/>
            <p:nvPr/>
          </p:nvSpPr>
          <p:spPr>
            <a:xfrm>
              <a:off x="7184013" y="4089221"/>
              <a:ext cx="1040670" cy="338554"/>
            </a:xfrm>
            <a:prstGeom prst="rect">
              <a:avLst/>
            </a:prstGeom>
          </p:spPr>
          <p:txBody>
            <a:bodyPr wrap="none">
              <a:spAutoFit/>
            </a:bodyPr>
            <a:lstStyle/>
            <a:p>
              <a:r>
                <a:rPr lang="en-US" sz="1600" dirty="0"/>
                <a:t>Master-2</a:t>
              </a:r>
              <a:endParaRPr lang="en-IN" sz="1600" dirty="0"/>
            </a:p>
          </p:txBody>
        </p:sp>
        <p:sp>
          <p:nvSpPr>
            <p:cNvPr id="105" name="Rectangle 104"/>
            <p:cNvSpPr/>
            <p:nvPr/>
          </p:nvSpPr>
          <p:spPr>
            <a:xfrm>
              <a:off x="1296058" y="1746504"/>
              <a:ext cx="423514" cy="338554"/>
            </a:xfrm>
            <a:prstGeom prst="rect">
              <a:avLst/>
            </a:prstGeom>
          </p:spPr>
          <p:txBody>
            <a:bodyPr wrap="none">
              <a:spAutoFit/>
            </a:bodyPr>
            <a:lstStyle/>
            <a:p>
              <a:r>
                <a:rPr lang="en-US" sz="1600" dirty="0"/>
                <a:t>R1</a:t>
              </a:r>
              <a:endParaRPr lang="en-IN" sz="1600" dirty="0"/>
            </a:p>
          </p:txBody>
        </p:sp>
        <p:sp>
          <p:nvSpPr>
            <p:cNvPr id="106" name="Rectangle 105"/>
            <p:cNvSpPr/>
            <p:nvPr/>
          </p:nvSpPr>
          <p:spPr>
            <a:xfrm>
              <a:off x="2463503" y="1746504"/>
              <a:ext cx="423514" cy="338554"/>
            </a:xfrm>
            <a:prstGeom prst="rect">
              <a:avLst/>
            </a:prstGeom>
          </p:spPr>
          <p:txBody>
            <a:bodyPr wrap="none">
              <a:spAutoFit/>
            </a:bodyPr>
            <a:lstStyle/>
            <a:p>
              <a:r>
                <a:rPr lang="en-US" sz="1600" dirty="0" smtClean="0"/>
                <a:t>R2</a:t>
              </a:r>
              <a:endParaRPr lang="en-IN" sz="1600" dirty="0"/>
            </a:p>
          </p:txBody>
        </p:sp>
      </p:grpSp>
    </p:spTree>
    <p:extLst>
      <p:ext uri="{BB962C8B-B14F-4D97-AF65-F5344CB8AC3E}">
        <p14:creationId xmlns:p14="http://schemas.microsoft.com/office/powerpoint/2010/main" val="20822215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8" y="1439264"/>
            <a:ext cx="3600400" cy="2747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336749" y="344319"/>
            <a:ext cx="5733545" cy="683786"/>
          </a:xfrm>
          <a:prstGeom prst="rect">
            <a:avLst/>
          </a:prstGeom>
        </p:spPr>
        <p:txBody>
          <a:bodyPr vert="horz" lIns="68580" tIns="34290" rIns="68580" bIns="34290" rtlCol="0" anchor="t">
            <a:normAutofit/>
          </a:bodyPr>
          <a:lstStyle>
            <a:lvl1pPr algn="l" defTabSz="342900" rtl="0" eaLnBrk="1" latinLnBrk="0" hangingPunct="1">
              <a:spcBef>
                <a:spcPct val="0"/>
              </a:spcBef>
              <a:buNone/>
              <a:defRPr sz="3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I2C Protocol: Stop Condition</a:t>
            </a:r>
            <a:endParaRPr lang="en-IN" dirty="0"/>
          </a:p>
        </p:txBody>
      </p:sp>
    </p:spTree>
    <p:extLst>
      <p:ext uri="{BB962C8B-B14F-4D97-AF65-F5344CB8AC3E}">
        <p14:creationId xmlns:p14="http://schemas.microsoft.com/office/powerpoint/2010/main" val="2253974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8029" y="2270296"/>
            <a:ext cx="8659922" cy="1317508"/>
          </a:xfrm>
        </p:spPr>
        <p:txBody>
          <a:bodyPr>
            <a:normAutofit fontScale="90000"/>
          </a:bodyPr>
          <a:lstStyle/>
          <a:p>
            <a:r>
              <a:rPr lang="en-US" sz="4200" dirty="0"/>
              <a:t>Master Read/Write </a:t>
            </a:r>
            <a:r>
              <a:rPr lang="en-US" sz="4200" dirty="0" smtClean="0"/>
              <a:t/>
            </a:r>
            <a:br>
              <a:rPr lang="en-US" sz="4200" dirty="0" smtClean="0"/>
            </a:br>
            <a:r>
              <a:rPr lang="en-US" sz="4200" dirty="0" smtClean="0"/>
              <a:t>data </a:t>
            </a:r>
            <a:r>
              <a:rPr lang="en-US" sz="4200" dirty="0"/>
              <a:t>phase</a:t>
            </a:r>
            <a:endParaRPr lang="en-IN" sz="4200" dirty="0"/>
          </a:p>
        </p:txBody>
      </p:sp>
    </p:spTree>
    <p:extLst>
      <p:ext uri="{BB962C8B-B14F-4D97-AF65-F5344CB8AC3E}">
        <p14:creationId xmlns:p14="http://schemas.microsoft.com/office/powerpoint/2010/main" val="3016982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1500" y="2606723"/>
            <a:ext cx="7936590" cy="839836"/>
          </a:xfrm>
        </p:spPr>
        <p:txBody>
          <a:bodyPr>
            <a:normAutofit/>
          </a:bodyPr>
          <a:lstStyle/>
          <a:p>
            <a:r>
              <a:rPr lang="en-US" sz="4200" dirty="0"/>
              <a:t>Master Writing data to slave</a:t>
            </a:r>
            <a:endParaRPr lang="en-IN" sz="4200" dirty="0"/>
          </a:p>
        </p:txBody>
      </p:sp>
    </p:spTree>
    <p:extLst>
      <p:ext uri="{BB962C8B-B14F-4D97-AF65-F5344CB8AC3E}">
        <p14:creationId xmlns:p14="http://schemas.microsoft.com/office/powerpoint/2010/main" val="18335053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 name="Straight Connector 64"/>
          <p:cNvCxnSpPr/>
          <p:nvPr/>
        </p:nvCxnSpPr>
        <p:spPr>
          <a:xfrm>
            <a:off x="179513" y="831538"/>
            <a:ext cx="722056"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901567" y="831541"/>
            <a:ext cx="0" cy="307778"/>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901570" y="1139318"/>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540540" y="1898417"/>
            <a:ext cx="42970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V="1">
            <a:off x="540540" y="1557795"/>
            <a:ext cx="0" cy="3286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179512" y="1557794"/>
            <a:ext cx="36102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6801" y="462207"/>
            <a:ext cx="503660" cy="307775"/>
          </a:xfrm>
          <a:prstGeom prst="rect">
            <a:avLst/>
          </a:prstGeom>
        </p:spPr>
        <p:txBody>
          <a:bodyPr wrap="none" lIns="91438" tIns="45719" rIns="91438" bIns="45719">
            <a:spAutoFit/>
          </a:bodyPr>
          <a:lstStyle/>
          <a:p>
            <a:r>
              <a:rPr lang="en-US" dirty="0"/>
              <a:t>SCL</a:t>
            </a:r>
            <a:endParaRPr lang="en-IN" dirty="0"/>
          </a:p>
        </p:txBody>
      </p:sp>
      <p:sp>
        <p:nvSpPr>
          <p:cNvPr id="11" name="Rectangle 10"/>
          <p:cNvSpPr/>
          <p:nvPr/>
        </p:nvSpPr>
        <p:spPr>
          <a:xfrm>
            <a:off x="0" y="1174020"/>
            <a:ext cx="540529" cy="307775"/>
          </a:xfrm>
          <a:prstGeom prst="rect">
            <a:avLst/>
          </a:prstGeom>
        </p:spPr>
        <p:txBody>
          <a:bodyPr wrap="none" lIns="91438" tIns="45719" rIns="91438" bIns="45719">
            <a:spAutoFit/>
          </a:bodyPr>
          <a:lstStyle/>
          <a:p>
            <a:r>
              <a:rPr lang="en-US" dirty="0" smtClean="0"/>
              <a:t>SDA</a:t>
            </a:r>
            <a:endParaRPr lang="en-IN" dirty="0"/>
          </a:p>
        </p:txBody>
      </p:sp>
    </p:spTree>
    <p:extLst>
      <p:ext uri="{BB962C8B-B14F-4D97-AF65-F5344CB8AC3E}">
        <p14:creationId xmlns:p14="http://schemas.microsoft.com/office/powerpoint/2010/main" val="7535952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 name="Straight Connector 64"/>
          <p:cNvCxnSpPr/>
          <p:nvPr/>
        </p:nvCxnSpPr>
        <p:spPr>
          <a:xfrm>
            <a:off x="179513" y="831538"/>
            <a:ext cx="722056"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901567" y="831541"/>
            <a:ext cx="0" cy="307778"/>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901570" y="831540"/>
            <a:ext cx="363205" cy="316738"/>
            <a:chOff x="2267744" y="2204864"/>
            <a:chExt cx="736711" cy="296416"/>
          </a:xfrm>
        </p:grpSpPr>
        <p:cxnSp>
          <p:nvCxnSpPr>
            <p:cNvPr id="108" name="Straight Connector 107"/>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1264775" y="844979"/>
            <a:ext cx="363205" cy="316738"/>
            <a:chOff x="2267744" y="2204864"/>
            <a:chExt cx="736711" cy="296416"/>
          </a:xfrm>
        </p:grpSpPr>
        <p:cxnSp>
          <p:nvCxnSpPr>
            <p:cNvPr id="104" name="Straight Connector 103"/>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1632078" y="850236"/>
            <a:ext cx="363205" cy="316738"/>
            <a:chOff x="2267744" y="2204864"/>
            <a:chExt cx="736711" cy="296416"/>
          </a:xfrm>
        </p:grpSpPr>
        <p:cxnSp>
          <p:nvCxnSpPr>
            <p:cNvPr id="100" name="Straight Connector 99"/>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2001334" y="825570"/>
            <a:ext cx="363205" cy="316738"/>
            <a:chOff x="2267744" y="2204864"/>
            <a:chExt cx="736711" cy="296416"/>
          </a:xfrm>
        </p:grpSpPr>
        <p:cxnSp>
          <p:nvCxnSpPr>
            <p:cNvPr id="96" name="Straight Connector 95"/>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a:xfrm>
            <a:off x="2344133" y="850236"/>
            <a:ext cx="363205" cy="316738"/>
            <a:chOff x="2267744" y="2204864"/>
            <a:chExt cx="736711" cy="296416"/>
          </a:xfrm>
        </p:grpSpPr>
        <p:cxnSp>
          <p:nvCxnSpPr>
            <p:cNvPr id="92" name="Straight Connector 9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2707337" y="836019"/>
            <a:ext cx="363205" cy="316738"/>
            <a:chOff x="2267744" y="2204864"/>
            <a:chExt cx="736711" cy="296416"/>
          </a:xfrm>
        </p:grpSpPr>
        <p:cxnSp>
          <p:nvCxnSpPr>
            <p:cNvPr id="88" name="Straight Connector 87"/>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3070542" y="822582"/>
            <a:ext cx="363205" cy="316738"/>
            <a:chOff x="2267744" y="2204864"/>
            <a:chExt cx="736711" cy="296416"/>
          </a:xfrm>
        </p:grpSpPr>
        <p:cxnSp>
          <p:nvCxnSpPr>
            <p:cNvPr id="84" name="Straight Connector 83"/>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80" name="Straight Connector 79"/>
          <p:cNvCxnSpPr/>
          <p:nvPr/>
        </p:nvCxnSpPr>
        <p:spPr>
          <a:xfrm>
            <a:off x="3437847" y="1128869"/>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1063033" y="655641"/>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1</a:t>
            </a:r>
            <a:endParaRPr lang="en-IN" sz="1600" b="1" dirty="0">
              <a:solidFill>
                <a:schemeClr val="tx1"/>
              </a:solidFill>
            </a:endParaRPr>
          </a:p>
        </p:txBody>
      </p:sp>
      <p:sp>
        <p:nvSpPr>
          <p:cNvPr id="144" name="Oval 143"/>
          <p:cNvSpPr/>
          <p:nvPr/>
        </p:nvSpPr>
        <p:spPr>
          <a:xfrm>
            <a:off x="1426238" y="648408"/>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2</a:t>
            </a:r>
            <a:endParaRPr lang="en-IN" sz="1600" b="1" dirty="0">
              <a:solidFill>
                <a:schemeClr val="tx1"/>
              </a:solidFill>
            </a:endParaRPr>
          </a:p>
        </p:txBody>
      </p:sp>
      <p:sp>
        <p:nvSpPr>
          <p:cNvPr id="145" name="Oval 144"/>
          <p:cNvSpPr/>
          <p:nvPr/>
        </p:nvSpPr>
        <p:spPr>
          <a:xfrm>
            <a:off x="1793541" y="657612"/>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3</a:t>
            </a:r>
            <a:endParaRPr lang="en-IN" sz="1600" b="1" dirty="0">
              <a:solidFill>
                <a:schemeClr val="tx1"/>
              </a:solidFill>
            </a:endParaRPr>
          </a:p>
        </p:txBody>
      </p:sp>
      <p:sp>
        <p:nvSpPr>
          <p:cNvPr id="146" name="Oval 145"/>
          <p:cNvSpPr/>
          <p:nvPr/>
        </p:nvSpPr>
        <p:spPr>
          <a:xfrm>
            <a:off x="2155356" y="658766"/>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4</a:t>
            </a:r>
            <a:endParaRPr lang="en-IN" sz="1600" b="1" dirty="0">
              <a:solidFill>
                <a:schemeClr val="tx1"/>
              </a:solidFill>
            </a:endParaRPr>
          </a:p>
        </p:txBody>
      </p:sp>
      <p:sp>
        <p:nvSpPr>
          <p:cNvPr id="147" name="Oval 146"/>
          <p:cNvSpPr/>
          <p:nvPr/>
        </p:nvSpPr>
        <p:spPr>
          <a:xfrm>
            <a:off x="2518561" y="651533"/>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5</a:t>
            </a:r>
            <a:endParaRPr lang="en-IN" sz="1600" b="1" dirty="0">
              <a:solidFill>
                <a:schemeClr val="tx1"/>
              </a:solidFill>
            </a:endParaRPr>
          </a:p>
        </p:txBody>
      </p:sp>
      <p:sp>
        <p:nvSpPr>
          <p:cNvPr id="148" name="Oval 147"/>
          <p:cNvSpPr/>
          <p:nvPr/>
        </p:nvSpPr>
        <p:spPr>
          <a:xfrm>
            <a:off x="2885864" y="660738"/>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6</a:t>
            </a:r>
            <a:endParaRPr lang="en-IN" sz="1600" b="1" dirty="0">
              <a:solidFill>
                <a:schemeClr val="tx1"/>
              </a:solidFill>
            </a:endParaRPr>
          </a:p>
        </p:txBody>
      </p:sp>
      <p:sp>
        <p:nvSpPr>
          <p:cNvPr id="149" name="Oval 148"/>
          <p:cNvSpPr/>
          <p:nvPr/>
        </p:nvSpPr>
        <p:spPr>
          <a:xfrm>
            <a:off x="3232005" y="636369"/>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7</a:t>
            </a:r>
            <a:endParaRPr lang="en-IN" sz="1600" b="1" dirty="0">
              <a:solidFill>
                <a:schemeClr val="tx1"/>
              </a:solidFill>
            </a:endParaRPr>
          </a:p>
        </p:txBody>
      </p:sp>
      <p:cxnSp>
        <p:nvCxnSpPr>
          <p:cNvPr id="244" name="Straight Connector 243"/>
          <p:cNvCxnSpPr/>
          <p:nvPr/>
        </p:nvCxnSpPr>
        <p:spPr>
          <a:xfrm>
            <a:off x="540540" y="1898417"/>
            <a:ext cx="42970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V="1">
            <a:off x="540540" y="1557795"/>
            <a:ext cx="0" cy="3286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179512" y="1557794"/>
            <a:ext cx="36102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56801" y="462207"/>
            <a:ext cx="503660" cy="307775"/>
          </a:xfrm>
          <a:prstGeom prst="rect">
            <a:avLst/>
          </a:prstGeom>
        </p:spPr>
        <p:txBody>
          <a:bodyPr wrap="none" lIns="91438" tIns="45719" rIns="91438" bIns="45719">
            <a:spAutoFit/>
          </a:bodyPr>
          <a:lstStyle/>
          <a:p>
            <a:r>
              <a:rPr lang="en-US" dirty="0"/>
              <a:t>SCL</a:t>
            </a:r>
            <a:endParaRPr lang="en-IN" dirty="0"/>
          </a:p>
        </p:txBody>
      </p:sp>
      <p:sp>
        <p:nvSpPr>
          <p:cNvPr id="61" name="Rectangle 60"/>
          <p:cNvSpPr/>
          <p:nvPr/>
        </p:nvSpPr>
        <p:spPr>
          <a:xfrm>
            <a:off x="0" y="1174020"/>
            <a:ext cx="540529" cy="307775"/>
          </a:xfrm>
          <a:prstGeom prst="rect">
            <a:avLst/>
          </a:prstGeom>
        </p:spPr>
        <p:txBody>
          <a:bodyPr wrap="none" lIns="91438" tIns="45719" rIns="91438" bIns="45719">
            <a:spAutoFit/>
          </a:bodyPr>
          <a:lstStyle/>
          <a:p>
            <a:r>
              <a:rPr lang="en-US" dirty="0" smtClean="0"/>
              <a:t>SDA</a:t>
            </a:r>
            <a:endParaRPr lang="en-IN" dirty="0"/>
          </a:p>
        </p:txBody>
      </p:sp>
      <p:grpSp>
        <p:nvGrpSpPr>
          <p:cNvPr id="62" name="Group 61"/>
          <p:cNvGrpSpPr/>
          <p:nvPr/>
        </p:nvGrpSpPr>
        <p:grpSpPr>
          <a:xfrm>
            <a:off x="950949" y="1610384"/>
            <a:ext cx="2634791" cy="338797"/>
            <a:chOff x="950949" y="1610384"/>
            <a:chExt cx="2634791" cy="338797"/>
          </a:xfrm>
        </p:grpSpPr>
        <p:cxnSp>
          <p:nvCxnSpPr>
            <p:cNvPr id="63" name="Straight Connector 62"/>
            <p:cNvCxnSpPr/>
            <p:nvPr/>
          </p:nvCxnSpPr>
          <p:spPr>
            <a:xfrm>
              <a:off x="1335011"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702314"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071570"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971806" y="1610384"/>
              <a:ext cx="2536277" cy="288031"/>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6" name="Straight Connector 75"/>
            <p:cNvCxnSpPr/>
            <p:nvPr/>
          </p:nvCxnSpPr>
          <p:spPr>
            <a:xfrm>
              <a:off x="2414369"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773728"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3147082"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950949" y="1610627"/>
              <a:ext cx="2634791" cy="338554"/>
            </a:xfrm>
            <a:prstGeom prst="rect">
              <a:avLst/>
            </a:prstGeom>
          </p:spPr>
          <p:txBody>
            <a:bodyPr wrap="square">
              <a:spAutoFit/>
            </a:bodyPr>
            <a:lstStyle/>
            <a:p>
              <a:r>
                <a:rPr lang="en-US" sz="1600" dirty="0"/>
                <a:t>A7 </a:t>
              </a:r>
              <a:r>
                <a:rPr lang="en-US" sz="1600" dirty="0" smtClean="0"/>
                <a:t>A6  A5  A4 A3  A2  A1</a:t>
              </a:r>
              <a:endParaRPr lang="en-IN" sz="1600" dirty="0"/>
            </a:p>
          </p:txBody>
        </p:sp>
      </p:grpSp>
    </p:spTree>
    <p:extLst>
      <p:ext uri="{BB962C8B-B14F-4D97-AF65-F5344CB8AC3E}">
        <p14:creationId xmlns:p14="http://schemas.microsoft.com/office/powerpoint/2010/main" val="41315024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 name="Straight Connector 64"/>
          <p:cNvCxnSpPr/>
          <p:nvPr/>
        </p:nvCxnSpPr>
        <p:spPr>
          <a:xfrm>
            <a:off x="179513" y="831538"/>
            <a:ext cx="722056"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901567" y="831541"/>
            <a:ext cx="0" cy="307778"/>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901570" y="831540"/>
            <a:ext cx="363205" cy="316738"/>
            <a:chOff x="2267744" y="2204864"/>
            <a:chExt cx="736711" cy="296416"/>
          </a:xfrm>
        </p:grpSpPr>
        <p:cxnSp>
          <p:nvCxnSpPr>
            <p:cNvPr id="108" name="Straight Connector 107"/>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1264775" y="844979"/>
            <a:ext cx="363205" cy="316738"/>
            <a:chOff x="2267744" y="2204864"/>
            <a:chExt cx="736711" cy="296416"/>
          </a:xfrm>
        </p:grpSpPr>
        <p:cxnSp>
          <p:nvCxnSpPr>
            <p:cNvPr id="104" name="Straight Connector 103"/>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1632078" y="850236"/>
            <a:ext cx="363205" cy="316738"/>
            <a:chOff x="2267744" y="2204864"/>
            <a:chExt cx="736711" cy="296416"/>
          </a:xfrm>
        </p:grpSpPr>
        <p:cxnSp>
          <p:nvCxnSpPr>
            <p:cNvPr id="100" name="Straight Connector 99"/>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2001334" y="825570"/>
            <a:ext cx="363205" cy="316738"/>
            <a:chOff x="2267744" y="2204864"/>
            <a:chExt cx="736711" cy="296416"/>
          </a:xfrm>
        </p:grpSpPr>
        <p:cxnSp>
          <p:nvCxnSpPr>
            <p:cNvPr id="96" name="Straight Connector 95"/>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a:xfrm>
            <a:off x="2344133" y="850236"/>
            <a:ext cx="363205" cy="316738"/>
            <a:chOff x="2267744" y="2204864"/>
            <a:chExt cx="736711" cy="296416"/>
          </a:xfrm>
        </p:grpSpPr>
        <p:cxnSp>
          <p:nvCxnSpPr>
            <p:cNvPr id="92" name="Straight Connector 9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2707337" y="836019"/>
            <a:ext cx="363205" cy="316738"/>
            <a:chOff x="2267744" y="2204864"/>
            <a:chExt cx="736711" cy="296416"/>
          </a:xfrm>
        </p:grpSpPr>
        <p:cxnSp>
          <p:nvCxnSpPr>
            <p:cNvPr id="88" name="Straight Connector 87"/>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3070542" y="822582"/>
            <a:ext cx="363205" cy="316738"/>
            <a:chOff x="2267744" y="2204864"/>
            <a:chExt cx="736711" cy="296416"/>
          </a:xfrm>
        </p:grpSpPr>
        <p:cxnSp>
          <p:nvCxnSpPr>
            <p:cNvPr id="84" name="Straight Connector 83"/>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3437847" y="821090"/>
            <a:ext cx="363205" cy="316738"/>
            <a:chOff x="2267744" y="2204864"/>
            <a:chExt cx="736711" cy="296416"/>
          </a:xfrm>
        </p:grpSpPr>
        <p:cxnSp>
          <p:nvCxnSpPr>
            <p:cNvPr id="80" name="Straight Connector 79"/>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76" name="Straight Connector 75"/>
          <p:cNvCxnSpPr/>
          <p:nvPr/>
        </p:nvCxnSpPr>
        <p:spPr>
          <a:xfrm>
            <a:off x="3801051" y="1119911"/>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1063033" y="655641"/>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1</a:t>
            </a:r>
            <a:endParaRPr lang="en-IN" sz="1600" b="1" dirty="0">
              <a:solidFill>
                <a:schemeClr val="tx1"/>
              </a:solidFill>
            </a:endParaRPr>
          </a:p>
        </p:txBody>
      </p:sp>
      <p:sp>
        <p:nvSpPr>
          <p:cNvPr id="144" name="Oval 143"/>
          <p:cNvSpPr/>
          <p:nvPr/>
        </p:nvSpPr>
        <p:spPr>
          <a:xfrm>
            <a:off x="1426238" y="648408"/>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2</a:t>
            </a:r>
            <a:endParaRPr lang="en-IN" sz="1600" b="1" dirty="0">
              <a:solidFill>
                <a:schemeClr val="tx1"/>
              </a:solidFill>
            </a:endParaRPr>
          </a:p>
        </p:txBody>
      </p:sp>
      <p:sp>
        <p:nvSpPr>
          <p:cNvPr id="145" name="Oval 144"/>
          <p:cNvSpPr/>
          <p:nvPr/>
        </p:nvSpPr>
        <p:spPr>
          <a:xfrm>
            <a:off x="1793541" y="657612"/>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3</a:t>
            </a:r>
            <a:endParaRPr lang="en-IN" sz="1600" b="1" dirty="0">
              <a:solidFill>
                <a:schemeClr val="tx1"/>
              </a:solidFill>
            </a:endParaRPr>
          </a:p>
        </p:txBody>
      </p:sp>
      <p:sp>
        <p:nvSpPr>
          <p:cNvPr id="146" name="Oval 145"/>
          <p:cNvSpPr/>
          <p:nvPr/>
        </p:nvSpPr>
        <p:spPr>
          <a:xfrm>
            <a:off x="2155356" y="658766"/>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4</a:t>
            </a:r>
            <a:endParaRPr lang="en-IN" sz="1600" b="1" dirty="0">
              <a:solidFill>
                <a:schemeClr val="tx1"/>
              </a:solidFill>
            </a:endParaRPr>
          </a:p>
        </p:txBody>
      </p:sp>
      <p:sp>
        <p:nvSpPr>
          <p:cNvPr id="147" name="Oval 146"/>
          <p:cNvSpPr/>
          <p:nvPr/>
        </p:nvSpPr>
        <p:spPr>
          <a:xfrm>
            <a:off x="2518561" y="651533"/>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5</a:t>
            </a:r>
            <a:endParaRPr lang="en-IN" sz="1600" b="1" dirty="0">
              <a:solidFill>
                <a:schemeClr val="tx1"/>
              </a:solidFill>
            </a:endParaRPr>
          </a:p>
        </p:txBody>
      </p:sp>
      <p:sp>
        <p:nvSpPr>
          <p:cNvPr id="148" name="Oval 147"/>
          <p:cNvSpPr/>
          <p:nvPr/>
        </p:nvSpPr>
        <p:spPr>
          <a:xfrm>
            <a:off x="2885864" y="660738"/>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6</a:t>
            </a:r>
            <a:endParaRPr lang="en-IN" sz="1600" b="1" dirty="0">
              <a:solidFill>
                <a:schemeClr val="tx1"/>
              </a:solidFill>
            </a:endParaRPr>
          </a:p>
        </p:txBody>
      </p:sp>
      <p:sp>
        <p:nvSpPr>
          <p:cNvPr id="149" name="Oval 148"/>
          <p:cNvSpPr/>
          <p:nvPr/>
        </p:nvSpPr>
        <p:spPr>
          <a:xfrm>
            <a:off x="3232005" y="636369"/>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7</a:t>
            </a:r>
            <a:endParaRPr lang="en-IN" sz="1600" b="1" dirty="0">
              <a:solidFill>
                <a:schemeClr val="tx1"/>
              </a:solidFill>
            </a:endParaRPr>
          </a:p>
        </p:txBody>
      </p:sp>
      <p:sp>
        <p:nvSpPr>
          <p:cNvPr id="150" name="Oval 149"/>
          <p:cNvSpPr/>
          <p:nvPr/>
        </p:nvSpPr>
        <p:spPr>
          <a:xfrm>
            <a:off x="3595210" y="629136"/>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8</a:t>
            </a:r>
            <a:endParaRPr lang="en-IN" sz="1600" b="1" dirty="0">
              <a:solidFill>
                <a:schemeClr val="tx1"/>
              </a:solidFill>
            </a:endParaRPr>
          </a:p>
        </p:txBody>
      </p:sp>
      <p:cxnSp>
        <p:nvCxnSpPr>
          <p:cNvPr id="244" name="Straight Connector 243"/>
          <p:cNvCxnSpPr/>
          <p:nvPr/>
        </p:nvCxnSpPr>
        <p:spPr>
          <a:xfrm>
            <a:off x="540540" y="1898417"/>
            <a:ext cx="42970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V="1">
            <a:off x="540540" y="1557795"/>
            <a:ext cx="0" cy="3286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179512" y="1557794"/>
            <a:ext cx="36102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3508083" y="1898417"/>
            <a:ext cx="47047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56801" y="462207"/>
            <a:ext cx="503660" cy="307775"/>
          </a:xfrm>
          <a:prstGeom prst="rect">
            <a:avLst/>
          </a:prstGeom>
        </p:spPr>
        <p:txBody>
          <a:bodyPr wrap="none" lIns="91438" tIns="45719" rIns="91438" bIns="45719">
            <a:spAutoFit/>
          </a:bodyPr>
          <a:lstStyle/>
          <a:p>
            <a:r>
              <a:rPr lang="en-US" dirty="0"/>
              <a:t>SCL</a:t>
            </a:r>
            <a:endParaRPr lang="en-IN" dirty="0"/>
          </a:p>
        </p:txBody>
      </p:sp>
      <p:sp>
        <p:nvSpPr>
          <p:cNvPr id="77" name="Rectangle 76"/>
          <p:cNvSpPr/>
          <p:nvPr/>
        </p:nvSpPr>
        <p:spPr>
          <a:xfrm>
            <a:off x="0" y="1174020"/>
            <a:ext cx="540529" cy="307775"/>
          </a:xfrm>
          <a:prstGeom prst="rect">
            <a:avLst/>
          </a:prstGeom>
        </p:spPr>
        <p:txBody>
          <a:bodyPr wrap="none" lIns="91438" tIns="45719" rIns="91438" bIns="45719">
            <a:spAutoFit/>
          </a:bodyPr>
          <a:lstStyle/>
          <a:p>
            <a:r>
              <a:rPr lang="en-US" dirty="0" smtClean="0"/>
              <a:t>SDA</a:t>
            </a:r>
            <a:endParaRPr lang="en-IN" dirty="0"/>
          </a:p>
        </p:txBody>
      </p:sp>
      <p:grpSp>
        <p:nvGrpSpPr>
          <p:cNvPr id="78" name="Group 77"/>
          <p:cNvGrpSpPr/>
          <p:nvPr/>
        </p:nvGrpSpPr>
        <p:grpSpPr>
          <a:xfrm>
            <a:off x="950949" y="1610384"/>
            <a:ext cx="2634791" cy="338797"/>
            <a:chOff x="950949" y="1610384"/>
            <a:chExt cx="2634791" cy="338797"/>
          </a:xfrm>
        </p:grpSpPr>
        <p:cxnSp>
          <p:nvCxnSpPr>
            <p:cNvPr id="79" name="Straight Connector 78"/>
            <p:cNvCxnSpPr/>
            <p:nvPr/>
          </p:nvCxnSpPr>
          <p:spPr>
            <a:xfrm>
              <a:off x="1335011"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1702314"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071570"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971806" y="1610384"/>
              <a:ext cx="2536277" cy="288031"/>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6" name="Straight Connector 115"/>
            <p:cNvCxnSpPr/>
            <p:nvPr/>
          </p:nvCxnSpPr>
          <p:spPr>
            <a:xfrm>
              <a:off x="2414369"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2773728"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3147082"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950949" y="1610627"/>
              <a:ext cx="2634791" cy="338554"/>
            </a:xfrm>
            <a:prstGeom prst="rect">
              <a:avLst/>
            </a:prstGeom>
          </p:spPr>
          <p:txBody>
            <a:bodyPr wrap="square">
              <a:spAutoFit/>
            </a:bodyPr>
            <a:lstStyle/>
            <a:p>
              <a:r>
                <a:rPr lang="en-US" sz="1600" dirty="0"/>
                <a:t>A7 </a:t>
              </a:r>
              <a:r>
                <a:rPr lang="en-US" sz="1600" dirty="0" smtClean="0"/>
                <a:t>A6  A5  A4 A3  A2  A1</a:t>
              </a:r>
              <a:endParaRPr lang="en-IN" sz="1600" dirty="0"/>
            </a:p>
          </p:txBody>
        </p:sp>
      </p:grpSp>
    </p:spTree>
    <p:extLst>
      <p:ext uri="{BB962C8B-B14F-4D97-AF65-F5344CB8AC3E}">
        <p14:creationId xmlns:p14="http://schemas.microsoft.com/office/powerpoint/2010/main" val="4567002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 name="Straight Connector 64"/>
          <p:cNvCxnSpPr/>
          <p:nvPr/>
        </p:nvCxnSpPr>
        <p:spPr>
          <a:xfrm>
            <a:off x="179513" y="831538"/>
            <a:ext cx="722056"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901567" y="831541"/>
            <a:ext cx="0" cy="307778"/>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901570" y="831540"/>
            <a:ext cx="363205" cy="316738"/>
            <a:chOff x="2267744" y="2204864"/>
            <a:chExt cx="736711" cy="296416"/>
          </a:xfrm>
        </p:grpSpPr>
        <p:cxnSp>
          <p:nvCxnSpPr>
            <p:cNvPr id="108" name="Straight Connector 107"/>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1264775" y="844979"/>
            <a:ext cx="363205" cy="316738"/>
            <a:chOff x="2267744" y="2204864"/>
            <a:chExt cx="736711" cy="296416"/>
          </a:xfrm>
        </p:grpSpPr>
        <p:cxnSp>
          <p:nvCxnSpPr>
            <p:cNvPr id="104" name="Straight Connector 103"/>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1632078" y="850236"/>
            <a:ext cx="363205" cy="316738"/>
            <a:chOff x="2267744" y="2204864"/>
            <a:chExt cx="736711" cy="296416"/>
          </a:xfrm>
        </p:grpSpPr>
        <p:cxnSp>
          <p:nvCxnSpPr>
            <p:cNvPr id="100" name="Straight Connector 99"/>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2001334" y="825570"/>
            <a:ext cx="363205" cy="316738"/>
            <a:chOff x="2267744" y="2204864"/>
            <a:chExt cx="736711" cy="296416"/>
          </a:xfrm>
        </p:grpSpPr>
        <p:cxnSp>
          <p:nvCxnSpPr>
            <p:cNvPr id="96" name="Straight Connector 95"/>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a:xfrm>
            <a:off x="2344133" y="850236"/>
            <a:ext cx="363205" cy="316738"/>
            <a:chOff x="2267744" y="2204864"/>
            <a:chExt cx="736711" cy="296416"/>
          </a:xfrm>
        </p:grpSpPr>
        <p:cxnSp>
          <p:nvCxnSpPr>
            <p:cNvPr id="92" name="Straight Connector 9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2707337" y="836019"/>
            <a:ext cx="363205" cy="316738"/>
            <a:chOff x="2267744" y="2204864"/>
            <a:chExt cx="736711" cy="296416"/>
          </a:xfrm>
        </p:grpSpPr>
        <p:cxnSp>
          <p:nvCxnSpPr>
            <p:cNvPr id="88" name="Straight Connector 87"/>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3070542" y="822582"/>
            <a:ext cx="363205" cy="316738"/>
            <a:chOff x="2267744" y="2204864"/>
            <a:chExt cx="736711" cy="296416"/>
          </a:xfrm>
        </p:grpSpPr>
        <p:cxnSp>
          <p:nvCxnSpPr>
            <p:cNvPr id="84" name="Straight Connector 83"/>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3437847" y="821090"/>
            <a:ext cx="363205" cy="316738"/>
            <a:chOff x="2267744" y="2204864"/>
            <a:chExt cx="736711" cy="296416"/>
          </a:xfrm>
        </p:grpSpPr>
        <p:cxnSp>
          <p:nvCxnSpPr>
            <p:cNvPr id="80" name="Straight Connector 79"/>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76" name="Straight Connector 75"/>
          <p:cNvCxnSpPr/>
          <p:nvPr/>
        </p:nvCxnSpPr>
        <p:spPr>
          <a:xfrm>
            <a:off x="3801051" y="1119911"/>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3982739" y="812132"/>
            <a:ext cx="0" cy="30777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3986753" y="812132"/>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164255" y="821092"/>
            <a:ext cx="0" cy="30777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1063033" y="655641"/>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1</a:t>
            </a:r>
            <a:endParaRPr lang="en-IN" sz="1600" b="1" dirty="0">
              <a:solidFill>
                <a:schemeClr val="tx1"/>
              </a:solidFill>
            </a:endParaRPr>
          </a:p>
        </p:txBody>
      </p:sp>
      <p:sp>
        <p:nvSpPr>
          <p:cNvPr id="144" name="Oval 143"/>
          <p:cNvSpPr/>
          <p:nvPr/>
        </p:nvSpPr>
        <p:spPr>
          <a:xfrm>
            <a:off x="1426238" y="648408"/>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2</a:t>
            </a:r>
            <a:endParaRPr lang="en-IN" sz="1600" b="1" dirty="0">
              <a:solidFill>
                <a:schemeClr val="tx1"/>
              </a:solidFill>
            </a:endParaRPr>
          </a:p>
        </p:txBody>
      </p:sp>
      <p:sp>
        <p:nvSpPr>
          <p:cNvPr id="145" name="Oval 144"/>
          <p:cNvSpPr/>
          <p:nvPr/>
        </p:nvSpPr>
        <p:spPr>
          <a:xfrm>
            <a:off x="1793541" y="657612"/>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3</a:t>
            </a:r>
            <a:endParaRPr lang="en-IN" sz="1600" b="1" dirty="0">
              <a:solidFill>
                <a:schemeClr val="tx1"/>
              </a:solidFill>
            </a:endParaRPr>
          </a:p>
        </p:txBody>
      </p:sp>
      <p:sp>
        <p:nvSpPr>
          <p:cNvPr id="146" name="Oval 145"/>
          <p:cNvSpPr/>
          <p:nvPr/>
        </p:nvSpPr>
        <p:spPr>
          <a:xfrm>
            <a:off x="2155356" y="658766"/>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4</a:t>
            </a:r>
            <a:endParaRPr lang="en-IN" sz="1600" b="1" dirty="0">
              <a:solidFill>
                <a:schemeClr val="tx1"/>
              </a:solidFill>
            </a:endParaRPr>
          </a:p>
        </p:txBody>
      </p:sp>
      <p:sp>
        <p:nvSpPr>
          <p:cNvPr id="147" name="Oval 146"/>
          <p:cNvSpPr/>
          <p:nvPr/>
        </p:nvSpPr>
        <p:spPr>
          <a:xfrm>
            <a:off x="2518561" y="651533"/>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5</a:t>
            </a:r>
            <a:endParaRPr lang="en-IN" sz="1600" b="1" dirty="0">
              <a:solidFill>
                <a:schemeClr val="tx1"/>
              </a:solidFill>
            </a:endParaRPr>
          </a:p>
        </p:txBody>
      </p:sp>
      <p:sp>
        <p:nvSpPr>
          <p:cNvPr id="148" name="Oval 147"/>
          <p:cNvSpPr/>
          <p:nvPr/>
        </p:nvSpPr>
        <p:spPr>
          <a:xfrm>
            <a:off x="2885864" y="660738"/>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6</a:t>
            </a:r>
            <a:endParaRPr lang="en-IN" sz="1600" b="1" dirty="0">
              <a:solidFill>
                <a:schemeClr val="tx1"/>
              </a:solidFill>
            </a:endParaRPr>
          </a:p>
        </p:txBody>
      </p:sp>
      <p:sp>
        <p:nvSpPr>
          <p:cNvPr id="149" name="Oval 148"/>
          <p:cNvSpPr/>
          <p:nvPr/>
        </p:nvSpPr>
        <p:spPr>
          <a:xfrm>
            <a:off x="3232005" y="636369"/>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7</a:t>
            </a:r>
            <a:endParaRPr lang="en-IN" sz="1600" b="1" dirty="0">
              <a:solidFill>
                <a:schemeClr val="tx1"/>
              </a:solidFill>
            </a:endParaRPr>
          </a:p>
        </p:txBody>
      </p:sp>
      <p:sp>
        <p:nvSpPr>
          <p:cNvPr id="150" name="Oval 149"/>
          <p:cNvSpPr/>
          <p:nvPr/>
        </p:nvSpPr>
        <p:spPr>
          <a:xfrm>
            <a:off x="3595210" y="629136"/>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8</a:t>
            </a:r>
            <a:endParaRPr lang="en-IN" sz="1600" b="1" dirty="0">
              <a:solidFill>
                <a:schemeClr val="tx1"/>
              </a:solidFill>
            </a:endParaRPr>
          </a:p>
        </p:txBody>
      </p:sp>
      <p:sp>
        <p:nvSpPr>
          <p:cNvPr id="151" name="Oval 150"/>
          <p:cNvSpPr/>
          <p:nvPr/>
        </p:nvSpPr>
        <p:spPr>
          <a:xfrm>
            <a:off x="3962513" y="638340"/>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9</a:t>
            </a:r>
            <a:endParaRPr lang="en-IN" sz="1600" b="1" dirty="0">
              <a:solidFill>
                <a:schemeClr val="tx1"/>
              </a:solidFill>
            </a:endParaRPr>
          </a:p>
        </p:txBody>
      </p:sp>
      <p:cxnSp>
        <p:nvCxnSpPr>
          <p:cNvPr id="244" name="Straight Connector 243"/>
          <p:cNvCxnSpPr/>
          <p:nvPr/>
        </p:nvCxnSpPr>
        <p:spPr>
          <a:xfrm>
            <a:off x="540540" y="1898417"/>
            <a:ext cx="42970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V="1">
            <a:off x="540540" y="1557795"/>
            <a:ext cx="0" cy="3286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179512" y="1557794"/>
            <a:ext cx="36102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4164256" y="1119541"/>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3508083" y="1898417"/>
            <a:ext cx="77588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56801" y="462207"/>
            <a:ext cx="503660" cy="307775"/>
          </a:xfrm>
          <a:prstGeom prst="rect">
            <a:avLst/>
          </a:prstGeom>
        </p:spPr>
        <p:txBody>
          <a:bodyPr wrap="none" lIns="91438" tIns="45719" rIns="91438" bIns="45719">
            <a:spAutoFit/>
          </a:bodyPr>
          <a:lstStyle/>
          <a:p>
            <a:r>
              <a:rPr lang="en-US" dirty="0"/>
              <a:t>SCL</a:t>
            </a:r>
            <a:endParaRPr lang="en-IN" dirty="0"/>
          </a:p>
        </p:txBody>
      </p:sp>
      <p:sp>
        <p:nvSpPr>
          <p:cNvPr id="112" name="Rectangle 111"/>
          <p:cNvSpPr/>
          <p:nvPr/>
        </p:nvSpPr>
        <p:spPr>
          <a:xfrm>
            <a:off x="0" y="1174020"/>
            <a:ext cx="540529" cy="307775"/>
          </a:xfrm>
          <a:prstGeom prst="rect">
            <a:avLst/>
          </a:prstGeom>
        </p:spPr>
        <p:txBody>
          <a:bodyPr wrap="none" lIns="91438" tIns="45719" rIns="91438" bIns="45719">
            <a:spAutoFit/>
          </a:bodyPr>
          <a:lstStyle/>
          <a:p>
            <a:r>
              <a:rPr lang="en-US" dirty="0" smtClean="0"/>
              <a:t>SDA</a:t>
            </a:r>
            <a:endParaRPr lang="en-IN" dirty="0"/>
          </a:p>
        </p:txBody>
      </p:sp>
      <p:grpSp>
        <p:nvGrpSpPr>
          <p:cNvPr id="114" name="Group 113"/>
          <p:cNvGrpSpPr/>
          <p:nvPr/>
        </p:nvGrpSpPr>
        <p:grpSpPr>
          <a:xfrm>
            <a:off x="950949" y="1610384"/>
            <a:ext cx="2634791" cy="338797"/>
            <a:chOff x="950949" y="1610384"/>
            <a:chExt cx="2634791" cy="338797"/>
          </a:xfrm>
        </p:grpSpPr>
        <p:cxnSp>
          <p:nvCxnSpPr>
            <p:cNvPr id="115" name="Straight Connector 114"/>
            <p:cNvCxnSpPr/>
            <p:nvPr/>
          </p:nvCxnSpPr>
          <p:spPr>
            <a:xfrm>
              <a:off x="1335011"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1702314"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2071570"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971806" y="1610384"/>
              <a:ext cx="2536277" cy="288031"/>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9" name="Straight Connector 118"/>
            <p:cNvCxnSpPr/>
            <p:nvPr/>
          </p:nvCxnSpPr>
          <p:spPr>
            <a:xfrm>
              <a:off x="2414369"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2773728"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3147082"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950949" y="1610627"/>
              <a:ext cx="2634791" cy="338554"/>
            </a:xfrm>
            <a:prstGeom prst="rect">
              <a:avLst/>
            </a:prstGeom>
          </p:spPr>
          <p:txBody>
            <a:bodyPr wrap="square">
              <a:spAutoFit/>
            </a:bodyPr>
            <a:lstStyle/>
            <a:p>
              <a:r>
                <a:rPr lang="en-US" sz="1600" dirty="0"/>
                <a:t>A7 </a:t>
              </a:r>
              <a:r>
                <a:rPr lang="en-US" sz="1600" dirty="0" smtClean="0"/>
                <a:t>A6  A5  A4 A3  A2  A1</a:t>
              </a:r>
              <a:endParaRPr lang="en-IN" sz="1600" dirty="0"/>
            </a:p>
          </p:txBody>
        </p:sp>
      </p:grpSp>
    </p:spTree>
    <p:extLst>
      <p:ext uri="{BB962C8B-B14F-4D97-AF65-F5344CB8AC3E}">
        <p14:creationId xmlns:p14="http://schemas.microsoft.com/office/powerpoint/2010/main" val="31494690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345703" y="822582"/>
            <a:ext cx="181516" cy="316738"/>
            <a:chOff x="2636274" y="2204864"/>
            <a:chExt cx="368181" cy="296416"/>
          </a:xfrm>
        </p:grpSpPr>
        <p:cxnSp>
          <p:nvCxnSpPr>
            <p:cNvPr id="8" name="Straight Connector 7"/>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4527219" y="836021"/>
            <a:ext cx="363205" cy="316738"/>
            <a:chOff x="2267744" y="2204864"/>
            <a:chExt cx="736711" cy="296416"/>
          </a:xfrm>
        </p:grpSpPr>
        <p:cxnSp>
          <p:nvCxnSpPr>
            <p:cNvPr id="12" name="Straight Connector 1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4894523" y="841278"/>
            <a:ext cx="363205" cy="316738"/>
            <a:chOff x="2267744" y="2204864"/>
            <a:chExt cx="736711" cy="296416"/>
          </a:xfrm>
        </p:grpSpPr>
        <p:cxnSp>
          <p:nvCxnSpPr>
            <p:cNvPr id="17" name="Straight Connector 16"/>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5263779" y="816612"/>
            <a:ext cx="363205" cy="316738"/>
            <a:chOff x="2267744" y="2204864"/>
            <a:chExt cx="736711" cy="296416"/>
          </a:xfrm>
        </p:grpSpPr>
        <p:cxnSp>
          <p:nvCxnSpPr>
            <p:cNvPr id="22" name="Straight Connector 2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5606576" y="841283"/>
            <a:ext cx="363205" cy="307780"/>
            <a:chOff x="2267744" y="2204864"/>
            <a:chExt cx="736711" cy="288032"/>
          </a:xfrm>
        </p:grpSpPr>
        <p:cxnSp>
          <p:nvCxnSpPr>
            <p:cNvPr id="27" name="Straight Connector 26"/>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004455" y="2213248"/>
              <a:ext cx="0" cy="26215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5969782" y="827061"/>
            <a:ext cx="363205" cy="316738"/>
            <a:chOff x="2267744" y="2204864"/>
            <a:chExt cx="736711" cy="296416"/>
          </a:xfrm>
        </p:grpSpPr>
        <p:cxnSp>
          <p:nvCxnSpPr>
            <p:cNvPr id="32" name="Straight Connector 3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6332986" y="813624"/>
            <a:ext cx="363205" cy="316738"/>
            <a:chOff x="2267744" y="2204864"/>
            <a:chExt cx="736711" cy="296416"/>
          </a:xfrm>
        </p:grpSpPr>
        <p:cxnSp>
          <p:nvCxnSpPr>
            <p:cNvPr id="37" name="Straight Connector 36"/>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6700291" y="812133"/>
            <a:ext cx="363205" cy="316738"/>
            <a:chOff x="2267744" y="2204864"/>
            <a:chExt cx="736711" cy="296416"/>
          </a:xfrm>
        </p:grpSpPr>
        <p:cxnSp>
          <p:nvCxnSpPr>
            <p:cNvPr id="42" name="Straight Connector 4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9" name="Straight Connector 58"/>
          <p:cNvCxnSpPr/>
          <p:nvPr/>
        </p:nvCxnSpPr>
        <p:spPr>
          <a:xfrm>
            <a:off x="7063495" y="1110953"/>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79513" y="831538"/>
            <a:ext cx="722056"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901567" y="831541"/>
            <a:ext cx="0" cy="307778"/>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901570" y="831540"/>
            <a:ext cx="363205" cy="316738"/>
            <a:chOff x="2267744" y="2204864"/>
            <a:chExt cx="736711" cy="296416"/>
          </a:xfrm>
        </p:grpSpPr>
        <p:cxnSp>
          <p:nvCxnSpPr>
            <p:cNvPr id="108" name="Straight Connector 107"/>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1264775" y="844979"/>
            <a:ext cx="363205" cy="316738"/>
            <a:chOff x="2267744" y="2204864"/>
            <a:chExt cx="736711" cy="296416"/>
          </a:xfrm>
        </p:grpSpPr>
        <p:cxnSp>
          <p:nvCxnSpPr>
            <p:cNvPr id="104" name="Straight Connector 103"/>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1632078" y="850236"/>
            <a:ext cx="363205" cy="316738"/>
            <a:chOff x="2267744" y="2204864"/>
            <a:chExt cx="736711" cy="296416"/>
          </a:xfrm>
        </p:grpSpPr>
        <p:cxnSp>
          <p:nvCxnSpPr>
            <p:cNvPr id="100" name="Straight Connector 99"/>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2001334" y="825570"/>
            <a:ext cx="363205" cy="316738"/>
            <a:chOff x="2267744" y="2204864"/>
            <a:chExt cx="736711" cy="296416"/>
          </a:xfrm>
        </p:grpSpPr>
        <p:cxnSp>
          <p:nvCxnSpPr>
            <p:cNvPr id="96" name="Straight Connector 95"/>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a:xfrm>
            <a:off x="2344133" y="850236"/>
            <a:ext cx="363205" cy="316738"/>
            <a:chOff x="2267744" y="2204864"/>
            <a:chExt cx="736711" cy="296416"/>
          </a:xfrm>
        </p:grpSpPr>
        <p:cxnSp>
          <p:nvCxnSpPr>
            <p:cNvPr id="92" name="Straight Connector 9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2707337" y="836019"/>
            <a:ext cx="363205" cy="316738"/>
            <a:chOff x="2267744" y="2204864"/>
            <a:chExt cx="736711" cy="296416"/>
          </a:xfrm>
        </p:grpSpPr>
        <p:cxnSp>
          <p:nvCxnSpPr>
            <p:cNvPr id="88" name="Straight Connector 87"/>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3070542" y="822582"/>
            <a:ext cx="363205" cy="316738"/>
            <a:chOff x="2267744" y="2204864"/>
            <a:chExt cx="736711" cy="296416"/>
          </a:xfrm>
        </p:grpSpPr>
        <p:cxnSp>
          <p:nvCxnSpPr>
            <p:cNvPr id="84" name="Straight Connector 83"/>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3437847" y="821090"/>
            <a:ext cx="363205" cy="316738"/>
            <a:chOff x="2267744" y="2204864"/>
            <a:chExt cx="736711" cy="296416"/>
          </a:xfrm>
        </p:grpSpPr>
        <p:cxnSp>
          <p:nvCxnSpPr>
            <p:cNvPr id="80" name="Straight Connector 79"/>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3801051" y="812133"/>
            <a:ext cx="363205" cy="316738"/>
            <a:chOff x="2267744" y="2204864"/>
            <a:chExt cx="736711" cy="296416"/>
          </a:xfrm>
        </p:grpSpPr>
        <p:cxnSp>
          <p:nvCxnSpPr>
            <p:cNvPr id="76" name="Straight Connector 75"/>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3" name="Oval 112"/>
          <p:cNvSpPr/>
          <p:nvPr/>
        </p:nvSpPr>
        <p:spPr>
          <a:xfrm>
            <a:off x="1063033" y="655641"/>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1</a:t>
            </a:r>
            <a:endParaRPr lang="en-IN" sz="1600" b="1" dirty="0">
              <a:solidFill>
                <a:schemeClr val="tx1"/>
              </a:solidFill>
            </a:endParaRPr>
          </a:p>
        </p:txBody>
      </p:sp>
      <p:sp>
        <p:nvSpPr>
          <p:cNvPr id="144" name="Oval 143"/>
          <p:cNvSpPr/>
          <p:nvPr/>
        </p:nvSpPr>
        <p:spPr>
          <a:xfrm>
            <a:off x="1426238" y="648408"/>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2</a:t>
            </a:r>
            <a:endParaRPr lang="en-IN" sz="1600" b="1" dirty="0">
              <a:solidFill>
                <a:schemeClr val="tx1"/>
              </a:solidFill>
            </a:endParaRPr>
          </a:p>
        </p:txBody>
      </p:sp>
      <p:sp>
        <p:nvSpPr>
          <p:cNvPr id="145" name="Oval 144"/>
          <p:cNvSpPr/>
          <p:nvPr/>
        </p:nvSpPr>
        <p:spPr>
          <a:xfrm>
            <a:off x="1793541" y="657612"/>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3</a:t>
            </a:r>
            <a:endParaRPr lang="en-IN" sz="1600" b="1" dirty="0">
              <a:solidFill>
                <a:schemeClr val="tx1"/>
              </a:solidFill>
            </a:endParaRPr>
          </a:p>
        </p:txBody>
      </p:sp>
      <p:sp>
        <p:nvSpPr>
          <p:cNvPr id="146" name="Oval 145"/>
          <p:cNvSpPr/>
          <p:nvPr/>
        </p:nvSpPr>
        <p:spPr>
          <a:xfrm>
            <a:off x="2155356" y="658766"/>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4</a:t>
            </a:r>
            <a:endParaRPr lang="en-IN" sz="1600" b="1" dirty="0">
              <a:solidFill>
                <a:schemeClr val="tx1"/>
              </a:solidFill>
            </a:endParaRPr>
          </a:p>
        </p:txBody>
      </p:sp>
      <p:sp>
        <p:nvSpPr>
          <p:cNvPr id="147" name="Oval 146"/>
          <p:cNvSpPr/>
          <p:nvPr/>
        </p:nvSpPr>
        <p:spPr>
          <a:xfrm>
            <a:off x="2518561" y="651533"/>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5</a:t>
            </a:r>
            <a:endParaRPr lang="en-IN" sz="1600" b="1" dirty="0">
              <a:solidFill>
                <a:schemeClr val="tx1"/>
              </a:solidFill>
            </a:endParaRPr>
          </a:p>
        </p:txBody>
      </p:sp>
      <p:sp>
        <p:nvSpPr>
          <p:cNvPr id="148" name="Oval 147"/>
          <p:cNvSpPr/>
          <p:nvPr/>
        </p:nvSpPr>
        <p:spPr>
          <a:xfrm>
            <a:off x="2885864" y="660738"/>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6</a:t>
            </a:r>
            <a:endParaRPr lang="en-IN" sz="1600" b="1" dirty="0">
              <a:solidFill>
                <a:schemeClr val="tx1"/>
              </a:solidFill>
            </a:endParaRPr>
          </a:p>
        </p:txBody>
      </p:sp>
      <p:sp>
        <p:nvSpPr>
          <p:cNvPr id="149" name="Oval 148"/>
          <p:cNvSpPr/>
          <p:nvPr/>
        </p:nvSpPr>
        <p:spPr>
          <a:xfrm>
            <a:off x="3232005" y="636369"/>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7</a:t>
            </a:r>
            <a:endParaRPr lang="en-IN" sz="1600" b="1" dirty="0">
              <a:solidFill>
                <a:schemeClr val="tx1"/>
              </a:solidFill>
            </a:endParaRPr>
          </a:p>
        </p:txBody>
      </p:sp>
      <p:sp>
        <p:nvSpPr>
          <p:cNvPr id="150" name="Oval 149"/>
          <p:cNvSpPr/>
          <p:nvPr/>
        </p:nvSpPr>
        <p:spPr>
          <a:xfrm>
            <a:off x="3595210" y="629136"/>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8</a:t>
            </a:r>
            <a:endParaRPr lang="en-IN" sz="1600" b="1" dirty="0">
              <a:solidFill>
                <a:schemeClr val="tx1"/>
              </a:solidFill>
            </a:endParaRPr>
          </a:p>
        </p:txBody>
      </p:sp>
      <p:sp>
        <p:nvSpPr>
          <p:cNvPr id="151" name="Oval 150"/>
          <p:cNvSpPr/>
          <p:nvPr/>
        </p:nvSpPr>
        <p:spPr>
          <a:xfrm>
            <a:off x="3962513" y="638340"/>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9</a:t>
            </a:r>
            <a:endParaRPr lang="en-IN" sz="1600" b="1" dirty="0">
              <a:solidFill>
                <a:schemeClr val="tx1"/>
              </a:solidFill>
            </a:endParaRPr>
          </a:p>
        </p:txBody>
      </p:sp>
      <p:sp>
        <p:nvSpPr>
          <p:cNvPr id="161" name="Oval 160"/>
          <p:cNvSpPr/>
          <p:nvPr/>
        </p:nvSpPr>
        <p:spPr>
          <a:xfrm>
            <a:off x="4307292" y="648045"/>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1</a:t>
            </a:r>
            <a:endParaRPr lang="en-IN" sz="1600" b="1" dirty="0">
              <a:solidFill>
                <a:schemeClr val="tx1"/>
              </a:solidFill>
            </a:endParaRPr>
          </a:p>
        </p:txBody>
      </p:sp>
      <p:sp>
        <p:nvSpPr>
          <p:cNvPr id="162" name="Oval 161"/>
          <p:cNvSpPr/>
          <p:nvPr/>
        </p:nvSpPr>
        <p:spPr>
          <a:xfrm>
            <a:off x="4670497" y="640812"/>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2</a:t>
            </a:r>
            <a:endParaRPr lang="en-IN" sz="1600" b="1" dirty="0">
              <a:solidFill>
                <a:schemeClr val="tx1"/>
              </a:solidFill>
            </a:endParaRPr>
          </a:p>
        </p:txBody>
      </p:sp>
      <p:sp>
        <p:nvSpPr>
          <p:cNvPr id="163" name="Oval 162"/>
          <p:cNvSpPr/>
          <p:nvPr/>
        </p:nvSpPr>
        <p:spPr>
          <a:xfrm>
            <a:off x="5037800" y="650016"/>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3</a:t>
            </a:r>
            <a:endParaRPr lang="en-IN" sz="1600" b="1" dirty="0">
              <a:solidFill>
                <a:schemeClr val="tx1"/>
              </a:solidFill>
            </a:endParaRPr>
          </a:p>
        </p:txBody>
      </p:sp>
      <p:sp>
        <p:nvSpPr>
          <p:cNvPr id="164" name="Oval 163"/>
          <p:cNvSpPr/>
          <p:nvPr/>
        </p:nvSpPr>
        <p:spPr>
          <a:xfrm>
            <a:off x="5399615" y="651171"/>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4</a:t>
            </a:r>
            <a:endParaRPr lang="en-IN" sz="1600" b="1" dirty="0">
              <a:solidFill>
                <a:schemeClr val="tx1"/>
              </a:solidFill>
            </a:endParaRPr>
          </a:p>
        </p:txBody>
      </p:sp>
      <p:sp>
        <p:nvSpPr>
          <p:cNvPr id="165" name="Oval 164"/>
          <p:cNvSpPr/>
          <p:nvPr/>
        </p:nvSpPr>
        <p:spPr>
          <a:xfrm>
            <a:off x="5762820" y="643937"/>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5</a:t>
            </a:r>
            <a:endParaRPr lang="en-IN" sz="1600" b="1" dirty="0">
              <a:solidFill>
                <a:schemeClr val="tx1"/>
              </a:solidFill>
            </a:endParaRPr>
          </a:p>
        </p:txBody>
      </p:sp>
      <p:sp>
        <p:nvSpPr>
          <p:cNvPr id="166" name="Oval 165"/>
          <p:cNvSpPr/>
          <p:nvPr/>
        </p:nvSpPr>
        <p:spPr>
          <a:xfrm>
            <a:off x="6130123" y="653142"/>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6</a:t>
            </a:r>
            <a:endParaRPr lang="en-IN" sz="1600" b="1" dirty="0">
              <a:solidFill>
                <a:schemeClr val="tx1"/>
              </a:solidFill>
            </a:endParaRPr>
          </a:p>
        </p:txBody>
      </p:sp>
      <p:sp>
        <p:nvSpPr>
          <p:cNvPr id="167" name="Oval 166"/>
          <p:cNvSpPr/>
          <p:nvPr/>
        </p:nvSpPr>
        <p:spPr>
          <a:xfrm>
            <a:off x="6476264" y="628773"/>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7</a:t>
            </a:r>
            <a:endParaRPr lang="en-IN" sz="1600" b="1" dirty="0">
              <a:solidFill>
                <a:schemeClr val="tx1"/>
              </a:solidFill>
            </a:endParaRPr>
          </a:p>
        </p:txBody>
      </p:sp>
      <p:sp>
        <p:nvSpPr>
          <p:cNvPr id="168" name="Oval 167"/>
          <p:cNvSpPr/>
          <p:nvPr/>
        </p:nvSpPr>
        <p:spPr>
          <a:xfrm>
            <a:off x="6839469" y="621540"/>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8</a:t>
            </a:r>
            <a:endParaRPr lang="en-IN" sz="1600" b="1" dirty="0">
              <a:solidFill>
                <a:schemeClr val="tx1"/>
              </a:solidFill>
            </a:endParaRPr>
          </a:p>
        </p:txBody>
      </p:sp>
      <p:cxnSp>
        <p:nvCxnSpPr>
          <p:cNvPr id="244" name="Straight Connector 243"/>
          <p:cNvCxnSpPr/>
          <p:nvPr/>
        </p:nvCxnSpPr>
        <p:spPr>
          <a:xfrm>
            <a:off x="540540" y="1898417"/>
            <a:ext cx="42970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V="1">
            <a:off x="540540" y="1557795"/>
            <a:ext cx="0" cy="3286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179512" y="1557794"/>
            <a:ext cx="36102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4164256" y="1119541"/>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31" name="Rectangle 130"/>
          <p:cNvSpPr/>
          <p:nvPr/>
        </p:nvSpPr>
        <p:spPr>
          <a:xfrm>
            <a:off x="56801" y="462207"/>
            <a:ext cx="503660" cy="307775"/>
          </a:xfrm>
          <a:prstGeom prst="rect">
            <a:avLst/>
          </a:prstGeom>
        </p:spPr>
        <p:txBody>
          <a:bodyPr wrap="none" lIns="91438" tIns="45719" rIns="91438" bIns="45719">
            <a:spAutoFit/>
          </a:bodyPr>
          <a:lstStyle/>
          <a:p>
            <a:r>
              <a:rPr lang="en-US" dirty="0"/>
              <a:t>SCL</a:t>
            </a:r>
            <a:endParaRPr lang="en-IN" dirty="0"/>
          </a:p>
        </p:txBody>
      </p:sp>
      <p:sp>
        <p:nvSpPr>
          <p:cNvPr id="132" name="Rectangle 131"/>
          <p:cNvSpPr/>
          <p:nvPr/>
        </p:nvSpPr>
        <p:spPr>
          <a:xfrm>
            <a:off x="0" y="1174020"/>
            <a:ext cx="540529" cy="307775"/>
          </a:xfrm>
          <a:prstGeom prst="rect">
            <a:avLst/>
          </a:prstGeom>
        </p:spPr>
        <p:txBody>
          <a:bodyPr wrap="none" lIns="91438" tIns="45719" rIns="91438" bIns="45719">
            <a:spAutoFit/>
          </a:bodyPr>
          <a:lstStyle/>
          <a:p>
            <a:r>
              <a:rPr lang="en-US" dirty="0" smtClean="0"/>
              <a:t>SDA</a:t>
            </a:r>
            <a:endParaRPr lang="en-IN" dirty="0"/>
          </a:p>
        </p:txBody>
      </p:sp>
      <p:grpSp>
        <p:nvGrpSpPr>
          <p:cNvPr id="133" name="Group 132"/>
          <p:cNvGrpSpPr/>
          <p:nvPr/>
        </p:nvGrpSpPr>
        <p:grpSpPr>
          <a:xfrm>
            <a:off x="950949" y="1610384"/>
            <a:ext cx="2634791" cy="338797"/>
            <a:chOff x="950949" y="1610384"/>
            <a:chExt cx="2634791" cy="338797"/>
          </a:xfrm>
        </p:grpSpPr>
        <p:cxnSp>
          <p:nvCxnSpPr>
            <p:cNvPr id="134" name="Straight Connector 133"/>
            <p:cNvCxnSpPr/>
            <p:nvPr/>
          </p:nvCxnSpPr>
          <p:spPr>
            <a:xfrm>
              <a:off x="1335011"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702314"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071570"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971806" y="1610384"/>
              <a:ext cx="2536277" cy="288031"/>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8" name="Straight Connector 137"/>
            <p:cNvCxnSpPr/>
            <p:nvPr/>
          </p:nvCxnSpPr>
          <p:spPr>
            <a:xfrm>
              <a:off x="2414369"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2773728"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3147082"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41" name="Rectangle 140"/>
            <p:cNvSpPr/>
            <p:nvPr/>
          </p:nvSpPr>
          <p:spPr>
            <a:xfrm>
              <a:off x="950949" y="1610627"/>
              <a:ext cx="2634791" cy="338554"/>
            </a:xfrm>
            <a:prstGeom prst="rect">
              <a:avLst/>
            </a:prstGeom>
          </p:spPr>
          <p:txBody>
            <a:bodyPr wrap="square">
              <a:spAutoFit/>
            </a:bodyPr>
            <a:lstStyle/>
            <a:p>
              <a:r>
                <a:rPr lang="en-US" sz="1600" dirty="0"/>
                <a:t>A7 </a:t>
              </a:r>
              <a:r>
                <a:rPr lang="en-US" sz="1600" dirty="0" smtClean="0"/>
                <a:t>A6  A5  A4 A3  A2  A1</a:t>
              </a:r>
              <a:endParaRPr lang="en-IN" sz="1600" dirty="0"/>
            </a:p>
          </p:txBody>
        </p:sp>
      </p:grpSp>
      <p:grpSp>
        <p:nvGrpSpPr>
          <p:cNvPr id="142" name="Group 141"/>
          <p:cNvGrpSpPr/>
          <p:nvPr/>
        </p:nvGrpSpPr>
        <p:grpSpPr>
          <a:xfrm>
            <a:off x="4293051" y="1589784"/>
            <a:ext cx="2991674" cy="354220"/>
            <a:chOff x="4293051" y="1589784"/>
            <a:chExt cx="2991674" cy="354220"/>
          </a:xfrm>
        </p:grpSpPr>
        <p:cxnSp>
          <p:nvCxnSpPr>
            <p:cNvPr id="143" name="Straight Connector 142"/>
            <p:cNvCxnSpPr/>
            <p:nvPr/>
          </p:nvCxnSpPr>
          <p:spPr>
            <a:xfrm>
              <a:off x="6866129" y="1589784"/>
              <a:ext cx="7304" cy="32868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4656256"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5023559"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5392815"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4293051" y="1605173"/>
              <a:ext cx="2916105" cy="288032"/>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8" name="Straight Connector 157"/>
            <p:cNvCxnSpPr/>
            <p:nvPr/>
          </p:nvCxnSpPr>
          <p:spPr>
            <a:xfrm>
              <a:off x="5735614"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6094973"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6468327"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69" name="Rectangle 168"/>
            <p:cNvSpPr/>
            <p:nvPr/>
          </p:nvSpPr>
          <p:spPr>
            <a:xfrm>
              <a:off x="4293051" y="1605450"/>
              <a:ext cx="2991674" cy="338554"/>
            </a:xfrm>
            <a:prstGeom prst="rect">
              <a:avLst/>
            </a:prstGeom>
          </p:spPr>
          <p:txBody>
            <a:bodyPr wrap="square">
              <a:spAutoFit/>
            </a:bodyPr>
            <a:lstStyle/>
            <a:p>
              <a:r>
                <a:rPr lang="en-US" sz="1600" dirty="0"/>
                <a:t>D7 </a:t>
              </a:r>
              <a:r>
                <a:rPr lang="en-US" sz="1600" dirty="0" smtClean="0"/>
                <a:t>D6  </a:t>
              </a:r>
              <a:r>
                <a:rPr lang="en-US" sz="1600" dirty="0"/>
                <a:t>D5 </a:t>
              </a:r>
              <a:r>
                <a:rPr lang="en-US" sz="1600" dirty="0" smtClean="0"/>
                <a:t> </a:t>
              </a:r>
              <a:r>
                <a:rPr lang="en-US" sz="1600" dirty="0"/>
                <a:t>D4 </a:t>
              </a:r>
              <a:r>
                <a:rPr lang="en-US" sz="1600" dirty="0" smtClean="0"/>
                <a:t>D3  </a:t>
              </a:r>
              <a:r>
                <a:rPr lang="en-US" sz="1600" dirty="0"/>
                <a:t>D2  </a:t>
              </a:r>
              <a:r>
                <a:rPr lang="en-US" sz="1600" dirty="0" smtClean="0"/>
                <a:t>D1  </a:t>
              </a:r>
              <a:r>
                <a:rPr lang="en-US" sz="1600" dirty="0"/>
                <a:t>D0</a:t>
              </a:r>
              <a:endParaRPr lang="en-IN" sz="1600" dirty="0"/>
            </a:p>
          </p:txBody>
        </p:sp>
      </p:grpSp>
      <p:cxnSp>
        <p:nvCxnSpPr>
          <p:cNvPr id="170" name="Straight Connector 169"/>
          <p:cNvCxnSpPr/>
          <p:nvPr/>
        </p:nvCxnSpPr>
        <p:spPr>
          <a:xfrm>
            <a:off x="3508083" y="1898417"/>
            <a:ext cx="77588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59578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345703" y="822582"/>
            <a:ext cx="181516" cy="316738"/>
            <a:chOff x="2636274" y="2204864"/>
            <a:chExt cx="368181" cy="296416"/>
          </a:xfrm>
        </p:grpSpPr>
        <p:cxnSp>
          <p:nvCxnSpPr>
            <p:cNvPr id="8" name="Straight Connector 7"/>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4527219" y="836021"/>
            <a:ext cx="363205" cy="316738"/>
            <a:chOff x="2267744" y="2204864"/>
            <a:chExt cx="736711" cy="296416"/>
          </a:xfrm>
        </p:grpSpPr>
        <p:cxnSp>
          <p:nvCxnSpPr>
            <p:cNvPr id="12" name="Straight Connector 1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4894523" y="841278"/>
            <a:ext cx="363205" cy="316738"/>
            <a:chOff x="2267744" y="2204864"/>
            <a:chExt cx="736711" cy="296416"/>
          </a:xfrm>
        </p:grpSpPr>
        <p:cxnSp>
          <p:nvCxnSpPr>
            <p:cNvPr id="17" name="Straight Connector 16"/>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5263779" y="816612"/>
            <a:ext cx="363205" cy="316738"/>
            <a:chOff x="2267744" y="2204864"/>
            <a:chExt cx="736711" cy="296416"/>
          </a:xfrm>
        </p:grpSpPr>
        <p:cxnSp>
          <p:nvCxnSpPr>
            <p:cNvPr id="22" name="Straight Connector 2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5606576" y="841283"/>
            <a:ext cx="363205" cy="307780"/>
            <a:chOff x="2267744" y="2204864"/>
            <a:chExt cx="736711" cy="288032"/>
          </a:xfrm>
        </p:grpSpPr>
        <p:cxnSp>
          <p:nvCxnSpPr>
            <p:cNvPr id="27" name="Straight Connector 26"/>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004455" y="2213248"/>
              <a:ext cx="0" cy="26215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5969782" y="827061"/>
            <a:ext cx="363205" cy="316738"/>
            <a:chOff x="2267744" y="2204864"/>
            <a:chExt cx="736711" cy="296416"/>
          </a:xfrm>
        </p:grpSpPr>
        <p:cxnSp>
          <p:nvCxnSpPr>
            <p:cNvPr id="32" name="Straight Connector 3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6332986" y="813624"/>
            <a:ext cx="363205" cy="316738"/>
            <a:chOff x="2267744" y="2204864"/>
            <a:chExt cx="736711" cy="296416"/>
          </a:xfrm>
        </p:grpSpPr>
        <p:cxnSp>
          <p:nvCxnSpPr>
            <p:cNvPr id="37" name="Straight Connector 36"/>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6700291" y="812133"/>
            <a:ext cx="363205" cy="316738"/>
            <a:chOff x="2267744" y="2204864"/>
            <a:chExt cx="736711" cy="296416"/>
          </a:xfrm>
        </p:grpSpPr>
        <p:cxnSp>
          <p:nvCxnSpPr>
            <p:cNvPr id="42" name="Straight Connector 4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9" name="Straight Connector 58"/>
          <p:cNvCxnSpPr/>
          <p:nvPr/>
        </p:nvCxnSpPr>
        <p:spPr>
          <a:xfrm>
            <a:off x="7063495" y="1110953"/>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79513" y="831538"/>
            <a:ext cx="722056"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901567" y="831541"/>
            <a:ext cx="0" cy="307778"/>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901570" y="831540"/>
            <a:ext cx="363205" cy="316738"/>
            <a:chOff x="2267744" y="2204864"/>
            <a:chExt cx="736711" cy="296416"/>
          </a:xfrm>
        </p:grpSpPr>
        <p:cxnSp>
          <p:nvCxnSpPr>
            <p:cNvPr id="108" name="Straight Connector 107"/>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1264775" y="844979"/>
            <a:ext cx="363205" cy="316738"/>
            <a:chOff x="2267744" y="2204864"/>
            <a:chExt cx="736711" cy="296416"/>
          </a:xfrm>
        </p:grpSpPr>
        <p:cxnSp>
          <p:nvCxnSpPr>
            <p:cNvPr id="104" name="Straight Connector 103"/>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1632078" y="850236"/>
            <a:ext cx="363205" cy="316738"/>
            <a:chOff x="2267744" y="2204864"/>
            <a:chExt cx="736711" cy="296416"/>
          </a:xfrm>
        </p:grpSpPr>
        <p:cxnSp>
          <p:nvCxnSpPr>
            <p:cNvPr id="100" name="Straight Connector 99"/>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2001334" y="825570"/>
            <a:ext cx="363205" cy="316738"/>
            <a:chOff x="2267744" y="2204864"/>
            <a:chExt cx="736711" cy="296416"/>
          </a:xfrm>
        </p:grpSpPr>
        <p:cxnSp>
          <p:nvCxnSpPr>
            <p:cNvPr id="96" name="Straight Connector 95"/>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a:xfrm>
            <a:off x="2344133" y="850236"/>
            <a:ext cx="363205" cy="316738"/>
            <a:chOff x="2267744" y="2204864"/>
            <a:chExt cx="736711" cy="296416"/>
          </a:xfrm>
        </p:grpSpPr>
        <p:cxnSp>
          <p:nvCxnSpPr>
            <p:cNvPr id="92" name="Straight Connector 9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2707337" y="836019"/>
            <a:ext cx="363205" cy="316738"/>
            <a:chOff x="2267744" y="2204864"/>
            <a:chExt cx="736711" cy="296416"/>
          </a:xfrm>
        </p:grpSpPr>
        <p:cxnSp>
          <p:nvCxnSpPr>
            <p:cNvPr id="88" name="Straight Connector 87"/>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3070542" y="822582"/>
            <a:ext cx="363205" cy="316738"/>
            <a:chOff x="2267744" y="2204864"/>
            <a:chExt cx="736711" cy="296416"/>
          </a:xfrm>
        </p:grpSpPr>
        <p:cxnSp>
          <p:nvCxnSpPr>
            <p:cNvPr id="84" name="Straight Connector 83"/>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3437847" y="821090"/>
            <a:ext cx="363205" cy="316738"/>
            <a:chOff x="2267744" y="2204864"/>
            <a:chExt cx="736711" cy="296416"/>
          </a:xfrm>
        </p:grpSpPr>
        <p:cxnSp>
          <p:nvCxnSpPr>
            <p:cNvPr id="80" name="Straight Connector 79"/>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3801051" y="812133"/>
            <a:ext cx="363205" cy="316738"/>
            <a:chOff x="2267744" y="2204864"/>
            <a:chExt cx="736711" cy="296416"/>
          </a:xfrm>
        </p:grpSpPr>
        <p:cxnSp>
          <p:nvCxnSpPr>
            <p:cNvPr id="76" name="Straight Connector 75"/>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3" name="Oval 112"/>
          <p:cNvSpPr/>
          <p:nvPr/>
        </p:nvSpPr>
        <p:spPr>
          <a:xfrm>
            <a:off x="1063033" y="655641"/>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1</a:t>
            </a:r>
            <a:endParaRPr lang="en-IN" sz="1600" b="1" dirty="0">
              <a:solidFill>
                <a:schemeClr val="tx1"/>
              </a:solidFill>
            </a:endParaRPr>
          </a:p>
        </p:txBody>
      </p:sp>
      <p:sp>
        <p:nvSpPr>
          <p:cNvPr id="144" name="Oval 143"/>
          <p:cNvSpPr/>
          <p:nvPr/>
        </p:nvSpPr>
        <p:spPr>
          <a:xfrm>
            <a:off x="1426238" y="648408"/>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2</a:t>
            </a:r>
            <a:endParaRPr lang="en-IN" sz="1600" b="1" dirty="0">
              <a:solidFill>
                <a:schemeClr val="tx1"/>
              </a:solidFill>
            </a:endParaRPr>
          </a:p>
        </p:txBody>
      </p:sp>
      <p:sp>
        <p:nvSpPr>
          <p:cNvPr id="145" name="Oval 144"/>
          <p:cNvSpPr/>
          <p:nvPr/>
        </p:nvSpPr>
        <p:spPr>
          <a:xfrm>
            <a:off x="1793541" y="657612"/>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3</a:t>
            </a:r>
            <a:endParaRPr lang="en-IN" sz="1600" b="1" dirty="0">
              <a:solidFill>
                <a:schemeClr val="tx1"/>
              </a:solidFill>
            </a:endParaRPr>
          </a:p>
        </p:txBody>
      </p:sp>
      <p:sp>
        <p:nvSpPr>
          <p:cNvPr id="146" name="Oval 145"/>
          <p:cNvSpPr/>
          <p:nvPr/>
        </p:nvSpPr>
        <p:spPr>
          <a:xfrm>
            <a:off x="2155356" y="658766"/>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4</a:t>
            </a:r>
            <a:endParaRPr lang="en-IN" sz="1600" b="1" dirty="0">
              <a:solidFill>
                <a:schemeClr val="tx1"/>
              </a:solidFill>
            </a:endParaRPr>
          </a:p>
        </p:txBody>
      </p:sp>
      <p:sp>
        <p:nvSpPr>
          <p:cNvPr id="147" name="Oval 146"/>
          <p:cNvSpPr/>
          <p:nvPr/>
        </p:nvSpPr>
        <p:spPr>
          <a:xfrm>
            <a:off x="2518561" y="651533"/>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5</a:t>
            </a:r>
            <a:endParaRPr lang="en-IN" sz="1600" b="1" dirty="0">
              <a:solidFill>
                <a:schemeClr val="tx1"/>
              </a:solidFill>
            </a:endParaRPr>
          </a:p>
        </p:txBody>
      </p:sp>
      <p:sp>
        <p:nvSpPr>
          <p:cNvPr id="148" name="Oval 147"/>
          <p:cNvSpPr/>
          <p:nvPr/>
        </p:nvSpPr>
        <p:spPr>
          <a:xfrm>
            <a:off x="2885864" y="660738"/>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6</a:t>
            </a:r>
            <a:endParaRPr lang="en-IN" sz="1600" b="1" dirty="0">
              <a:solidFill>
                <a:schemeClr val="tx1"/>
              </a:solidFill>
            </a:endParaRPr>
          </a:p>
        </p:txBody>
      </p:sp>
      <p:sp>
        <p:nvSpPr>
          <p:cNvPr id="149" name="Oval 148"/>
          <p:cNvSpPr/>
          <p:nvPr/>
        </p:nvSpPr>
        <p:spPr>
          <a:xfrm>
            <a:off x="3232005" y="636369"/>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7</a:t>
            </a:r>
            <a:endParaRPr lang="en-IN" sz="1600" b="1" dirty="0">
              <a:solidFill>
                <a:schemeClr val="tx1"/>
              </a:solidFill>
            </a:endParaRPr>
          </a:p>
        </p:txBody>
      </p:sp>
      <p:sp>
        <p:nvSpPr>
          <p:cNvPr id="150" name="Oval 149"/>
          <p:cNvSpPr/>
          <p:nvPr/>
        </p:nvSpPr>
        <p:spPr>
          <a:xfrm>
            <a:off x="3595210" y="629136"/>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8</a:t>
            </a:r>
            <a:endParaRPr lang="en-IN" sz="1600" b="1" dirty="0">
              <a:solidFill>
                <a:schemeClr val="tx1"/>
              </a:solidFill>
            </a:endParaRPr>
          </a:p>
        </p:txBody>
      </p:sp>
      <p:sp>
        <p:nvSpPr>
          <p:cNvPr id="151" name="Oval 150"/>
          <p:cNvSpPr/>
          <p:nvPr/>
        </p:nvSpPr>
        <p:spPr>
          <a:xfrm>
            <a:off x="3962513" y="638340"/>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9</a:t>
            </a:r>
            <a:endParaRPr lang="en-IN" sz="1600" b="1" dirty="0">
              <a:solidFill>
                <a:schemeClr val="tx1"/>
              </a:solidFill>
            </a:endParaRPr>
          </a:p>
        </p:txBody>
      </p:sp>
      <p:sp>
        <p:nvSpPr>
          <p:cNvPr id="161" name="Oval 160"/>
          <p:cNvSpPr/>
          <p:nvPr/>
        </p:nvSpPr>
        <p:spPr>
          <a:xfrm>
            <a:off x="4307292" y="648045"/>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1</a:t>
            </a:r>
            <a:endParaRPr lang="en-IN" sz="1600" b="1" dirty="0">
              <a:solidFill>
                <a:schemeClr val="tx1"/>
              </a:solidFill>
            </a:endParaRPr>
          </a:p>
        </p:txBody>
      </p:sp>
      <p:sp>
        <p:nvSpPr>
          <p:cNvPr id="162" name="Oval 161"/>
          <p:cNvSpPr/>
          <p:nvPr/>
        </p:nvSpPr>
        <p:spPr>
          <a:xfrm>
            <a:off x="4670497" y="640812"/>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2</a:t>
            </a:r>
            <a:endParaRPr lang="en-IN" sz="1600" b="1" dirty="0">
              <a:solidFill>
                <a:schemeClr val="tx1"/>
              </a:solidFill>
            </a:endParaRPr>
          </a:p>
        </p:txBody>
      </p:sp>
      <p:sp>
        <p:nvSpPr>
          <p:cNvPr id="163" name="Oval 162"/>
          <p:cNvSpPr/>
          <p:nvPr/>
        </p:nvSpPr>
        <p:spPr>
          <a:xfrm>
            <a:off x="5037800" y="650016"/>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3</a:t>
            </a:r>
            <a:endParaRPr lang="en-IN" sz="1600" b="1" dirty="0">
              <a:solidFill>
                <a:schemeClr val="tx1"/>
              </a:solidFill>
            </a:endParaRPr>
          </a:p>
        </p:txBody>
      </p:sp>
      <p:sp>
        <p:nvSpPr>
          <p:cNvPr id="164" name="Oval 163"/>
          <p:cNvSpPr/>
          <p:nvPr/>
        </p:nvSpPr>
        <p:spPr>
          <a:xfrm>
            <a:off x="5399615" y="651171"/>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4</a:t>
            </a:r>
            <a:endParaRPr lang="en-IN" sz="1600" b="1" dirty="0">
              <a:solidFill>
                <a:schemeClr val="tx1"/>
              </a:solidFill>
            </a:endParaRPr>
          </a:p>
        </p:txBody>
      </p:sp>
      <p:sp>
        <p:nvSpPr>
          <p:cNvPr id="165" name="Oval 164"/>
          <p:cNvSpPr/>
          <p:nvPr/>
        </p:nvSpPr>
        <p:spPr>
          <a:xfrm>
            <a:off x="5762820" y="643937"/>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5</a:t>
            </a:r>
            <a:endParaRPr lang="en-IN" sz="1600" b="1" dirty="0">
              <a:solidFill>
                <a:schemeClr val="tx1"/>
              </a:solidFill>
            </a:endParaRPr>
          </a:p>
        </p:txBody>
      </p:sp>
      <p:sp>
        <p:nvSpPr>
          <p:cNvPr id="166" name="Oval 165"/>
          <p:cNvSpPr/>
          <p:nvPr/>
        </p:nvSpPr>
        <p:spPr>
          <a:xfrm>
            <a:off x="6130123" y="653142"/>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6</a:t>
            </a:r>
            <a:endParaRPr lang="en-IN" sz="1600" b="1" dirty="0">
              <a:solidFill>
                <a:schemeClr val="tx1"/>
              </a:solidFill>
            </a:endParaRPr>
          </a:p>
        </p:txBody>
      </p:sp>
      <p:sp>
        <p:nvSpPr>
          <p:cNvPr id="167" name="Oval 166"/>
          <p:cNvSpPr/>
          <p:nvPr/>
        </p:nvSpPr>
        <p:spPr>
          <a:xfrm>
            <a:off x="6476264" y="628773"/>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7</a:t>
            </a:r>
            <a:endParaRPr lang="en-IN" sz="1600" b="1" dirty="0">
              <a:solidFill>
                <a:schemeClr val="tx1"/>
              </a:solidFill>
            </a:endParaRPr>
          </a:p>
        </p:txBody>
      </p:sp>
      <p:sp>
        <p:nvSpPr>
          <p:cNvPr id="168" name="Oval 167"/>
          <p:cNvSpPr/>
          <p:nvPr/>
        </p:nvSpPr>
        <p:spPr>
          <a:xfrm>
            <a:off x="6839469" y="621540"/>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8</a:t>
            </a:r>
            <a:endParaRPr lang="en-IN" sz="1600" b="1" dirty="0">
              <a:solidFill>
                <a:schemeClr val="tx1"/>
              </a:solidFill>
            </a:endParaRPr>
          </a:p>
        </p:txBody>
      </p:sp>
      <p:cxnSp>
        <p:nvCxnSpPr>
          <p:cNvPr id="244" name="Straight Connector 243"/>
          <p:cNvCxnSpPr/>
          <p:nvPr/>
        </p:nvCxnSpPr>
        <p:spPr>
          <a:xfrm>
            <a:off x="540540" y="1898417"/>
            <a:ext cx="42970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V="1">
            <a:off x="540540" y="1557795"/>
            <a:ext cx="0" cy="3286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179512" y="1557794"/>
            <a:ext cx="36102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4164256" y="1119541"/>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7236984" y="815558"/>
            <a:ext cx="0" cy="30777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7240998" y="815557"/>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7418500" y="824516"/>
            <a:ext cx="0" cy="30777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56" name="Oval 155"/>
          <p:cNvSpPr/>
          <p:nvPr/>
        </p:nvSpPr>
        <p:spPr>
          <a:xfrm>
            <a:off x="7209156" y="611781"/>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9</a:t>
            </a:r>
            <a:endParaRPr lang="en-IN" sz="1600" b="1" dirty="0">
              <a:solidFill>
                <a:schemeClr val="tx1"/>
              </a:solidFill>
            </a:endParaRPr>
          </a:p>
        </p:txBody>
      </p:sp>
      <p:cxnSp>
        <p:nvCxnSpPr>
          <p:cNvPr id="157" name="Straight Connector 156"/>
          <p:cNvCxnSpPr/>
          <p:nvPr/>
        </p:nvCxnSpPr>
        <p:spPr>
          <a:xfrm>
            <a:off x="7191273" y="1886476"/>
            <a:ext cx="40473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7418501" y="1124390"/>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56801" y="462207"/>
            <a:ext cx="503660" cy="307775"/>
          </a:xfrm>
          <a:prstGeom prst="rect">
            <a:avLst/>
          </a:prstGeom>
        </p:spPr>
        <p:txBody>
          <a:bodyPr wrap="none" lIns="91438" tIns="45719" rIns="91438" bIns="45719">
            <a:spAutoFit/>
          </a:bodyPr>
          <a:lstStyle/>
          <a:p>
            <a:r>
              <a:rPr lang="en-US" dirty="0"/>
              <a:t>SCL</a:t>
            </a:r>
            <a:endParaRPr lang="en-IN" dirty="0"/>
          </a:p>
        </p:txBody>
      </p:sp>
      <p:sp>
        <p:nvSpPr>
          <p:cNvPr id="138" name="Rectangle 137"/>
          <p:cNvSpPr/>
          <p:nvPr/>
        </p:nvSpPr>
        <p:spPr>
          <a:xfrm>
            <a:off x="0" y="1174020"/>
            <a:ext cx="540529" cy="307775"/>
          </a:xfrm>
          <a:prstGeom prst="rect">
            <a:avLst/>
          </a:prstGeom>
        </p:spPr>
        <p:txBody>
          <a:bodyPr wrap="none" lIns="91438" tIns="45719" rIns="91438" bIns="45719">
            <a:spAutoFit/>
          </a:bodyPr>
          <a:lstStyle/>
          <a:p>
            <a:r>
              <a:rPr lang="en-US" dirty="0" smtClean="0"/>
              <a:t>SDA</a:t>
            </a:r>
            <a:endParaRPr lang="en-IN" dirty="0"/>
          </a:p>
        </p:txBody>
      </p:sp>
      <p:grpSp>
        <p:nvGrpSpPr>
          <p:cNvPr id="140" name="Group 139"/>
          <p:cNvGrpSpPr/>
          <p:nvPr/>
        </p:nvGrpSpPr>
        <p:grpSpPr>
          <a:xfrm>
            <a:off x="950949" y="1610384"/>
            <a:ext cx="2634791" cy="338797"/>
            <a:chOff x="950949" y="1610384"/>
            <a:chExt cx="2634791" cy="338797"/>
          </a:xfrm>
        </p:grpSpPr>
        <p:cxnSp>
          <p:nvCxnSpPr>
            <p:cNvPr id="141" name="Straight Connector 140"/>
            <p:cNvCxnSpPr/>
            <p:nvPr/>
          </p:nvCxnSpPr>
          <p:spPr>
            <a:xfrm>
              <a:off x="1335011"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702314"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2071570"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971806" y="1610384"/>
              <a:ext cx="2536277" cy="288031"/>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5" name="Straight Connector 154"/>
            <p:cNvCxnSpPr/>
            <p:nvPr/>
          </p:nvCxnSpPr>
          <p:spPr>
            <a:xfrm>
              <a:off x="2414369"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2773728"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3147082"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60" name="Rectangle 159"/>
            <p:cNvSpPr/>
            <p:nvPr/>
          </p:nvSpPr>
          <p:spPr>
            <a:xfrm>
              <a:off x="950949" y="1610627"/>
              <a:ext cx="2634791" cy="338554"/>
            </a:xfrm>
            <a:prstGeom prst="rect">
              <a:avLst/>
            </a:prstGeom>
          </p:spPr>
          <p:txBody>
            <a:bodyPr wrap="square">
              <a:spAutoFit/>
            </a:bodyPr>
            <a:lstStyle/>
            <a:p>
              <a:r>
                <a:rPr lang="en-US" sz="1600" dirty="0"/>
                <a:t>A7 </a:t>
              </a:r>
              <a:r>
                <a:rPr lang="en-US" sz="1600" dirty="0" smtClean="0"/>
                <a:t>A6  A5  A4 A3  A2  A1</a:t>
              </a:r>
              <a:endParaRPr lang="en-IN" sz="1600" dirty="0"/>
            </a:p>
          </p:txBody>
        </p:sp>
      </p:grpSp>
      <p:grpSp>
        <p:nvGrpSpPr>
          <p:cNvPr id="170" name="Group 169"/>
          <p:cNvGrpSpPr/>
          <p:nvPr/>
        </p:nvGrpSpPr>
        <p:grpSpPr>
          <a:xfrm>
            <a:off x="4293051" y="1589784"/>
            <a:ext cx="2991674" cy="354220"/>
            <a:chOff x="4293051" y="1589784"/>
            <a:chExt cx="2991674" cy="354220"/>
          </a:xfrm>
        </p:grpSpPr>
        <p:cxnSp>
          <p:nvCxnSpPr>
            <p:cNvPr id="171" name="Straight Connector 170"/>
            <p:cNvCxnSpPr/>
            <p:nvPr/>
          </p:nvCxnSpPr>
          <p:spPr>
            <a:xfrm>
              <a:off x="6866129" y="1589784"/>
              <a:ext cx="7304" cy="32868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4656256"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023559"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392815"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4293051" y="1605173"/>
              <a:ext cx="2916105" cy="288032"/>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6" name="Straight Connector 175"/>
            <p:cNvCxnSpPr/>
            <p:nvPr/>
          </p:nvCxnSpPr>
          <p:spPr>
            <a:xfrm>
              <a:off x="5735614"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6094973"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6468327"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4293051" y="1605450"/>
              <a:ext cx="2991674" cy="338554"/>
            </a:xfrm>
            <a:prstGeom prst="rect">
              <a:avLst/>
            </a:prstGeom>
          </p:spPr>
          <p:txBody>
            <a:bodyPr wrap="square">
              <a:spAutoFit/>
            </a:bodyPr>
            <a:lstStyle/>
            <a:p>
              <a:r>
                <a:rPr lang="en-US" sz="1600" dirty="0"/>
                <a:t>D7 </a:t>
              </a:r>
              <a:r>
                <a:rPr lang="en-US" sz="1600" dirty="0" smtClean="0"/>
                <a:t>D6  </a:t>
              </a:r>
              <a:r>
                <a:rPr lang="en-US" sz="1600" dirty="0"/>
                <a:t>D5 </a:t>
              </a:r>
              <a:r>
                <a:rPr lang="en-US" sz="1600" dirty="0" smtClean="0"/>
                <a:t> </a:t>
              </a:r>
              <a:r>
                <a:rPr lang="en-US" sz="1600" dirty="0"/>
                <a:t>D4 </a:t>
              </a:r>
              <a:r>
                <a:rPr lang="en-US" sz="1600" dirty="0" smtClean="0"/>
                <a:t>D3  </a:t>
              </a:r>
              <a:r>
                <a:rPr lang="en-US" sz="1600" dirty="0"/>
                <a:t>D2  </a:t>
              </a:r>
              <a:r>
                <a:rPr lang="en-US" sz="1600" dirty="0" smtClean="0"/>
                <a:t>D1  </a:t>
              </a:r>
              <a:r>
                <a:rPr lang="en-US" sz="1600" dirty="0"/>
                <a:t>D0</a:t>
              </a:r>
              <a:endParaRPr lang="en-IN" sz="1600" dirty="0"/>
            </a:p>
          </p:txBody>
        </p:sp>
      </p:grpSp>
      <p:cxnSp>
        <p:nvCxnSpPr>
          <p:cNvPr id="183" name="Straight Connector 182"/>
          <p:cNvCxnSpPr/>
          <p:nvPr/>
        </p:nvCxnSpPr>
        <p:spPr>
          <a:xfrm>
            <a:off x="3508083" y="1898417"/>
            <a:ext cx="77588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16225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60556" y="864322"/>
            <a:ext cx="181516" cy="316738"/>
            <a:chOff x="2636274" y="2204864"/>
            <a:chExt cx="368181" cy="296416"/>
          </a:xfrm>
        </p:grpSpPr>
        <p:cxnSp>
          <p:nvCxnSpPr>
            <p:cNvPr id="8" name="Straight Connector 7"/>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542072" y="877761"/>
            <a:ext cx="363205" cy="316738"/>
            <a:chOff x="2267744" y="2204864"/>
            <a:chExt cx="736711" cy="296416"/>
          </a:xfrm>
        </p:grpSpPr>
        <p:cxnSp>
          <p:nvCxnSpPr>
            <p:cNvPr id="12" name="Straight Connector 1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909376" y="883018"/>
            <a:ext cx="363205" cy="316738"/>
            <a:chOff x="2267744" y="2204864"/>
            <a:chExt cx="736711" cy="296416"/>
          </a:xfrm>
        </p:grpSpPr>
        <p:cxnSp>
          <p:nvCxnSpPr>
            <p:cNvPr id="17" name="Straight Connector 16"/>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1278632" y="858352"/>
            <a:ext cx="363205" cy="316738"/>
            <a:chOff x="2267744" y="2204864"/>
            <a:chExt cx="736711" cy="296416"/>
          </a:xfrm>
        </p:grpSpPr>
        <p:cxnSp>
          <p:nvCxnSpPr>
            <p:cNvPr id="22" name="Straight Connector 2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1621429" y="883023"/>
            <a:ext cx="363205" cy="307780"/>
            <a:chOff x="2267744" y="2204864"/>
            <a:chExt cx="736711" cy="288032"/>
          </a:xfrm>
        </p:grpSpPr>
        <p:cxnSp>
          <p:nvCxnSpPr>
            <p:cNvPr id="27" name="Straight Connector 26"/>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004455" y="2213248"/>
              <a:ext cx="0" cy="26215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984635" y="868801"/>
            <a:ext cx="363205" cy="316738"/>
            <a:chOff x="2267744" y="2204864"/>
            <a:chExt cx="736711" cy="296416"/>
          </a:xfrm>
        </p:grpSpPr>
        <p:cxnSp>
          <p:nvCxnSpPr>
            <p:cNvPr id="32" name="Straight Connector 3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2347839" y="855364"/>
            <a:ext cx="363205" cy="316738"/>
            <a:chOff x="2267744" y="2204864"/>
            <a:chExt cx="736711" cy="296416"/>
          </a:xfrm>
        </p:grpSpPr>
        <p:cxnSp>
          <p:nvCxnSpPr>
            <p:cNvPr id="37" name="Straight Connector 36"/>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715144" y="853873"/>
            <a:ext cx="363205" cy="316738"/>
            <a:chOff x="2267744" y="2204864"/>
            <a:chExt cx="736711" cy="296416"/>
          </a:xfrm>
        </p:grpSpPr>
        <p:cxnSp>
          <p:nvCxnSpPr>
            <p:cNvPr id="42" name="Straight Connector 4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9" name="Straight Connector 58"/>
          <p:cNvCxnSpPr/>
          <p:nvPr/>
        </p:nvCxnSpPr>
        <p:spPr>
          <a:xfrm>
            <a:off x="3078348" y="1152693"/>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61" name="Oval 160"/>
          <p:cNvSpPr/>
          <p:nvPr/>
        </p:nvSpPr>
        <p:spPr>
          <a:xfrm>
            <a:off x="322145" y="689785"/>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1</a:t>
            </a:r>
            <a:endParaRPr lang="en-IN" sz="1600" b="1" dirty="0">
              <a:solidFill>
                <a:schemeClr val="tx1"/>
              </a:solidFill>
            </a:endParaRPr>
          </a:p>
        </p:txBody>
      </p:sp>
      <p:sp>
        <p:nvSpPr>
          <p:cNvPr id="162" name="Oval 161"/>
          <p:cNvSpPr/>
          <p:nvPr/>
        </p:nvSpPr>
        <p:spPr>
          <a:xfrm>
            <a:off x="685350" y="682552"/>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2</a:t>
            </a:r>
            <a:endParaRPr lang="en-IN" sz="1600" b="1" dirty="0">
              <a:solidFill>
                <a:schemeClr val="tx1"/>
              </a:solidFill>
            </a:endParaRPr>
          </a:p>
        </p:txBody>
      </p:sp>
      <p:sp>
        <p:nvSpPr>
          <p:cNvPr id="163" name="Oval 162"/>
          <p:cNvSpPr/>
          <p:nvPr/>
        </p:nvSpPr>
        <p:spPr>
          <a:xfrm>
            <a:off x="1052653" y="691756"/>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3</a:t>
            </a:r>
            <a:endParaRPr lang="en-IN" sz="1600" b="1" dirty="0">
              <a:solidFill>
                <a:schemeClr val="tx1"/>
              </a:solidFill>
            </a:endParaRPr>
          </a:p>
        </p:txBody>
      </p:sp>
      <p:sp>
        <p:nvSpPr>
          <p:cNvPr id="164" name="Oval 163"/>
          <p:cNvSpPr/>
          <p:nvPr/>
        </p:nvSpPr>
        <p:spPr>
          <a:xfrm>
            <a:off x="1414468" y="692911"/>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4</a:t>
            </a:r>
            <a:endParaRPr lang="en-IN" sz="1600" b="1" dirty="0">
              <a:solidFill>
                <a:schemeClr val="tx1"/>
              </a:solidFill>
            </a:endParaRPr>
          </a:p>
        </p:txBody>
      </p:sp>
      <p:sp>
        <p:nvSpPr>
          <p:cNvPr id="165" name="Oval 164"/>
          <p:cNvSpPr/>
          <p:nvPr/>
        </p:nvSpPr>
        <p:spPr>
          <a:xfrm>
            <a:off x="1777673" y="685677"/>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5</a:t>
            </a:r>
            <a:endParaRPr lang="en-IN" sz="1600" b="1" dirty="0">
              <a:solidFill>
                <a:schemeClr val="tx1"/>
              </a:solidFill>
            </a:endParaRPr>
          </a:p>
        </p:txBody>
      </p:sp>
      <p:sp>
        <p:nvSpPr>
          <p:cNvPr id="166" name="Oval 165"/>
          <p:cNvSpPr/>
          <p:nvPr/>
        </p:nvSpPr>
        <p:spPr>
          <a:xfrm>
            <a:off x="2144976" y="694882"/>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6</a:t>
            </a:r>
            <a:endParaRPr lang="en-IN" sz="1600" b="1" dirty="0">
              <a:solidFill>
                <a:schemeClr val="tx1"/>
              </a:solidFill>
            </a:endParaRPr>
          </a:p>
        </p:txBody>
      </p:sp>
      <p:sp>
        <p:nvSpPr>
          <p:cNvPr id="167" name="Oval 166"/>
          <p:cNvSpPr/>
          <p:nvPr/>
        </p:nvSpPr>
        <p:spPr>
          <a:xfrm>
            <a:off x="2491117" y="670513"/>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7</a:t>
            </a:r>
            <a:endParaRPr lang="en-IN" sz="1600" b="1" dirty="0">
              <a:solidFill>
                <a:schemeClr val="tx1"/>
              </a:solidFill>
            </a:endParaRPr>
          </a:p>
        </p:txBody>
      </p:sp>
      <p:sp>
        <p:nvSpPr>
          <p:cNvPr id="168" name="Oval 167"/>
          <p:cNvSpPr/>
          <p:nvPr/>
        </p:nvSpPr>
        <p:spPr>
          <a:xfrm>
            <a:off x="2854322" y="663280"/>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8</a:t>
            </a:r>
            <a:endParaRPr lang="en-IN" sz="1600" b="1" dirty="0">
              <a:solidFill>
                <a:schemeClr val="tx1"/>
              </a:solidFill>
            </a:endParaRPr>
          </a:p>
        </p:txBody>
      </p:sp>
      <p:cxnSp>
        <p:nvCxnSpPr>
          <p:cNvPr id="153" name="Straight Connector 152"/>
          <p:cNvCxnSpPr/>
          <p:nvPr/>
        </p:nvCxnSpPr>
        <p:spPr>
          <a:xfrm>
            <a:off x="179109" y="1161281"/>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251837" y="857298"/>
            <a:ext cx="0" cy="30777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3255851" y="857297"/>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3433353" y="866256"/>
            <a:ext cx="0" cy="30777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56" name="Oval 155"/>
          <p:cNvSpPr/>
          <p:nvPr/>
        </p:nvSpPr>
        <p:spPr>
          <a:xfrm>
            <a:off x="3224009" y="653521"/>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9</a:t>
            </a:r>
            <a:endParaRPr lang="en-IN" sz="1600" b="1" dirty="0">
              <a:solidFill>
                <a:schemeClr val="tx1"/>
              </a:solidFill>
            </a:endParaRPr>
          </a:p>
        </p:txBody>
      </p:sp>
      <p:cxnSp>
        <p:nvCxnSpPr>
          <p:cNvPr id="157" name="Straight Connector 156"/>
          <p:cNvCxnSpPr/>
          <p:nvPr/>
        </p:nvCxnSpPr>
        <p:spPr>
          <a:xfrm>
            <a:off x="3206126" y="1928216"/>
            <a:ext cx="40473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3433354" y="1166130"/>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70" name="Group 169"/>
          <p:cNvGrpSpPr/>
          <p:nvPr/>
        </p:nvGrpSpPr>
        <p:grpSpPr>
          <a:xfrm>
            <a:off x="307904" y="1631524"/>
            <a:ext cx="2991674" cy="354220"/>
            <a:chOff x="4293051" y="1589784"/>
            <a:chExt cx="2991674" cy="354220"/>
          </a:xfrm>
        </p:grpSpPr>
        <p:cxnSp>
          <p:nvCxnSpPr>
            <p:cNvPr id="171" name="Straight Connector 170"/>
            <p:cNvCxnSpPr/>
            <p:nvPr/>
          </p:nvCxnSpPr>
          <p:spPr>
            <a:xfrm>
              <a:off x="6866129" y="1589784"/>
              <a:ext cx="7304" cy="32868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4656256"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023559"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392815"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4293051" y="1605173"/>
              <a:ext cx="2916105" cy="288032"/>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6" name="Straight Connector 175"/>
            <p:cNvCxnSpPr/>
            <p:nvPr/>
          </p:nvCxnSpPr>
          <p:spPr>
            <a:xfrm>
              <a:off x="5735614"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6094973"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6468327"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4293051" y="1605450"/>
              <a:ext cx="2991674" cy="338554"/>
            </a:xfrm>
            <a:prstGeom prst="rect">
              <a:avLst/>
            </a:prstGeom>
          </p:spPr>
          <p:txBody>
            <a:bodyPr wrap="square">
              <a:spAutoFit/>
            </a:bodyPr>
            <a:lstStyle/>
            <a:p>
              <a:r>
                <a:rPr lang="en-US" sz="1600" dirty="0"/>
                <a:t>D7 </a:t>
              </a:r>
              <a:r>
                <a:rPr lang="en-US" sz="1600" dirty="0" smtClean="0"/>
                <a:t>D6  </a:t>
              </a:r>
              <a:r>
                <a:rPr lang="en-US" sz="1600" dirty="0"/>
                <a:t>D5 </a:t>
              </a:r>
              <a:r>
                <a:rPr lang="en-US" sz="1600" dirty="0" smtClean="0"/>
                <a:t> </a:t>
              </a:r>
              <a:r>
                <a:rPr lang="en-US" sz="1600" dirty="0"/>
                <a:t>D4 </a:t>
              </a:r>
              <a:r>
                <a:rPr lang="en-US" sz="1600" dirty="0" smtClean="0"/>
                <a:t>D3  </a:t>
              </a:r>
              <a:r>
                <a:rPr lang="en-US" sz="1600" dirty="0"/>
                <a:t>D2  </a:t>
              </a:r>
              <a:r>
                <a:rPr lang="en-US" sz="1600" dirty="0" smtClean="0"/>
                <a:t>D1  </a:t>
              </a:r>
              <a:r>
                <a:rPr lang="en-US" sz="1600" dirty="0"/>
                <a:t>D0</a:t>
              </a:r>
              <a:endParaRPr lang="en-IN" sz="1600" dirty="0"/>
            </a:p>
          </p:txBody>
        </p:sp>
      </p:grpSp>
      <p:grpSp>
        <p:nvGrpSpPr>
          <p:cNvPr id="139" name="Group 138"/>
          <p:cNvGrpSpPr/>
          <p:nvPr/>
        </p:nvGrpSpPr>
        <p:grpSpPr>
          <a:xfrm>
            <a:off x="3630649" y="836021"/>
            <a:ext cx="181516" cy="316738"/>
            <a:chOff x="2636274" y="2204864"/>
            <a:chExt cx="368181" cy="296416"/>
          </a:xfrm>
        </p:grpSpPr>
        <p:cxnSp>
          <p:nvCxnSpPr>
            <p:cNvPr id="152" name="Straight Connector 151"/>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3812165" y="849460"/>
            <a:ext cx="363205" cy="316738"/>
            <a:chOff x="2267744" y="2204864"/>
            <a:chExt cx="736711" cy="296416"/>
          </a:xfrm>
        </p:grpSpPr>
        <p:cxnSp>
          <p:nvCxnSpPr>
            <p:cNvPr id="184" name="Straight Connector 183"/>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88" name="Group 187"/>
          <p:cNvGrpSpPr/>
          <p:nvPr/>
        </p:nvGrpSpPr>
        <p:grpSpPr>
          <a:xfrm>
            <a:off x="4179469" y="854717"/>
            <a:ext cx="363205" cy="316738"/>
            <a:chOff x="2267744" y="2204864"/>
            <a:chExt cx="736711" cy="296416"/>
          </a:xfrm>
        </p:grpSpPr>
        <p:cxnSp>
          <p:nvCxnSpPr>
            <p:cNvPr id="189" name="Straight Connector 188"/>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93" name="Group 192"/>
          <p:cNvGrpSpPr/>
          <p:nvPr/>
        </p:nvGrpSpPr>
        <p:grpSpPr>
          <a:xfrm>
            <a:off x="4548725" y="830051"/>
            <a:ext cx="363205" cy="316738"/>
            <a:chOff x="2267744" y="2204864"/>
            <a:chExt cx="736711" cy="296416"/>
          </a:xfrm>
        </p:grpSpPr>
        <p:cxnSp>
          <p:nvCxnSpPr>
            <p:cNvPr id="194" name="Straight Connector 193"/>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98" name="Group 197"/>
          <p:cNvGrpSpPr/>
          <p:nvPr/>
        </p:nvGrpSpPr>
        <p:grpSpPr>
          <a:xfrm>
            <a:off x="4891522" y="854722"/>
            <a:ext cx="363205" cy="307780"/>
            <a:chOff x="2267744" y="2204864"/>
            <a:chExt cx="736711" cy="288032"/>
          </a:xfrm>
        </p:grpSpPr>
        <p:cxnSp>
          <p:nvCxnSpPr>
            <p:cNvPr id="199" name="Straight Connector 198"/>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3004455" y="2213248"/>
              <a:ext cx="0" cy="26215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3" name="Group 202"/>
          <p:cNvGrpSpPr/>
          <p:nvPr/>
        </p:nvGrpSpPr>
        <p:grpSpPr>
          <a:xfrm>
            <a:off x="5254728" y="840500"/>
            <a:ext cx="363205" cy="316738"/>
            <a:chOff x="2267744" y="2204864"/>
            <a:chExt cx="736711" cy="296416"/>
          </a:xfrm>
        </p:grpSpPr>
        <p:cxnSp>
          <p:nvCxnSpPr>
            <p:cNvPr id="204" name="Straight Connector 203"/>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8" name="Group 207"/>
          <p:cNvGrpSpPr/>
          <p:nvPr/>
        </p:nvGrpSpPr>
        <p:grpSpPr>
          <a:xfrm>
            <a:off x="5617932" y="827063"/>
            <a:ext cx="363205" cy="316738"/>
            <a:chOff x="2267744" y="2204864"/>
            <a:chExt cx="736711" cy="296416"/>
          </a:xfrm>
        </p:grpSpPr>
        <p:cxnSp>
          <p:nvCxnSpPr>
            <p:cNvPr id="209" name="Straight Connector 208"/>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5985237" y="825572"/>
            <a:ext cx="363205" cy="316738"/>
            <a:chOff x="2267744" y="2204864"/>
            <a:chExt cx="736711" cy="296416"/>
          </a:xfrm>
        </p:grpSpPr>
        <p:cxnSp>
          <p:nvCxnSpPr>
            <p:cNvPr id="214" name="Straight Connector 213"/>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18" name="Straight Connector 217"/>
          <p:cNvCxnSpPr/>
          <p:nvPr/>
        </p:nvCxnSpPr>
        <p:spPr>
          <a:xfrm>
            <a:off x="6348441" y="1124392"/>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220" name="Oval 219"/>
          <p:cNvSpPr/>
          <p:nvPr/>
        </p:nvSpPr>
        <p:spPr>
          <a:xfrm>
            <a:off x="3592238" y="661484"/>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1</a:t>
            </a:r>
            <a:endParaRPr lang="en-IN" sz="1600" b="1" dirty="0">
              <a:solidFill>
                <a:schemeClr val="tx1"/>
              </a:solidFill>
            </a:endParaRPr>
          </a:p>
        </p:txBody>
      </p:sp>
      <p:sp>
        <p:nvSpPr>
          <p:cNvPr id="221" name="Oval 220"/>
          <p:cNvSpPr/>
          <p:nvPr/>
        </p:nvSpPr>
        <p:spPr>
          <a:xfrm>
            <a:off x="3955443" y="654251"/>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2</a:t>
            </a:r>
            <a:endParaRPr lang="en-IN" sz="1600" b="1" dirty="0">
              <a:solidFill>
                <a:schemeClr val="tx1"/>
              </a:solidFill>
            </a:endParaRPr>
          </a:p>
        </p:txBody>
      </p:sp>
      <p:sp>
        <p:nvSpPr>
          <p:cNvPr id="222" name="Oval 221"/>
          <p:cNvSpPr/>
          <p:nvPr/>
        </p:nvSpPr>
        <p:spPr>
          <a:xfrm>
            <a:off x="4322746" y="663455"/>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3</a:t>
            </a:r>
            <a:endParaRPr lang="en-IN" sz="1600" b="1" dirty="0">
              <a:solidFill>
                <a:schemeClr val="tx1"/>
              </a:solidFill>
            </a:endParaRPr>
          </a:p>
        </p:txBody>
      </p:sp>
      <p:sp>
        <p:nvSpPr>
          <p:cNvPr id="223" name="Oval 222"/>
          <p:cNvSpPr/>
          <p:nvPr/>
        </p:nvSpPr>
        <p:spPr>
          <a:xfrm>
            <a:off x="4684561" y="664610"/>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4</a:t>
            </a:r>
            <a:endParaRPr lang="en-IN" sz="1600" b="1" dirty="0">
              <a:solidFill>
                <a:schemeClr val="tx1"/>
              </a:solidFill>
            </a:endParaRPr>
          </a:p>
        </p:txBody>
      </p:sp>
      <p:sp>
        <p:nvSpPr>
          <p:cNvPr id="224" name="Oval 223"/>
          <p:cNvSpPr/>
          <p:nvPr/>
        </p:nvSpPr>
        <p:spPr>
          <a:xfrm>
            <a:off x="5047766" y="657376"/>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5</a:t>
            </a:r>
            <a:endParaRPr lang="en-IN" sz="1600" b="1" dirty="0">
              <a:solidFill>
                <a:schemeClr val="tx1"/>
              </a:solidFill>
            </a:endParaRPr>
          </a:p>
        </p:txBody>
      </p:sp>
      <p:sp>
        <p:nvSpPr>
          <p:cNvPr id="225" name="Oval 224"/>
          <p:cNvSpPr/>
          <p:nvPr/>
        </p:nvSpPr>
        <p:spPr>
          <a:xfrm>
            <a:off x="5415069" y="666581"/>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6</a:t>
            </a:r>
            <a:endParaRPr lang="en-IN" sz="1600" b="1" dirty="0">
              <a:solidFill>
                <a:schemeClr val="tx1"/>
              </a:solidFill>
            </a:endParaRPr>
          </a:p>
        </p:txBody>
      </p:sp>
      <p:sp>
        <p:nvSpPr>
          <p:cNvPr id="226" name="Oval 225"/>
          <p:cNvSpPr/>
          <p:nvPr/>
        </p:nvSpPr>
        <p:spPr>
          <a:xfrm>
            <a:off x="5761210" y="642212"/>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7</a:t>
            </a:r>
            <a:endParaRPr lang="en-IN" sz="1600" b="1" dirty="0">
              <a:solidFill>
                <a:schemeClr val="tx1"/>
              </a:solidFill>
            </a:endParaRPr>
          </a:p>
        </p:txBody>
      </p:sp>
      <p:sp>
        <p:nvSpPr>
          <p:cNvPr id="227" name="Oval 226"/>
          <p:cNvSpPr/>
          <p:nvPr/>
        </p:nvSpPr>
        <p:spPr>
          <a:xfrm>
            <a:off x="6124415" y="634979"/>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8</a:t>
            </a:r>
            <a:endParaRPr lang="en-IN" sz="1600" b="1" dirty="0">
              <a:solidFill>
                <a:schemeClr val="tx1"/>
              </a:solidFill>
            </a:endParaRPr>
          </a:p>
        </p:txBody>
      </p:sp>
      <p:cxnSp>
        <p:nvCxnSpPr>
          <p:cNvPr id="229" name="Straight Connector 228"/>
          <p:cNvCxnSpPr/>
          <p:nvPr/>
        </p:nvCxnSpPr>
        <p:spPr>
          <a:xfrm>
            <a:off x="6521930" y="828997"/>
            <a:ext cx="0" cy="30777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6525944" y="828996"/>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6703446" y="837955"/>
            <a:ext cx="0" cy="30777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232" name="Oval 231"/>
          <p:cNvSpPr/>
          <p:nvPr/>
        </p:nvSpPr>
        <p:spPr>
          <a:xfrm>
            <a:off x="6494102" y="625220"/>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9</a:t>
            </a:r>
            <a:endParaRPr lang="en-IN" sz="1600" b="1" dirty="0">
              <a:solidFill>
                <a:schemeClr val="tx1"/>
              </a:solidFill>
            </a:endParaRPr>
          </a:p>
        </p:txBody>
      </p:sp>
      <p:grpSp>
        <p:nvGrpSpPr>
          <p:cNvPr id="234" name="Group 233"/>
          <p:cNvGrpSpPr/>
          <p:nvPr/>
        </p:nvGrpSpPr>
        <p:grpSpPr>
          <a:xfrm>
            <a:off x="3603610" y="1589143"/>
            <a:ext cx="2991674" cy="354220"/>
            <a:chOff x="4293051" y="1589784"/>
            <a:chExt cx="2991674" cy="354220"/>
          </a:xfrm>
        </p:grpSpPr>
        <p:cxnSp>
          <p:nvCxnSpPr>
            <p:cNvPr id="235" name="Straight Connector 234"/>
            <p:cNvCxnSpPr/>
            <p:nvPr/>
          </p:nvCxnSpPr>
          <p:spPr>
            <a:xfrm>
              <a:off x="6866129" y="1589784"/>
              <a:ext cx="7304" cy="32868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4656256"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5023559"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5392815"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4293051" y="1605173"/>
              <a:ext cx="2916105" cy="288032"/>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0" name="Straight Connector 239"/>
            <p:cNvCxnSpPr/>
            <p:nvPr/>
          </p:nvCxnSpPr>
          <p:spPr>
            <a:xfrm>
              <a:off x="5735614"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6094973"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6468327"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43" name="Rectangle 242"/>
            <p:cNvSpPr/>
            <p:nvPr/>
          </p:nvSpPr>
          <p:spPr>
            <a:xfrm>
              <a:off x="4293051" y="1605450"/>
              <a:ext cx="2991674" cy="338554"/>
            </a:xfrm>
            <a:prstGeom prst="rect">
              <a:avLst/>
            </a:prstGeom>
          </p:spPr>
          <p:txBody>
            <a:bodyPr wrap="square">
              <a:spAutoFit/>
            </a:bodyPr>
            <a:lstStyle/>
            <a:p>
              <a:r>
                <a:rPr lang="en-US" sz="1600" dirty="0"/>
                <a:t>D7 </a:t>
              </a:r>
              <a:r>
                <a:rPr lang="en-US" sz="1600" dirty="0" smtClean="0"/>
                <a:t>D6  </a:t>
              </a:r>
              <a:r>
                <a:rPr lang="en-US" sz="1600" dirty="0"/>
                <a:t>D5 </a:t>
              </a:r>
              <a:r>
                <a:rPr lang="en-US" sz="1600" dirty="0" smtClean="0"/>
                <a:t> </a:t>
              </a:r>
              <a:r>
                <a:rPr lang="en-US" sz="1600" dirty="0"/>
                <a:t>D4 </a:t>
              </a:r>
              <a:r>
                <a:rPr lang="en-US" sz="1600" dirty="0" smtClean="0"/>
                <a:t>D3  </a:t>
              </a:r>
              <a:r>
                <a:rPr lang="en-US" sz="1600" dirty="0"/>
                <a:t>D2  </a:t>
              </a:r>
              <a:r>
                <a:rPr lang="en-US" sz="1600" dirty="0" smtClean="0"/>
                <a:t>D1  </a:t>
              </a:r>
              <a:r>
                <a:rPr lang="en-US" sz="1600" dirty="0"/>
                <a:t>D0</a:t>
              </a:r>
              <a:endParaRPr lang="en-IN" sz="1600" dirty="0"/>
            </a:p>
          </p:txBody>
        </p:sp>
      </p:grpSp>
      <p:cxnSp>
        <p:nvCxnSpPr>
          <p:cNvPr id="252" name="Straight Connector 251"/>
          <p:cNvCxnSpPr/>
          <p:nvPr/>
        </p:nvCxnSpPr>
        <p:spPr>
          <a:xfrm>
            <a:off x="6548427" y="1886476"/>
            <a:ext cx="40473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6720081" y="1137830"/>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3691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9682" y="1962481"/>
            <a:ext cx="5630939" cy="962665"/>
          </a:xfrm>
        </p:spPr>
        <p:txBody>
          <a:bodyPr>
            <a:normAutofit/>
          </a:bodyPr>
          <a:lstStyle/>
          <a:p>
            <a:r>
              <a:rPr lang="en-US" sz="3200" dirty="0"/>
              <a:t>How different than SPI ?</a:t>
            </a:r>
            <a:endParaRPr lang="en-IN" sz="3200" dirty="0"/>
          </a:p>
        </p:txBody>
      </p:sp>
    </p:spTree>
    <p:extLst>
      <p:ext uri="{BB962C8B-B14F-4D97-AF65-F5344CB8AC3E}">
        <p14:creationId xmlns:p14="http://schemas.microsoft.com/office/powerpoint/2010/main" val="35785609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60556" y="864322"/>
            <a:ext cx="181516" cy="316738"/>
            <a:chOff x="2636274" y="2204864"/>
            <a:chExt cx="368181" cy="296416"/>
          </a:xfrm>
        </p:grpSpPr>
        <p:cxnSp>
          <p:nvCxnSpPr>
            <p:cNvPr id="8" name="Straight Connector 7"/>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542072" y="877761"/>
            <a:ext cx="363205" cy="316738"/>
            <a:chOff x="2267744" y="2204864"/>
            <a:chExt cx="736711" cy="296416"/>
          </a:xfrm>
        </p:grpSpPr>
        <p:cxnSp>
          <p:nvCxnSpPr>
            <p:cNvPr id="12" name="Straight Connector 1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909376" y="883018"/>
            <a:ext cx="363205" cy="316738"/>
            <a:chOff x="2267744" y="2204864"/>
            <a:chExt cx="736711" cy="296416"/>
          </a:xfrm>
        </p:grpSpPr>
        <p:cxnSp>
          <p:nvCxnSpPr>
            <p:cNvPr id="17" name="Straight Connector 16"/>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1278632" y="858352"/>
            <a:ext cx="363205" cy="316738"/>
            <a:chOff x="2267744" y="2204864"/>
            <a:chExt cx="736711" cy="296416"/>
          </a:xfrm>
        </p:grpSpPr>
        <p:cxnSp>
          <p:nvCxnSpPr>
            <p:cNvPr id="22" name="Straight Connector 2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1621429" y="883023"/>
            <a:ext cx="363205" cy="307780"/>
            <a:chOff x="2267744" y="2204864"/>
            <a:chExt cx="736711" cy="288032"/>
          </a:xfrm>
        </p:grpSpPr>
        <p:cxnSp>
          <p:nvCxnSpPr>
            <p:cNvPr id="27" name="Straight Connector 26"/>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004455" y="2213248"/>
              <a:ext cx="0" cy="26215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984635" y="868801"/>
            <a:ext cx="363205" cy="316738"/>
            <a:chOff x="2267744" y="2204864"/>
            <a:chExt cx="736711" cy="296416"/>
          </a:xfrm>
        </p:grpSpPr>
        <p:cxnSp>
          <p:nvCxnSpPr>
            <p:cNvPr id="32" name="Straight Connector 3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2347839" y="855364"/>
            <a:ext cx="363205" cy="316738"/>
            <a:chOff x="2267744" y="2204864"/>
            <a:chExt cx="736711" cy="296416"/>
          </a:xfrm>
        </p:grpSpPr>
        <p:cxnSp>
          <p:nvCxnSpPr>
            <p:cNvPr id="37" name="Straight Connector 36"/>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715144" y="853873"/>
            <a:ext cx="363205" cy="316738"/>
            <a:chOff x="2267744" y="2204864"/>
            <a:chExt cx="736711" cy="296416"/>
          </a:xfrm>
        </p:grpSpPr>
        <p:cxnSp>
          <p:nvCxnSpPr>
            <p:cNvPr id="42" name="Straight Connector 4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9" name="Straight Connector 58"/>
          <p:cNvCxnSpPr/>
          <p:nvPr/>
        </p:nvCxnSpPr>
        <p:spPr>
          <a:xfrm>
            <a:off x="3078348" y="1152693"/>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61" name="Oval 160"/>
          <p:cNvSpPr/>
          <p:nvPr/>
        </p:nvSpPr>
        <p:spPr>
          <a:xfrm>
            <a:off x="322145" y="689785"/>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1</a:t>
            </a:r>
            <a:endParaRPr lang="en-IN" sz="1600" b="1" dirty="0">
              <a:solidFill>
                <a:schemeClr val="tx1"/>
              </a:solidFill>
            </a:endParaRPr>
          </a:p>
        </p:txBody>
      </p:sp>
      <p:sp>
        <p:nvSpPr>
          <p:cNvPr id="162" name="Oval 161"/>
          <p:cNvSpPr/>
          <p:nvPr/>
        </p:nvSpPr>
        <p:spPr>
          <a:xfrm>
            <a:off x="685350" y="682552"/>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2</a:t>
            </a:r>
            <a:endParaRPr lang="en-IN" sz="1600" b="1" dirty="0">
              <a:solidFill>
                <a:schemeClr val="tx1"/>
              </a:solidFill>
            </a:endParaRPr>
          </a:p>
        </p:txBody>
      </p:sp>
      <p:sp>
        <p:nvSpPr>
          <p:cNvPr id="163" name="Oval 162"/>
          <p:cNvSpPr/>
          <p:nvPr/>
        </p:nvSpPr>
        <p:spPr>
          <a:xfrm>
            <a:off x="1052653" y="691756"/>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3</a:t>
            </a:r>
            <a:endParaRPr lang="en-IN" sz="1600" b="1" dirty="0">
              <a:solidFill>
                <a:schemeClr val="tx1"/>
              </a:solidFill>
            </a:endParaRPr>
          </a:p>
        </p:txBody>
      </p:sp>
      <p:sp>
        <p:nvSpPr>
          <p:cNvPr id="164" name="Oval 163"/>
          <p:cNvSpPr/>
          <p:nvPr/>
        </p:nvSpPr>
        <p:spPr>
          <a:xfrm>
            <a:off x="1414468" y="692911"/>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4</a:t>
            </a:r>
            <a:endParaRPr lang="en-IN" sz="1600" b="1" dirty="0">
              <a:solidFill>
                <a:schemeClr val="tx1"/>
              </a:solidFill>
            </a:endParaRPr>
          </a:p>
        </p:txBody>
      </p:sp>
      <p:sp>
        <p:nvSpPr>
          <p:cNvPr id="165" name="Oval 164"/>
          <p:cNvSpPr/>
          <p:nvPr/>
        </p:nvSpPr>
        <p:spPr>
          <a:xfrm>
            <a:off x="1777673" y="685677"/>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5</a:t>
            </a:r>
            <a:endParaRPr lang="en-IN" sz="1600" b="1" dirty="0">
              <a:solidFill>
                <a:schemeClr val="tx1"/>
              </a:solidFill>
            </a:endParaRPr>
          </a:p>
        </p:txBody>
      </p:sp>
      <p:sp>
        <p:nvSpPr>
          <p:cNvPr id="166" name="Oval 165"/>
          <p:cNvSpPr/>
          <p:nvPr/>
        </p:nvSpPr>
        <p:spPr>
          <a:xfrm>
            <a:off x="2144976" y="694882"/>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6</a:t>
            </a:r>
            <a:endParaRPr lang="en-IN" sz="1600" b="1" dirty="0">
              <a:solidFill>
                <a:schemeClr val="tx1"/>
              </a:solidFill>
            </a:endParaRPr>
          </a:p>
        </p:txBody>
      </p:sp>
      <p:sp>
        <p:nvSpPr>
          <p:cNvPr id="167" name="Oval 166"/>
          <p:cNvSpPr/>
          <p:nvPr/>
        </p:nvSpPr>
        <p:spPr>
          <a:xfrm>
            <a:off x="2491117" y="670513"/>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7</a:t>
            </a:r>
            <a:endParaRPr lang="en-IN" sz="1600" b="1" dirty="0">
              <a:solidFill>
                <a:schemeClr val="tx1"/>
              </a:solidFill>
            </a:endParaRPr>
          </a:p>
        </p:txBody>
      </p:sp>
      <p:sp>
        <p:nvSpPr>
          <p:cNvPr id="168" name="Oval 167"/>
          <p:cNvSpPr/>
          <p:nvPr/>
        </p:nvSpPr>
        <p:spPr>
          <a:xfrm>
            <a:off x="2854322" y="663280"/>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8</a:t>
            </a:r>
            <a:endParaRPr lang="en-IN" sz="1600" b="1" dirty="0">
              <a:solidFill>
                <a:schemeClr val="tx1"/>
              </a:solidFill>
            </a:endParaRPr>
          </a:p>
        </p:txBody>
      </p:sp>
      <p:cxnSp>
        <p:nvCxnSpPr>
          <p:cNvPr id="153" name="Straight Connector 152"/>
          <p:cNvCxnSpPr/>
          <p:nvPr/>
        </p:nvCxnSpPr>
        <p:spPr>
          <a:xfrm>
            <a:off x="179109" y="1161281"/>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251837" y="857298"/>
            <a:ext cx="0" cy="30777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3255851" y="857297"/>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3433353" y="866256"/>
            <a:ext cx="0" cy="30777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56" name="Oval 155"/>
          <p:cNvSpPr/>
          <p:nvPr/>
        </p:nvSpPr>
        <p:spPr>
          <a:xfrm>
            <a:off x="3224009" y="653521"/>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9</a:t>
            </a:r>
            <a:endParaRPr lang="en-IN" sz="1600" b="1" dirty="0">
              <a:solidFill>
                <a:schemeClr val="tx1"/>
              </a:solidFill>
            </a:endParaRPr>
          </a:p>
        </p:txBody>
      </p:sp>
      <p:cxnSp>
        <p:nvCxnSpPr>
          <p:cNvPr id="157" name="Straight Connector 156"/>
          <p:cNvCxnSpPr/>
          <p:nvPr/>
        </p:nvCxnSpPr>
        <p:spPr>
          <a:xfrm>
            <a:off x="3206126" y="1928216"/>
            <a:ext cx="40473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3433354" y="1166130"/>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70" name="Group 169"/>
          <p:cNvGrpSpPr/>
          <p:nvPr/>
        </p:nvGrpSpPr>
        <p:grpSpPr>
          <a:xfrm>
            <a:off x="307904" y="1631524"/>
            <a:ext cx="2991674" cy="354220"/>
            <a:chOff x="4293051" y="1589784"/>
            <a:chExt cx="2991674" cy="354220"/>
          </a:xfrm>
        </p:grpSpPr>
        <p:cxnSp>
          <p:nvCxnSpPr>
            <p:cNvPr id="171" name="Straight Connector 170"/>
            <p:cNvCxnSpPr/>
            <p:nvPr/>
          </p:nvCxnSpPr>
          <p:spPr>
            <a:xfrm>
              <a:off x="6866129" y="1589784"/>
              <a:ext cx="7304" cy="32868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4656256"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023559"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392815"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4293051" y="1605173"/>
              <a:ext cx="2916105" cy="288032"/>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6" name="Straight Connector 175"/>
            <p:cNvCxnSpPr/>
            <p:nvPr/>
          </p:nvCxnSpPr>
          <p:spPr>
            <a:xfrm>
              <a:off x="5735614"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6094973"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6468327"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4293051" y="1605450"/>
              <a:ext cx="2991674" cy="338554"/>
            </a:xfrm>
            <a:prstGeom prst="rect">
              <a:avLst/>
            </a:prstGeom>
          </p:spPr>
          <p:txBody>
            <a:bodyPr wrap="square">
              <a:spAutoFit/>
            </a:bodyPr>
            <a:lstStyle/>
            <a:p>
              <a:r>
                <a:rPr lang="en-US" sz="1600" dirty="0"/>
                <a:t>D7 </a:t>
              </a:r>
              <a:r>
                <a:rPr lang="en-US" sz="1600" dirty="0" smtClean="0"/>
                <a:t>D6  </a:t>
              </a:r>
              <a:r>
                <a:rPr lang="en-US" sz="1600" dirty="0"/>
                <a:t>D5 </a:t>
              </a:r>
              <a:r>
                <a:rPr lang="en-US" sz="1600" dirty="0" smtClean="0"/>
                <a:t> </a:t>
              </a:r>
              <a:r>
                <a:rPr lang="en-US" sz="1600" dirty="0"/>
                <a:t>D4 </a:t>
              </a:r>
              <a:r>
                <a:rPr lang="en-US" sz="1600" dirty="0" smtClean="0"/>
                <a:t>D3  </a:t>
              </a:r>
              <a:r>
                <a:rPr lang="en-US" sz="1600" dirty="0"/>
                <a:t>D2  </a:t>
              </a:r>
              <a:r>
                <a:rPr lang="en-US" sz="1600" dirty="0" smtClean="0"/>
                <a:t>D1  </a:t>
              </a:r>
              <a:r>
                <a:rPr lang="en-US" sz="1600" dirty="0"/>
                <a:t>D0</a:t>
              </a:r>
              <a:endParaRPr lang="en-IN" sz="1600" dirty="0"/>
            </a:p>
          </p:txBody>
        </p:sp>
      </p:grpSp>
      <p:grpSp>
        <p:nvGrpSpPr>
          <p:cNvPr id="139" name="Group 138"/>
          <p:cNvGrpSpPr/>
          <p:nvPr/>
        </p:nvGrpSpPr>
        <p:grpSpPr>
          <a:xfrm>
            <a:off x="3630649" y="836021"/>
            <a:ext cx="181516" cy="316738"/>
            <a:chOff x="2636274" y="2204864"/>
            <a:chExt cx="368181" cy="296416"/>
          </a:xfrm>
        </p:grpSpPr>
        <p:cxnSp>
          <p:nvCxnSpPr>
            <p:cNvPr id="152" name="Straight Connector 151"/>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3812165" y="849460"/>
            <a:ext cx="363205" cy="316738"/>
            <a:chOff x="2267744" y="2204864"/>
            <a:chExt cx="736711" cy="296416"/>
          </a:xfrm>
        </p:grpSpPr>
        <p:cxnSp>
          <p:nvCxnSpPr>
            <p:cNvPr id="184" name="Straight Connector 183"/>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88" name="Group 187"/>
          <p:cNvGrpSpPr/>
          <p:nvPr/>
        </p:nvGrpSpPr>
        <p:grpSpPr>
          <a:xfrm>
            <a:off x="4179469" y="854717"/>
            <a:ext cx="363205" cy="316738"/>
            <a:chOff x="2267744" y="2204864"/>
            <a:chExt cx="736711" cy="296416"/>
          </a:xfrm>
        </p:grpSpPr>
        <p:cxnSp>
          <p:nvCxnSpPr>
            <p:cNvPr id="189" name="Straight Connector 188"/>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93" name="Group 192"/>
          <p:cNvGrpSpPr/>
          <p:nvPr/>
        </p:nvGrpSpPr>
        <p:grpSpPr>
          <a:xfrm>
            <a:off x="4548725" y="830051"/>
            <a:ext cx="363205" cy="316738"/>
            <a:chOff x="2267744" y="2204864"/>
            <a:chExt cx="736711" cy="296416"/>
          </a:xfrm>
        </p:grpSpPr>
        <p:cxnSp>
          <p:nvCxnSpPr>
            <p:cNvPr id="194" name="Straight Connector 193"/>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98" name="Group 197"/>
          <p:cNvGrpSpPr/>
          <p:nvPr/>
        </p:nvGrpSpPr>
        <p:grpSpPr>
          <a:xfrm>
            <a:off x="4891522" y="854722"/>
            <a:ext cx="363205" cy="307780"/>
            <a:chOff x="2267744" y="2204864"/>
            <a:chExt cx="736711" cy="288032"/>
          </a:xfrm>
        </p:grpSpPr>
        <p:cxnSp>
          <p:nvCxnSpPr>
            <p:cNvPr id="199" name="Straight Connector 198"/>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3004455" y="2213248"/>
              <a:ext cx="0" cy="26215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3" name="Group 202"/>
          <p:cNvGrpSpPr/>
          <p:nvPr/>
        </p:nvGrpSpPr>
        <p:grpSpPr>
          <a:xfrm>
            <a:off x="5254728" y="840500"/>
            <a:ext cx="363205" cy="316738"/>
            <a:chOff x="2267744" y="2204864"/>
            <a:chExt cx="736711" cy="296416"/>
          </a:xfrm>
        </p:grpSpPr>
        <p:cxnSp>
          <p:nvCxnSpPr>
            <p:cNvPr id="204" name="Straight Connector 203"/>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8" name="Group 207"/>
          <p:cNvGrpSpPr/>
          <p:nvPr/>
        </p:nvGrpSpPr>
        <p:grpSpPr>
          <a:xfrm>
            <a:off x="5617932" y="827063"/>
            <a:ext cx="363205" cy="316738"/>
            <a:chOff x="2267744" y="2204864"/>
            <a:chExt cx="736711" cy="296416"/>
          </a:xfrm>
        </p:grpSpPr>
        <p:cxnSp>
          <p:nvCxnSpPr>
            <p:cNvPr id="209" name="Straight Connector 208"/>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5985237" y="825572"/>
            <a:ext cx="363205" cy="316738"/>
            <a:chOff x="2267744" y="2204864"/>
            <a:chExt cx="736711" cy="296416"/>
          </a:xfrm>
        </p:grpSpPr>
        <p:cxnSp>
          <p:nvCxnSpPr>
            <p:cNvPr id="214" name="Straight Connector 213"/>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18" name="Straight Connector 217"/>
          <p:cNvCxnSpPr/>
          <p:nvPr/>
        </p:nvCxnSpPr>
        <p:spPr>
          <a:xfrm>
            <a:off x="6348441" y="1124392"/>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220" name="Oval 219"/>
          <p:cNvSpPr/>
          <p:nvPr/>
        </p:nvSpPr>
        <p:spPr>
          <a:xfrm>
            <a:off x="3592238" y="661484"/>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1</a:t>
            </a:r>
            <a:endParaRPr lang="en-IN" sz="1600" b="1" dirty="0">
              <a:solidFill>
                <a:schemeClr val="tx1"/>
              </a:solidFill>
            </a:endParaRPr>
          </a:p>
        </p:txBody>
      </p:sp>
      <p:sp>
        <p:nvSpPr>
          <p:cNvPr id="221" name="Oval 220"/>
          <p:cNvSpPr/>
          <p:nvPr/>
        </p:nvSpPr>
        <p:spPr>
          <a:xfrm>
            <a:off x="3955443" y="654251"/>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2</a:t>
            </a:r>
            <a:endParaRPr lang="en-IN" sz="1600" b="1" dirty="0">
              <a:solidFill>
                <a:schemeClr val="tx1"/>
              </a:solidFill>
            </a:endParaRPr>
          </a:p>
        </p:txBody>
      </p:sp>
      <p:sp>
        <p:nvSpPr>
          <p:cNvPr id="222" name="Oval 221"/>
          <p:cNvSpPr/>
          <p:nvPr/>
        </p:nvSpPr>
        <p:spPr>
          <a:xfrm>
            <a:off x="4322746" y="663455"/>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3</a:t>
            </a:r>
            <a:endParaRPr lang="en-IN" sz="1600" b="1" dirty="0">
              <a:solidFill>
                <a:schemeClr val="tx1"/>
              </a:solidFill>
            </a:endParaRPr>
          </a:p>
        </p:txBody>
      </p:sp>
      <p:sp>
        <p:nvSpPr>
          <p:cNvPr id="223" name="Oval 222"/>
          <p:cNvSpPr/>
          <p:nvPr/>
        </p:nvSpPr>
        <p:spPr>
          <a:xfrm>
            <a:off x="4684561" y="664610"/>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4</a:t>
            </a:r>
            <a:endParaRPr lang="en-IN" sz="1600" b="1" dirty="0">
              <a:solidFill>
                <a:schemeClr val="tx1"/>
              </a:solidFill>
            </a:endParaRPr>
          </a:p>
        </p:txBody>
      </p:sp>
      <p:sp>
        <p:nvSpPr>
          <p:cNvPr id="224" name="Oval 223"/>
          <p:cNvSpPr/>
          <p:nvPr/>
        </p:nvSpPr>
        <p:spPr>
          <a:xfrm>
            <a:off x="5047766" y="657376"/>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5</a:t>
            </a:r>
            <a:endParaRPr lang="en-IN" sz="1600" b="1" dirty="0">
              <a:solidFill>
                <a:schemeClr val="tx1"/>
              </a:solidFill>
            </a:endParaRPr>
          </a:p>
        </p:txBody>
      </p:sp>
      <p:sp>
        <p:nvSpPr>
          <p:cNvPr id="225" name="Oval 224"/>
          <p:cNvSpPr/>
          <p:nvPr/>
        </p:nvSpPr>
        <p:spPr>
          <a:xfrm>
            <a:off x="5415069" y="666581"/>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6</a:t>
            </a:r>
            <a:endParaRPr lang="en-IN" sz="1600" b="1" dirty="0">
              <a:solidFill>
                <a:schemeClr val="tx1"/>
              </a:solidFill>
            </a:endParaRPr>
          </a:p>
        </p:txBody>
      </p:sp>
      <p:sp>
        <p:nvSpPr>
          <p:cNvPr id="226" name="Oval 225"/>
          <p:cNvSpPr/>
          <p:nvPr/>
        </p:nvSpPr>
        <p:spPr>
          <a:xfrm>
            <a:off x="5761210" y="642212"/>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7</a:t>
            </a:r>
            <a:endParaRPr lang="en-IN" sz="1600" b="1" dirty="0">
              <a:solidFill>
                <a:schemeClr val="tx1"/>
              </a:solidFill>
            </a:endParaRPr>
          </a:p>
        </p:txBody>
      </p:sp>
      <p:sp>
        <p:nvSpPr>
          <p:cNvPr id="227" name="Oval 226"/>
          <p:cNvSpPr/>
          <p:nvPr/>
        </p:nvSpPr>
        <p:spPr>
          <a:xfrm>
            <a:off x="6124415" y="634979"/>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8</a:t>
            </a:r>
            <a:endParaRPr lang="en-IN" sz="1600" b="1" dirty="0">
              <a:solidFill>
                <a:schemeClr val="tx1"/>
              </a:solidFill>
            </a:endParaRPr>
          </a:p>
        </p:txBody>
      </p:sp>
      <p:cxnSp>
        <p:nvCxnSpPr>
          <p:cNvPr id="229" name="Straight Connector 228"/>
          <p:cNvCxnSpPr/>
          <p:nvPr/>
        </p:nvCxnSpPr>
        <p:spPr>
          <a:xfrm>
            <a:off x="6521930" y="828997"/>
            <a:ext cx="0" cy="30777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6525944" y="828996"/>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6703446" y="837955"/>
            <a:ext cx="0" cy="30777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232" name="Oval 231"/>
          <p:cNvSpPr/>
          <p:nvPr/>
        </p:nvSpPr>
        <p:spPr>
          <a:xfrm>
            <a:off x="6494102" y="625220"/>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9</a:t>
            </a:r>
            <a:endParaRPr lang="en-IN" sz="1600" b="1" dirty="0">
              <a:solidFill>
                <a:schemeClr val="tx1"/>
              </a:solidFill>
            </a:endParaRPr>
          </a:p>
        </p:txBody>
      </p:sp>
      <p:grpSp>
        <p:nvGrpSpPr>
          <p:cNvPr id="234" name="Group 233"/>
          <p:cNvGrpSpPr/>
          <p:nvPr/>
        </p:nvGrpSpPr>
        <p:grpSpPr>
          <a:xfrm>
            <a:off x="3603610" y="1589143"/>
            <a:ext cx="2991674" cy="354220"/>
            <a:chOff x="4293051" y="1589784"/>
            <a:chExt cx="2991674" cy="354220"/>
          </a:xfrm>
        </p:grpSpPr>
        <p:cxnSp>
          <p:nvCxnSpPr>
            <p:cNvPr id="235" name="Straight Connector 234"/>
            <p:cNvCxnSpPr/>
            <p:nvPr/>
          </p:nvCxnSpPr>
          <p:spPr>
            <a:xfrm>
              <a:off x="6866129" y="1589784"/>
              <a:ext cx="7304" cy="32868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4656256"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5023559"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5392815"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4293051" y="1605173"/>
              <a:ext cx="2916105" cy="288032"/>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0" name="Straight Connector 239"/>
            <p:cNvCxnSpPr/>
            <p:nvPr/>
          </p:nvCxnSpPr>
          <p:spPr>
            <a:xfrm>
              <a:off x="5735614"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6094973"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6468327"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43" name="Rectangle 242"/>
            <p:cNvSpPr/>
            <p:nvPr/>
          </p:nvSpPr>
          <p:spPr>
            <a:xfrm>
              <a:off x="4293051" y="1605450"/>
              <a:ext cx="2991674" cy="338554"/>
            </a:xfrm>
            <a:prstGeom prst="rect">
              <a:avLst/>
            </a:prstGeom>
          </p:spPr>
          <p:txBody>
            <a:bodyPr wrap="square">
              <a:spAutoFit/>
            </a:bodyPr>
            <a:lstStyle/>
            <a:p>
              <a:r>
                <a:rPr lang="en-US" sz="1600" dirty="0"/>
                <a:t>D7 </a:t>
              </a:r>
              <a:r>
                <a:rPr lang="en-US" sz="1600" dirty="0" smtClean="0"/>
                <a:t>D6  </a:t>
              </a:r>
              <a:r>
                <a:rPr lang="en-US" sz="1600" dirty="0"/>
                <a:t>D5 </a:t>
              </a:r>
              <a:r>
                <a:rPr lang="en-US" sz="1600" dirty="0" smtClean="0"/>
                <a:t> </a:t>
              </a:r>
              <a:r>
                <a:rPr lang="en-US" sz="1600" dirty="0"/>
                <a:t>D4 </a:t>
              </a:r>
              <a:r>
                <a:rPr lang="en-US" sz="1600" dirty="0" smtClean="0"/>
                <a:t>D3  </a:t>
              </a:r>
              <a:r>
                <a:rPr lang="en-US" sz="1600" dirty="0"/>
                <a:t>D2  </a:t>
              </a:r>
              <a:r>
                <a:rPr lang="en-US" sz="1600" dirty="0" smtClean="0"/>
                <a:t>D1  </a:t>
              </a:r>
              <a:r>
                <a:rPr lang="en-US" sz="1600" dirty="0"/>
                <a:t>D0</a:t>
              </a:r>
              <a:endParaRPr lang="en-IN" sz="1600" dirty="0"/>
            </a:p>
          </p:txBody>
        </p:sp>
      </p:grpSp>
      <p:cxnSp>
        <p:nvCxnSpPr>
          <p:cNvPr id="253" name="Straight Connector 252"/>
          <p:cNvCxnSpPr/>
          <p:nvPr/>
        </p:nvCxnSpPr>
        <p:spPr>
          <a:xfrm>
            <a:off x="6720081" y="1137830"/>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6525944" y="1892564"/>
            <a:ext cx="62108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7147030" y="1575547"/>
            <a:ext cx="0" cy="3286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7147030" y="1586991"/>
            <a:ext cx="5421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6914391" y="791440"/>
            <a:ext cx="0" cy="32201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6897584" y="782830"/>
            <a:ext cx="764866" cy="826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3434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8796" y="2470244"/>
            <a:ext cx="8154954" cy="1317508"/>
          </a:xfrm>
        </p:spPr>
        <p:txBody>
          <a:bodyPr>
            <a:noAutofit/>
          </a:bodyPr>
          <a:lstStyle/>
          <a:p>
            <a:r>
              <a:rPr lang="en-US" sz="4200" dirty="0"/>
              <a:t>Master Reading </a:t>
            </a:r>
            <a:r>
              <a:rPr lang="en-US" sz="4200" dirty="0" smtClean="0"/>
              <a:t/>
            </a:r>
            <a:br>
              <a:rPr lang="en-US" sz="4200" dirty="0" smtClean="0"/>
            </a:br>
            <a:r>
              <a:rPr lang="en-US" sz="4200" dirty="0" smtClean="0"/>
              <a:t>data </a:t>
            </a:r>
            <a:r>
              <a:rPr lang="en-US" sz="4200" dirty="0"/>
              <a:t>from slave</a:t>
            </a:r>
            <a:endParaRPr lang="en-IN" sz="4200" dirty="0"/>
          </a:p>
        </p:txBody>
      </p:sp>
    </p:spTree>
    <p:extLst>
      <p:ext uri="{BB962C8B-B14F-4D97-AF65-F5344CB8AC3E}">
        <p14:creationId xmlns:p14="http://schemas.microsoft.com/office/powerpoint/2010/main" val="28296580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 name="Straight Connector 64"/>
          <p:cNvCxnSpPr/>
          <p:nvPr/>
        </p:nvCxnSpPr>
        <p:spPr>
          <a:xfrm>
            <a:off x="179513" y="831538"/>
            <a:ext cx="722056"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901567" y="831541"/>
            <a:ext cx="0" cy="307778"/>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901570" y="1139318"/>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540540" y="1898417"/>
            <a:ext cx="42970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flipV="1">
            <a:off x="540540" y="1557795"/>
            <a:ext cx="0" cy="3286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179512" y="1557794"/>
            <a:ext cx="36102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6801" y="462207"/>
            <a:ext cx="548544" cy="338552"/>
          </a:xfrm>
          <a:prstGeom prst="rect">
            <a:avLst/>
          </a:prstGeom>
        </p:spPr>
        <p:txBody>
          <a:bodyPr wrap="none" lIns="91438" tIns="45719" rIns="91438" bIns="45719">
            <a:spAutoFit/>
          </a:bodyPr>
          <a:lstStyle/>
          <a:p>
            <a:r>
              <a:rPr lang="en-US" sz="1600" dirty="0"/>
              <a:t>SCL</a:t>
            </a:r>
            <a:endParaRPr lang="en-IN" sz="1600" dirty="0"/>
          </a:p>
        </p:txBody>
      </p:sp>
      <p:sp>
        <p:nvSpPr>
          <p:cNvPr id="10" name="Rectangle 9"/>
          <p:cNvSpPr/>
          <p:nvPr/>
        </p:nvSpPr>
        <p:spPr>
          <a:xfrm>
            <a:off x="0" y="1174020"/>
            <a:ext cx="591825" cy="338552"/>
          </a:xfrm>
          <a:prstGeom prst="rect">
            <a:avLst/>
          </a:prstGeom>
        </p:spPr>
        <p:txBody>
          <a:bodyPr wrap="none" lIns="91438" tIns="45719" rIns="91438" bIns="45719">
            <a:spAutoFit/>
          </a:bodyPr>
          <a:lstStyle/>
          <a:p>
            <a:r>
              <a:rPr lang="en-US" sz="1600" dirty="0" smtClean="0"/>
              <a:t>SDA</a:t>
            </a:r>
            <a:endParaRPr lang="en-IN" sz="1600" dirty="0"/>
          </a:p>
        </p:txBody>
      </p:sp>
    </p:spTree>
    <p:extLst>
      <p:ext uri="{BB962C8B-B14F-4D97-AF65-F5344CB8AC3E}">
        <p14:creationId xmlns:p14="http://schemas.microsoft.com/office/powerpoint/2010/main" val="4502128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 name="Straight Connector 64"/>
          <p:cNvCxnSpPr/>
          <p:nvPr/>
        </p:nvCxnSpPr>
        <p:spPr>
          <a:xfrm>
            <a:off x="179513" y="831538"/>
            <a:ext cx="722056"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901567" y="831541"/>
            <a:ext cx="0" cy="307778"/>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901570" y="831540"/>
            <a:ext cx="363205" cy="316738"/>
            <a:chOff x="2267744" y="2204864"/>
            <a:chExt cx="736711" cy="296416"/>
          </a:xfrm>
        </p:grpSpPr>
        <p:cxnSp>
          <p:nvCxnSpPr>
            <p:cNvPr id="108" name="Straight Connector 107"/>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1264775" y="844979"/>
            <a:ext cx="363205" cy="316738"/>
            <a:chOff x="2267744" y="2204864"/>
            <a:chExt cx="736711" cy="296416"/>
          </a:xfrm>
        </p:grpSpPr>
        <p:cxnSp>
          <p:nvCxnSpPr>
            <p:cNvPr id="104" name="Straight Connector 103"/>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1632078" y="850236"/>
            <a:ext cx="363205" cy="316738"/>
            <a:chOff x="2267744" y="2204864"/>
            <a:chExt cx="736711" cy="296416"/>
          </a:xfrm>
        </p:grpSpPr>
        <p:cxnSp>
          <p:nvCxnSpPr>
            <p:cNvPr id="100" name="Straight Connector 99"/>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2001334" y="825570"/>
            <a:ext cx="363205" cy="316738"/>
            <a:chOff x="2267744" y="2204864"/>
            <a:chExt cx="736711" cy="296416"/>
          </a:xfrm>
        </p:grpSpPr>
        <p:cxnSp>
          <p:nvCxnSpPr>
            <p:cNvPr id="96" name="Straight Connector 95"/>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a:xfrm>
            <a:off x="2344133" y="850236"/>
            <a:ext cx="363205" cy="316738"/>
            <a:chOff x="2267744" y="2204864"/>
            <a:chExt cx="736711" cy="296416"/>
          </a:xfrm>
        </p:grpSpPr>
        <p:cxnSp>
          <p:nvCxnSpPr>
            <p:cNvPr id="92" name="Straight Connector 9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2707337" y="836019"/>
            <a:ext cx="363205" cy="316738"/>
            <a:chOff x="2267744" y="2204864"/>
            <a:chExt cx="736711" cy="296416"/>
          </a:xfrm>
        </p:grpSpPr>
        <p:cxnSp>
          <p:nvCxnSpPr>
            <p:cNvPr id="88" name="Straight Connector 87"/>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3070542" y="822582"/>
            <a:ext cx="363205" cy="316738"/>
            <a:chOff x="2267744" y="2204864"/>
            <a:chExt cx="736711" cy="296416"/>
          </a:xfrm>
        </p:grpSpPr>
        <p:cxnSp>
          <p:nvCxnSpPr>
            <p:cNvPr id="84" name="Straight Connector 83"/>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80" name="Straight Connector 79"/>
          <p:cNvCxnSpPr/>
          <p:nvPr/>
        </p:nvCxnSpPr>
        <p:spPr>
          <a:xfrm>
            <a:off x="3437847" y="1128869"/>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1063033" y="655641"/>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1</a:t>
            </a:r>
            <a:endParaRPr lang="en-IN" sz="1600" b="1" dirty="0">
              <a:solidFill>
                <a:schemeClr val="tx1"/>
              </a:solidFill>
            </a:endParaRPr>
          </a:p>
        </p:txBody>
      </p:sp>
      <p:sp>
        <p:nvSpPr>
          <p:cNvPr id="144" name="Oval 143"/>
          <p:cNvSpPr/>
          <p:nvPr/>
        </p:nvSpPr>
        <p:spPr>
          <a:xfrm>
            <a:off x="1426238" y="648408"/>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2</a:t>
            </a:r>
            <a:endParaRPr lang="en-IN" sz="1600" b="1" dirty="0">
              <a:solidFill>
                <a:schemeClr val="tx1"/>
              </a:solidFill>
            </a:endParaRPr>
          </a:p>
        </p:txBody>
      </p:sp>
      <p:sp>
        <p:nvSpPr>
          <p:cNvPr id="145" name="Oval 144"/>
          <p:cNvSpPr/>
          <p:nvPr/>
        </p:nvSpPr>
        <p:spPr>
          <a:xfrm>
            <a:off x="1793541" y="657612"/>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3</a:t>
            </a:r>
            <a:endParaRPr lang="en-IN" sz="1600" b="1" dirty="0">
              <a:solidFill>
                <a:schemeClr val="tx1"/>
              </a:solidFill>
            </a:endParaRPr>
          </a:p>
        </p:txBody>
      </p:sp>
      <p:sp>
        <p:nvSpPr>
          <p:cNvPr id="146" name="Oval 145"/>
          <p:cNvSpPr/>
          <p:nvPr/>
        </p:nvSpPr>
        <p:spPr>
          <a:xfrm>
            <a:off x="2155356" y="658766"/>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4</a:t>
            </a:r>
            <a:endParaRPr lang="en-IN" sz="1600" b="1" dirty="0">
              <a:solidFill>
                <a:schemeClr val="tx1"/>
              </a:solidFill>
            </a:endParaRPr>
          </a:p>
        </p:txBody>
      </p:sp>
      <p:sp>
        <p:nvSpPr>
          <p:cNvPr id="147" name="Oval 146"/>
          <p:cNvSpPr/>
          <p:nvPr/>
        </p:nvSpPr>
        <p:spPr>
          <a:xfrm>
            <a:off x="2518561" y="651533"/>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5</a:t>
            </a:r>
            <a:endParaRPr lang="en-IN" sz="1600" b="1" dirty="0">
              <a:solidFill>
                <a:schemeClr val="tx1"/>
              </a:solidFill>
            </a:endParaRPr>
          </a:p>
        </p:txBody>
      </p:sp>
      <p:sp>
        <p:nvSpPr>
          <p:cNvPr id="148" name="Oval 147"/>
          <p:cNvSpPr/>
          <p:nvPr/>
        </p:nvSpPr>
        <p:spPr>
          <a:xfrm>
            <a:off x="2885864" y="660738"/>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6</a:t>
            </a:r>
            <a:endParaRPr lang="en-IN" sz="1600" b="1" dirty="0">
              <a:solidFill>
                <a:schemeClr val="tx1"/>
              </a:solidFill>
            </a:endParaRPr>
          </a:p>
        </p:txBody>
      </p:sp>
      <p:sp>
        <p:nvSpPr>
          <p:cNvPr id="149" name="Oval 148"/>
          <p:cNvSpPr/>
          <p:nvPr/>
        </p:nvSpPr>
        <p:spPr>
          <a:xfrm>
            <a:off x="3232005" y="636369"/>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7</a:t>
            </a:r>
            <a:endParaRPr lang="en-IN" sz="1600" b="1" dirty="0">
              <a:solidFill>
                <a:schemeClr val="tx1"/>
              </a:solidFill>
            </a:endParaRPr>
          </a:p>
        </p:txBody>
      </p:sp>
      <p:grpSp>
        <p:nvGrpSpPr>
          <p:cNvPr id="3" name="Group 2"/>
          <p:cNvGrpSpPr/>
          <p:nvPr/>
        </p:nvGrpSpPr>
        <p:grpSpPr>
          <a:xfrm>
            <a:off x="950949" y="1610384"/>
            <a:ext cx="2634791" cy="338797"/>
            <a:chOff x="950949" y="1610384"/>
            <a:chExt cx="2634791" cy="338797"/>
          </a:xfrm>
        </p:grpSpPr>
        <p:cxnSp>
          <p:nvCxnSpPr>
            <p:cNvPr id="178" name="Straight Connector 177"/>
            <p:cNvCxnSpPr/>
            <p:nvPr/>
          </p:nvCxnSpPr>
          <p:spPr>
            <a:xfrm>
              <a:off x="1335011"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702314"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2071570"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93" name="Rectangle 192"/>
            <p:cNvSpPr/>
            <p:nvPr/>
          </p:nvSpPr>
          <p:spPr>
            <a:xfrm>
              <a:off x="971806" y="1610384"/>
              <a:ext cx="2536277" cy="288031"/>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4" name="Straight Connector 193"/>
            <p:cNvCxnSpPr/>
            <p:nvPr/>
          </p:nvCxnSpPr>
          <p:spPr>
            <a:xfrm>
              <a:off x="2414369"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2773728"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3147082"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05" name="Rectangle 204"/>
            <p:cNvSpPr/>
            <p:nvPr/>
          </p:nvSpPr>
          <p:spPr>
            <a:xfrm>
              <a:off x="950949" y="1610627"/>
              <a:ext cx="2634791" cy="338554"/>
            </a:xfrm>
            <a:prstGeom prst="rect">
              <a:avLst/>
            </a:prstGeom>
          </p:spPr>
          <p:txBody>
            <a:bodyPr wrap="square">
              <a:spAutoFit/>
            </a:bodyPr>
            <a:lstStyle/>
            <a:p>
              <a:r>
                <a:rPr lang="en-US" sz="1600" dirty="0"/>
                <a:t>A7 </a:t>
              </a:r>
              <a:r>
                <a:rPr lang="en-US" sz="1600" dirty="0" smtClean="0"/>
                <a:t>A6  A5  A4 A3  A2  A1</a:t>
              </a:r>
              <a:endParaRPr lang="en-IN" sz="1600" dirty="0"/>
            </a:p>
          </p:txBody>
        </p:sp>
      </p:grpSp>
      <p:sp>
        <p:nvSpPr>
          <p:cNvPr id="60" name="Rectangle 59"/>
          <p:cNvSpPr/>
          <p:nvPr/>
        </p:nvSpPr>
        <p:spPr>
          <a:xfrm>
            <a:off x="56801" y="462207"/>
            <a:ext cx="548544" cy="338552"/>
          </a:xfrm>
          <a:prstGeom prst="rect">
            <a:avLst/>
          </a:prstGeom>
        </p:spPr>
        <p:txBody>
          <a:bodyPr wrap="none" lIns="91438" tIns="45719" rIns="91438" bIns="45719">
            <a:spAutoFit/>
          </a:bodyPr>
          <a:lstStyle/>
          <a:p>
            <a:r>
              <a:rPr lang="en-US" sz="1600" dirty="0"/>
              <a:t>SCL</a:t>
            </a:r>
            <a:endParaRPr lang="en-IN" sz="1600" dirty="0"/>
          </a:p>
        </p:txBody>
      </p:sp>
      <p:sp>
        <p:nvSpPr>
          <p:cNvPr id="61" name="Rectangle 60"/>
          <p:cNvSpPr/>
          <p:nvPr/>
        </p:nvSpPr>
        <p:spPr>
          <a:xfrm>
            <a:off x="0" y="1174020"/>
            <a:ext cx="591825" cy="338552"/>
          </a:xfrm>
          <a:prstGeom prst="rect">
            <a:avLst/>
          </a:prstGeom>
        </p:spPr>
        <p:txBody>
          <a:bodyPr wrap="none" lIns="91438" tIns="45719" rIns="91438" bIns="45719">
            <a:spAutoFit/>
          </a:bodyPr>
          <a:lstStyle/>
          <a:p>
            <a:r>
              <a:rPr lang="en-US" sz="1600" dirty="0" smtClean="0"/>
              <a:t>SDA</a:t>
            </a:r>
            <a:endParaRPr lang="en-IN" sz="1600" dirty="0"/>
          </a:p>
        </p:txBody>
      </p:sp>
      <p:cxnSp>
        <p:nvCxnSpPr>
          <p:cNvPr id="62" name="Straight Connector 61"/>
          <p:cNvCxnSpPr/>
          <p:nvPr/>
        </p:nvCxnSpPr>
        <p:spPr>
          <a:xfrm>
            <a:off x="540540" y="1898417"/>
            <a:ext cx="42970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540540" y="1557795"/>
            <a:ext cx="0" cy="3286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79512" y="1557794"/>
            <a:ext cx="36102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4490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 name="Straight Connector 64"/>
          <p:cNvCxnSpPr/>
          <p:nvPr/>
        </p:nvCxnSpPr>
        <p:spPr>
          <a:xfrm>
            <a:off x="179513" y="831538"/>
            <a:ext cx="722056"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901567" y="831541"/>
            <a:ext cx="0" cy="307778"/>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901570" y="831540"/>
            <a:ext cx="363205" cy="316738"/>
            <a:chOff x="2267744" y="2204864"/>
            <a:chExt cx="736711" cy="296416"/>
          </a:xfrm>
        </p:grpSpPr>
        <p:cxnSp>
          <p:nvCxnSpPr>
            <p:cNvPr id="108" name="Straight Connector 107"/>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1264775" y="844979"/>
            <a:ext cx="363205" cy="316738"/>
            <a:chOff x="2267744" y="2204864"/>
            <a:chExt cx="736711" cy="296416"/>
          </a:xfrm>
        </p:grpSpPr>
        <p:cxnSp>
          <p:nvCxnSpPr>
            <p:cNvPr id="104" name="Straight Connector 103"/>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1632078" y="850236"/>
            <a:ext cx="363205" cy="316738"/>
            <a:chOff x="2267744" y="2204864"/>
            <a:chExt cx="736711" cy="296416"/>
          </a:xfrm>
        </p:grpSpPr>
        <p:cxnSp>
          <p:nvCxnSpPr>
            <p:cNvPr id="100" name="Straight Connector 99"/>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2001334" y="825570"/>
            <a:ext cx="363205" cy="316738"/>
            <a:chOff x="2267744" y="2204864"/>
            <a:chExt cx="736711" cy="296416"/>
          </a:xfrm>
        </p:grpSpPr>
        <p:cxnSp>
          <p:nvCxnSpPr>
            <p:cNvPr id="96" name="Straight Connector 95"/>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a:xfrm>
            <a:off x="2344133" y="850236"/>
            <a:ext cx="363205" cy="316738"/>
            <a:chOff x="2267744" y="2204864"/>
            <a:chExt cx="736711" cy="296416"/>
          </a:xfrm>
        </p:grpSpPr>
        <p:cxnSp>
          <p:nvCxnSpPr>
            <p:cNvPr id="92" name="Straight Connector 9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2707337" y="836019"/>
            <a:ext cx="363205" cy="316738"/>
            <a:chOff x="2267744" y="2204864"/>
            <a:chExt cx="736711" cy="296416"/>
          </a:xfrm>
        </p:grpSpPr>
        <p:cxnSp>
          <p:nvCxnSpPr>
            <p:cNvPr id="88" name="Straight Connector 87"/>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3070542" y="822582"/>
            <a:ext cx="363205" cy="316738"/>
            <a:chOff x="2267744" y="2204864"/>
            <a:chExt cx="736711" cy="296416"/>
          </a:xfrm>
        </p:grpSpPr>
        <p:cxnSp>
          <p:nvCxnSpPr>
            <p:cNvPr id="84" name="Straight Connector 83"/>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3437847" y="821090"/>
            <a:ext cx="363205" cy="316738"/>
            <a:chOff x="2267744" y="2204864"/>
            <a:chExt cx="736711" cy="296416"/>
          </a:xfrm>
        </p:grpSpPr>
        <p:cxnSp>
          <p:nvCxnSpPr>
            <p:cNvPr id="80" name="Straight Connector 79"/>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76" name="Straight Connector 75"/>
          <p:cNvCxnSpPr/>
          <p:nvPr/>
        </p:nvCxnSpPr>
        <p:spPr>
          <a:xfrm>
            <a:off x="3801051" y="1119911"/>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1063033" y="655641"/>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1</a:t>
            </a:r>
            <a:endParaRPr lang="en-IN" sz="1600" b="1" dirty="0">
              <a:solidFill>
                <a:schemeClr val="tx1"/>
              </a:solidFill>
            </a:endParaRPr>
          </a:p>
        </p:txBody>
      </p:sp>
      <p:sp>
        <p:nvSpPr>
          <p:cNvPr id="144" name="Oval 143"/>
          <p:cNvSpPr/>
          <p:nvPr/>
        </p:nvSpPr>
        <p:spPr>
          <a:xfrm>
            <a:off x="1426238" y="648408"/>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2</a:t>
            </a:r>
            <a:endParaRPr lang="en-IN" sz="1600" b="1" dirty="0">
              <a:solidFill>
                <a:schemeClr val="tx1"/>
              </a:solidFill>
            </a:endParaRPr>
          </a:p>
        </p:txBody>
      </p:sp>
      <p:sp>
        <p:nvSpPr>
          <p:cNvPr id="145" name="Oval 144"/>
          <p:cNvSpPr/>
          <p:nvPr/>
        </p:nvSpPr>
        <p:spPr>
          <a:xfrm>
            <a:off x="1793541" y="657612"/>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3</a:t>
            </a:r>
            <a:endParaRPr lang="en-IN" sz="1600" b="1" dirty="0">
              <a:solidFill>
                <a:schemeClr val="tx1"/>
              </a:solidFill>
            </a:endParaRPr>
          </a:p>
        </p:txBody>
      </p:sp>
      <p:sp>
        <p:nvSpPr>
          <p:cNvPr id="146" name="Oval 145"/>
          <p:cNvSpPr/>
          <p:nvPr/>
        </p:nvSpPr>
        <p:spPr>
          <a:xfrm>
            <a:off x="2155356" y="658766"/>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4</a:t>
            </a:r>
            <a:endParaRPr lang="en-IN" sz="1600" b="1" dirty="0">
              <a:solidFill>
                <a:schemeClr val="tx1"/>
              </a:solidFill>
            </a:endParaRPr>
          </a:p>
        </p:txBody>
      </p:sp>
      <p:sp>
        <p:nvSpPr>
          <p:cNvPr id="147" name="Oval 146"/>
          <p:cNvSpPr/>
          <p:nvPr/>
        </p:nvSpPr>
        <p:spPr>
          <a:xfrm>
            <a:off x="2518561" y="651533"/>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5</a:t>
            </a:r>
            <a:endParaRPr lang="en-IN" sz="1600" b="1" dirty="0">
              <a:solidFill>
                <a:schemeClr val="tx1"/>
              </a:solidFill>
            </a:endParaRPr>
          </a:p>
        </p:txBody>
      </p:sp>
      <p:sp>
        <p:nvSpPr>
          <p:cNvPr id="148" name="Oval 147"/>
          <p:cNvSpPr/>
          <p:nvPr/>
        </p:nvSpPr>
        <p:spPr>
          <a:xfrm>
            <a:off x="2885864" y="660738"/>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6</a:t>
            </a:r>
            <a:endParaRPr lang="en-IN" sz="1600" b="1" dirty="0">
              <a:solidFill>
                <a:schemeClr val="tx1"/>
              </a:solidFill>
            </a:endParaRPr>
          </a:p>
        </p:txBody>
      </p:sp>
      <p:sp>
        <p:nvSpPr>
          <p:cNvPr id="149" name="Oval 148"/>
          <p:cNvSpPr/>
          <p:nvPr/>
        </p:nvSpPr>
        <p:spPr>
          <a:xfrm>
            <a:off x="3232005" y="636369"/>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7</a:t>
            </a:r>
            <a:endParaRPr lang="en-IN" sz="1600" b="1" dirty="0">
              <a:solidFill>
                <a:schemeClr val="tx1"/>
              </a:solidFill>
            </a:endParaRPr>
          </a:p>
        </p:txBody>
      </p:sp>
      <p:sp>
        <p:nvSpPr>
          <p:cNvPr id="150" name="Oval 149"/>
          <p:cNvSpPr/>
          <p:nvPr/>
        </p:nvSpPr>
        <p:spPr>
          <a:xfrm>
            <a:off x="3595210" y="629136"/>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8</a:t>
            </a:r>
            <a:endParaRPr lang="en-IN" sz="1600" b="1" dirty="0">
              <a:solidFill>
                <a:schemeClr val="tx1"/>
              </a:solidFill>
            </a:endParaRPr>
          </a:p>
        </p:txBody>
      </p:sp>
      <p:cxnSp>
        <p:nvCxnSpPr>
          <p:cNvPr id="117" name="Straight Connector 116"/>
          <p:cNvCxnSpPr/>
          <p:nvPr/>
        </p:nvCxnSpPr>
        <p:spPr>
          <a:xfrm>
            <a:off x="3495502" y="1610385"/>
            <a:ext cx="30929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3801050" y="1603479"/>
            <a:ext cx="0" cy="2979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1" name="Group 130"/>
          <p:cNvGrpSpPr/>
          <p:nvPr/>
        </p:nvGrpSpPr>
        <p:grpSpPr>
          <a:xfrm>
            <a:off x="950949" y="1610384"/>
            <a:ext cx="2634791" cy="338797"/>
            <a:chOff x="950949" y="1610384"/>
            <a:chExt cx="2634791" cy="338797"/>
          </a:xfrm>
        </p:grpSpPr>
        <p:cxnSp>
          <p:nvCxnSpPr>
            <p:cNvPr id="132" name="Straight Connector 131"/>
            <p:cNvCxnSpPr/>
            <p:nvPr/>
          </p:nvCxnSpPr>
          <p:spPr>
            <a:xfrm>
              <a:off x="1335011"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702314"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2071570"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35" name="Rectangle 134"/>
            <p:cNvSpPr/>
            <p:nvPr/>
          </p:nvSpPr>
          <p:spPr>
            <a:xfrm>
              <a:off x="971806" y="1610384"/>
              <a:ext cx="2536277" cy="288031"/>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6" name="Straight Connector 135"/>
            <p:cNvCxnSpPr/>
            <p:nvPr/>
          </p:nvCxnSpPr>
          <p:spPr>
            <a:xfrm>
              <a:off x="2414369"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773728"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3147082"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950949" y="1610627"/>
              <a:ext cx="2634791" cy="338554"/>
            </a:xfrm>
            <a:prstGeom prst="rect">
              <a:avLst/>
            </a:prstGeom>
          </p:spPr>
          <p:txBody>
            <a:bodyPr wrap="square">
              <a:spAutoFit/>
            </a:bodyPr>
            <a:lstStyle/>
            <a:p>
              <a:r>
                <a:rPr lang="en-US" sz="1600" dirty="0"/>
                <a:t>A7 </a:t>
              </a:r>
              <a:r>
                <a:rPr lang="en-US" sz="1600" dirty="0" smtClean="0"/>
                <a:t>A6  A5  A4 A3  A2  A1</a:t>
              </a:r>
              <a:endParaRPr lang="en-IN" sz="1600" dirty="0"/>
            </a:p>
          </p:txBody>
        </p:sp>
      </p:grpSp>
      <p:sp>
        <p:nvSpPr>
          <p:cNvPr id="140" name="Rectangle 139"/>
          <p:cNvSpPr/>
          <p:nvPr/>
        </p:nvSpPr>
        <p:spPr>
          <a:xfrm>
            <a:off x="56801" y="462207"/>
            <a:ext cx="548544" cy="338552"/>
          </a:xfrm>
          <a:prstGeom prst="rect">
            <a:avLst/>
          </a:prstGeom>
        </p:spPr>
        <p:txBody>
          <a:bodyPr wrap="none" lIns="91438" tIns="45719" rIns="91438" bIns="45719">
            <a:spAutoFit/>
          </a:bodyPr>
          <a:lstStyle/>
          <a:p>
            <a:r>
              <a:rPr lang="en-US" sz="1600" dirty="0"/>
              <a:t>SCL</a:t>
            </a:r>
            <a:endParaRPr lang="en-IN" sz="1600" dirty="0"/>
          </a:p>
        </p:txBody>
      </p:sp>
      <p:sp>
        <p:nvSpPr>
          <p:cNvPr id="141" name="Rectangle 140"/>
          <p:cNvSpPr/>
          <p:nvPr/>
        </p:nvSpPr>
        <p:spPr>
          <a:xfrm>
            <a:off x="0" y="1174020"/>
            <a:ext cx="591825" cy="338552"/>
          </a:xfrm>
          <a:prstGeom prst="rect">
            <a:avLst/>
          </a:prstGeom>
        </p:spPr>
        <p:txBody>
          <a:bodyPr wrap="none" lIns="91438" tIns="45719" rIns="91438" bIns="45719">
            <a:spAutoFit/>
          </a:bodyPr>
          <a:lstStyle/>
          <a:p>
            <a:r>
              <a:rPr lang="en-US" sz="1600" dirty="0" smtClean="0"/>
              <a:t>SDA</a:t>
            </a:r>
            <a:endParaRPr lang="en-IN" sz="1600" dirty="0"/>
          </a:p>
        </p:txBody>
      </p:sp>
      <p:cxnSp>
        <p:nvCxnSpPr>
          <p:cNvPr id="75" name="Straight Connector 74"/>
          <p:cNvCxnSpPr/>
          <p:nvPr/>
        </p:nvCxnSpPr>
        <p:spPr>
          <a:xfrm>
            <a:off x="540540" y="1898417"/>
            <a:ext cx="42970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540540" y="1557795"/>
            <a:ext cx="0" cy="3286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79512" y="1557794"/>
            <a:ext cx="36102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6252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 name="Straight Connector 64"/>
          <p:cNvCxnSpPr/>
          <p:nvPr/>
        </p:nvCxnSpPr>
        <p:spPr>
          <a:xfrm>
            <a:off x="179513" y="831538"/>
            <a:ext cx="722056"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901567" y="831541"/>
            <a:ext cx="0" cy="307778"/>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901570" y="831540"/>
            <a:ext cx="363205" cy="316738"/>
            <a:chOff x="2267744" y="2204864"/>
            <a:chExt cx="736711" cy="296416"/>
          </a:xfrm>
        </p:grpSpPr>
        <p:cxnSp>
          <p:nvCxnSpPr>
            <p:cNvPr id="108" name="Straight Connector 107"/>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1264775" y="844979"/>
            <a:ext cx="363205" cy="316738"/>
            <a:chOff x="2267744" y="2204864"/>
            <a:chExt cx="736711" cy="296416"/>
          </a:xfrm>
        </p:grpSpPr>
        <p:cxnSp>
          <p:nvCxnSpPr>
            <p:cNvPr id="104" name="Straight Connector 103"/>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1632078" y="850236"/>
            <a:ext cx="363205" cy="316738"/>
            <a:chOff x="2267744" y="2204864"/>
            <a:chExt cx="736711" cy="296416"/>
          </a:xfrm>
        </p:grpSpPr>
        <p:cxnSp>
          <p:nvCxnSpPr>
            <p:cNvPr id="100" name="Straight Connector 99"/>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2001334" y="825570"/>
            <a:ext cx="363205" cy="316738"/>
            <a:chOff x="2267744" y="2204864"/>
            <a:chExt cx="736711" cy="296416"/>
          </a:xfrm>
        </p:grpSpPr>
        <p:cxnSp>
          <p:nvCxnSpPr>
            <p:cNvPr id="96" name="Straight Connector 95"/>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a:xfrm>
            <a:off x="2344133" y="850236"/>
            <a:ext cx="363205" cy="316738"/>
            <a:chOff x="2267744" y="2204864"/>
            <a:chExt cx="736711" cy="296416"/>
          </a:xfrm>
        </p:grpSpPr>
        <p:cxnSp>
          <p:nvCxnSpPr>
            <p:cNvPr id="92" name="Straight Connector 9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2707337" y="836019"/>
            <a:ext cx="363205" cy="316738"/>
            <a:chOff x="2267744" y="2204864"/>
            <a:chExt cx="736711" cy="296416"/>
          </a:xfrm>
        </p:grpSpPr>
        <p:cxnSp>
          <p:nvCxnSpPr>
            <p:cNvPr id="88" name="Straight Connector 87"/>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3070542" y="822582"/>
            <a:ext cx="363205" cy="316738"/>
            <a:chOff x="2267744" y="2204864"/>
            <a:chExt cx="736711" cy="296416"/>
          </a:xfrm>
        </p:grpSpPr>
        <p:cxnSp>
          <p:nvCxnSpPr>
            <p:cNvPr id="84" name="Straight Connector 83"/>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3437847" y="821090"/>
            <a:ext cx="363205" cy="316738"/>
            <a:chOff x="2267744" y="2204864"/>
            <a:chExt cx="736711" cy="296416"/>
          </a:xfrm>
        </p:grpSpPr>
        <p:cxnSp>
          <p:nvCxnSpPr>
            <p:cNvPr id="80" name="Straight Connector 79"/>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76" name="Straight Connector 75"/>
          <p:cNvCxnSpPr/>
          <p:nvPr/>
        </p:nvCxnSpPr>
        <p:spPr>
          <a:xfrm>
            <a:off x="3801051" y="1119911"/>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3982739" y="812132"/>
            <a:ext cx="0" cy="30777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3986753" y="812132"/>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164255" y="821092"/>
            <a:ext cx="0" cy="30777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1063033" y="655641"/>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1</a:t>
            </a:r>
            <a:endParaRPr lang="en-IN" sz="1600" b="1" dirty="0">
              <a:solidFill>
                <a:schemeClr val="tx1"/>
              </a:solidFill>
            </a:endParaRPr>
          </a:p>
        </p:txBody>
      </p:sp>
      <p:sp>
        <p:nvSpPr>
          <p:cNvPr id="144" name="Oval 143"/>
          <p:cNvSpPr/>
          <p:nvPr/>
        </p:nvSpPr>
        <p:spPr>
          <a:xfrm>
            <a:off x="1426238" y="648408"/>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2</a:t>
            </a:r>
            <a:endParaRPr lang="en-IN" sz="1600" b="1" dirty="0">
              <a:solidFill>
                <a:schemeClr val="tx1"/>
              </a:solidFill>
            </a:endParaRPr>
          </a:p>
        </p:txBody>
      </p:sp>
      <p:sp>
        <p:nvSpPr>
          <p:cNvPr id="145" name="Oval 144"/>
          <p:cNvSpPr/>
          <p:nvPr/>
        </p:nvSpPr>
        <p:spPr>
          <a:xfrm>
            <a:off x="1793541" y="657612"/>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3</a:t>
            </a:r>
            <a:endParaRPr lang="en-IN" sz="1600" b="1" dirty="0">
              <a:solidFill>
                <a:schemeClr val="tx1"/>
              </a:solidFill>
            </a:endParaRPr>
          </a:p>
        </p:txBody>
      </p:sp>
      <p:sp>
        <p:nvSpPr>
          <p:cNvPr id="146" name="Oval 145"/>
          <p:cNvSpPr/>
          <p:nvPr/>
        </p:nvSpPr>
        <p:spPr>
          <a:xfrm>
            <a:off x="2155356" y="658766"/>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4</a:t>
            </a:r>
            <a:endParaRPr lang="en-IN" sz="1600" b="1" dirty="0">
              <a:solidFill>
                <a:schemeClr val="tx1"/>
              </a:solidFill>
            </a:endParaRPr>
          </a:p>
        </p:txBody>
      </p:sp>
      <p:sp>
        <p:nvSpPr>
          <p:cNvPr id="147" name="Oval 146"/>
          <p:cNvSpPr/>
          <p:nvPr/>
        </p:nvSpPr>
        <p:spPr>
          <a:xfrm>
            <a:off x="2518561" y="651533"/>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5</a:t>
            </a:r>
            <a:endParaRPr lang="en-IN" sz="1600" b="1" dirty="0">
              <a:solidFill>
                <a:schemeClr val="tx1"/>
              </a:solidFill>
            </a:endParaRPr>
          </a:p>
        </p:txBody>
      </p:sp>
      <p:sp>
        <p:nvSpPr>
          <p:cNvPr id="148" name="Oval 147"/>
          <p:cNvSpPr/>
          <p:nvPr/>
        </p:nvSpPr>
        <p:spPr>
          <a:xfrm>
            <a:off x="2885864" y="660738"/>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6</a:t>
            </a:r>
            <a:endParaRPr lang="en-IN" sz="1600" b="1" dirty="0">
              <a:solidFill>
                <a:schemeClr val="tx1"/>
              </a:solidFill>
            </a:endParaRPr>
          </a:p>
        </p:txBody>
      </p:sp>
      <p:sp>
        <p:nvSpPr>
          <p:cNvPr id="149" name="Oval 148"/>
          <p:cNvSpPr/>
          <p:nvPr/>
        </p:nvSpPr>
        <p:spPr>
          <a:xfrm>
            <a:off x="3232005" y="636369"/>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7</a:t>
            </a:r>
            <a:endParaRPr lang="en-IN" sz="1600" b="1" dirty="0">
              <a:solidFill>
                <a:schemeClr val="tx1"/>
              </a:solidFill>
            </a:endParaRPr>
          </a:p>
        </p:txBody>
      </p:sp>
      <p:sp>
        <p:nvSpPr>
          <p:cNvPr id="150" name="Oval 149"/>
          <p:cNvSpPr/>
          <p:nvPr/>
        </p:nvSpPr>
        <p:spPr>
          <a:xfrm>
            <a:off x="3595210" y="629136"/>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8</a:t>
            </a:r>
            <a:endParaRPr lang="en-IN" sz="1600" b="1" dirty="0">
              <a:solidFill>
                <a:schemeClr val="tx1"/>
              </a:solidFill>
            </a:endParaRPr>
          </a:p>
        </p:txBody>
      </p:sp>
      <p:sp>
        <p:nvSpPr>
          <p:cNvPr id="151" name="Oval 150"/>
          <p:cNvSpPr/>
          <p:nvPr/>
        </p:nvSpPr>
        <p:spPr>
          <a:xfrm>
            <a:off x="3962513" y="638340"/>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9</a:t>
            </a:r>
            <a:endParaRPr lang="en-IN" sz="1600" b="1" dirty="0">
              <a:solidFill>
                <a:schemeClr val="tx1"/>
              </a:solidFill>
            </a:endParaRPr>
          </a:p>
        </p:txBody>
      </p:sp>
      <p:cxnSp>
        <p:nvCxnSpPr>
          <p:cNvPr id="152" name="Straight Connector 151"/>
          <p:cNvCxnSpPr/>
          <p:nvPr/>
        </p:nvCxnSpPr>
        <p:spPr>
          <a:xfrm>
            <a:off x="4164256" y="1119541"/>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3792781" y="1908289"/>
            <a:ext cx="38794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4" name="Group 113"/>
          <p:cNvGrpSpPr/>
          <p:nvPr/>
        </p:nvGrpSpPr>
        <p:grpSpPr>
          <a:xfrm>
            <a:off x="950949" y="1610384"/>
            <a:ext cx="2634791" cy="338797"/>
            <a:chOff x="950949" y="1610384"/>
            <a:chExt cx="2634791" cy="338797"/>
          </a:xfrm>
        </p:grpSpPr>
        <p:cxnSp>
          <p:nvCxnSpPr>
            <p:cNvPr id="115" name="Straight Connector 114"/>
            <p:cNvCxnSpPr/>
            <p:nvPr/>
          </p:nvCxnSpPr>
          <p:spPr>
            <a:xfrm>
              <a:off x="1335011"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1702314"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2071570"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a:xfrm>
              <a:off x="971806" y="1610384"/>
              <a:ext cx="2536277" cy="288031"/>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1" name="Straight Connector 120"/>
            <p:cNvCxnSpPr/>
            <p:nvPr/>
          </p:nvCxnSpPr>
          <p:spPr>
            <a:xfrm>
              <a:off x="2414369"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2773728"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147082"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24" name="Rectangle 123"/>
            <p:cNvSpPr/>
            <p:nvPr/>
          </p:nvSpPr>
          <p:spPr>
            <a:xfrm>
              <a:off x="950949" y="1610627"/>
              <a:ext cx="2634791" cy="338554"/>
            </a:xfrm>
            <a:prstGeom prst="rect">
              <a:avLst/>
            </a:prstGeom>
          </p:spPr>
          <p:txBody>
            <a:bodyPr wrap="square">
              <a:spAutoFit/>
            </a:bodyPr>
            <a:lstStyle/>
            <a:p>
              <a:r>
                <a:rPr lang="en-US" sz="1600" dirty="0"/>
                <a:t>A7 </a:t>
              </a:r>
              <a:r>
                <a:rPr lang="en-US" sz="1600" dirty="0" smtClean="0"/>
                <a:t>A6  A5  A4 A3  A2  A1</a:t>
              </a:r>
              <a:endParaRPr lang="en-IN" sz="1600" dirty="0"/>
            </a:p>
          </p:txBody>
        </p:sp>
      </p:grpSp>
      <p:sp>
        <p:nvSpPr>
          <p:cNvPr id="125" name="Rectangle 124"/>
          <p:cNvSpPr/>
          <p:nvPr/>
        </p:nvSpPr>
        <p:spPr>
          <a:xfrm>
            <a:off x="56801" y="462207"/>
            <a:ext cx="548544" cy="338552"/>
          </a:xfrm>
          <a:prstGeom prst="rect">
            <a:avLst/>
          </a:prstGeom>
        </p:spPr>
        <p:txBody>
          <a:bodyPr wrap="none" lIns="91438" tIns="45719" rIns="91438" bIns="45719">
            <a:spAutoFit/>
          </a:bodyPr>
          <a:lstStyle/>
          <a:p>
            <a:r>
              <a:rPr lang="en-US" sz="1600" dirty="0"/>
              <a:t>SCL</a:t>
            </a:r>
            <a:endParaRPr lang="en-IN" sz="1600" dirty="0"/>
          </a:p>
        </p:txBody>
      </p:sp>
      <p:sp>
        <p:nvSpPr>
          <p:cNvPr id="126" name="Rectangle 125"/>
          <p:cNvSpPr/>
          <p:nvPr/>
        </p:nvSpPr>
        <p:spPr>
          <a:xfrm>
            <a:off x="0" y="1174020"/>
            <a:ext cx="591825" cy="338552"/>
          </a:xfrm>
          <a:prstGeom prst="rect">
            <a:avLst/>
          </a:prstGeom>
        </p:spPr>
        <p:txBody>
          <a:bodyPr wrap="none" lIns="91438" tIns="45719" rIns="91438" bIns="45719">
            <a:spAutoFit/>
          </a:bodyPr>
          <a:lstStyle/>
          <a:p>
            <a:r>
              <a:rPr lang="en-US" sz="1600" dirty="0" smtClean="0"/>
              <a:t>SDA</a:t>
            </a:r>
            <a:endParaRPr lang="en-IN" sz="1600" dirty="0"/>
          </a:p>
        </p:txBody>
      </p:sp>
      <p:cxnSp>
        <p:nvCxnSpPr>
          <p:cNvPr id="130" name="Straight Connector 129"/>
          <p:cNvCxnSpPr/>
          <p:nvPr/>
        </p:nvCxnSpPr>
        <p:spPr>
          <a:xfrm>
            <a:off x="3495502" y="1610385"/>
            <a:ext cx="30929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3801050" y="1603479"/>
            <a:ext cx="0" cy="2979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540540" y="1898417"/>
            <a:ext cx="42970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540540" y="1557795"/>
            <a:ext cx="0" cy="3286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79512" y="1557794"/>
            <a:ext cx="36102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34515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345703" y="822582"/>
            <a:ext cx="181516" cy="316738"/>
            <a:chOff x="2636274" y="2204864"/>
            <a:chExt cx="368181" cy="296416"/>
          </a:xfrm>
        </p:grpSpPr>
        <p:cxnSp>
          <p:nvCxnSpPr>
            <p:cNvPr id="8" name="Straight Connector 7"/>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4527219" y="836021"/>
            <a:ext cx="363205" cy="316738"/>
            <a:chOff x="2267744" y="2204864"/>
            <a:chExt cx="736711" cy="296416"/>
          </a:xfrm>
        </p:grpSpPr>
        <p:cxnSp>
          <p:nvCxnSpPr>
            <p:cNvPr id="12" name="Straight Connector 1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4894523" y="841278"/>
            <a:ext cx="363205" cy="316738"/>
            <a:chOff x="2267744" y="2204864"/>
            <a:chExt cx="736711" cy="296416"/>
          </a:xfrm>
        </p:grpSpPr>
        <p:cxnSp>
          <p:nvCxnSpPr>
            <p:cNvPr id="17" name="Straight Connector 16"/>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5263779" y="816612"/>
            <a:ext cx="363205" cy="316738"/>
            <a:chOff x="2267744" y="2204864"/>
            <a:chExt cx="736711" cy="296416"/>
          </a:xfrm>
        </p:grpSpPr>
        <p:cxnSp>
          <p:nvCxnSpPr>
            <p:cNvPr id="22" name="Straight Connector 2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5606576" y="841283"/>
            <a:ext cx="363205" cy="307780"/>
            <a:chOff x="2267744" y="2204864"/>
            <a:chExt cx="736711" cy="288032"/>
          </a:xfrm>
        </p:grpSpPr>
        <p:cxnSp>
          <p:nvCxnSpPr>
            <p:cNvPr id="27" name="Straight Connector 26"/>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004455" y="2213248"/>
              <a:ext cx="0" cy="26215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5969782" y="827061"/>
            <a:ext cx="363205" cy="316738"/>
            <a:chOff x="2267744" y="2204864"/>
            <a:chExt cx="736711" cy="296416"/>
          </a:xfrm>
        </p:grpSpPr>
        <p:cxnSp>
          <p:nvCxnSpPr>
            <p:cNvPr id="32" name="Straight Connector 3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6332986" y="813624"/>
            <a:ext cx="363205" cy="316738"/>
            <a:chOff x="2267744" y="2204864"/>
            <a:chExt cx="736711" cy="296416"/>
          </a:xfrm>
        </p:grpSpPr>
        <p:cxnSp>
          <p:nvCxnSpPr>
            <p:cNvPr id="37" name="Straight Connector 36"/>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6700291" y="812133"/>
            <a:ext cx="363205" cy="316738"/>
            <a:chOff x="2267744" y="2204864"/>
            <a:chExt cx="736711" cy="296416"/>
          </a:xfrm>
        </p:grpSpPr>
        <p:cxnSp>
          <p:nvCxnSpPr>
            <p:cNvPr id="42" name="Straight Connector 4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9" name="Straight Connector 58"/>
          <p:cNvCxnSpPr/>
          <p:nvPr/>
        </p:nvCxnSpPr>
        <p:spPr>
          <a:xfrm>
            <a:off x="7063495" y="1110953"/>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79513" y="831538"/>
            <a:ext cx="722056"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901567" y="831541"/>
            <a:ext cx="0" cy="307778"/>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901570" y="831540"/>
            <a:ext cx="363205" cy="316738"/>
            <a:chOff x="2267744" y="2204864"/>
            <a:chExt cx="736711" cy="296416"/>
          </a:xfrm>
        </p:grpSpPr>
        <p:cxnSp>
          <p:nvCxnSpPr>
            <p:cNvPr id="108" name="Straight Connector 107"/>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1264775" y="844979"/>
            <a:ext cx="363205" cy="316738"/>
            <a:chOff x="2267744" y="2204864"/>
            <a:chExt cx="736711" cy="296416"/>
          </a:xfrm>
        </p:grpSpPr>
        <p:cxnSp>
          <p:nvCxnSpPr>
            <p:cNvPr id="104" name="Straight Connector 103"/>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1632078" y="850236"/>
            <a:ext cx="363205" cy="316738"/>
            <a:chOff x="2267744" y="2204864"/>
            <a:chExt cx="736711" cy="296416"/>
          </a:xfrm>
        </p:grpSpPr>
        <p:cxnSp>
          <p:nvCxnSpPr>
            <p:cNvPr id="100" name="Straight Connector 99"/>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2001334" y="825570"/>
            <a:ext cx="363205" cy="316738"/>
            <a:chOff x="2267744" y="2204864"/>
            <a:chExt cx="736711" cy="296416"/>
          </a:xfrm>
        </p:grpSpPr>
        <p:cxnSp>
          <p:nvCxnSpPr>
            <p:cNvPr id="96" name="Straight Connector 95"/>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a:xfrm>
            <a:off x="2344133" y="850236"/>
            <a:ext cx="363205" cy="316738"/>
            <a:chOff x="2267744" y="2204864"/>
            <a:chExt cx="736711" cy="296416"/>
          </a:xfrm>
        </p:grpSpPr>
        <p:cxnSp>
          <p:nvCxnSpPr>
            <p:cNvPr id="92" name="Straight Connector 9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2707337" y="836019"/>
            <a:ext cx="363205" cy="316738"/>
            <a:chOff x="2267744" y="2204864"/>
            <a:chExt cx="736711" cy="296416"/>
          </a:xfrm>
        </p:grpSpPr>
        <p:cxnSp>
          <p:nvCxnSpPr>
            <p:cNvPr id="88" name="Straight Connector 87"/>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3070542" y="822582"/>
            <a:ext cx="363205" cy="316738"/>
            <a:chOff x="2267744" y="2204864"/>
            <a:chExt cx="736711" cy="296416"/>
          </a:xfrm>
        </p:grpSpPr>
        <p:cxnSp>
          <p:nvCxnSpPr>
            <p:cNvPr id="84" name="Straight Connector 83"/>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3437847" y="821090"/>
            <a:ext cx="363205" cy="316738"/>
            <a:chOff x="2267744" y="2204864"/>
            <a:chExt cx="736711" cy="296416"/>
          </a:xfrm>
        </p:grpSpPr>
        <p:cxnSp>
          <p:nvCxnSpPr>
            <p:cNvPr id="80" name="Straight Connector 79"/>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3801051" y="812133"/>
            <a:ext cx="363205" cy="316738"/>
            <a:chOff x="2267744" y="2204864"/>
            <a:chExt cx="736711" cy="296416"/>
          </a:xfrm>
        </p:grpSpPr>
        <p:cxnSp>
          <p:nvCxnSpPr>
            <p:cNvPr id="76" name="Straight Connector 75"/>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3" name="Oval 112"/>
          <p:cNvSpPr/>
          <p:nvPr/>
        </p:nvSpPr>
        <p:spPr>
          <a:xfrm>
            <a:off x="1063033" y="655641"/>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1</a:t>
            </a:r>
            <a:endParaRPr lang="en-IN" sz="1600" b="1" dirty="0">
              <a:solidFill>
                <a:schemeClr val="tx1"/>
              </a:solidFill>
            </a:endParaRPr>
          </a:p>
        </p:txBody>
      </p:sp>
      <p:sp>
        <p:nvSpPr>
          <p:cNvPr id="144" name="Oval 143"/>
          <p:cNvSpPr/>
          <p:nvPr/>
        </p:nvSpPr>
        <p:spPr>
          <a:xfrm>
            <a:off x="1426238" y="648408"/>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2</a:t>
            </a:r>
            <a:endParaRPr lang="en-IN" sz="1600" b="1" dirty="0">
              <a:solidFill>
                <a:schemeClr val="tx1"/>
              </a:solidFill>
            </a:endParaRPr>
          </a:p>
        </p:txBody>
      </p:sp>
      <p:sp>
        <p:nvSpPr>
          <p:cNvPr id="145" name="Oval 144"/>
          <p:cNvSpPr/>
          <p:nvPr/>
        </p:nvSpPr>
        <p:spPr>
          <a:xfrm>
            <a:off x="1793541" y="657612"/>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3</a:t>
            </a:r>
            <a:endParaRPr lang="en-IN" sz="1600" b="1" dirty="0">
              <a:solidFill>
                <a:schemeClr val="tx1"/>
              </a:solidFill>
            </a:endParaRPr>
          </a:p>
        </p:txBody>
      </p:sp>
      <p:sp>
        <p:nvSpPr>
          <p:cNvPr id="146" name="Oval 145"/>
          <p:cNvSpPr/>
          <p:nvPr/>
        </p:nvSpPr>
        <p:spPr>
          <a:xfrm>
            <a:off x="2155356" y="658766"/>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4</a:t>
            </a:r>
            <a:endParaRPr lang="en-IN" sz="1600" b="1" dirty="0">
              <a:solidFill>
                <a:schemeClr val="tx1"/>
              </a:solidFill>
            </a:endParaRPr>
          </a:p>
        </p:txBody>
      </p:sp>
      <p:sp>
        <p:nvSpPr>
          <p:cNvPr id="147" name="Oval 146"/>
          <p:cNvSpPr/>
          <p:nvPr/>
        </p:nvSpPr>
        <p:spPr>
          <a:xfrm>
            <a:off x="2518561" y="651533"/>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5</a:t>
            </a:r>
            <a:endParaRPr lang="en-IN" sz="1600" b="1" dirty="0">
              <a:solidFill>
                <a:schemeClr val="tx1"/>
              </a:solidFill>
            </a:endParaRPr>
          </a:p>
        </p:txBody>
      </p:sp>
      <p:sp>
        <p:nvSpPr>
          <p:cNvPr id="148" name="Oval 147"/>
          <p:cNvSpPr/>
          <p:nvPr/>
        </p:nvSpPr>
        <p:spPr>
          <a:xfrm>
            <a:off x="2885864" y="660738"/>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6</a:t>
            </a:r>
            <a:endParaRPr lang="en-IN" sz="1600" b="1" dirty="0">
              <a:solidFill>
                <a:schemeClr val="tx1"/>
              </a:solidFill>
            </a:endParaRPr>
          </a:p>
        </p:txBody>
      </p:sp>
      <p:sp>
        <p:nvSpPr>
          <p:cNvPr id="149" name="Oval 148"/>
          <p:cNvSpPr/>
          <p:nvPr/>
        </p:nvSpPr>
        <p:spPr>
          <a:xfrm>
            <a:off x="3232005" y="636369"/>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7</a:t>
            </a:r>
            <a:endParaRPr lang="en-IN" sz="1600" b="1" dirty="0">
              <a:solidFill>
                <a:schemeClr val="tx1"/>
              </a:solidFill>
            </a:endParaRPr>
          </a:p>
        </p:txBody>
      </p:sp>
      <p:sp>
        <p:nvSpPr>
          <p:cNvPr id="150" name="Oval 149"/>
          <p:cNvSpPr/>
          <p:nvPr/>
        </p:nvSpPr>
        <p:spPr>
          <a:xfrm>
            <a:off x="3595210" y="629136"/>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8</a:t>
            </a:r>
            <a:endParaRPr lang="en-IN" sz="1600" b="1" dirty="0">
              <a:solidFill>
                <a:schemeClr val="tx1"/>
              </a:solidFill>
            </a:endParaRPr>
          </a:p>
        </p:txBody>
      </p:sp>
      <p:sp>
        <p:nvSpPr>
          <p:cNvPr id="151" name="Oval 150"/>
          <p:cNvSpPr/>
          <p:nvPr/>
        </p:nvSpPr>
        <p:spPr>
          <a:xfrm>
            <a:off x="3962513" y="638340"/>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9</a:t>
            </a:r>
            <a:endParaRPr lang="en-IN" sz="1600" b="1" dirty="0">
              <a:solidFill>
                <a:schemeClr val="tx1"/>
              </a:solidFill>
            </a:endParaRPr>
          </a:p>
        </p:txBody>
      </p:sp>
      <p:sp>
        <p:nvSpPr>
          <p:cNvPr id="161" name="Oval 160"/>
          <p:cNvSpPr/>
          <p:nvPr/>
        </p:nvSpPr>
        <p:spPr>
          <a:xfrm>
            <a:off x="4307292" y="648045"/>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1</a:t>
            </a:r>
            <a:endParaRPr lang="en-IN" sz="1600" b="1" dirty="0">
              <a:solidFill>
                <a:schemeClr val="tx1"/>
              </a:solidFill>
            </a:endParaRPr>
          </a:p>
        </p:txBody>
      </p:sp>
      <p:sp>
        <p:nvSpPr>
          <p:cNvPr id="162" name="Oval 161"/>
          <p:cNvSpPr/>
          <p:nvPr/>
        </p:nvSpPr>
        <p:spPr>
          <a:xfrm>
            <a:off x="4670497" y="640812"/>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2</a:t>
            </a:r>
            <a:endParaRPr lang="en-IN" sz="1600" b="1" dirty="0">
              <a:solidFill>
                <a:schemeClr val="tx1"/>
              </a:solidFill>
            </a:endParaRPr>
          </a:p>
        </p:txBody>
      </p:sp>
      <p:sp>
        <p:nvSpPr>
          <p:cNvPr id="163" name="Oval 162"/>
          <p:cNvSpPr/>
          <p:nvPr/>
        </p:nvSpPr>
        <p:spPr>
          <a:xfrm>
            <a:off x="5037800" y="650016"/>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3</a:t>
            </a:r>
            <a:endParaRPr lang="en-IN" sz="1600" b="1" dirty="0">
              <a:solidFill>
                <a:schemeClr val="tx1"/>
              </a:solidFill>
            </a:endParaRPr>
          </a:p>
        </p:txBody>
      </p:sp>
      <p:sp>
        <p:nvSpPr>
          <p:cNvPr id="164" name="Oval 163"/>
          <p:cNvSpPr/>
          <p:nvPr/>
        </p:nvSpPr>
        <p:spPr>
          <a:xfrm>
            <a:off x="5399615" y="651171"/>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4</a:t>
            </a:r>
            <a:endParaRPr lang="en-IN" sz="1600" b="1" dirty="0">
              <a:solidFill>
                <a:schemeClr val="tx1"/>
              </a:solidFill>
            </a:endParaRPr>
          </a:p>
        </p:txBody>
      </p:sp>
      <p:sp>
        <p:nvSpPr>
          <p:cNvPr id="165" name="Oval 164"/>
          <p:cNvSpPr/>
          <p:nvPr/>
        </p:nvSpPr>
        <p:spPr>
          <a:xfrm>
            <a:off x="5762820" y="643937"/>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5</a:t>
            </a:r>
            <a:endParaRPr lang="en-IN" sz="1600" b="1" dirty="0">
              <a:solidFill>
                <a:schemeClr val="tx1"/>
              </a:solidFill>
            </a:endParaRPr>
          </a:p>
        </p:txBody>
      </p:sp>
      <p:sp>
        <p:nvSpPr>
          <p:cNvPr id="166" name="Oval 165"/>
          <p:cNvSpPr/>
          <p:nvPr/>
        </p:nvSpPr>
        <p:spPr>
          <a:xfrm>
            <a:off x="6130123" y="653142"/>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6</a:t>
            </a:r>
            <a:endParaRPr lang="en-IN" sz="1600" b="1" dirty="0">
              <a:solidFill>
                <a:schemeClr val="tx1"/>
              </a:solidFill>
            </a:endParaRPr>
          </a:p>
        </p:txBody>
      </p:sp>
      <p:sp>
        <p:nvSpPr>
          <p:cNvPr id="167" name="Oval 166"/>
          <p:cNvSpPr/>
          <p:nvPr/>
        </p:nvSpPr>
        <p:spPr>
          <a:xfrm>
            <a:off x="6476264" y="628773"/>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7</a:t>
            </a:r>
            <a:endParaRPr lang="en-IN" sz="1600" b="1" dirty="0">
              <a:solidFill>
                <a:schemeClr val="tx1"/>
              </a:solidFill>
            </a:endParaRPr>
          </a:p>
        </p:txBody>
      </p:sp>
      <p:sp>
        <p:nvSpPr>
          <p:cNvPr id="168" name="Oval 167"/>
          <p:cNvSpPr/>
          <p:nvPr/>
        </p:nvSpPr>
        <p:spPr>
          <a:xfrm>
            <a:off x="6839469" y="621540"/>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8</a:t>
            </a:r>
            <a:endParaRPr lang="en-IN" sz="1600" b="1" dirty="0">
              <a:solidFill>
                <a:schemeClr val="tx1"/>
              </a:solidFill>
            </a:endParaRPr>
          </a:p>
        </p:txBody>
      </p:sp>
      <p:cxnSp>
        <p:nvCxnSpPr>
          <p:cNvPr id="152" name="Straight Connector 151"/>
          <p:cNvCxnSpPr/>
          <p:nvPr/>
        </p:nvCxnSpPr>
        <p:spPr>
          <a:xfrm>
            <a:off x="3820154" y="1893204"/>
            <a:ext cx="4871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4164256" y="1119541"/>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55" name="Group 154"/>
          <p:cNvGrpSpPr/>
          <p:nvPr/>
        </p:nvGrpSpPr>
        <p:grpSpPr>
          <a:xfrm>
            <a:off x="4293051" y="1589784"/>
            <a:ext cx="2991674" cy="354220"/>
            <a:chOff x="4293051" y="1589784"/>
            <a:chExt cx="2991674" cy="354220"/>
          </a:xfrm>
        </p:grpSpPr>
        <p:cxnSp>
          <p:nvCxnSpPr>
            <p:cNvPr id="156" name="Straight Connector 155"/>
            <p:cNvCxnSpPr/>
            <p:nvPr/>
          </p:nvCxnSpPr>
          <p:spPr>
            <a:xfrm>
              <a:off x="6866129" y="1589784"/>
              <a:ext cx="7304" cy="32868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4656256"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5023559"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5392815"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60" name="Rectangle 159"/>
            <p:cNvSpPr/>
            <p:nvPr/>
          </p:nvSpPr>
          <p:spPr>
            <a:xfrm>
              <a:off x="4293051" y="1605173"/>
              <a:ext cx="2916105" cy="288032"/>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9" name="Straight Connector 168"/>
            <p:cNvCxnSpPr/>
            <p:nvPr/>
          </p:nvCxnSpPr>
          <p:spPr>
            <a:xfrm>
              <a:off x="5735614"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6094973"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6468327"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72" name="Rectangle 171"/>
            <p:cNvSpPr/>
            <p:nvPr/>
          </p:nvSpPr>
          <p:spPr>
            <a:xfrm>
              <a:off x="4293051" y="1605450"/>
              <a:ext cx="2991674" cy="338554"/>
            </a:xfrm>
            <a:prstGeom prst="rect">
              <a:avLst/>
            </a:prstGeom>
          </p:spPr>
          <p:txBody>
            <a:bodyPr wrap="square">
              <a:spAutoFit/>
            </a:bodyPr>
            <a:lstStyle/>
            <a:p>
              <a:r>
                <a:rPr lang="en-US" sz="1600" dirty="0"/>
                <a:t>D7 </a:t>
              </a:r>
              <a:r>
                <a:rPr lang="en-US" sz="1600" dirty="0" smtClean="0"/>
                <a:t>D6  </a:t>
              </a:r>
              <a:r>
                <a:rPr lang="en-US" sz="1600" dirty="0"/>
                <a:t>D5 </a:t>
              </a:r>
              <a:r>
                <a:rPr lang="en-US" sz="1600" dirty="0" smtClean="0"/>
                <a:t> </a:t>
              </a:r>
              <a:r>
                <a:rPr lang="en-US" sz="1600" dirty="0"/>
                <a:t>D4 </a:t>
              </a:r>
              <a:r>
                <a:rPr lang="en-US" sz="1600" dirty="0" smtClean="0"/>
                <a:t>D3  </a:t>
              </a:r>
              <a:r>
                <a:rPr lang="en-US" sz="1600" dirty="0"/>
                <a:t>D2  </a:t>
              </a:r>
              <a:r>
                <a:rPr lang="en-US" sz="1600" dirty="0" smtClean="0"/>
                <a:t>D1  </a:t>
              </a:r>
              <a:r>
                <a:rPr lang="en-US" sz="1600" dirty="0"/>
                <a:t>D0</a:t>
              </a:r>
              <a:endParaRPr lang="en-IN" sz="1600" dirty="0"/>
            </a:p>
          </p:txBody>
        </p:sp>
      </p:grpSp>
      <p:grpSp>
        <p:nvGrpSpPr>
          <p:cNvPr id="173" name="Group 172"/>
          <p:cNvGrpSpPr/>
          <p:nvPr/>
        </p:nvGrpSpPr>
        <p:grpSpPr>
          <a:xfrm>
            <a:off x="950949" y="1610384"/>
            <a:ext cx="2634791" cy="338797"/>
            <a:chOff x="950949" y="1610384"/>
            <a:chExt cx="2634791" cy="338797"/>
          </a:xfrm>
        </p:grpSpPr>
        <p:cxnSp>
          <p:nvCxnSpPr>
            <p:cNvPr id="174" name="Straight Connector 173"/>
            <p:cNvCxnSpPr/>
            <p:nvPr/>
          </p:nvCxnSpPr>
          <p:spPr>
            <a:xfrm>
              <a:off x="1335011"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702314"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2071570"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77" name="Rectangle 176"/>
            <p:cNvSpPr/>
            <p:nvPr/>
          </p:nvSpPr>
          <p:spPr>
            <a:xfrm>
              <a:off x="971806" y="1610384"/>
              <a:ext cx="2536277" cy="288031"/>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1" name="Straight Connector 180"/>
            <p:cNvCxnSpPr/>
            <p:nvPr/>
          </p:nvCxnSpPr>
          <p:spPr>
            <a:xfrm>
              <a:off x="2414369"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2773728"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3147082"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84" name="Rectangle 183"/>
            <p:cNvSpPr/>
            <p:nvPr/>
          </p:nvSpPr>
          <p:spPr>
            <a:xfrm>
              <a:off x="950949" y="1610627"/>
              <a:ext cx="2634791" cy="338554"/>
            </a:xfrm>
            <a:prstGeom prst="rect">
              <a:avLst/>
            </a:prstGeom>
          </p:spPr>
          <p:txBody>
            <a:bodyPr wrap="square">
              <a:spAutoFit/>
            </a:bodyPr>
            <a:lstStyle/>
            <a:p>
              <a:r>
                <a:rPr lang="en-US" sz="1600" dirty="0"/>
                <a:t>A7 </a:t>
              </a:r>
              <a:r>
                <a:rPr lang="en-US" sz="1600" dirty="0" smtClean="0"/>
                <a:t>A6  A5  A4 A3  A2  A1</a:t>
              </a:r>
              <a:endParaRPr lang="en-IN" sz="1600" dirty="0"/>
            </a:p>
          </p:txBody>
        </p:sp>
      </p:grpSp>
      <p:sp>
        <p:nvSpPr>
          <p:cNvPr id="185" name="Rectangle 184"/>
          <p:cNvSpPr/>
          <p:nvPr/>
        </p:nvSpPr>
        <p:spPr>
          <a:xfrm>
            <a:off x="56801" y="462207"/>
            <a:ext cx="548544" cy="338552"/>
          </a:xfrm>
          <a:prstGeom prst="rect">
            <a:avLst/>
          </a:prstGeom>
        </p:spPr>
        <p:txBody>
          <a:bodyPr wrap="none" lIns="91438" tIns="45719" rIns="91438" bIns="45719">
            <a:spAutoFit/>
          </a:bodyPr>
          <a:lstStyle/>
          <a:p>
            <a:r>
              <a:rPr lang="en-US" sz="1600" dirty="0"/>
              <a:t>SCL</a:t>
            </a:r>
            <a:endParaRPr lang="en-IN" sz="1600" dirty="0"/>
          </a:p>
        </p:txBody>
      </p:sp>
      <p:sp>
        <p:nvSpPr>
          <p:cNvPr id="186" name="Rectangle 185"/>
          <p:cNvSpPr/>
          <p:nvPr/>
        </p:nvSpPr>
        <p:spPr>
          <a:xfrm>
            <a:off x="0" y="1174020"/>
            <a:ext cx="591825" cy="338552"/>
          </a:xfrm>
          <a:prstGeom prst="rect">
            <a:avLst/>
          </a:prstGeom>
        </p:spPr>
        <p:txBody>
          <a:bodyPr wrap="none" lIns="91438" tIns="45719" rIns="91438" bIns="45719">
            <a:spAutoFit/>
          </a:bodyPr>
          <a:lstStyle/>
          <a:p>
            <a:r>
              <a:rPr lang="en-US" sz="1600" dirty="0" smtClean="0"/>
              <a:t>SDA</a:t>
            </a:r>
            <a:endParaRPr lang="en-IN" sz="1600" dirty="0"/>
          </a:p>
        </p:txBody>
      </p:sp>
      <p:cxnSp>
        <p:nvCxnSpPr>
          <p:cNvPr id="134" name="Straight Connector 133"/>
          <p:cNvCxnSpPr/>
          <p:nvPr/>
        </p:nvCxnSpPr>
        <p:spPr>
          <a:xfrm>
            <a:off x="3495502" y="1610385"/>
            <a:ext cx="30929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3801050" y="1603479"/>
            <a:ext cx="0" cy="2979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540540" y="1898417"/>
            <a:ext cx="42970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540540" y="1557795"/>
            <a:ext cx="0" cy="3286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79512" y="1557794"/>
            <a:ext cx="36102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5132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345703" y="822582"/>
            <a:ext cx="181516" cy="316738"/>
            <a:chOff x="2636274" y="2204864"/>
            <a:chExt cx="368181" cy="296416"/>
          </a:xfrm>
        </p:grpSpPr>
        <p:cxnSp>
          <p:nvCxnSpPr>
            <p:cNvPr id="8" name="Straight Connector 7"/>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4527219" y="836021"/>
            <a:ext cx="363205" cy="316738"/>
            <a:chOff x="2267744" y="2204864"/>
            <a:chExt cx="736711" cy="296416"/>
          </a:xfrm>
        </p:grpSpPr>
        <p:cxnSp>
          <p:nvCxnSpPr>
            <p:cNvPr id="12" name="Straight Connector 1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4894523" y="841278"/>
            <a:ext cx="363205" cy="316738"/>
            <a:chOff x="2267744" y="2204864"/>
            <a:chExt cx="736711" cy="296416"/>
          </a:xfrm>
        </p:grpSpPr>
        <p:cxnSp>
          <p:nvCxnSpPr>
            <p:cNvPr id="17" name="Straight Connector 16"/>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5263779" y="816612"/>
            <a:ext cx="363205" cy="316738"/>
            <a:chOff x="2267744" y="2204864"/>
            <a:chExt cx="736711" cy="296416"/>
          </a:xfrm>
        </p:grpSpPr>
        <p:cxnSp>
          <p:nvCxnSpPr>
            <p:cNvPr id="22" name="Straight Connector 2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5606576" y="841283"/>
            <a:ext cx="363205" cy="307780"/>
            <a:chOff x="2267744" y="2204864"/>
            <a:chExt cx="736711" cy="288032"/>
          </a:xfrm>
        </p:grpSpPr>
        <p:cxnSp>
          <p:nvCxnSpPr>
            <p:cNvPr id="27" name="Straight Connector 26"/>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004455" y="2213248"/>
              <a:ext cx="0" cy="26215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5969782" y="827061"/>
            <a:ext cx="363205" cy="316738"/>
            <a:chOff x="2267744" y="2204864"/>
            <a:chExt cx="736711" cy="296416"/>
          </a:xfrm>
        </p:grpSpPr>
        <p:cxnSp>
          <p:nvCxnSpPr>
            <p:cNvPr id="32" name="Straight Connector 3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6332986" y="813624"/>
            <a:ext cx="363205" cy="316738"/>
            <a:chOff x="2267744" y="2204864"/>
            <a:chExt cx="736711" cy="296416"/>
          </a:xfrm>
        </p:grpSpPr>
        <p:cxnSp>
          <p:nvCxnSpPr>
            <p:cNvPr id="37" name="Straight Connector 36"/>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6700291" y="812133"/>
            <a:ext cx="363205" cy="316738"/>
            <a:chOff x="2267744" y="2204864"/>
            <a:chExt cx="736711" cy="296416"/>
          </a:xfrm>
        </p:grpSpPr>
        <p:cxnSp>
          <p:nvCxnSpPr>
            <p:cNvPr id="42" name="Straight Connector 4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9" name="Straight Connector 58"/>
          <p:cNvCxnSpPr/>
          <p:nvPr/>
        </p:nvCxnSpPr>
        <p:spPr>
          <a:xfrm>
            <a:off x="7063495" y="1110953"/>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79513" y="831538"/>
            <a:ext cx="722056"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901567" y="831541"/>
            <a:ext cx="0" cy="307778"/>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901570" y="831540"/>
            <a:ext cx="363205" cy="316738"/>
            <a:chOff x="2267744" y="2204864"/>
            <a:chExt cx="736711" cy="296416"/>
          </a:xfrm>
        </p:grpSpPr>
        <p:cxnSp>
          <p:nvCxnSpPr>
            <p:cNvPr id="108" name="Straight Connector 107"/>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1264775" y="844979"/>
            <a:ext cx="363205" cy="316738"/>
            <a:chOff x="2267744" y="2204864"/>
            <a:chExt cx="736711" cy="296416"/>
          </a:xfrm>
        </p:grpSpPr>
        <p:cxnSp>
          <p:nvCxnSpPr>
            <p:cNvPr id="104" name="Straight Connector 103"/>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1632078" y="850236"/>
            <a:ext cx="363205" cy="316738"/>
            <a:chOff x="2267744" y="2204864"/>
            <a:chExt cx="736711" cy="296416"/>
          </a:xfrm>
        </p:grpSpPr>
        <p:cxnSp>
          <p:nvCxnSpPr>
            <p:cNvPr id="100" name="Straight Connector 99"/>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2001334" y="825570"/>
            <a:ext cx="363205" cy="316738"/>
            <a:chOff x="2267744" y="2204864"/>
            <a:chExt cx="736711" cy="296416"/>
          </a:xfrm>
        </p:grpSpPr>
        <p:cxnSp>
          <p:nvCxnSpPr>
            <p:cNvPr id="96" name="Straight Connector 95"/>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a:xfrm>
            <a:off x="2344133" y="850236"/>
            <a:ext cx="363205" cy="316738"/>
            <a:chOff x="2267744" y="2204864"/>
            <a:chExt cx="736711" cy="296416"/>
          </a:xfrm>
        </p:grpSpPr>
        <p:cxnSp>
          <p:nvCxnSpPr>
            <p:cNvPr id="92" name="Straight Connector 9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2707337" y="836019"/>
            <a:ext cx="363205" cy="316738"/>
            <a:chOff x="2267744" y="2204864"/>
            <a:chExt cx="736711" cy="296416"/>
          </a:xfrm>
        </p:grpSpPr>
        <p:cxnSp>
          <p:nvCxnSpPr>
            <p:cNvPr id="88" name="Straight Connector 87"/>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3070542" y="822582"/>
            <a:ext cx="363205" cy="316738"/>
            <a:chOff x="2267744" y="2204864"/>
            <a:chExt cx="736711" cy="296416"/>
          </a:xfrm>
        </p:grpSpPr>
        <p:cxnSp>
          <p:nvCxnSpPr>
            <p:cNvPr id="84" name="Straight Connector 83"/>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3437847" y="821090"/>
            <a:ext cx="363205" cy="316738"/>
            <a:chOff x="2267744" y="2204864"/>
            <a:chExt cx="736711" cy="296416"/>
          </a:xfrm>
        </p:grpSpPr>
        <p:cxnSp>
          <p:nvCxnSpPr>
            <p:cNvPr id="80" name="Straight Connector 79"/>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3801051" y="812133"/>
            <a:ext cx="363205" cy="316738"/>
            <a:chOff x="2267744" y="2204864"/>
            <a:chExt cx="736711" cy="296416"/>
          </a:xfrm>
        </p:grpSpPr>
        <p:cxnSp>
          <p:nvCxnSpPr>
            <p:cNvPr id="76" name="Straight Connector 75"/>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3" name="Oval 112"/>
          <p:cNvSpPr/>
          <p:nvPr/>
        </p:nvSpPr>
        <p:spPr>
          <a:xfrm>
            <a:off x="1063033" y="655641"/>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1</a:t>
            </a:r>
            <a:endParaRPr lang="en-IN" sz="1600" b="1" dirty="0">
              <a:solidFill>
                <a:schemeClr val="tx1"/>
              </a:solidFill>
            </a:endParaRPr>
          </a:p>
        </p:txBody>
      </p:sp>
      <p:sp>
        <p:nvSpPr>
          <p:cNvPr id="144" name="Oval 143"/>
          <p:cNvSpPr/>
          <p:nvPr/>
        </p:nvSpPr>
        <p:spPr>
          <a:xfrm>
            <a:off x="1426238" y="648408"/>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2</a:t>
            </a:r>
            <a:endParaRPr lang="en-IN" sz="1600" b="1" dirty="0">
              <a:solidFill>
                <a:schemeClr val="tx1"/>
              </a:solidFill>
            </a:endParaRPr>
          </a:p>
        </p:txBody>
      </p:sp>
      <p:sp>
        <p:nvSpPr>
          <p:cNvPr id="145" name="Oval 144"/>
          <p:cNvSpPr/>
          <p:nvPr/>
        </p:nvSpPr>
        <p:spPr>
          <a:xfrm>
            <a:off x="1793541" y="657612"/>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3</a:t>
            </a:r>
            <a:endParaRPr lang="en-IN" sz="1600" b="1" dirty="0">
              <a:solidFill>
                <a:schemeClr val="tx1"/>
              </a:solidFill>
            </a:endParaRPr>
          </a:p>
        </p:txBody>
      </p:sp>
      <p:sp>
        <p:nvSpPr>
          <p:cNvPr id="146" name="Oval 145"/>
          <p:cNvSpPr/>
          <p:nvPr/>
        </p:nvSpPr>
        <p:spPr>
          <a:xfrm>
            <a:off x="2155356" y="658766"/>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4</a:t>
            </a:r>
            <a:endParaRPr lang="en-IN" sz="1600" b="1" dirty="0">
              <a:solidFill>
                <a:schemeClr val="tx1"/>
              </a:solidFill>
            </a:endParaRPr>
          </a:p>
        </p:txBody>
      </p:sp>
      <p:sp>
        <p:nvSpPr>
          <p:cNvPr id="147" name="Oval 146"/>
          <p:cNvSpPr/>
          <p:nvPr/>
        </p:nvSpPr>
        <p:spPr>
          <a:xfrm>
            <a:off x="2518561" y="651533"/>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5</a:t>
            </a:r>
            <a:endParaRPr lang="en-IN" sz="1600" b="1" dirty="0">
              <a:solidFill>
                <a:schemeClr val="tx1"/>
              </a:solidFill>
            </a:endParaRPr>
          </a:p>
        </p:txBody>
      </p:sp>
      <p:sp>
        <p:nvSpPr>
          <p:cNvPr id="148" name="Oval 147"/>
          <p:cNvSpPr/>
          <p:nvPr/>
        </p:nvSpPr>
        <p:spPr>
          <a:xfrm>
            <a:off x="2885864" y="660738"/>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6</a:t>
            </a:r>
            <a:endParaRPr lang="en-IN" sz="1600" b="1" dirty="0">
              <a:solidFill>
                <a:schemeClr val="tx1"/>
              </a:solidFill>
            </a:endParaRPr>
          </a:p>
        </p:txBody>
      </p:sp>
      <p:sp>
        <p:nvSpPr>
          <p:cNvPr id="149" name="Oval 148"/>
          <p:cNvSpPr/>
          <p:nvPr/>
        </p:nvSpPr>
        <p:spPr>
          <a:xfrm>
            <a:off x="3232005" y="636369"/>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7</a:t>
            </a:r>
            <a:endParaRPr lang="en-IN" sz="1600" b="1" dirty="0">
              <a:solidFill>
                <a:schemeClr val="tx1"/>
              </a:solidFill>
            </a:endParaRPr>
          </a:p>
        </p:txBody>
      </p:sp>
      <p:sp>
        <p:nvSpPr>
          <p:cNvPr id="150" name="Oval 149"/>
          <p:cNvSpPr/>
          <p:nvPr/>
        </p:nvSpPr>
        <p:spPr>
          <a:xfrm>
            <a:off x="3595210" y="629136"/>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8</a:t>
            </a:r>
            <a:endParaRPr lang="en-IN" sz="1600" b="1" dirty="0">
              <a:solidFill>
                <a:schemeClr val="tx1"/>
              </a:solidFill>
            </a:endParaRPr>
          </a:p>
        </p:txBody>
      </p:sp>
      <p:sp>
        <p:nvSpPr>
          <p:cNvPr id="151" name="Oval 150"/>
          <p:cNvSpPr/>
          <p:nvPr/>
        </p:nvSpPr>
        <p:spPr>
          <a:xfrm>
            <a:off x="3962513" y="638340"/>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9</a:t>
            </a:r>
            <a:endParaRPr lang="en-IN" sz="1600" b="1" dirty="0">
              <a:solidFill>
                <a:schemeClr val="tx1"/>
              </a:solidFill>
            </a:endParaRPr>
          </a:p>
        </p:txBody>
      </p:sp>
      <p:sp>
        <p:nvSpPr>
          <p:cNvPr id="161" name="Oval 160"/>
          <p:cNvSpPr/>
          <p:nvPr/>
        </p:nvSpPr>
        <p:spPr>
          <a:xfrm>
            <a:off x="4307292" y="648045"/>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1</a:t>
            </a:r>
            <a:endParaRPr lang="en-IN" sz="1600" b="1" dirty="0">
              <a:solidFill>
                <a:schemeClr val="tx1"/>
              </a:solidFill>
            </a:endParaRPr>
          </a:p>
        </p:txBody>
      </p:sp>
      <p:sp>
        <p:nvSpPr>
          <p:cNvPr id="162" name="Oval 161"/>
          <p:cNvSpPr/>
          <p:nvPr/>
        </p:nvSpPr>
        <p:spPr>
          <a:xfrm>
            <a:off x="4670497" y="640812"/>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2</a:t>
            </a:r>
            <a:endParaRPr lang="en-IN" sz="1600" b="1" dirty="0">
              <a:solidFill>
                <a:schemeClr val="tx1"/>
              </a:solidFill>
            </a:endParaRPr>
          </a:p>
        </p:txBody>
      </p:sp>
      <p:sp>
        <p:nvSpPr>
          <p:cNvPr id="163" name="Oval 162"/>
          <p:cNvSpPr/>
          <p:nvPr/>
        </p:nvSpPr>
        <p:spPr>
          <a:xfrm>
            <a:off x="5037800" y="650016"/>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3</a:t>
            </a:r>
            <a:endParaRPr lang="en-IN" sz="1600" b="1" dirty="0">
              <a:solidFill>
                <a:schemeClr val="tx1"/>
              </a:solidFill>
            </a:endParaRPr>
          </a:p>
        </p:txBody>
      </p:sp>
      <p:sp>
        <p:nvSpPr>
          <p:cNvPr id="164" name="Oval 163"/>
          <p:cNvSpPr/>
          <p:nvPr/>
        </p:nvSpPr>
        <p:spPr>
          <a:xfrm>
            <a:off x="5399615" y="651171"/>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4</a:t>
            </a:r>
            <a:endParaRPr lang="en-IN" sz="1600" b="1" dirty="0">
              <a:solidFill>
                <a:schemeClr val="tx1"/>
              </a:solidFill>
            </a:endParaRPr>
          </a:p>
        </p:txBody>
      </p:sp>
      <p:sp>
        <p:nvSpPr>
          <p:cNvPr id="165" name="Oval 164"/>
          <p:cNvSpPr/>
          <p:nvPr/>
        </p:nvSpPr>
        <p:spPr>
          <a:xfrm>
            <a:off x="5762820" y="643937"/>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5</a:t>
            </a:r>
            <a:endParaRPr lang="en-IN" sz="1600" b="1" dirty="0">
              <a:solidFill>
                <a:schemeClr val="tx1"/>
              </a:solidFill>
            </a:endParaRPr>
          </a:p>
        </p:txBody>
      </p:sp>
      <p:sp>
        <p:nvSpPr>
          <p:cNvPr id="166" name="Oval 165"/>
          <p:cNvSpPr/>
          <p:nvPr/>
        </p:nvSpPr>
        <p:spPr>
          <a:xfrm>
            <a:off x="6130123" y="653142"/>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6</a:t>
            </a:r>
            <a:endParaRPr lang="en-IN" sz="1600" b="1" dirty="0">
              <a:solidFill>
                <a:schemeClr val="tx1"/>
              </a:solidFill>
            </a:endParaRPr>
          </a:p>
        </p:txBody>
      </p:sp>
      <p:sp>
        <p:nvSpPr>
          <p:cNvPr id="167" name="Oval 166"/>
          <p:cNvSpPr/>
          <p:nvPr/>
        </p:nvSpPr>
        <p:spPr>
          <a:xfrm>
            <a:off x="6476264" y="628773"/>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7</a:t>
            </a:r>
            <a:endParaRPr lang="en-IN" sz="1600" b="1" dirty="0">
              <a:solidFill>
                <a:schemeClr val="tx1"/>
              </a:solidFill>
            </a:endParaRPr>
          </a:p>
        </p:txBody>
      </p:sp>
      <p:sp>
        <p:nvSpPr>
          <p:cNvPr id="168" name="Oval 167"/>
          <p:cNvSpPr/>
          <p:nvPr/>
        </p:nvSpPr>
        <p:spPr>
          <a:xfrm>
            <a:off x="6839469" y="621540"/>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8</a:t>
            </a:r>
            <a:endParaRPr lang="en-IN" sz="1600" b="1" dirty="0">
              <a:solidFill>
                <a:schemeClr val="tx1"/>
              </a:solidFill>
            </a:endParaRPr>
          </a:p>
        </p:txBody>
      </p:sp>
      <p:cxnSp>
        <p:nvCxnSpPr>
          <p:cNvPr id="153" name="Straight Connector 152"/>
          <p:cNvCxnSpPr/>
          <p:nvPr/>
        </p:nvCxnSpPr>
        <p:spPr>
          <a:xfrm>
            <a:off x="4164256" y="1119541"/>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7236984" y="815558"/>
            <a:ext cx="0" cy="30777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7240998" y="815557"/>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7418500" y="824516"/>
            <a:ext cx="0" cy="30777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56" name="Oval 155"/>
          <p:cNvSpPr/>
          <p:nvPr/>
        </p:nvSpPr>
        <p:spPr>
          <a:xfrm>
            <a:off x="7209156" y="611781"/>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9</a:t>
            </a:r>
            <a:endParaRPr lang="en-IN" sz="1600" b="1" dirty="0">
              <a:solidFill>
                <a:schemeClr val="tx1"/>
              </a:solidFill>
            </a:endParaRPr>
          </a:p>
        </p:txBody>
      </p:sp>
      <p:cxnSp>
        <p:nvCxnSpPr>
          <p:cNvPr id="157" name="Straight Connector 156"/>
          <p:cNvCxnSpPr/>
          <p:nvPr/>
        </p:nvCxnSpPr>
        <p:spPr>
          <a:xfrm>
            <a:off x="7191273" y="1886476"/>
            <a:ext cx="40473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7418501" y="1124390"/>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42" name="Group 141"/>
          <p:cNvGrpSpPr/>
          <p:nvPr/>
        </p:nvGrpSpPr>
        <p:grpSpPr>
          <a:xfrm>
            <a:off x="4293051" y="1589784"/>
            <a:ext cx="2991674" cy="354220"/>
            <a:chOff x="4293051" y="1589784"/>
            <a:chExt cx="2991674" cy="354220"/>
          </a:xfrm>
        </p:grpSpPr>
        <p:cxnSp>
          <p:nvCxnSpPr>
            <p:cNvPr id="143" name="Straight Connector 142"/>
            <p:cNvCxnSpPr/>
            <p:nvPr/>
          </p:nvCxnSpPr>
          <p:spPr>
            <a:xfrm>
              <a:off x="6866129" y="1589784"/>
              <a:ext cx="7304" cy="32868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4656256"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5023559"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5392815"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58" name="Rectangle 157"/>
            <p:cNvSpPr/>
            <p:nvPr/>
          </p:nvSpPr>
          <p:spPr>
            <a:xfrm>
              <a:off x="4293051" y="1605173"/>
              <a:ext cx="2916105" cy="288032"/>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9" name="Straight Connector 158"/>
            <p:cNvCxnSpPr/>
            <p:nvPr/>
          </p:nvCxnSpPr>
          <p:spPr>
            <a:xfrm>
              <a:off x="5735614"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6094973"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6468327"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71" name="Rectangle 170"/>
            <p:cNvSpPr/>
            <p:nvPr/>
          </p:nvSpPr>
          <p:spPr>
            <a:xfrm>
              <a:off x="4293051" y="1605450"/>
              <a:ext cx="2991674" cy="338554"/>
            </a:xfrm>
            <a:prstGeom prst="rect">
              <a:avLst/>
            </a:prstGeom>
          </p:spPr>
          <p:txBody>
            <a:bodyPr wrap="square">
              <a:spAutoFit/>
            </a:bodyPr>
            <a:lstStyle/>
            <a:p>
              <a:r>
                <a:rPr lang="en-US" sz="1600" dirty="0"/>
                <a:t>D7 </a:t>
              </a:r>
              <a:r>
                <a:rPr lang="en-US" sz="1600" dirty="0" smtClean="0"/>
                <a:t>D6  </a:t>
              </a:r>
              <a:r>
                <a:rPr lang="en-US" sz="1600" dirty="0"/>
                <a:t>D5 </a:t>
              </a:r>
              <a:r>
                <a:rPr lang="en-US" sz="1600" dirty="0" smtClean="0"/>
                <a:t> </a:t>
              </a:r>
              <a:r>
                <a:rPr lang="en-US" sz="1600" dirty="0"/>
                <a:t>D4 </a:t>
              </a:r>
              <a:r>
                <a:rPr lang="en-US" sz="1600" dirty="0" smtClean="0"/>
                <a:t>D3  </a:t>
              </a:r>
              <a:r>
                <a:rPr lang="en-US" sz="1600" dirty="0"/>
                <a:t>D2  </a:t>
              </a:r>
              <a:r>
                <a:rPr lang="en-US" sz="1600" dirty="0" smtClean="0"/>
                <a:t>D1  </a:t>
              </a:r>
              <a:r>
                <a:rPr lang="en-US" sz="1600" dirty="0"/>
                <a:t>D0</a:t>
              </a:r>
              <a:endParaRPr lang="en-IN" sz="1600" dirty="0"/>
            </a:p>
          </p:txBody>
        </p:sp>
      </p:grpSp>
      <p:grpSp>
        <p:nvGrpSpPr>
          <p:cNvPr id="172" name="Group 171"/>
          <p:cNvGrpSpPr/>
          <p:nvPr/>
        </p:nvGrpSpPr>
        <p:grpSpPr>
          <a:xfrm>
            <a:off x="950949" y="1610384"/>
            <a:ext cx="2634791" cy="338797"/>
            <a:chOff x="950949" y="1610384"/>
            <a:chExt cx="2634791" cy="338797"/>
          </a:xfrm>
        </p:grpSpPr>
        <p:cxnSp>
          <p:nvCxnSpPr>
            <p:cNvPr id="173" name="Straight Connector 172"/>
            <p:cNvCxnSpPr/>
            <p:nvPr/>
          </p:nvCxnSpPr>
          <p:spPr>
            <a:xfrm>
              <a:off x="1335011"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702314"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2071570"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76" name="Rectangle 175"/>
            <p:cNvSpPr/>
            <p:nvPr/>
          </p:nvSpPr>
          <p:spPr>
            <a:xfrm>
              <a:off x="971806" y="1610384"/>
              <a:ext cx="2536277" cy="288031"/>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7" name="Straight Connector 176"/>
            <p:cNvCxnSpPr/>
            <p:nvPr/>
          </p:nvCxnSpPr>
          <p:spPr>
            <a:xfrm>
              <a:off x="2414369"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2773728"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3147082"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83" name="Rectangle 182"/>
            <p:cNvSpPr/>
            <p:nvPr/>
          </p:nvSpPr>
          <p:spPr>
            <a:xfrm>
              <a:off x="950949" y="1610627"/>
              <a:ext cx="2634791" cy="338554"/>
            </a:xfrm>
            <a:prstGeom prst="rect">
              <a:avLst/>
            </a:prstGeom>
          </p:spPr>
          <p:txBody>
            <a:bodyPr wrap="square">
              <a:spAutoFit/>
            </a:bodyPr>
            <a:lstStyle/>
            <a:p>
              <a:r>
                <a:rPr lang="en-US" sz="1600" dirty="0"/>
                <a:t>A7 </a:t>
              </a:r>
              <a:r>
                <a:rPr lang="en-US" sz="1600" dirty="0" smtClean="0"/>
                <a:t>A6  A5  A4 A3  A2  A1</a:t>
              </a:r>
              <a:endParaRPr lang="en-IN" sz="1600" dirty="0"/>
            </a:p>
          </p:txBody>
        </p:sp>
      </p:grpSp>
      <p:sp>
        <p:nvSpPr>
          <p:cNvPr id="184" name="Rectangle 183"/>
          <p:cNvSpPr/>
          <p:nvPr/>
        </p:nvSpPr>
        <p:spPr>
          <a:xfrm>
            <a:off x="56801" y="462207"/>
            <a:ext cx="548544" cy="338552"/>
          </a:xfrm>
          <a:prstGeom prst="rect">
            <a:avLst/>
          </a:prstGeom>
        </p:spPr>
        <p:txBody>
          <a:bodyPr wrap="none" lIns="91438" tIns="45719" rIns="91438" bIns="45719">
            <a:spAutoFit/>
          </a:bodyPr>
          <a:lstStyle/>
          <a:p>
            <a:r>
              <a:rPr lang="en-US" sz="1600" dirty="0"/>
              <a:t>SCL</a:t>
            </a:r>
            <a:endParaRPr lang="en-IN" sz="1600" dirty="0"/>
          </a:p>
        </p:txBody>
      </p:sp>
      <p:sp>
        <p:nvSpPr>
          <p:cNvPr id="185" name="Rectangle 184"/>
          <p:cNvSpPr/>
          <p:nvPr/>
        </p:nvSpPr>
        <p:spPr>
          <a:xfrm>
            <a:off x="0" y="1174020"/>
            <a:ext cx="591825" cy="338552"/>
          </a:xfrm>
          <a:prstGeom prst="rect">
            <a:avLst/>
          </a:prstGeom>
        </p:spPr>
        <p:txBody>
          <a:bodyPr wrap="none" lIns="91438" tIns="45719" rIns="91438" bIns="45719">
            <a:spAutoFit/>
          </a:bodyPr>
          <a:lstStyle/>
          <a:p>
            <a:r>
              <a:rPr lang="en-US" sz="1600" dirty="0" smtClean="0"/>
              <a:t>SDA</a:t>
            </a:r>
            <a:endParaRPr lang="en-IN" sz="1600" dirty="0"/>
          </a:p>
        </p:txBody>
      </p:sp>
      <p:cxnSp>
        <p:nvCxnSpPr>
          <p:cNvPr id="140" name="Straight Connector 139"/>
          <p:cNvCxnSpPr/>
          <p:nvPr/>
        </p:nvCxnSpPr>
        <p:spPr>
          <a:xfrm>
            <a:off x="3820154" y="1893204"/>
            <a:ext cx="4871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3495502" y="1610385"/>
            <a:ext cx="30929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V="1">
            <a:off x="3801050" y="1603479"/>
            <a:ext cx="0" cy="2979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540540" y="1898417"/>
            <a:ext cx="42970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V="1">
            <a:off x="540540" y="1557795"/>
            <a:ext cx="0" cy="3286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79512" y="1557794"/>
            <a:ext cx="36102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62602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345703" y="822582"/>
            <a:ext cx="181516" cy="316738"/>
            <a:chOff x="2636274" y="2204864"/>
            <a:chExt cx="368181" cy="296416"/>
          </a:xfrm>
        </p:grpSpPr>
        <p:cxnSp>
          <p:nvCxnSpPr>
            <p:cNvPr id="8" name="Straight Connector 7"/>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4527219" y="836021"/>
            <a:ext cx="363205" cy="316738"/>
            <a:chOff x="2267744" y="2204864"/>
            <a:chExt cx="736711" cy="296416"/>
          </a:xfrm>
        </p:grpSpPr>
        <p:cxnSp>
          <p:nvCxnSpPr>
            <p:cNvPr id="12" name="Straight Connector 1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4894523" y="841278"/>
            <a:ext cx="363205" cy="316738"/>
            <a:chOff x="2267744" y="2204864"/>
            <a:chExt cx="736711" cy="296416"/>
          </a:xfrm>
        </p:grpSpPr>
        <p:cxnSp>
          <p:nvCxnSpPr>
            <p:cNvPr id="17" name="Straight Connector 16"/>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5263779" y="816612"/>
            <a:ext cx="363205" cy="316738"/>
            <a:chOff x="2267744" y="2204864"/>
            <a:chExt cx="736711" cy="296416"/>
          </a:xfrm>
        </p:grpSpPr>
        <p:cxnSp>
          <p:nvCxnSpPr>
            <p:cNvPr id="22" name="Straight Connector 2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5606576" y="841283"/>
            <a:ext cx="363205" cy="307780"/>
            <a:chOff x="2267744" y="2204864"/>
            <a:chExt cx="736711" cy="288032"/>
          </a:xfrm>
        </p:grpSpPr>
        <p:cxnSp>
          <p:nvCxnSpPr>
            <p:cNvPr id="27" name="Straight Connector 26"/>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004455" y="2213248"/>
              <a:ext cx="0" cy="26215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5969782" y="827061"/>
            <a:ext cx="363205" cy="316738"/>
            <a:chOff x="2267744" y="2204864"/>
            <a:chExt cx="736711" cy="296416"/>
          </a:xfrm>
        </p:grpSpPr>
        <p:cxnSp>
          <p:nvCxnSpPr>
            <p:cNvPr id="32" name="Straight Connector 3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6332986" y="813624"/>
            <a:ext cx="363205" cy="316738"/>
            <a:chOff x="2267744" y="2204864"/>
            <a:chExt cx="736711" cy="296416"/>
          </a:xfrm>
        </p:grpSpPr>
        <p:cxnSp>
          <p:nvCxnSpPr>
            <p:cNvPr id="37" name="Straight Connector 36"/>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6700291" y="812133"/>
            <a:ext cx="363205" cy="316738"/>
            <a:chOff x="2267744" y="2204864"/>
            <a:chExt cx="736711" cy="296416"/>
          </a:xfrm>
        </p:grpSpPr>
        <p:cxnSp>
          <p:nvCxnSpPr>
            <p:cNvPr id="42" name="Straight Connector 4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9" name="Straight Connector 58"/>
          <p:cNvCxnSpPr/>
          <p:nvPr/>
        </p:nvCxnSpPr>
        <p:spPr>
          <a:xfrm>
            <a:off x="7063495" y="1110953"/>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901570" y="831540"/>
            <a:ext cx="363205" cy="316738"/>
            <a:chOff x="2267744" y="2204864"/>
            <a:chExt cx="736711" cy="296416"/>
          </a:xfrm>
        </p:grpSpPr>
        <p:cxnSp>
          <p:nvCxnSpPr>
            <p:cNvPr id="108" name="Straight Connector 107"/>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1264775" y="844979"/>
            <a:ext cx="363205" cy="316738"/>
            <a:chOff x="2267744" y="2204864"/>
            <a:chExt cx="736711" cy="296416"/>
          </a:xfrm>
        </p:grpSpPr>
        <p:cxnSp>
          <p:nvCxnSpPr>
            <p:cNvPr id="104" name="Straight Connector 103"/>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1632078" y="850236"/>
            <a:ext cx="363205" cy="316738"/>
            <a:chOff x="2267744" y="2204864"/>
            <a:chExt cx="736711" cy="296416"/>
          </a:xfrm>
        </p:grpSpPr>
        <p:cxnSp>
          <p:nvCxnSpPr>
            <p:cNvPr id="100" name="Straight Connector 99"/>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2001334" y="825570"/>
            <a:ext cx="363205" cy="316738"/>
            <a:chOff x="2267744" y="2204864"/>
            <a:chExt cx="736711" cy="296416"/>
          </a:xfrm>
        </p:grpSpPr>
        <p:cxnSp>
          <p:nvCxnSpPr>
            <p:cNvPr id="96" name="Straight Connector 95"/>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a:xfrm>
            <a:off x="2344133" y="850236"/>
            <a:ext cx="363205" cy="316738"/>
            <a:chOff x="2267744" y="2204864"/>
            <a:chExt cx="736711" cy="296416"/>
          </a:xfrm>
        </p:grpSpPr>
        <p:cxnSp>
          <p:nvCxnSpPr>
            <p:cNvPr id="92" name="Straight Connector 9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2707337" y="836019"/>
            <a:ext cx="363205" cy="316738"/>
            <a:chOff x="2267744" y="2204864"/>
            <a:chExt cx="736711" cy="296416"/>
          </a:xfrm>
        </p:grpSpPr>
        <p:cxnSp>
          <p:nvCxnSpPr>
            <p:cNvPr id="88" name="Straight Connector 87"/>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3070542" y="822582"/>
            <a:ext cx="363205" cy="316738"/>
            <a:chOff x="2267744" y="2204864"/>
            <a:chExt cx="736711" cy="296416"/>
          </a:xfrm>
        </p:grpSpPr>
        <p:cxnSp>
          <p:nvCxnSpPr>
            <p:cNvPr id="84" name="Straight Connector 83"/>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3437847" y="821090"/>
            <a:ext cx="363205" cy="316738"/>
            <a:chOff x="2267744" y="2204864"/>
            <a:chExt cx="736711" cy="296416"/>
          </a:xfrm>
        </p:grpSpPr>
        <p:cxnSp>
          <p:nvCxnSpPr>
            <p:cNvPr id="80" name="Straight Connector 79"/>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3801051" y="812133"/>
            <a:ext cx="363205" cy="316738"/>
            <a:chOff x="2267744" y="2204864"/>
            <a:chExt cx="736711" cy="296416"/>
          </a:xfrm>
        </p:grpSpPr>
        <p:cxnSp>
          <p:nvCxnSpPr>
            <p:cNvPr id="76" name="Straight Connector 75"/>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3" name="Oval 112"/>
          <p:cNvSpPr/>
          <p:nvPr/>
        </p:nvSpPr>
        <p:spPr>
          <a:xfrm>
            <a:off x="1063033" y="655641"/>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1</a:t>
            </a:r>
            <a:endParaRPr lang="en-IN" sz="1600" b="1" dirty="0">
              <a:solidFill>
                <a:schemeClr val="tx1"/>
              </a:solidFill>
            </a:endParaRPr>
          </a:p>
        </p:txBody>
      </p:sp>
      <p:sp>
        <p:nvSpPr>
          <p:cNvPr id="144" name="Oval 143"/>
          <p:cNvSpPr/>
          <p:nvPr/>
        </p:nvSpPr>
        <p:spPr>
          <a:xfrm>
            <a:off x="1426238" y="648408"/>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2</a:t>
            </a:r>
            <a:endParaRPr lang="en-IN" sz="1600" b="1" dirty="0">
              <a:solidFill>
                <a:schemeClr val="tx1"/>
              </a:solidFill>
            </a:endParaRPr>
          </a:p>
        </p:txBody>
      </p:sp>
      <p:sp>
        <p:nvSpPr>
          <p:cNvPr id="145" name="Oval 144"/>
          <p:cNvSpPr/>
          <p:nvPr/>
        </p:nvSpPr>
        <p:spPr>
          <a:xfrm>
            <a:off x="1793541" y="657612"/>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3</a:t>
            </a:r>
            <a:endParaRPr lang="en-IN" sz="1600" b="1" dirty="0">
              <a:solidFill>
                <a:schemeClr val="tx1"/>
              </a:solidFill>
            </a:endParaRPr>
          </a:p>
        </p:txBody>
      </p:sp>
      <p:sp>
        <p:nvSpPr>
          <p:cNvPr id="146" name="Oval 145"/>
          <p:cNvSpPr/>
          <p:nvPr/>
        </p:nvSpPr>
        <p:spPr>
          <a:xfrm>
            <a:off x="2155356" y="658766"/>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4</a:t>
            </a:r>
            <a:endParaRPr lang="en-IN" sz="1600" b="1" dirty="0">
              <a:solidFill>
                <a:schemeClr val="tx1"/>
              </a:solidFill>
            </a:endParaRPr>
          </a:p>
        </p:txBody>
      </p:sp>
      <p:sp>
        <p:nvSpPr>
          <p:cNvPr id="147" name="Oval 146"/>
          <p:cNvSpPr/>
          <p:nvPr/>
        </p:nvSpPr>
        <p:spPr>
          <a:xfrm>
            <a:off x="2518561" y="651533"/>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5</a:t>
            </a:r>
            <a:endParaRPr lang="en-IN" sz="1600" b="1" dirty="0">
              <a:solidFill>
                <a:schemeClr val="tx1"/>
              </a:solidFill>
            </a:endParaRPr>
          </a:p>
        </p:txBody>
      </p:sp>
      <p:sp>
        <p:nvSpPr>
          <p:cNvPr id="148" name="Oval 147"/>
          <p:cNvSpPr/>
          <p:nvPr/>
        </p:nvSpPr>
        <p:spPr>
          <a:xfrm>
            <a:off x="2885864" y="660738"/>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6</a:t>
            </a:r>
            <a:endParaRPr lang="en-IN" sz="1600" b="1" dirty="0">
              <a:solidFill>
                <a:schemeClr val="tx1"/>
              </a:solidFill>
            </a:endParaRPr>
          </a:p>
        </p:txBody>
      </p:sp>
      <p:sp>
        <p:nvSpPr>
          <p:cNvPr id="149" name="Oval 148"/>
          <p:cNvSpPr/>
          <p:nvPr/>
        </p:nvSpPr>
        <p:spPr>
          <a:xfrm>
            <a:off x="3232005" y="636369"/>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7</a:t>
            </a:r>
            <a:endParaRPr lang="en-IN" sz="1600" b="1" dirty="0">
              <a:solidFill>
                <a:schemeClr val="tx1"/>
              </a:solidFill>
            </a:endParaRPr>
          </a:p>
        </p:txBody>
      </p:sp>
      <p:sp>
        <p:nvSpPr>
          <p:cNvPr id="150" name="Oval 149"/>
          <p:cNvSpPr/>
          <p:nvPr/>
        </p:nvSpPr>
        <p:spPr>
          <a:xfrm>
            <a:off x="3595210" y="629136"/>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8</a:t>
            </a:r>
            <a:endParaRPr lang="en-IN" sz="1600" b="1" dirty="0">
              <a:solidFill>
                <a:schemeClr val="tx1"/>
              </a:solidFill>
            </a:endParaRPr>
          </a:p>
        </p:txBody>
      </p:sp>
      <p:sp>
        <p:nvSpPr>
          <p:cNvPr id="151" name="Oval 150"/>
          <p:cNvSpPr/>
          <p:nvPr/>
        </p:nvSpPr>
        <p:spPr>
          <a:xfrm>
            <a:off x="3962513" y="638340"/>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9</a:t>
            </a:r>
            <a:endParaRPr lang="en-IN" sz="1600" b="1" dirty="0">
              <a:solidFill>
                <a:schemeClr val="tx1"/>
              </a:solidFill>
            </a:endParaRPr>
          </a:p>
        </p:txBody>
      </p:sp>
      <p:sp>
        <p:nvSpPr>
          <p:cNvPr id="161" name="Oval 160"/>
          <p:cNvSpPr/>
          <p:nvPr/>
        </p:nvSpPr>
        <p:spPr>
          <a:xfrm>
            <a:off x="4307292" y="648045"/>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1</a:t>
            </a:r>
            <a:endParaRPr lang="en-IN" sz="1600" b="1" dirty="0">
              <a:solidFill>
                <a:schemeClr val="tx1"/>
              </a:solidFill>
            </a:endParaRPr>
          </a:p>
        </p:txBody>
      </p:sp>
      <p:sp>
        <p:nvSpPr>
          <p:cNvPr id="162" name="Oval 161"/>
          <p:cNvSpPr/>
          <p:nvPr/>
        </p:nvSpPr>
        <p:spPr>
          <a:xfrm>
            <a:off x="4670497" y="640812"/>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2</a:t>
            </a:r>
            <a:endParaRPr lang="en-IN" sz="1600" b="1" dirty="0">
              <a:solidFill>
                <a:schemeClr val="tx1"/>
              </a:solidFill>
            </a:endParaRPr>
          </a:p>
        </p:txBody>
      </p:sp>
      <p:sp>
        <p:nvSpPr>
          <p:cNvPr id="163" name="Oval 162"/>
          <p:cNvSpPr/>
          <p:nvPr/>
        </p:nvSpPr>
        <p:spPr>
          <a:xfrm>
            <a:off x="5037800" y="650016"/>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3</a:t>
            </a:r>
            <a:endParaRPr lang="en-IN" sz="1600" b="1" dirty="0">
              <a:solidFill>
                <a:schemeClr val="tx1"/>
              </a:solidFill>
            </a:endParaRPr>
          </a:p>
        </p:txBody>
      </p:sp>
      <p:sp>
        <p:nvSpPr>
          <p:cNvPr id="164" name="Oval 163"/>
          <p:cNvSpPr/>
          <p:nvPr/>
        </p:nvSpPr>
        <p:spPr>
          <a:xfrm>
            <a:off x="5399615" y="651171"/>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4</a:t>
            </a:r>
            <a:endParaRPr lang="en-IN" sz="1600" b="1" dirty="0">
              <a:solidFill>
                <a:schemeClr val="tx1"/>
              </a:solidFill>
            </a:endParaRPr>
          </a:p>
        </p:txBody>
      </p:sp>
      <p:sp>
        <p:nvSpPr>
          <p:cNvPr id="165" name="Oval 164"/>
          <p:cNvSpPr/>
          <p:nvPr/>
        </p:nvSpPr>
        <p:spPr>
          <a:xfrm>
            <a:off x="5762820" y="643937"/>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5</a:t>
            </a:r>
            <a:endParaRPr lang="en-IN" sz="1600" b="1" dirty="0">
              <a:solidFill>
                <a:schemeClr val="tx1"/>
              </a:solidFill>
            </a:endParaRPr>
          </a:p>
        </p:txBody>
      </p:sp>
      <p:sp>
        <p:nvSpPr>
          <p:cNvPr id="166" name="Oval 165"/>
          <p:cNvSpPr/>
          <p:nvPr/>
        </p:nvSpPr>
        <p:spPr>
          <a:xfrm>
            <a:off x="6130123" y="653142"/>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6</a:t>
            </a:r>
            <a:endParaRPr lang="en-IN" sz="1600" b="1" dirty="0">
              <a:solidFill>
                <a:schemeClr val="tx1"/>
              </a:solidFill>
            </a:endParaRPr>
          </a:p>
        </p:txBody>
      </p:sp>
      <p:sp>
        <p:nvSpPr>
          <p:cNvPr id="167" name="Oval 166"/>
          <p:cNvSpPr/>
          <p:nvPr/>
        </p:nvSpPr>
        <p:spPr>
          <a:xfrm>
            <a:off x="6476264" y="628773"/>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7</a:t>
            </a:r>
            <a:endParaRPr lang="en-IN" sz="1600" b="1" dirty="0">
              <a:solidFill>
                <a:schemeClr val="tx1"/>
              </a:solidFill>
            </a:endParaRPr>
          </a:p>
        </p:txBody>
      </p:sp>
      <p:sp>
        <p:nvSpPr>
          <p:cNvPr id="168" name="Oval 167"/>
          <p:cNvSpPr/>
          <p:nvPr/>
        </p:nvSpPr>
        <p:spPr>
          <a:xfrm>
            <a:off x="6839469" y="621540"/>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8</a:t>
            </a:r>
            <a:endParaRPr lang="en-IN" sz="1600" b="1" dirty="0">
              <a:solidFill>
                <a:schemeClr val="tx1"/>
              </a:solidFill>
            </a:endParaRPr>
          </a:p>
        </p:txBody>
      </p:sp>
      <p:cxnSp>
        <p:nvCxnSpPr>
          <p:cNvPr id="153" name="Straight Connector 152"/>
          <p:cNvCxnSpPr/>
          <p:nvPr/>
        </p:nvCxnSpPr>
        <p:spPr>
          <a:xfrm>
            <a:off x="4164256" y="1119541"/>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7236984" y="815558"/>
            <a:ext cx="0" cy="30777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7240998" y="815557"/>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7418500" y="824516"/>
            <a:ext cx="0" cy="30777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56" name="Oval 155"/>
          <p:cNvSpPr/>
          <p:nvPr/>
        </p:nvSpPr>
        <p:spPr>
          <a:xfrm>
            <a:off x="7209156" y="611781"/>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9</a:t>
            </a:r>
            <a:endParaRPr lang="en-IN" sz="1600" b="1" dirty="0">
              <a:solidFill>
                <a:schemeClr val="tx1"/>
              </a:solidFill>
            </a:endParaRPr>
          </a:p>
        </p:txBody>
      </p:sp>
      <p:cxnSp>
        <p:nvCxnSpPr>
          <p:cNvPr id="157" name="Straight Connector 156"/>
          <p:cNvCxnSpPr/>
          <p:nvPr/>
        </p:nvCxnSpPr>
        <p:spPr>
          <a:xfrm>
            <a:off x="7191273" y="1608535"/>
            <a:ext cx="404730" cy="0"/>
          </a:xfrm>
          <a:prstGeom prst="line">
            <a:avLst/>
          </a:prstGeom>
          <a:ln w="25400">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7418501" y="1124390"/>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42" name="Group 141"/>
          <p:cNvGrpSpPr/>
          <p:nvPr/>
        </p:nvGrpSpPr>
        <p:grpSpPr>
          <a:xfrm>
            <a:off x="4293051" y="1589784"/>
            <a:ext cx="2991674" cy="354220"/>
            <a:chOff x="4293051" y="1589784"/>
            <a:chExt cx="2991674" cy="354220"/>
          </a:xfrm>
        </p:grpSpPr>
        <p:cxnSp>
          <p:nvCxnSpPr>
            <p:cNvPr id="143" name="Straight Connector 142"/>
            <p:cNvCxnSpPr/>
            <p:nvPr/>
          </p:nvCxnSpPr>
          <p:spPr>
            <a:xfrm>
              <a:off x="6866129" y="1589784"/>
              <a:ext cx="7304" cy="32868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4656256"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5023559"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5392815"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58" name="Rectangle 157"/>
            <p:cNvSpPr/>
            <p:nvPr/>
          </p:nvSpPr>
          <p:spPr>
            <a:xfrm>
              <a:off x="4293051" y="1605173"/>
              <a:ext cx="2916105" cy="288032"/>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9" name="Straight Connector 158"/>
            <p:cNvCxnSpPr/>
            <p:nvPr/>
          </p:nvCxnSpPr>
          <p:spPr>
            <a:xfrm>
              <a:off x="5735614"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6094973"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6468327"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71" name="Rectangle 170"/>
            <p:cNvSpPr/>
            <p:nvPr/>
          </p:nvSpPr>
          <p:spPr>
            <a:xfrm>
              <a:off x="4293051" y="1605450"/>
              <a:ext cx="2991674" cy="338554"/>
            </a:xfrm>
            <a:prstGeom prst="rect">
              <a:avLst/>
            </a:prstGeom>
          </p:spPr>
          <p:txBody>
            <a:bodyPr wrap="square">
              <a:spAutoFit/>
            </a:bodyPr>
            <a:lstStyle/>
            <a:p>
              <a:r>
                <a:rPr lang="en-US" sz="1600" dirty="0"/>
                <a:t>D7 </a:t>
              </a:r>
              <a:r>
                <a:rPr lang="en-US" sz="1600" dirty="0" smtClean="0"/>
                <a:t>D6  </a:t>
              </a:r>
              <a:r>
                <a:rPr lang="en-US" sz="1600" dirty="0"/>
                <a:t>D5 </a:t>
              </a:r>
              <a:r>
                <a:rPr lang="en-US" sz="1600" dirty="0" smtClean="0"/>
                <a:t> </a:t>
              </a:r>
              <a:r>
                <a:rPr lang="en-US" sz="1600" dirty="0"/>
                <a:t>D4 </a:t>
              </a:r>
              <a:r>
                <a:rPr lang="en-US" sz="1600" dirty="0" smtClean="0"/>
                <a:t>D3  </a:t>
              </a:r>
              <a:r>
                <a:rPr lang="en-US" sz="1600" dirty="0"/>
                <a:t>D2  </a:t>
              </a:r>
              <a:r>
                <a:rPr lang="en-US" sz="1600" dirty="0" smtClean="0"/>
                <a:t>D1  </a:t>
              </a:r>
              <a:r>
                <a:rPr lang="en-US" sz="1600" dirty="0"/>
                <a:t>D0</a:t>
              </a:r>
              <a:endParaRPr lang="en-IN" sz="1600" dirty="0"/>
            </a:p>
          </p:txBody>
        </p:sp>
      </p:grpSp>
      <p:sp>
        <p:nvSpPr>
          <p:cNvPr id="184" name="Rectangle 183"/>
          <p:cNvSpPr/>
          <p:nvPr/>
        </p:nvSpPr>
        <p:spPr>
          <a:xfrm>
            <a:off x="56801" y="462207"/>
            <a:ext cx="548544" cy="338552"/>
          </a:xfrm>
          <a:prstGeom prst="rect">
            <a:avLst/>
          </a:prstGeom>
        </p:spPr>
        <p:txBody>
          <a:bodyPr wrap="none" lIns="91438" tIns="45719" rIns="91438" bIns="45719">
            <a:spAutoFit/>
          </a:bodyPr>
          <a:lstStyle/>
          <a:p>
            <a:r>
              <a:rPr lang="en-US" sz="1600" dirty="0"/>
              <a:t>SCL</a:t>
            </a:r>
            <a:endParaRPr lang="en-IN" sz="1600" dirty="0"/>
          </a:p>
        </p:txBody>
      </p:sp>
      <p:sp>
        <p:nvSpPr>
          <p:cNvPr id="185" name="Rectangle 184"/>
          <p:cNvSpPr/>
          <p:nvPr/>
        </p:nvSpPr>
        <p:spPr>
          <a:xfrm>
            <a:off x="0" y="1174020"/>
            <a:ext cx="591825" cy="338552"/>
          </a:xfrm>
          <a:prstGeom prst="rect">
            <a:avLst/>
          </a:prstGeom>
        </p:spPr>
        <p:txBody>
          <a:bodyPr wrap="none" lIns="91438" tIns="45719" rIns="91438" bIns="45719">
            <a:spAutoFit/>
          </a:bodyPr>
          <a:lstStyle/>
          <a:p>
            <a:r>
              <a:rPr lang="en-US" sz="1600" dirty="0" smtClean="0"/>
              <a:t>SDA</a:t>
            </a:r>
            <a:endParaRPr lang="en-IN" sz="1600" dirty="0"/>
          </a:p>
        </p:txBody>
      </p:sp>
      <p:grpSp>
        <p:nvGrpSpPr>
          <p:cNvPr id="140" name="Group 139"/>
          <p:cNvGrpSpPr/>
          <p:nvPr/>
        </p:nvGrpSpPr>
        <p:grpSpPr>
          <a:xfrm>
            <a:off x="927875" y="1572079"/>
            <a:ext cx="2991674" cy="354220"/>
            <a:chOff x="4293051" y="1589784"/>
            <a:chExt cx="2991674" cy="354220"/>
          </a:xfrm>
        </p:grpSpPr>
        <p:cxnSp>
          <p:nvCxnSpPr>
            <p:cNvPr id="141" name="Straight Connector 140"/>
            <p:cNvCxnSpPr/>
            <p:nvPr/>
          </p:nvCxnSpPr>
          <p:spPr>
            <a:xfrm>
              <a:off x="6866129" y="1589784"/>
              <a:ext cx="7304" cy="32868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4656256"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5023559"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5392815"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86" name="Rectangle 185"/>
            <p:cNvSpPr/>
            <p:nvPr/>
          </p:nvSpPr>
          <p:spPr>
            <a:xfrm>
              <a:off x="4293051" y="1605173"/>
              <a:ext cx="2916105" cy="288032"/>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7" name="Straight Connector 186"/>
            <p:cNvCxnSpPr/>
            <p:nvPr/>
          </p:nvCxnSpPr>
          <p:spPr>
            <a:xfrm>
              <a:off x="5735614"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6094973"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6468327"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90" name="Rectangle 189"/>
            <p:cNvSpPr/>
            <p:nvPr/>
          </p:nvSpPr>
          <p:spPr>
            <a:xfrm>
              <a:off x="4293051" y="1605450"/>
              <a:ext cx="2991674" cy="338554"/>
            </a:xfrm>
            <a:prstGeom prst="rect">
              <a:avLst/>
            </a:prstGeom>
          </p:spPr>
          <p:txBody>
            <a:bodyPr wrap="square">
              <a:spAutoFit/>
            </a:bodyPr>
            <a:lstStyle/>
            <a:p>
              <a:r>
                <a:rPr lang="en-US" sz="1600" dirty="0"/>
                <a:t>D7 </a:t>
              </a:r>
              <a:r>
                <a:rPr lang="en-US" sz="1600" dirty="0" smtClean="0"/>
                <a:t>D6  </a:t>
              </a:r>
              <a:r>
                <a:rPr lang="en-US" sz="1600" dirty="0"/>
                <a:t>D5 </a:t>
              </a:r>
              <a:r>
                <a:rPr lang="en-US" sz="1600" dirty="0" smtClean="0"/>
                <a:t> </a:t>
              </a:r>
              <a:r>
                <a:rPr lang="en-US" sz="1600" dirty="0"/>
                <a:t>D4 </a:t>
              </a:r>
              <a:r>
                <a:rPr lang="en-US" sz="1600" dirty="0" smtClean="0"/>
                <a:t>D3  </a:t>
              </a:r>
              <a:r>
                <a:rPr lang="en-US" sz="1600" dirty="0"/>
                <a:t>D2  </a:t>
              </a:r>
              <a:r>
                <a:rPr lang="en-US" sz="1600" dirty="0" smtClean="0"/>
                <a:t>D1  </a:t>
              </a:r>
              <a:r>
                <a:rPr lang="en-US" sz="1600" dirty="0"/>
                <a:t>D0</a:t>
              </a:r>
              <a:endParaRPr lang="en-IN" sz="1600" dirty="0"/>
            </a:p>
          </p:txBody>
        </p:sp>
      </p:grpSp>
      <p:cxnSp>
        <p:nvCxnSpPr>
          <p:cNvPr id="191" name="Straight Connector 190"/>
          <p:cNvCxnSpPr/>
          <p:nvPr/>
        </p:nvCxnSpPr>
        <p:spPr>
          <a:xfrm>
            <a:off x="3889802" y="1886476"/>
            <a:ext cx="404730" cy="0"/>
          </a:xfrm>
          <a:prstGeom prst="line">
            <a:avLst/>
          </a:prstGeom>
          <a:ln w="25400">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0122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345703" y="822582"/>
            <a:ext cx="181516" cy="316738"/>
            <a:chOff x="2636274" y="2204864"/>
            <a:chExt cx="368181" cy="296416"/>
          </a:xfrm>
        </p:grpSpPr>
        <p:cxnSp>
          <p:nvCxnSpPr>
            <p:cNvPr id="8" name="Straight Connector 7"/>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4527219" y="836021"/>
            <a:ext cx="363205" cy="316738"/>
            <a:chOff x="2267744" y="2204864"/>
            <a:chExt cx="736711" cy="296416"/>
          </a:xfrm>
        </p:grpSpPr>
        <p:cxnSp>
          <p:nvCxnSpPr>
            <p:cNvPr id="12" name="Straight Connector 1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4894523" y="841278"/>
            <a:ext cx="363205" cy="316738"/>
            <a:chOff x="2267744" y="2204864"/>
            <a:chExt cx="736711" cy="296416"/>
          </a:xfrm>
        </p:grpSpPr>
        <p:cxnSp>
          <p:nvCxnSpPr>
            <p:cNvPr id="17" name="Straight Connector 16"/>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5263779" y="816612"/>
            <a:ext cx="363205" cy="316738"/>
            <a:chOff x="2267744" y="2204864"/>
            <a:chExt cx="736711" cy="296416"/>
          </a:xfrm>
        </p:grpSpPr>
        <p:cxnSp>
          <p:nvCxnSpPr>
            <p:cNvPr id="22" name="Straight Connector 2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5606576" y="841283"/>
            <a:ext cx="363205" cy="307780"/>
            <a:chOff x="2267744" y="2204864"/>
            <a:chExt cx="736711" cy="288032"/>
          </a:xfrm>
        </p:grpSpPr>
        <p:cxnSp>
          <p:nvCxnSpPr>
            <p:cNvPr id="27" name="Straight Connector 26"/>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004455" y="2213248"/>
              <a:ext cx="0" cy="26215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5969782" y="827061"/>
            <a:ext cx="363205" cy="316738"/>
            <a:chOff x="2267744" y="2204864"/>
            <a:chExt cx="736711" cy="296416"/>
          </a:xfrm>
        </p:grpSpPr>
        <p:cxnSp>
          <p:nvCxnSpPr>
            <p:cNvPr id="32" name="Straight Connector 3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6332986" y="813624"/>
            <a:ext cx="363205" cy="316738"/>
            <a:chOff x="2267744" y="2204864"/>
            <a:chExt cx="736711" cy="296416"/>
          </a:xfrm>
        </p:grpSpPr>
        <p:cxnSp>
          <p:nvCxnSpPr>
            <p:cNvPr id="37" name="Straight Connector 36"/>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6700291" y="812133"/>
            <a:ext cx="363205" cy="316738"/>
            <a:chOff x="2267744" y="2204864"/>
            <a:chExt cx="736711" cy="296416"/>
          </a:xfrm>
        </p:grpSpPr>
        <p:cxnSp>
          <p:nvCxnSpPr>
            <p:cNvPr id="42" name="Straight Connector 4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9" name="Straight Connector 58"/>
          <p:cNvCxnSpPr/>
          <p:nvPr/>
        </p:nvCxnSpPr>
        <p:spPr>
          <a:xfrm>
            <a:off x="7063495" y="1110953"/>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901570" y="831540"/>
            <a:ext cx="363205" cy="316738"/>
            <a:chOff x="2267744" y="2204864"/>
            <a:chExt cx="736711" cy="296416"/>
          </a:xfrm>
        </p:grpSpPr>
        <p:cxnSp>
          <p:nvCxnSpPr>
            <p:cNvPr id="108" name="Straight Connector 107"/>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1264775" y="844979"/>
            <a:ext cx="363205" cy="316738"/>
            <a:chOff x="2267744" y="2204864"/>
            <a:chExt cx="736711" cy="296416"/>
          </a:xfrm>
        </p:grpSpPr>
        <p:cxnSp>
          <p:nvCxnSpPr>
            <p:cNvPr id="104" name="Straight Connector 103"/>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1632078" y="850236"/>
            <a:ext cx="363205" cy="316738"/>
            <a:chOff x="2267744" y="2204864"/>
            <a:chExt cx="736711" cy="296416"/>
          </a:xfrm>
        </p:grpSpPr>
        <p:cxnSp>
          <p:nvCxnSpPr>
            <p:cNvPr id="100" name="Straight Connector 99"/>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2001334" y="825570"/>
            <a:ext cx="363205" cy="316738"/>
            <a:chOff x="2267744" y="2204864"/>
            <a:chExt cx="736711" cy="296416"/>
          </a:xfrm>
        </p:grpSpPr>
        <p:cxnSp>
          <p:nvCxnSpPr>
            <p:cNvPr id="96" name="Straight Connector 95"/>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a:xfrm>
            <a:off x="2344133" y="850236"/>
            <a:ext cx="363205" cy="316738"/>
            <a:chOff x="2267744" y="2204864"/>
            <a:chExt cx="736711" cy="296416"/>
          </a:xfrm>
        </p:grpSpPr>
        <p:cxnSp>
          <p:nvCxnSpPr>
            <p:cNvPr id="92" name="Straight Connector 9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2707337" y="836019"/>
            <a:ext cx="363205" cy="316738"/>
            <a:chOff x="2267744" y="2204864"/>
            <a:chExt cx="736711" cy="296416"/>
          </a:xfrm>
        </p:grpSpPr>
        <p:cxnSp>
          <p:nvCxnSpPr>
            <p:cNvPr id="88" name="Straight Connector 87"/>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3070542" y="822582"/>
            <a:ext cx="363205" cy="316738"/>
            <a:chOff x="2267744" y="2204864"/>
            <a:chExt cx="736711" cy="296416"/>
          </a:xfrm>
        </p:grpSpPr>
        <p:cxnSp>
          <p:nvCxnSpPr>
            <p:cNvPr id="84" name="Straight Connector 83"/>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3437847" y="821090"/>
            <a:ext cx="363205" cy="316738"/>
            <a:chOff x="2267744" y="2204864"/>
            <a:chExt cx="736711" cy="296416"/>
          </a:xfrm>
        </p:grpSpPr>
        <p:cxnSp>
          <p:nvCxnSpPr>
            <p:cNvPr id="80" name="Straight Connector 79"/>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3801051" y="812133"/>
            <a:ext cx="363205" cy="316738"/>
            <a:chOff x="2267744" y="2204864"/>
            <a:chExt cx="736711" cy="296416"/>
          </a:xfrm>
        </p:grpSpPr>
        <p:cxnSp>
          <p:nvCxnSpPr>
            <p:cNvPr id="76" name="Straight Connector 75"/>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3" name="Oval 112"/>
          <p:cNvSpPr/>
          <p:nvPr/>
        </p:nvSpPr>
        <p:spPr>
          <a:xfrm>
            <a:off x="1063033" y="655641"/>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1</a:t>
            </a:r>
            <a:endParaRPr lang="en-IN" sz="1600" b="1" dirty="0">
              <a:solidFill>
                <a:schemeClr val="tx1"/>
              </a:solidFill>
            </a:endParaRPr>
          </a:p>
        </p:txBody>
      </p:sp>
      <p:sp>
        <p:nvSpPr>
          <p:cNvPr id="144" name="Oval 143"/>
          <p:cNvSpPr/>
          <p:nvPr/>
        </p:nvSpPr>
        <p:spPr>
          <a:xfrm>
            <a:off x="1426238" y="648408"/>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2</a:t>
            </a:r>
            <a:endParaRPr lang="en-IN" sz="1600" b="1" dirty="0">
              <a:solidFill>
                <a:schemeClr val="tx1"/>
              </a:solidFill>
            </a:endParaRPr>
          </a:p>
        </p:txBody>
      </p:sp>
      <p:sp>
        <p:nvSpPr>
          <p:cNvPr id="145" name="Oval 144"/>
          <p:cNvSpPr/>
          <p:nvPr/>
        </p:nvSpPr>
        <p:spPr>
          <a:xfrm>
            <a:off x="1793541" y="657612"/>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3</a:t>
            </a:r>
            <a:endParaRPr lang="en-IN" sz="1600" b="1" dirty="0">
              <a:solidFill>
                <a:schemeClr val="tx1"/>
              </a:solidFill>
            </a:endParaRPr>
          </a:p>
        </p:txBody>
      </p:sp>
      <p:sp>
        <p:nvSpPr>
          <p:cNvPr id="146" name="Oval 145"/>
          <p:cNvSpPr/>
          <p:nvPr/>
        </p:nvSpPr>
        <p:spPr>
          <a:xfrm>
            <a:off x="2155356" y="658766"/>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4</a:t>
            </a:r>
            <a:endParaRPr lang="en-IN" sz="1600" b="1" dirty="0">
              <a:solidFill>
                <a:schemeClr val="tx1"/>
              </a:solidFill>
            </a:endParaRPr>
          </a:p>
        </p:txBody>
      </p:sp>
      <p:sp>
        <p:nvSpPr>
          <p:cNvPr id="147" name="Oval 146"/>
          <p:cNvSpPr/>
          <p:nvPr/>
        </p:nvSpPr>
        <p:spPr>
          <a:xfrm>
            <a:off x="2518561" y="651533"/>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5</a:t>
            </a:r>
            <a:endParaRPr lang="en-IN" sz="1600" b="1" dirty="0">
              <a:solidFill>
                <a:schemeClr val="tx1"/>
              </a:solidFill>
            </a:endParaRPr>
          </a:p>
        </p:txBody>
      </p:sp>
      <p:sp>
        <p:nvSpPr>
          <p:cNvPr id="148" name="Oval 147"/>
          <p:cNvSpPr/>
          <p:nvPr/>
        </p:nvSpPr>
        <p:spPr>
          <a:xfrm>
            <a:off x="2885864" y="660738"/>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6</a:t>
            </a:r>
            <a:endParaRPr lang="en-IN" sz="1600" b="1" dirty="0">
              <a:solidFill>
                <a:schemeClr val="tx1"/>
              </a:solidFill>
            </a:endParaRPr>
          </a:p>
        </p:txBody>
      </p:sp>
      <p:sp>
        <p:nvSpPr>
          <p:cNvPr id="149" name="Oval 148"/>
          <p:cNvSpPr/>
          <p:nvPr/>
        </p:nvSpPr>
        <p:spPr>
          <a:xfrm>
            <a:off x="3232005" y="636369"/>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7</a:t>
            </a:r>
            <a:endParaRPr lang="en-IN" sz="1600" b="1" dirty="0">
              <a:solidFill>
                <a:schemeClr val="tx1"/>
              </a:solidFill>
            </a:endParaRPr>
          </a:p>
        </p:txBody>
      </p:sp>
      <p:sp>
        <p:nvSpPr>
          <p:cNvPr id="150" name="Oval 149"/>
          <p:cNvSpPr/>
          <p:nvPr/>
        </p:nvSpPr>
        <p:spPr>
          <a:xfrm>
            <a:off x="3595210" y="629136"/>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8</a:t>
            </a:r>
            <a:endParaRPr lang="en-IN" sz="1600" b="1" dirty="0">
              <a:solidFill>
                <a:schemeClr val="tx1"/>
              </a:solidFill>
            </a:endParaRPr>
          </a:p>
        </p:txBody>
      </p:sp>
      <p:sp>
        <p:nvSpPr>
          <p:cNvPr id="151" name="Oval 150"/>
          <p:cNvSpPr/>
          <p:nvPr/>
        </p:nvSpPr>
        <p:spPr>
          <a:xfrm>
            <a:off x="3962513" y="638340"/>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9</a:t>
            </a:r>
            <a:endParaRPr lang="en-IN" sz="1600" b="1" dirty="0">
              <a:solidFill>
                <a:schemeClr val="tx1"/>
              </a:solidFill>
            </a:endParaRPr>
          </a:p>
        </p:txBody>
      </p:sp>
      <p:sp>
        <p:nvSpPr>
          <p:cNvPr id="161" name="Oval 160"/>
          <p:cNvSpPr/>
          <p:nvPr/>
        </p:nvSpPr>
        <p:spPr>
          <a:xfrm>
            <a:off x="4307292" y="648045"/>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1</a:t>
            </a:r>
            <a:endParaRPr lang="en-IN" sz="1600" b="1" dirty="0">
              <a:solidFill>
                <a:schemeClr val="tx1"/>
              </a:solidFill>
            </a:endParaRPr>
          </a:p>
        </p:txBody>
      </p:sp>
      <p:sp>
        <p:nvSpPr>
          <p:cNvPr id="162" name="Oval 161"/>
          <p:cNvSpPr/>
          <p:nvPr/>
        </p:nvSpPr>
        <p:spPr>
          <a:xfrm>
            <a:off x="4670497" y="640812"/>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2</a:t>
            </a:r>
            <a:endParaRPr lang="en-IN" sz="1600" b="1" dirty="0">
              <a:solidFill>
                <a:schemeClr val="tx1"/>
              </a:solidFill>
            </a:endParaRPr>
          </a:p>
        </p:txBody>
      </p:sp>
      <p:sp>
        <p:nvSpPr>
          <p:cNvPr id="163" name="Oval 162"/>
          <p:cNvSpPr/>
          <p:nvPr/>
        </p:nvSpPr>
        <p:spPr>
          <a:xfrm>
            <a:off x="5037800" y="650016"/>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3</a:t>
            </a:r>
            <a:endParaRPr lang="en-IN" sz="1600" b="1" dirty="0">
              <a:solidFill>
                <a:schemeClr val="tx1"/>
              </a:solidFill>
            </a:endParaRPr>
          </a:p>
        </p:txBody>
      </p:sp>
      <p:sp>
        <p:nvSpPr>
          <p:cNvPr id="164" name="Oval 163"/>
          <p:cNvSpPr/>
          <p:nvPr/>
        </p:nvSpPr>
        <p:spPr>
          <a:xfrm>
            <a:off x="5399615" y="651171"/>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4</a:t>
            </a:r>
            <a:endParaRPr lang="en-IN" sz="1600" b="1" dirty="0">
              <a:solidFill>
                <a:schemeClr val="tx1"/>
              </a:solidFill>
            </a:endParaRPr>
          </a:p>
        </p:txBody>
      </p:sp>
      <p:sp>
        <p:nvSpPr>
          <p:cNvPr id="165" name="Oval 164"/>
          <p:cNvSpPr/>
          <p:nvPr/>
        </p:nvSpPr>
        <p:spPr>
          <a:xfrm>
            <a:off x="5762820" y="643937"/>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5</a:t>
            </a:r>
            <a:endParaRPr lang="en-IN" sz="1600" b="1" dirty="0">
              <a:solidFill>
                <a:schemeClr val="tx1"/>
              </a:solidFill>
            </a:endParaRPr>
          </a:p>
        </p:txBody>
      </p:sp>
      <p:sp>
        <p:nvSpPr>
          <p:cNvPr id="166" name="Oval 165"/>
          <p:cNvSpPr/>
          <p:nvPr/>
        </p:nvSpPr>
        <p:spPr>
          <a:xfrm>
            <a:off x="6130123" y="653142"/>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6</a:t>
            </a:r>
            <a:endParaRPr lang="en-IN" sz="1600" b="1" dirty="0">
              <a:solidFill>
                <a:schemeClr val="tx1"/>
              </a:solidFill>
            </a:endParaRPr>
          </a:p>
        </p:txBody>
      </p:sp>
      <p:sp>
        <p:nvSpPr>
          <p:cNvPr id="167" name="Oval 166"/>
          <p:cNvSpPr/>
          <p:nvPr/>
        </p:nvSpPr>
        <p:spPr>
          <a:xfrm>
            <a:off x="6476264" y="628773"/>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7</a:t>
            </a:r>
            <a:endParaRPr lang="en-IN" sz="1600" b="1" dirty="0">
              <a:solidFill>
                <a:schemeClr val="tx1"/>
              </a:solidFill>
            </a:endParaRPr>
          </a:p>
        </p:txBody>
      </p:sp>
      <p:sp>
        <p:nvSpPr>
          <p:cNvPr id="168" name="Oval 167"/>
          <p:cNvSpPr/>
          <p:nvPr/>
        </p:nvSpPr>
        <p:spPr>
          <a:xfrm>
            <a:off x="6839469" y="621540"/>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8</a:t>
            </a:r>
            <a:endParaRPr lang="en-IN" sz="1600" b="1" dirty="0">
              <a:solidFill>
                <a:schemeClr val="tx1"/>
              </a:solidFill>
            </a:endParaRPr>
          </a:p>
        </p:txBody>
      </p:sp>
      <p:cxnSp>
        <p:nvCxnSpPr>
          <p:cNvPr id="153" name="Straight Connector 152"/>
          <p:cNvCxnSpPr/>
          <p:nvPr/>
        </p:nvCxnSpPr>
        <p:spPr>
          <a:xfrm>
            <a:off x="4164256" y="1119541"/>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7236984" y="815558"/>
            <a:ext cx="0" cy="30777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7240998" y="815557"/>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7418500" y="824516"/>
            <a:ext cx="0" cy="30777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56" name="Oval 155"/>
          <p:cNvSpPr/>
          <p:nvPr/>
        </p:nvSpPr>
        <p:spPr>
          <a:xfrm>
            <a:off x="7209156" y="611781"/>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9</a:t>
            </a:r>
            <a:endParaRPr lang="en-IN" sz="1600" b="1" dirty="0">
              <a:solidFill>
                <a:schemeClr val="tx1"/>
              </a:solidFill>
            </a:endParaRPr>
          </a:p>
        </p:txBody>
      </p:sp>
      <p:cxnSp>
        <p:nvCxnSpPr>
          <p:cNvPr id="157" name="Straight Connector 156"/>
          <p:cNvCxnSpPr/>
          <p:nvPr/>
        </p:nvCxnSpPr>
        <p:spPr>
          <a:xfrm>
            <a:off x="7191273" y="1608535"/>
            <a:ext cx="40473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7418501" y="1124390"/>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42" name="Group 141"/>
          <p:cNvGrpSpPr/>
          <p:nvPr/>
        </p:nvGrpSpPr>
        <p:grpSpPr>
          <a:xfrm>
            <a:off x="4293051" y="1589784"/>
            <a:ext cx="2991674" cy="354220"/>
            <a:chOff x="4293051" y="1589784"/>
            <a:chExt cx="2991674" cy="354220"/>
          </a:xfrm>
        </p:grpSpPr>
        <p:cxnSp>
          <p:nvCxnSpPr>
            <p:cNvPr id="143" name="Straight Connector 142"/>
            <p:cNvCxnSpPr/>
            <p:nvPr/>
          </p:nvCxnSpPr>
          <p:spPr>
            <a:xfrm>
              <a:off x="6866129" y="1589784"/>
              <a:ext cx="7304" cy="32868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4656256"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5023559"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5392815"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58" name="Rectangle 157"/>
            <p:cNvSpPr/>
            <p:nvPr/>
          </p:nvSpPr>
          <p:spPr>
            <a:xfrm>
              <a:off x="4293051" y="1605173"/>
              <a:ext cx="2916105" cy="288032"/>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9" name="Straight Connector 158"/>
            <p:cNvCxnSpPr/>
            <p:nvPr/>
          </p:nvCxnSpPr>
          <p:spPr>
            <a:xfrm>
              <a:off x="5735614"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6094973"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6468327"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71" name="Rectangle 170"/>
            <p:cNvSpPr/>
            <p:nvPr/>
          </p:nvSpPr>
          <p:spPr>
            <a:xfrm>
              <a:off x="4293051" y="1605450"/>
              <a:ext cx="2991674" cy="338554"/>
            </a:xfrm>
            <a:prstGeom prst="rect">
              <a:avLst/>
            </a:prstGeom>
          </p:spPr>
          <p:txBody>
            <a:bodyPr wrap="square">
              <a:spAutoFit/>
            </a:bodyPr>
            <a:lstStyle/>
            <a:p>
              <a:r>
                <a:rPr lang="en-US" sz="1600" dirty="0"/>
                <a:t>D7 </a:t>
              </a:r>
              <a:r>
                <a:rPr lang="en-US" sz="1600" dirty="0" smtClean="0"/>
                <a:t>D6  </a:t>
              </a:r>
              <a:r>
                <a:rPr lang="en-US" sz="1600" dirty="0"/>
                <a:t>D5 </a:t>
              </a:r>
              <a:r>
                <a:rPr lang="en-US" sz="1600" dirty="0" smtClean="0"/>
                <a:t> </a:t>
              </a:r>
              <a:r>
                <a:rPr lang="en-US" sz="1600" dirty="0"/>
                <a:t>D4 </a:t>
              </a:r>
              <a:r>
                <a:rPr lang="en-US" sz="1600" dirty="0" smtClean="0"/>
                <a:t>D3  </a:t>
              </a:r>
              <a:r>
                <a:rPr lang="en-US" sz="1600" dirty="0"/>
                <a:t>D2  </a:t>
              </a:r>
              <a:r>
                <a:rPr lang="en-US" sz="1600" dirty="0" smtClean="0"/>
                <a:t>D1  </a:t>
              </a:r>
              <a:r>
                <a:rPr lang="en-US" sz="1600" dirty="0"/>
                <a:t>D0</a:t>
              </a:r>
              <a:endParaRPr lang="en-IN" sz="1600" dirty="0"/>
            </a:p>
          </p:txBody>
        </p:sp>
      </p:grpSp>
      <p:sp>
        <p:nvSpPr>
          <p:cNvPr id="184" name="Rectangle 183"/>
          <p:cNvSpPr/>
          <p:nvPr/>
        </p:nvSpPr>
        <p:spPr>
          <a:xfrm>
            <a:off x="56801" y="462207"/>
            <a:ext cx="548544" cy="338552"/>
          </a:xfrm>
          <a:prstGeom prst="rect">
            <a:avLst/>
          </a:prstGeom>
        </p:spPr>
        <p:txBody>
          <a:bodyPr wrap="none" lIns="91438" tIns="45719" rIns="91438" bIns="45719">
            <a:spAutoFit/>
          </a:bodyPr>
          <a:lstStyle/>
          <a:p>
            <a:r>
              <a:rPr lang="en-US" sz="1600" dirty="0"/>
              <a:t>SCL</a:t>
            </a:r>
            <a:endParaRPr lang="en-IN" sz="1600" dirty="0"/>
          </a:p>
        </p:txBody>
      </p:sp>
      <p:sp>
        <p:nvSpPr>
          <p:cNvPr id="185" name="Rectangle 184"/>
          <p:cNvSpPr/>
          <p:nvPr/>
        </p:nvSpPr>
        <p:spPr>
          <a:xfrm>
            <a:off x="0" y="1174020"/>
            <a:ext cx="591825" cy="338552"/>
          </a:xfrm>
          <a:prstGeom prst="rect">
            <a:avLst/>
          </a:prstGeom>
        </p:spPr>
        <p:txBody>
          <a:bodyPr wrap="none" lIns="91438" tIns="45719" rIns="91438" bIns="45719">
            <a:spAutoFit/>
          </a:bodyPr>
          <a:lstStyle/>
          <a:p>
            <a:r>
              <a:rPr lang="en-US" sz="1600" dirty="0" smtClean="0"/>
              <a:t>SDA</a:t>
            </a:r>
            <a:endParaRPr lang="en-IN" sz="1600" dirty="0"/>
          </a:p>
        </p:txBody>
      </p:sp>
      <p:grpSp>
        <p:nvGrpSpPr>
          <p:cNvPr id="140" name="Group 139"/>
          <p:cNvGrpSpPr/>
          <p:nvPr/>
        </p:nvGrpSpPr>
        <p:grpSpPr>
          <a:xfrm>
            <a:off x="927875" y="1572079"/>
            <a:ext cx="2991674" cy="354220"/>
            <a:chOff x="4293051" y="1589784"/>
            <a:chExt cx="2991674" cy="354220"/>
          </a:xfrm>
        </p:grpSpPr>
        <p:cxnSp>
          <p:nvCxnSpPr>
            <p:cNvPr id="141" name="Straight Connector 140"/>
            <p:cNvCxnSpPr/>
            <p:nvPr/>
          </p:nvCxnSpPr>
          <p:spPr>
            <a:xfrm>
              <a:off x="6866129" y="1589784"/>
              <a:ext cx="7304" cy="32868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4656256"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5023559"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5392815"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86" name="Rectangle 185"/>
            <p:cNvSpPr/>
            <p:nvPr/>
          </p:nvSpPr>
          <p:spPr>
            <a:xfrm>
              <a:off x="4293051" y="1605173"/>
              <a:ext cx="2916105" cy="288032"/>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7" name="Straight Connector 186"/>
            <p:cNvCxnSpPr/>
            <p:nvPr/>
          </p:nvCxnSpPr>
          <p:spPr>
            <a:xfrm>
              <a:off x="5735614"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6094973"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6468327"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90" name="Rectangle 189"/>
            <p:cNvSpPr/>
            <p:nvPr/>
          </p:nvSpPr>
          <p:spPr>
            <a:xfrm>
              <a:off x="4293051" y="1605450"/>
              <a:ext cx="2991674" cy="338554"/>
            </a:xfrm>
            <a:prstGeom prst="rect">
              <a:avLst/>
            </a:prstGeom>
          </p:spPr>
          <p:txBody>
            <a:bodyPr wrap="square">
              <a:spAutoFit/>
            </a:bodyPr>
            <a:lstStyle/>
            <a:p>
              <a:r>
                <a:rPr lang="en-US" sz="1600" dirty="0"/>
                <a:t>D7 </a:t>
              </a:r>
              <a:r>
                <a:rPr lang="en-US" sz="1600" dirty="0" smtClean="0"/>
                <a:t>D6  </a:t>
              </a:r>
              <a:r>
                <a:rPr lang="en-US" sz="1600" dirty="0"/>
                <a:t>D5 </a:t>
              </a:r>
              <a:r>
                <a:rPr lang="en-US" sz="1600" dirty="0" smtClean="0"/>
                <a:t> </a:t>
              </a:r>
              <a:r>
                <a:rPr lang="en-US" sz="1600" dirty="0"/>
                <a:t>D4 </a:t>
              </a:r>
              <a:r>
                <a:rPr lang="en-US" sz="1600" dirty="0" smtClean="0"/>
                <a:t>D3  </a:t>
              </a:r>
              <a:r>
                <a:rPr lang="en-US" sz="1600" dirty="0"/>
                <a:t>D2  </a:t>
              </a:r>
              <a:r>
                <a:rPr lang="en-US" sz="1600" dirty="0" smtClean="0"/>
                <a:t>D1  </a:t>
              </a:r>
              <a:r>
                <a:rPr lang="en-US" sz="1600" dirty="0"/>
                <a:t>D0</a:t>
              </a:r>
              <a:endParaRPr lang="en-IN" sz="1600" dirty="0"/>
            </a:p>
          </p:txBody>
        </p:sp>
      </p:grpSp>
      <p:cxnSp>
        <p:nvCxnSpPr>
          <p:cNvPr id="191" name="Straight Connector 190"/>
          <p:cNvCxnSpPr/>
          <p:nvPr/>
        </p:nvCxnSpPr>
        <p:spPr>
          <a:xfrm>
            <a:off x="3889802" y="1886476"/>
            <a:ext cx="40473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7606450" y="816612"/>
            <a:ext cx="0" cy="32201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7589643" y="808002"/>
            <a:ext cx="764866" cy="826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7812360" y="1569459"/>
            <a:ext cx="0" cy="3286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7812360" y="1580903"/>
            <a:ext cx="54214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7589643" y="1608535"/>
            <a:ext cx="0" cy="2896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7589643" y="1926299"/>
            <a:ext cx="22271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5451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7634" y="339538"/>
            <a:ext cx="7053542" cy="1050398"/>
          </a:xfrm>
        </p:spPr>
        <p:txBody>
          <a:bodyPr/>
          <a:lstStyle/>
          <a:p>
            <a:r>
              <a:rPr lang="en-US" dirty="0"/>
              <a:t>How different than SPI ?</a:t>
            </a:r>
            <a:endParaRPr lang="en-IN" dirty="0"/>
          </a:p>
        </p:txBody>
      </p:sp>
      <p:sp>
        <p:nvSpPr>
          <p:cNvPr id="5" name="Rectangle 4"/>
          <p:cNvSpPr/>
          <p:nvPr/>
        </p:nvSpPr>
        <p:spPr>
          <a:xfrm>
            <a:off x="1167787" y="4072121"/>
            <a:ext cx="6643171" cy="830997"/>
          </a:xfrm>
          <a:prstGeom prst="rect">
            <a:avLst/>
          </a:prstGeom>
        </p:spPr>
        <p:txBody>
          <a:bodyPr wrap="square">
            <a:spAutoFit/>
          </a:bodyPr>
          <a:lstStyle/>
          <a:p>
            <a:pPr algn="ctr"/>
            <a:r>
              <a:rPr lang="en-US" sz="2400" dirty="0"/>
              <a:t>I2C  protocol is multi-master capable </a:t>
            </a:r>
            <a:r>
              <a:rPr lang="en-US" sz="2400" dirty="0" smtClean="0"/>
              <a:t>,</a:t>
            </a:r>
          </a:p>
          <a:p>
            <a:pPr algn="ctr"/>
            <a:r>
              <a:rPr lang="en-US" sz="2400" dirty="0" smtClean="0"/>
              <a:t>whereas SPI is </a:t>
            </a:r>
            <a:r>
              <a:rPr lang="en-US" sz="2400" dirty="0"/>
              <a:t>not. </a:t>
            </a:r>
            <a:endParaRPr lang="en-IN" sz="2400" dirty="0"/>
          </a:p>
        </p:txBody>
      </p:sp>
      <p:sp>
        <p:nvSpPr>
          <p:cNvPr id="2" name="Rectangle 1"/>
          <p:cNvSpPr/>
          <p:nvPr/>
        </p:nvSpPr>
        <p:spPr>
          <a:xfrm>
            <a:off x="2373290" y="1343219"/>
            <a:ext cx="3704860" cy="461665"/>
          </a:xfrm>
          <a:prstGeom prst="rect">
            <a:avLst/>
          </a:prstGeom>
        </p:spPr>
        <p:txBody>
          <a:bodyPr wrap="none">
            <a:spAutoFit/>
          </a:bodyPr>
          <a:lstStyle/>
          <a:p>
            <a:r>
              <a:rPr lang="en-US" sz="2400" dirty="0"/>
              <a:t>Multi-Master Capability </a:t>
            </a:r>
            <a:endParaRPr lang="en-IN"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8150" y="2110635"/>
            <a:ext cx="2038635" cy="1528004"/>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1499" y="2019429"/>
            <a:ext cx="1802808" cy="1710417"/>
          </a:xfrm>
          <a:prstGeom prst="rect">
            <a:avLst/>
          </a:prstGeom>
        </p:spPr>
      </p:pic>
    </p:spTree>
    <p:extLst>
      <p:ext uri="{BB962C8B-B14F-4D97-AF65-F5344CB8AC3E}">
        <p14:creationId xmlns:p14="http://schemas.microsoft.com/office/powerpoint/2010/main" val="1653208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90"/>
                                  </p:iterate>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7787" y="2258457"/>
            <a:ext cx="7131372" cy="947539"/>
          </a:xfrm>
        </p:spPr>
        <p:txBody>
          <a:bodyPr>
            <a:normAutofit/>
          </a:bodyPr>
          <a:lstStyle/>
          <a:p>
            <a:r>
              <a:rPr lang="en-US" sz="4200" dirty="0"/>
              <a:t>R</a:t>
            </a:r>
            <a:r>
              <a:rPr lang="en-US" sz="4200" dirty="0" smtClean="0"/>
              <a:t>epeated </a:t>
            </a:r>
            <a:r>
              <a:rPr lang="en-US" sz="4200" dirty="0"/>
              <a:t>S</a:t>
            </a:r>
            <a:r>
              <a:rPr lang="en-US" sz="4200" dirty="0" smtClean="0"/>
              <a:t>tart </a:t>
            </a:r>
            <a:endParaRPr lang="en-IN" sz="4200" dirty="0"/>
          </a:p>
        </p:txBody>
      </p:sp>
      <p:sp>
        <p:nvSpPr>
          <p:cNvPr id="3" name="Rectangle 2"/>
          <p:cNvSpPr/>
          <p:nvPr/>
        </p:nvSpPr>
        <p:spPr>
          <a:xfrm>
            <a:off x="602070" y="3293362"/>
            <a:ext cx="3020379" cy="461665"/>
          </a:xfrm>
          <a:prstGeom prst="rect">
            <a:avLst/>
          </a:prstGeom>
        </p:spPr>
        <p:txBody>
          <a:bodyPr wrap="none">
            <a:spAutoFit/>
          </a:bodyPr>
          <a:lstStyle/>
          <a:p>
            <a:r>
              <a:rPr lang="en-US" sz="2400" dirty="0" smtClean="0"/>
              <a:t>(Start </a:t>
            </a:r>
            <a:r>
              <a:rPr lang="en-US" sz="2400" dirty="0"/>
              <a:t>without </a:t>
            </a:r>
            <a:r>
              <a:rPr lang="en-US" sz="2400" dirty="0" smtClean="0"/>
              <a:t>Stop)</a:t>
            </a:r>
            <a:endParaRPr lang="en-IN" sz="2400" dirty="0"/>
          </a:p>
        </p:txBody>
      </p:sp>
    </p:spTree>
    <p:extLst>
      <p:ext uri="{BB962C8B-B14F-4D97-AF65-F5344CB8AC3E}">
        <p14:creationId xmlns:p14="http://schemas.microsoft.com/office/powerpoint/2010/main" val="35614085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992436" y="1025945"/>
            <a:ext cx="6465065" cy="1717255"/>
            <a:chOff x="991518" y="1266939"/>
            <a:chExt cx="6465065" cy="2225408"/>
          </a:xfrm>
        </p:grpSpPr>
        <p:sp>
          <p:nvSpPr>
            <p:cNvPr id="4" name="Rectangle 3"/>
            <p:cNvSpPr/>
            <p:nvPr/>
          </p:nvSpPr>
          <p:spPr>
            <a:xfrm>
              <a:off x="991518" y="1311007"/>
              <a:ext cx="1949986" cy="2181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MCU</a:t>
              </a:r>
              <a:endParaRPr lang="en-IN" b="1" dirty="0"/>
            </a:p>
          </p:txBody>
        </p:sp>
        <p:sp>
          <p:nvSpPr>
            <p:cNvPr id="5" name="Rectangle 4"/>
            <p:cNvSpPr/>
            <p:nvPr/>
          </p:nvSpPr>
          <p:spPr>
            <a:xfrm>
              <a:off x="5506597" y="1266939"/>
              <a:ext cx="1949986" cy="2181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EEPROM</a:t>
              </a:r>
              <a:endParaRPr lang="en-IN" b="1" dirty="0"/>
            </a:p>
          </p:txBody>
        </p:sp>
        <p:sp>
          <p:nvSpPr>
            <p:cNvPr id="6" name="Rectangle 5"/>
            <p:cNvSpPr/>
            <p:nvPr/>
          </p:nvSpPr>
          <p:spPr>
            <a:xfrm>
              <a:off x="5506597" y="1872867"/>
              <a:ext cx="1949986" cy="27542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0x45</a:t>
              </a:r>
              <a:endParaRPr lang="en-IN" dirty="0">
                <a:solidFill>
                  <a:schemeClr val="bg1"/>
                </a:solidFill>
              </a:endParaRPr>
            </a:p>
          </p:txBody>
        </p:sp>
        <p:sp>
          <p:nvSpPr>
            <p:cNvPr id="7" name="Left-Right Arrow 6"/>
            <p:cNvSpPr/>
            <p:nvPr/>
          </p:nvSpPr>
          <p:spPr>
            <a:xfrm>
              <a:off x="2941503" y="2013332"/>
              <a:ext cx="2565093" cy="3910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p:cNvCxnSpPr/>
            <p:nvPr/>
          </p:nvCxnSpPr>
          <p:spPr>
            <a:xfrm flipH="1">
              <a:off x="4021157" y="1872867"/>
              <a:ext cx="407624" cy="531564"/>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102000" y="1565090"/>
              <a:ext cx="470000" cy="307777"/>
            </a:xfrm>
            <a:prstGeom prst="rect">
              <a:avLst/>
            </a:prstGeom>
          </p:spPr>
          <p:txBody>
            <a:bodyPr wrap="none">
              <a:spAutoFit/>
            </a:bodyPr>
            <a:lstStyle/>
            <a:p>
              <a:r>
                <a:rPr lang="en-US" dirty="0"/>
                <a:t>I2C</a:t>
              </a:r>
              <a:endParaRPr lang="en-IN" dirty="0"/>
            </a:p>
          </p:txBody>
        </p:sp>
      </p:grpSp>
    </p:spTree>
    <p:extLst>
      <p:ext uri="{BB962C8B-B14F-4D97-AF65-F5344CB8AC3E}">
        <p14:creationId xmlns:p14="http://schemas.microsoft.com/office/powerpoint/2010/main" val="42771674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47503" y="2417861"/>
            <a:ext cx="4855816" cy="584775"/>
          </a:xfrm>
          <a:prstGeom prst="rect">
            <a:avLst/>
          </a:prstGeom>
        </p:spPr>
        <p:txBody>
          <a:bodyPr wrap="none">
            <a:spAutoFit/>
          </a:bodyPr>
          <a:lstStyle/>
          <a:p>
            <a:r>
              <a:rPr lang="en-US" sz="3200" dirty="0" smtClean="0"/>
              <a:t>without </a:t>
            </a:r>
            <a:r>
              <a:rPr lang="en-US" sz="3200" dirty="0"/>
              <a:t>repeated start. </a:t>
            </a:r>
            <a:endParaRPr lang="en-IN" sz="3200" dirty="0"/>
          </a:p>
        </p:txBody>
      </p:sp>
    </p:spTree>
    <p:extLst>
      <p:ext uri="{BB962C8B-B14F-4D97-AF65-F5344CB8AC3E}">
        <p14:creationId xmlns:p14="http://schemas.microsoft.com/office/powerpoint/2010/main" val="404721805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345703" y="822582"/>
            <a:ext cx="181516" cy="316738"/>
            <a:chOff x="2636274" y="2204864"/>
            <a:chExt cx="368181" cy="296416"/>
          </a:xfrm>
        </p:grpSpPr>
        <p:cxnSp>
          <p:nvCxnSpPr>
            <p:cNvPr id="5" name="Straight Connector 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4527219" y="836021"/>
            <a:ext cx="363205" cy="316738"/>
            <a:chOff x="2267744" y="2204864"/>
            <a:chExt cx="736711" cy="296416"/>
          </a:xfrm>
        </p:grpSpPr>
        <p:cxnSp>
          <p:nvCxnSpPr>
            <p:cNvPr id="9" name="Straight Connector 8"/>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4894523" y="841278"/>
            <a:ext cx="363205" cy="316738"/>
            <a:chOff x="2267744" y="2204864"/>
            <a:chExt cx="736711" cy="296416"/>
          </a:xfrm>
        </p:grpSpPr>
        <p:cxnSp>
          <p:nvCxnSpPr>
            <p:cNvPr id="14" name="Straight Connector 13"/>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5263779" y="816612"/>
            <a:ext cx="363205" cy="316738"/>
            <a:chOff x="2267744" y="2204864"/>
            <a:chExt cx="736711" cy="296416"/>
          </a:xfrm>
        </p:grpSpPr>
        <p:cxnSp>
          <p:nvCxnSpPr>
            <p:cNvPr id="19" name="Straight Connector 18"/>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5606576" y="841283"/>
            <a:ext cx="363205" cy="307780"/>
            <a:chOff x="2267744" y="2204864"/>
            <a:chExt cx="736711" cy="288032"/>
          </a:xfrm>
        </p:grpSpPr>
        <p:cxnSp>
          <p:nvCxnSpPr>
            <p:cNvPr id="24" name="Straight Connector 23"/>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004455" y="2213248"/>
              <a:ext cx="0" cy="26215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5969782" y="827061"/>
            <a:ext cx="363205" cy="316738"/>
            <a:chOff x="2267744" y="2204864"/>
            <a:chExt cx="736711" cy="296416"/>
          </a:xfrm>
        </p:grpSpPr>
        <p:cxnSp>
          <p:nvCxnSpPr>
            <p:cNvPr id="29" name="Straight Connector 28"/>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6332986" y="813624"/>
            <a:ext cx="363205" cy="316738"/>
            <a:chOff x="2267744" y="2204864"/>
            <a:chExt cx="736711" cy="296416"/>
          </a:xfrm>
        </p:grpSpPr>
        <p:cxnSp>
          <p:nvCxnSpPr>
            <p:cNvPr id="34" name="Straight Connector 33"/>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6700291" y="812133"/>
            <a:ext cx="363205" cy="316738"/>
            <a:chOff x="2267744" y="2204864"/>
            <a:chExt cx="736711" cy="296416"/>
          </a:xfrm>
        </p:grpSpPr>
        <p:cxnSp>
          <p:nvCxnSpPr>
            <p:cNvPr id="39" name="Straight Connector 38"/>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43" name="Straight Connector 42"/>
          <p:cNvCxnSpPr/>
          <p:nvPr/>
        </p:nvCxnSpPr>
        <p:spPr>
          <a:xfrm>
            <a:off x="7063495" y="1110953"/>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901567" y="831541"/>
            <a:ext cx="0" cy="307778"/>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901570" y="831540"/>
            <a:ext cx="363205" cy="316738"/>
            <a:chOff x="2267744" y="2204864"/>
            <a:chExt cx="736711" cy="296416"/>
          </a:xfrm>
        </p:grpSpPr>
        <p:cxnSp>
          <p:nvCxnSpPr>
            <p:cNvPr id="46" name="Straight Connector 45"/>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1264775" y="844979"/>
            <a:ext cx="363205" cy="316738"/>
            <a:chOff x="2267744" y="2204864"/>
            <a:chExt cx="736711" cy="296416"/>
          </a:xfrm>
        </p:grpSpPr>
        <p:cxnSp>
          <p:nvCxnSpPr>
            <p:cNvPr id="51" name="Straight Connector 50"/>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1632078" y="850236"/>
            <a:ext cx="363205" cy="316738"/>
            <a:chOff x="2267744" y="2204864"/>
            <a:chExt cx="736711" cy="296416"/>
          </a:xfrm>
        </p:grpSpPr>
        <p:cxnSp>
          <p:nvCxnSpPr>
            <p:cNvPr id="56" name="Straight Connector 55"/>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2001334" y="825570"/>
            <a:ext cx="363205" cy="316738"/>
            <a:chOff x="2267744" y="2204864"/>
            <a:chExt cx="736711" cy="296416"/>
          </a:xfrm>
        </p:grpSpPr>
        <p:cxnSp>
          <p:nvCxnSpPr>
            <p:cNvPr id="61" name="Straight Connector 60"/>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a:off x="2344133" y="850236"/>
            <a:ext cx="363205" cy="316738"/>
            <a:chOff x="2267744" y="2204864"/>
            <a:chExt cx="736711" cy="296416"/>
          </a:xfrm>
        </p:grpSpPr>
        <p:cxnSp>
          <p:nvCxnSpPr>
            <p:cNvPr id="66" name="Straight Connector 65"/>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2707337" y="836019"/>
            <a:ext cx="363205" cy="316738"/>
            <a:chOff x="2267744" y="2204864"/>
            <a:chExt cx="736711" cy="296416"/>
          </a:xfrm>
        </p:grpSpPr>
        <p:cxnSp>
          <p:nvCxnSpPr>
            <p:cNvPr id="71" name="Straight Connector 70"/>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3070542" y="822582"/>
            <a:ext cx="363205" cy="316738"/>
            <a:chOff x="2267744" y="2204864"/>
            <a:chExt cx="736711" cy="296416"/>
          </a:xfrm>
        </p:grpSpPr>
        <p:cxnSp>
          <p:nvCxnSpPr>
            <p:cNvPr id="76" name="Straight Connector 75"/>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3437847" y="821090"/>
            <a:ext cx="363205" cy="316738"/>
            <a:chOff x="2267744" y="2204864"/>
            <a:chExt cx="736711" cy="296416"/>
          </a:xfrm>
        </p:grpSpPr>
        <p:cxnSp>
          <p:nvCxnSpPr>
            <p:cNvPr id="81" name="Straight Connector 80"/>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a:off x="3801051" y="812133"/>
            <a:ext cx="363205" cy="316738"/>
            <a:chOff x="2267744" y="2204864"/>
            <a:chExt cx="736711" cy="296416"/>
          </a:xfrm>
        </p:grpSpPr>
        <p:cxnSp>
          <p:nvCxnSpPr>
            <p:cNvPr id="86" name="Straight Connector 85"/>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0" name="Oval 89"/>
          <p:cNvSpPr/>
          <p:nvPr/>
        </p:nvSpPr>
        <p:spPr>
          <a:xfrm>
            <a:off x="1063033" y="655641"/>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1</a:t>
            </a:r>
            <a:endParaRPr lang="en-IN" sz="1600" b="1" dirty="0">
              <a:solidFill>
                <a:schemeClr val="tx1"/>
              </a:solidFill>
            </a:endParaRPr>
          </a:p>
        </p:txBody>
      </p:sp>
      <p:sp>
        <p:nvSpPr>
          <p:cNvPr id="91" name="Oval 90"/>
          <p:cNvSpPr/>
          <p:nvPr/>
        </p:nvSpPr>
        <p:spPr>
          <a:xfrm>
            <a:off x="1426238" y="648408"/>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2</a:t>
            </a:r>
            <a:endParaRPr lang="en-IN" sz="1600" b="1" dirty="0">
              <a:solidFill>
                <a:schemeClr val="tx1"/>
              </a:solidFill>
            </a:endParaRPr>
          </a:p>
        </p:txBody>
      </p:sp>
      <p:sp>
        <p:nvSpPr>
          <p:cNvPr id="92" name="Oval 91"/>
          <p:cNvSpPr/>
          <p:nvPr/>
        </p:nvSpPr>
        <p:spPr>
          <a:xfrm>
            <a:off x="1793541" y="657612"/>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3</a:t>
            </a:r>
            <a:endParaRPr lang="en-IN" sz="1600" b="1" dirty="0">
              <a:solidFill>
                <a:schemeClr val="tx1"/>
              </a:solidFill>
            </a:endParaRPr>
          </a:p>
        </p:txBody>
      </p:sp>
      <p:sp>
        <p:nvSpPr>
          <p:cNvPr id="93" name="Oval 92"/>
          <p:cNvSpPr/>
          <p:nvPr/>
        </p:nvSpPr>
        <p:spPr>
          <a:xfrm>
            <a:off x="2155356" y="658766"/>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4</a:t>
            </a:r>
            <a:endParaRPr lang="en-IN" sz="1600" b="1" dirty="0">
              <a:solidFill>
                <a:schemeClr val="tx1"/>
              </a:solidFill>
            </a:endParaRPr>
          </a:p>
        </p:txBody>
      </p:sp>
      <p:sp>
        <p:nvSpPr>
          <p:cNvPr id="94" name="Oval 93"/>
          <p:cNvSpPr/>
          <p:nvPr/>
        </p:nvSpPr>
        <p:spPr>
          <a:xfrm>
            <a:off x="2518561" y="651533"/>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5</a:t>
            </a:r>
            <a:endParaRPr lang="en-IN" sz="1600" b="1" dirty="0">
              <a:solidFill>
                <a:schemeClr val="tx1"/>
              </a:solidFill>
            </a:endParaRPr>
          </a:p>
        </p:txBody>
      </p:sp>
      <p:sp>
        <p:nvSpPr>
          <p:cNvPr id="95" name="Oval 94"/>
          <p:cNvSpPr/>
          <p:nvPr/>
        </p:nvSpPr>
        <p:spPr>
          <a:xfrm>
            <a:off x="2885864" y="660738"/>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6</a:t>
            </a:r>
            <a:endParaRPr lang="en-IN" sz="1600" b="1" dirty="0">
              <a:solidFill>
                <a:schemeClr val="tx1"/>
              </a:solidFill>
            </a:endParaRPr>
          </a:p>
        </p:txBody>
      </p:sp>
      <p:sp>
        <p:nvSpPr>
          <p:cNvPr id="96" name="Oval 95"/>
          <p:cNvSpPr/>
          <p:nvPr/>
        </p:nvSpPr>
        <p:spPr>
          <a:xfrm>
            <a:off x="3232005" y="636369"/>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7</a:t>
            </a:r>
            <a:endParaRPr lang="en-IN" sz="1600" b="1" dirty="0">
              <a:solidFill>
                <a:schemeClr val="tx1"/>
              </a:solidFill>
            </a:endParaRPr>
          </a:p>
        </p:txBody>
      </p:sp>
      <p:sp>
        <p:nvSpPr>
          <p:cNvPr id="97" name="Oval 96"/>
          <p:cNvSpPr/>
          <p:nvPr/>
        </p:nvSpPr>
        <p:spPr>
          <a:xfrm>
            <a:off x="3595210" y="629136"/>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8</a:t>
            </a:r>
            <a:endParaRPr lang="en-IN" sz="1600" b="1" dirty="0">
              <a:solidFill>
                <a:schemeClr val="tx1"/>
              </a:solidFill>
            </a:endParaRPr>
          </a:p>
        </p:txBody>
      </p:sp>
      <p:sp>
        <p:nvSpPr>
          <p:cNvPr id="98" name="Oval 97"/>
          <p:cNvSpPr/>
          <p:nvPr/>
        </p:nvSpPr>
        <p:spPr>
          <a:xfrm>
            <a:off x="3962513" y="638340"/>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9</a:t>
            </a:r>
            <a:endParaRPr lang="en-IN" sz="1600" b="1" dirty="0">
              <a:solidFill>
                <a:schemeClr val="tx1"/>
              </a:solidFill>
            </a:endParaRPr>
          </a:p>
        </p:txBody>
      </p:sp>
      <p:sp>
        <p:nvSpPr>
          <p:cNvPr id="99" name="Oval 98"/>
          <p:cNvSpPr/>
          <p:nvPr/>
        </p:nvSpPr>
        <p:spPr>
          <a:xfrm>
            <a:off x="4307292" y="648045"/>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1</a:t>
            </a:r>
            <a:endParaRPr lang="en-IN" sz="1600" b="1" dirty="0">
              <a:solidFill>
                <a:schemeClr val="tx1"/>
              </a:solidFill>
            </a:endParaRPr>
          </a:p>
        </p:txBody>
      </p:sp>
      <p:sp>
        <p:nvSpPr>
          <p:cNvPr id="100" name="Oval 99"/>
          <p:cNvSpPr/>
          <p:nvPr/>
        </p:nvSpPr>
        <p:spPr>
          <a:xfrm>
            <a:off x="4670497" y="640812"/>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2</a:t>
            </a:r>
            <a:endParaRPr lang="en-IN" sz="1600" b="1" dirty="0">
              <a:solidFill>
                <a:schemeClr val="tx1"/>
              </a:solidFill>
            </a:endParaRPr>
          </a:p>
        </p:txBody>
      </p:sp>
      <p:sp>
        <p:nvSpPr>
          <p:cNvPr id="101" name="Oval 100"/>
          <p:cNvSpPr/>
          <p:nvPr/>
        </p:nvSpPr>
        <p:spPr>
          <a:xfrm>
            <a:off x="5037800" y="650016"/>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3</a:t>
            </a:r>
            <a:endParaRPr lang="en-IN" sz="1600" b="1" dirty="0">
              <a:solidFill>
                <a:schemeClr val="tx1"/>
              </a:solidFill>
            </a:endParaRPr>
          </a:p>
        </p:txBody>
      </p:sp>
      <p:sp>
        <p:nvSpPr>
          <p:cNvPr id="102" name="Oval 101"/>
          <p:cNvSpPr/>
          <p:nvPr/>
        </p:nvSpPr>
        <p:spPr>
          <a:xfrm>
            <a:off x="5399615" y="651171"/>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4</a:t>
            </a:r>
            <a:endParaRPr lang="en-IN" sz="1600" b="1" dirty="0">
              <a:solidFill>
                <a:schemeClr val="tx1"/>
              </a:solidFill>
            </a:endParaRPr>
          </a:p>
        </p:txBody>
      </p:sp>
      <p:sp>
        <p:nvSpPr>
          <p:cNvPr id="103" name="Oval 102"/>
          <p:cNvSpPr/>
          <p:nvPr/>
        </p:nvSpPr>
        <p:spPr>
          <a:xfrm>
            <a:off x="5762820" y="643937"/>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5</a:t>
            </a:r>
            <a:endParaRPr lang="en-IN" sz="1600" b="1" dirty="0">
              <a:solidFill>
                <a:schemeClr val="tx1"/>
              </a:solidFill>
            </a:endParaRPr>
          </a:p>
        </p:txBody>
      </p:sp>
      <p:sp>
        <p:nvSpPr>
          <p:cNvPr id="104" name="Oval 103"/>
          <p:cNvSpPr/>
          <p:nvPr/>
        </p:nvSpPr>
        <p:spPr>
          <a:xfrm>
            <a:off x="6130123" y="653142"/>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6</a:t>
            </a:r>
            <a:endParaRPr lang="en-IN" sz="1600" b="1" dirty="0">
              <a:solidFill>
                <a:schemeClr val="tx1"/>
              </a:solidFill>
            </a:endParaRPr>
          </a:p>
        </p:txBody>
      </p:sp>
      <p:sp>
        <p:nvSpPr>
          <p:cNvPr id="105" name="Oval 104"/>
          <p:cNvSpPr/>
          <p:nvPr/>
        </p:nvSpPr>
        <p:spPr>
          <a:xfrm>
            <a:off x="6476264" y="628773"/>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7</a:t>
            </a:r>
            <a:endParaRPr lang="en-IN" sz="1600" b="1" dirty="0">
              <a:solidFill>
                <a:schemeClr val="tx1"/>
              </a:solidFill>
            </a:endParaRPr>
          </a:p>
        </p:txBody>
      </p:sp>
      <p:sp>
        <p:nvSpPr>
          <p:cNvPr id="106" name="Oval 105"/>
          <p:cNvSpPr/>
          <p:nvPr/>
        </p:nvSpPr>
        <p:spPr>
          <a:xfrm>
            <a:off x="6839469" y="621540"/>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8</a:t>
            </a:r>
            <a:endParaRPr lang="en-IN" sz="1600" b="1" dirty="0">
              <a:solidFill>
                <a:schemeClr val="tx1"/>
              </a:solidFill>
            </a:endParaRPr>
          </a:p>
        </p:txBody>
      </p:sp>
      <p:cxnSp>
        <p:nvCxnSpPr>
          <p:cNvPr id="126" name="Straight Connector 125"/>
          <p:cNvCxnSpPr/>
          <p:nvPr/>
        </p:nvCxnSpPr>
        <p:spPr>
          <a:xfrm>
            <a:off x="540540" y="1898417"/>
            <a:ext cx="42970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540540" y="1557795"/>
            <a:ext cx="0" cy="3286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508083" y="1898417"/>
            <a:ext cx="77588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4164256" y="1119541"/>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7236984" y="815558"/>
            <a:ext cx="0" cy="30777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7240998" y="815557"/>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7418500" y="824516"/>
            <a:ext cx="0" cy="30777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36" name="Oval 135"/>
          <p:cNvSpPr/>
          <p:nvPr/>
        </p:nvSpPr>
        <p:spPr>
          <a:xfrm>
            <a:off x="7209156" y="611781"/>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9</a:t>
            </a:r>
            <a:endParaRPr lang="en-IN" sz="1600" b="1" dirty="0">
              <a:solidFill>
                <a:schemeClr val="tx1"/>
              </a:solidFill>
            </a:endParaRPr>
          </a:p>
        </p:txBody>
      </p:sp>
      <p:grpSp>
        <p:nvGrpSpPr>
          <p:cNvPr id="142" name="Group 141"/>
          <p:cNvGrpSpPr/>
          <p:nvPr/>
        </p:nvGrpSpPr>
        <p:grpSpPr>
          <a:xfrm>
            <a:off x="4434455" y="3190011"/>
            <a:ext cx="181516" cy="316738"/>
            <a:chOff x="2636274" y="2204864"/>
            <a:chExt cx="368181" cy="296416"/>
          </a:xfrm>
        </p:grpSpPr>
        <p:cxnSp>
          <p:nvCxnSpPr>
            <p:cNvPr id="143" name="Straight Connector 14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6" name="Group 145"/>
          <p:cNvGrpSpPr/>
          <p:nvPr/>
        </p:nvGrpSpPr>
        <p:grpSpPr>
          <a:xfrm>
            <a:off x="4615971" y="3203450"/>
            <a:ext cx="363205" cy="316738"/>
            <a:chOff x="2267744" y="2204864"/>
            <a:chExt cx="736711" cy="296416"/>
          </a:xfrm>
        </p:grpSpPr>
        <p:cxnSp>
          <p:nvCxnSpPr>
            <p:cNvPr id="147" name="Straight Connector 146"/>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1" name="Group 150"/>
          <p:cNvGrpSpPr/>
          <p:nvPr/>
        </p:nvGrpSpPr>
        <p:grpSpPr>
          <a:xfrm>
            <a:off x="4983275" y="3208707"/>
            <a:ext cx="363205" cy="316738"/>
            <a:chOff x="2267744" y="2204864"/>
            <a:chExt cx="736711" cy="296416"/>
          </a:xfrm>
        </p:grpSpPr>
        <p:cxnSp>
          <p:nvCxnSpPr>
            <p:cNvPr id="152" name="Straight Connector 15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6" name="Group 155"/>
          <p:cNvGrpSpPr/>
          <p:nvPr/>
        </p:nvGrpSpPr>
        <p:grpSpPr>
          <a:xfrm>
            <a:off x="5352531" y="3184041"/>
            <a:ext cx="363205" cy="316738"/>
            <a:chOff x="2267744" y="2204864"/>
            <a:chExt cx="736711" cy="296416"/>
          </a:xfrm>
        </p:grpSpPr>
        <p:cxnSp>
          <p:nvCxnSpPr>
            <p:cNvPr id="157" name="Straight Connector 156"/>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1" name="Group 160"/>
          <p:cNvGrpSpPr/>
          <p:nvPr/>
        </p:nvGrpSpPr>
        <p:grpSpPr>
          <a:xfrm>
            <a:off x="5695329" y="3208712"/>
            <a:ext cx="363205" cy="307780"/>
            <a:chOff x="2267744" y="2204864"/>
            <a:chExt cx="736711" cy="288032"/>
          </a:xfrm>
        </p:grpSpPr>
        <p:cxnSp>
          <p:nvCxnSpPr>
            <p:cNvPr id="162" name="Straight Connector 16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3004455" y="2213248"/>
              <a:ext cx="0" cy="26215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6" name="Group 165"/>
          <p:cNvGrpSpPr/>
          <p:nvPr/>
        </p:nvGrpSpPr>
        <p:grpSpPr>
          <a:xfrm>
            <a:off x="6058534" y="3194490"/>
            <a:ext cx="363205" cy="316738"/>
            <a:chOff x="2267744" y="2204864"/>
            <a:chExt cx="736711" cy="296416"/>
          </a:xfrm>
        </p:grpSpPr>
        <p:cxnSp>
          <p:nvCxnSpPr>
            <p:cNvPr id="167" name="Straight Connector 166"/>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71" name="Group 170"/>
          <p:cNvGrpSpPr/>
          <p:nvPr/>
        </p:nvGrpSpPr>
        <p:grpSpPr>
          <a:xfrm>
            <a:off x="6421738" y="3181053"/>
            <a:ext cx="363205" cy="316738"/>
            <a:chOff x="2267744" y="2204864"/>
            <a:chExt cx="736711" cy="296416"/>
          </a:xfrm>
        </p:grpSpPr>
        <p:cxnSp>
          <p:nvCxnSpPr>
            <p:cNvPr id="172" name="Straight Connector 17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76" name="Group 175"/>
          <p:cNvGrpSpPr/>
          <p:nvPr/>
        </p:nvGrpSpPr>
        <p:grpSpPr>
          <a:xfrm>
            <a:off x="6789043" y="3179562"/>
            <a:ext cx="363205" cy="316738"/>
            <a:chOff x="2267744" y="2204864"/>
            <a:chExt cx="736711" cy="296416"/>
          </a:xfrm>
        </p:grpSpPr>
        <p:cxnSp>
          <p:nvCxnSpPr>
            <p:cNvPr id="177" name="Straight Connector 176"/>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81" name="Straight Connector 180"/>
          <p:cNvCxnSpPr/>
          <p:nvPr/>
        </p:nvCxnSpPr>
        <p:spPr>
          <a:xfrm>
            <a:off x="7152247" y="3478382"/>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84" name="Group 183"/>
          <p:cNvGrpSpPr/>
          <p:nvPr/>
        </p:nvGrpSpPr>
        <p:grpSpPr>
          <a:xfrm>
            <a:off x="1172007" y="3198969"/>
            <a:ext cx="181516" cy="316738"/>
            <a:chOff x="2636274" y="2204864"/>
            <a:chExt cx="368181" cy="296416"/>
          </a:xfrm>
        </p:grpSpPr>
        <p:cxnSp>
          <p:nvCxnSpPr>
            <p:cNvPr id="186" name="Straight Connector 185"/>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89" name="Group 188"/>
          <p:cNvGrpSpPr/>
          <p:nvPr/>
        </p:nvGrpSpPr>
        <p:grpSpPr>
          <a:xfrm>
            <a:off x="1353526" y="3212408"/>
            <a:ext cx="363204" cy="316738"/>
            <a:chOff x="2267746" y="2204864"/>
            <a:chExt cx="736709" cy="296416"/>
          </a:xfrm>
        </p:grpSpPr>
        <p:cxnSp>
          <p:nvCxnSpPr>
            <p:cNvPr id="190" name="Straight Connector 189"/>
            <p:cNvCxnSpPr/>
            <p:nvPr/>
          </p:nvCxnSpPr>
          <p:spPr>
            <a:xfrm>
              <a:off x="2267746"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94" name="Group 193"/>
          <p:cNvGrpSpPr/>
          <p:nvPr/>
        </p:nvGrpSpPr>
        <p:grpSpPr>
          <a:xfrm>
            <a:off x="1720830" y="3217665"/>
            <a:ext cx="363205" cy="316738"/>
            <a:chOff x="2267744" y="2204864"/>
            <a:chExt cx="736711" cy="296416"/>
          </a:xfrm>
        </p:grpSpPr>
        <p:cxnSp>
          <p:nvCxnSpPr>
            <p:cNvPr id="195" name="Straight Connector 194"/>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99" name="Group 198"/>
          <p:cNvGrpSpPr/>
          <p:nvPr/>
        </p:nvGrpSpPr>
        <p:grpSpPr>
          <a:xfrm>
            <a:off x="2090086" y="3192998"/>
            <a:ext cx="363205" cy="316738"/>
            <a:chOff x="2267744" y="2204864"/>
            <a:chExt cx="736711" cy="296416"/>
          </a:xfrm>
        </p:grpSpPr>
        <p:cxnSp>
          <p:nvCxnSpPr>
            <p:cNvPr id="200" name="Straight Connector 199"/>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2432885" y="3217665"/>
            <a:ext cx="363205" cy="316738"/>
            <a:chOff x="2267744" y="2204864"/>
            <a:chExt cx="736711" cy="296416"/>
          </a:xfrm>
        </p:grpSpPr>
        <p:cxnSp>
          <p:nvCxnSpPr>
            <p:cNvPr id="205" name="Straight Connector 204"/>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9" name="Group 208"/>
          <p:cNvGrpSpPr/>
          <p:nvPr/>
        </p:nvGrpSpPr>
        <p:grpSpPr>
          <a:xfrm>
            <a:off x="2796089" y="3203448"/>
            <a:ext cx="363205" cy="316738"/>
            <a:chOff x="2267744" y="2204864"/>
            <a:chExt cx="736711" cy="296416"/>
          </a:xfrm>
        </p:grpSpPr>
        <p:cxnSp>
          <p:nvCxnSpPr>
            <p:cNvPr id="210" name="Straight Connector 209"/>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p:nvGrpSpPr>
        <p:grpSpPr>
          <a:xfrm>
            <a:off x="3159294" y="3190011"/>
            <a:ext cx="363205" cy="316738"/>
            <a:chOff x="2267744" y="2204864"/>
            <a:chExt cx="736711" cy="296416"/>
          </a:xfrm>
        </p:grpSpPr>
        <p:cxnSp>
          <p:nvCxnSpPr>
            <p:cNvPr id="215" name="Straight Connector 214"/>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3526599" y="3188519"/>
            <a:ext cx="363205" cy="316738"/>
            <a:chOff x="2267744" y="2204864"/>
            <a:chExt cx="736711" cy="296416"/>
          </a:xfrm>
        </p:grpSpPr>
        <p:cxnSp>
          <p:nvCxnSpPr>
            <p:cNvPr id="220" name="Straight Connector 219"/>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24" name="Group 223"/>
          <p:cNvGrpSpPr/>
          <p:nvPr/>
        </p:nvGrpSpPr>
        <p:grpSpPr>
          <a:xfrm>
            <a:off x="3889803" y="3179562"/>
            <a:ext cx="363205" cy="316738"/>
            <a:chOff x="2267744" y="2204864"/>
            <a:chExt cx="736711" cy="296416"/>
          </a:xfrm>
        </p:grpSpPr>
        <p:cxnSp>
          <p:nvCxnSpPr>
            <p:cNvPr id="225" name="Straight Connector 224"/>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29" name="Oval 228"/>
          <p:cNvSpPr/>
          <p:nvPr/>
        </p:nvSpPr>
        <p:spPr>
          <a:xfrm>
            <a:off x="1151785" y="3023070"/>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1</a:t>
            </a:r>
            <a:endParaRPr lang="en-IN" sz="1600" b="1" dirty="0">
              <a:solidFill>
                <a:schemeClr val="tx1"/>
              </a:solidFill>
            </a:endParaRPr>
          </a:p>
        </p:txBody>
      </p:sp>
      <p:sp>
        <p:nvSpPr>
          <p:cNvPr id="230" name="Oval 229"/>
          <p:cNvSpPr/>
          <p:nvPr/>
        </p:nvSpPr>
        <p:spPr>
          <a:xfrm>
            <a:off x="1514990" y="3015837"/>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2</a:t>
            </a:r>
            <a:endParaRPr lang="en-IN" sz="1600" b="1" dirty="0">
              <a:solidFill>
                <a:schemeClr val="tx1"/>
              </a:solidFill>
            </a:endParaRPr>
          </a:p>
        </p:txBody>
      </p:sp>
      <p:sp>
        <p:nvSpPr>
          <p:cNvPr id="231" name="Oval 230"/>
          <p:cNvSpPr/>
          <p:nvPr/>
        </p:nvSpPr>
        <p:spPr>
          <a:xfrm>
            <a:off x="1882293" y="3025041"/>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3</a:t>
            </a:r>
            <a:endParaRPr lang="en-IN" sz="1600" b="1" dirty="0">
              <a:solidFill>
                <a:schemeClr val="tx1"/>
              </a:solidFill>
            </a:endParaRPr>
          </a:p>
        </p:txBody>
      </p:sp>
      <p:sp>
        <p:nvSpPr>
          <p:cNvPr id="232" name="Oval 231"/>
          <p:cNvSpPr/>
          <p:nvPr/>
        </p:nvSpPr>
        <p:spPr>
          <a:xfrm>
            <a:off x="2244108" y="3026196"/>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4</a:t>
            </a:r>
            <a:endParaRPr lang="en-IN" sz="1600" b="1" dirty="0">
              <a:solidFill>
                <a:schemeClr val="tx1"/>
              </a:solidFill>
            </a:endParaRPr>
          </a:p>
        </p:txBody>
      </p:sp>
      <p:sp>
        <p:nvSpPr>
          <p:cNvPr id="233" name="Oval 232"/>
          <p:cNvSpPr/>
          <p:nvPr/>
        </p:nvSpPr>
        <p:spPr>
          <a:xfrm>
            <a:off x="2607313" y="3018961"/>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5</a:t>
            </a:r>
            <a:endParaRPr lang="en-IN" sz="1600" b="1" dirty="0">
              <a:solidFill>
                <a:schemeClr val="tx1"/>
              </a:solidFill>
            </a:endParaRPr>
          </a:p>
        </p:txBody>
      </p:sp>
      <p:sp>
        <p:nvSpPr>
          <p:cNvPr id="234" name="Oval 233"/>
          <p:cNvSpPr/>
          <p:nvPr/>
        </p:nvSpPr>
        <p:spPr>
          <a:xfrm>
            <a:off x="2974616" y="3028167"/>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6</a:t>
            </a:r>
            <a:endParaRPr lang="en-IN" sz="1600" b="1" dirty="0">
              <a:solidFill>
                <a:schemeClr val="tx1"/>
              </a:solidFill>
            </a:endParaRPr>
          </a:p>
        </p:txBody>
      </p:sp>
      <p:sp>
        <p:nvSpPr>
          <p:cNvPr id="235" name="Oval 234"/>
          <p:cNvSpPr/>
          <p:nvPr/>
        </p:nvSpPr>
        <p:spPr>
          <a:xfrm>
            <a:off x="3320757" y="3003798"/>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7</a:t>
            </a:r>
            <a:endParaRPr lang="en-IN" sz="1600" b="1" dirty="0">
              <a:solidFill>
                <a:schemeClr val="tx1"/>
              </a:solidFill>
            </a:endParaRPr>
          </a:p>
        </p:txBody>
      </p:sp>
      <p:sp>
        <p:nvSpPr>
          <p:cNvPr id="236" name="Oval 235"/>
          <p:cNvSpPr/>
          <p:nvPr/>
        </p:nvSpPr>
        <p:spPr>
          <a:xfrm>
            <a:off x="3683962" y="2996564"/>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8</a:t>
            </a:r>
            <a:endParaRPr lang="en-IN" sz="1600" b="1" dirty="0">
              <a:solidFill>
                <a:schemeClr val="tx1"/>
              </a:solidFill>
            </a:endParaRPr>
          </a:p>
        </p:txBody>
      </p:sp>
      <p:sp>
        <p:nvSpPr>
          <p:cNvPr id="237" name="Oval 236"/>
          <p:cNvSpPr/>
          <p:nvPr/>
        </p:nvSpPr>
        <p:spPr>
          <a:xfrm>
            <a:off x="4051265" y="3005769"/>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9</a:t>
            </a:r>
            <a:endParaRPr lang="en-IN" sz="1600" b="1" dirty="0">
              <a:solidFill>
                <a:schemeClr val="tx1"/>
              </a:solidFill>
            </a:endParaRPr>
          </a:p>
        </p:txBody>
      </p:sp>
      <p:sp>
        <p:nvSpPr>
          <p:cNvPr id="238" name="Oval 237"/>
          <p:cNvSpPr/>
          <p:nvPr/>
        </p:nvSpPr>
        <p:spPr>
          <a:xfrm>
            <a:off x="4396044" y="3015474"/>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1</a:t>
            </a:r>
            <a:endParaRPr lang="en-IN" sz="1600" b="1" dirty="0">
              <a:solidFill>
                <a:schemeClr val="tx1"/>
              </a:solidFill>
            </a:endParaRPr>
          </a:p>
        </p:txBody>
      </p:sp>
      <p:sp>
        <p:nvSpPr>
          <p:cNvPr id="239" name="Oval 238"/>
          <p:cNvSpPr/>
          <p:nvPr/>
        </p:nvSpPr>
        <p:spPr>
          <a:xfrm>
            <a:off x="4759249" y="3008241"/>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2</a:t>
            </a:r>
            <a:endParaRPr lang="en-IN" sz="1600" b="1" dirty="0">
              <a:solidFill>
                <a:schemeClr val="tx1"/>
              </a:solidFill>
            </a:endParaRPr>
          </a:p>
        </p:txBody>
      </p:sp>
      <p:sp>
        <p:nvSpPr>
          <p:cNvPr id="240" name="Oval 239"/>
          <p:cNvSpPr/>
          <p:nvPr/>
        </p:nvSpPr>
        <p:spPr>
          <a:xfrm>
            <a:off x="5126552" y="3017445"/>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3</a:t>
            </a:r>
            <a:endParaRPr lang="en-IN" sz="1600" b="1" dirty="0">
              <a:solidFill>
                <a:schemeClr val="tx1"/>
              </a:solidFill>
            </a:endParaRPr>
          </a:p>
        </p:txBody>
      </p:sp>
      <p:sp>
        <p:nvSpPr>
          <p:cNvPr id="241" name="Oval 240"/>
          <p:cNvSpPr/>
          <p:nvPr/>
        </p:nvSpPr>
        <p:spPr>
          <a:xfrm>
            <a:off x="5488367" y="3018600"/>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4</a:t>
            </a:r>
            <a:endParaRPr lang="en-IN" sz="1600" b="1" dirty="0">
              <a:solidFill>
                <a:schemeClr val="tx1"/>
              </a:solidFill>
            </a:endParaRPr>
          </a:p>
        </p:txBody>
      </p:sp>
      <p:sp>
        <p:nvSpPr>
          <p:cNvPr id="242" name="Oval 241"/>
          <p:cNvSpPr/>
          <p:nvPr/>
        </p:nvSpPr>
        <p:spPr>
          <a:xfrm>
            <a:off x="5851572" y="3011366"/>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5</a:t>
            </a:r>
            <a:endParaRPr lang="en-IN" sz="1600" b="1" dirty="0">
              <a:solidFill>
                <a:schemeClr val="tx1"/>
              </a:solidFill>
            </a:endParaRPr>
          </a:p>
        </p:txBody>
      </p:sp>
      <p:sp>
        <p:nvSpPr>
          <p:cNvPr id="243" name="Oval 242"/>
          <p:cNvSpPr/>
          <p:nvPr/>
        </p:nvSpPr>
        <p:spPr>
          <a:xfrm>
            <a:off x="6218875" y="3020570"/>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6</a:t>
            </a:r>
            <a:endParaRPr lang="en-IN" sz="1600" b="1" dirty="0">
              <a:solidFill>
                <a:schemeClr val="tx1"/>
              </a:solidFill>
            </a:endParaRPr>
          </a:p>
        </p:txBody>
      </p:sp>
      <p:sp>
        <p:nvSpPr>
          <p:cNvPr id="244" name="Oval 243"/>
          <p:cNvSpPr/>
          <p:nvPr/>
        </p:nvSpPr>
        <p:spPr>
          <a:xfrm>
            <a:off x="6565016" y="2996202"/>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7</a:t>
            </a:r>
            <a:endParaRPr lang="en-IN" sz="1600" b="1" dirty="0">
              <a:solidFill>
                <a:schemeClr val="tx1"/>
              </a:solidFill>
            </a:endParaRPr>
          </a:p>
        </p:txBody>
      </p:sp>
      <p:sp>
        <p:nvSpPr>
          <p:cNvPr id="245" name="Oval 244"/>
          <p:cNvSpPr/>
          <p:nvPr/>
        </p:nvSpPr>
        <p:spPr>
          <a:xfrm>
            <a:off x="6928221" y="2988969"/>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8</a:t>
            </a:r>
            <a:endParaRPr lang="en-IN" sz="1600" b="1" dirty="0">
              <a:solidFill>
                <a:schemeClr val="tx1"/>
              </a:solidFill>
            </a:endParaRPr>
          </a:p>
        </p:txBody>
      </p:sp>
      <p:cxnSp>
        <p:nvCxnSpPr>
          <p:cNvPr id="269" name="Straight Connector 268"/>
          <p:cNvCxnSpPr/>
          <p:nvPr/>
        </p:nvCxnSpPr>
        <p:spPr>
          <a:xfrm>
            <a:off x="4253008" y="3486970"/>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a:off x="7325736" y="3182987"/>
            <a:ext cx="0" cy="30777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7329750" y="3182986"/>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7507252" y="3191945"/>
            <a:ext cx="0" cy="30777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7695202" y="3184041"/>
            <a:ext cx="0" cy="32201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flipV="1">
            <a:off x="7678395" y="3175431"/>
            <a:ext cx="764866" cy="826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275" name="Oval 274"/>
          <p:cNvSpPr/>
          <p:nvPr/>
        </p:nvSpPr>
        <p:spPr>
          <a:xfrm>
            <a:off x="7297908" y="2979210"/>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9</a:t>
            </a:r>
            <a:endParaRPr lang="en-IN" sz="1600" b="1" dirty="0">
              <a:solidFill>
                <a:schemeClr val="tx1"/>
              </a:solidFill>
            </a:endParaRPr>
          </a:p>
        </p:txBody>
      </p:sp>
      <p:cxnSp>
        <p:nvCxnSpPr>
          <p:cNvPr id="276" name="Straight Connector 275"/>
          <p:cNvCxnSpPr/>
          <p:nvPr/>
        </p:nvCxnSpPr>
        <p:spPr>
          <a:xfrm>
            <a:off x="7280026" y="3947098"/>
            <a:ext cx="40299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flipV="1">
            <a:off x="7901112" y="3936888"/>
            <a:ext cx="0" cy="3286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a:off x="7901112" y="3948332"/>
            <a:ext cx="5421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a:off x="7507253" y="3491819"/>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a:off x="3908906" y="4260633"/>
            <a:ext cx="4871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a:off x="3596835" y="3977814"/>
            <a:ext cx="30929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3909940" y="3972879"/>
            <a:ext cx="0" cy="2979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a:off x="179512" y="1564522"/>
            <a:ext cx="36102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a:off x="179511" y="824035"/>
            <a:ext cx="722056"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286" name="Rectangle 285"/>
          <p:cNvSpPr/>
          <p:nvPr/>
        </p:nvSpPr>
        <p:spPr>
          <a:xfrm>
            <a:off x="56801" y="462207"/>
            <a:ext cx="503660" cy="307775"/>
          </a:xfrm>
          <a:prstGeom prst="rect">
            <a:avLst/>
          </a:prstGeom>
        </p:spPr>
        <p:txBody>
          <a:bodyPr wrap="none" lIns="91438" tIns="45719" rIns="91438" bIns="45719">
            <a:spAutoFit/>
          </a:bodyPr>
          <a:lstStyle/>
          <a:p>
            <a:r>
              <a:rPr lang="en-US" dirty="0"/>
              <a:t>SCL</a:t>
            </a:r>
            <a:endParaRPr lang="en-IN" dirty="0"/>
          </a:p>
        </p:txBody>
      </p:sp>
      <p:sp>
        <p:nvSpPr>
          <p:cNvPr id="287" name="Rectangle 286"/>
          <p:cNvSpPr/>
          <p:nvPr/>
        </p:nvSpPr>
        <p:spPr>
          <a:xfrm>
            <a:off x="0" y="1174020"/>
            <a:ext cx="540529" cy="307775"/>
          </a:xfrm>
          <a:prstGeom prst="rect">
            <a:avLst/>
          </a:prstGeom>
        </p:spPr>
        <p:txBody>
          <a:bodyPr wrap="none" lIns="91438" tIns="45719" rIns="91438" bIns="45719">
            <a:spAutoFit/>
          </a:bodyPr>
          <a:lstStyle/>
          <a:p>
            <a:r>
              <a:rPr lang="en-US" dirty="0" smtClean="0"/>
              <a:t>SDA</a:t>
            </a:r>
            <a:endParaRPr lang="en-IN" dirty="0"/>
          </a:p>
        </p:txBody>
      </p:sp>
      <p:grpSp>
        <p:nvGrpSpPr>
          <p:cNvPr id="279" name="Group 278"/>
          <p:cNvGrpSpPr/>
          <p:nvPr/>
        </p:nvGrpSpPr>
        <p:grpSpPr>
          <a:xfrm>
            <a:off x="950949" y="1610384"/>
            <a:ext cx="2634791" cy="338797"/>
            <a:chOff x="950949" y="1610384"/>
            <a:chExt cx="2634791" cy="338797"/>
          </a:xfrm>
        </p:grpSpPr>
        <p:cxnSp>
          <p:nvCxnSpPr>
            <p:cNvPr id="288" name="Straight Connector 287"/>
            <p:cNvCxnSpPr/>
            <p:nvPr/>
          </p:nvCxnSpPr>
          <p:spPr>
            <a:xfrm>
              <a:off x="1335011"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a:off x="1702314"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a:off x="2071570"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93" name="Rectangle 292"/>
            <p:cNvSpPr/>
            <p:nvPr/>
          </p:nvSpPr>
          <p:spPr>
            <a:xfrm>
              <a:off x="971806" y="1610384"/>
              <a:ext cx="2536277" cy="288031"/>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4" name="Straight Connector 293"/>
            <p:cNvCxnSpPr/>
            <p:nvPr/>
          </p:nvCxnSpPr>
          <p:spPr>
            <a:xfrm>
              <a:off x="2414369"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a:off x="2773728"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147082"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97" name="Rectangle 296"/>
            <p:cNvSpPr/>
            <p:nvPr/>
          </p:nvSpPr>
          <p:spPr>
            <a:xfrm>
              <a:off x="950949" y="1610627"/>
              <a:ext cx="2634791" cy="338554"/>
            </a:xfrm>
            <a:prstGeom prst="rect">
              <a:avLst/>
            </a:prstGeom>
          </p:spPr>
          <p:txBody>
            <a:bodyPr wrap="square">
              <a:spAutoFit/>
            </a:bodyPr>
            <a:lstStyle/>
            <a:p>
              <a:r>
                <a:rPr lang="en-US" sz="1600" dirty="0"/>
                <a:t>A7 </a:t>
              </a:r>
              <a:r>
                <a:rPr lang="en-US" sz="1600" dirty="0" smtClean="0"/>
                <a:t>A6  A5  A4 A3  A2  A1</a:t>
              </a:r>
              <a:endParaRPr lang="en-IN" sz="1600" dirty="0"/>
            </a:p>
          </p:txBody>
        </p:sp>
      </p:grpSp>
      <p:grpSp>
        <p:nvGrpSpPr>
          <p:cNvPr id="298" name="Group 297"/>
          <p:cNvGrpSpPr/>
          <p:nvPr/>
        </p:nvGrpSpPr>
        <p:grpSpPr>
          <a:xfrm>
            <a:off x="990321" y="3947098"/>
            <a:ext cx="2634791" cy="338797"/>
            <a:chOff x="950949" y="1610384"/>
            <a:chExt cx="2634791" cy="338797"/>
          </a:xfrm>
        </p:grpSpPr>
        <p:cxnSp>
          <p:nvCxnSpPr>
            <p:cNvPr id="299" name="Straight Connector 298"/>
            <p:cNvCxnSpPr/>
            <p:nvPr/>
          </p:nvCxnSpPr>
          <p:spPr>
            <a:xfrm>
              <a:off x="1335011"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1702314"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p:nvCxnSpPr>
          <p:spPr>
            <a:xfrm>
              <a:off x="2071570"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02" name="Rectangle 301"/>
            <p:cNvSpPr/>
            <p:nvPr/>
          </p:nvSpPr>
          <p:spPr>
            <a:xfrm>
              <a:off x="971806" y="1610384"/>
              <a:ext cx="2536277" cy="288031"/>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03" name="Straight Connector 302"/>
            <p:cNvCxnSpPr/>
            <p:nvPr/>
          </p:nvCxnSpPr>
          <p:spPr>
            <a:xfrm>
              <a:off x="2414369"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a:xfrm>
              <a:off x="2773728"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p:nvCxnSpPr>
          <p:spPr>
            <a:xfrm>
              <a:off x="3147082"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06" name="Rectangle 305"/>
            <p:cNvSpPr/>
            <p:nvPr/>
          </p:nvSpPr>
          <p:spPr>
            <a:xfrm>
              <a:off x="950949" y="1610627"/>
              <a:ext cx="2634791" cy="338554"/>
            </a:xfrm>
            <a:prstGeom prst="rect">
              <a:avLst/>
            </a:prstGeom>
          </p:spPr>
          <p:txBody>
            <a:bodyPr wrap="square">
              <a:spAutoFit/>
            </a:bodyPr>
            <a:lstStyle/>
            <a:p>
              <a:r>
                <a:rPr lang="en-US" sz="1600" dirty="0"/>
                <a:t>A7 </a:t>
              </a:r>
              <a:r>
                <a:rPr lang="en-US" sz="1600" dirty="0" smtClean="0"/>
                <a:t>A6  A5  A4 A3  A2  A1</a:t>
              </a:r>
              <a:endParaRPr lang="en-IN" sz="1600" dirty="0"/>
            </a:p>
          </p:txBody>
        </p:sp>
      </p:grpSp>
      <p:grpSp>
        <p:nvGrpSpPr>
          <p:cNvPr id="307" name="Group 306"/>
          <p:cNvGrpSpPr/>
          <p:nvPr/>
        </p:nvGrpSpPr>
        <p:grpSpPr>
          <a:xfrm>
            <a:off x="4293051" y="1589784"/>
            <a:ext cx="2991674" cy="354220"/>
            <a:chOff x="4293051" y="1589784"/>
            <a:chExt cx="2991674" cy="354220"/>
          </a:xfrm>
        </p:grpSpPr>
        <p:cxnSp>
          <p:nvCxnSpPr>
            <p:cNvPr id="308" name="Straight Connector 307"/>
            <p:cNvCxnSpPr/>
            <p:nvPr/>
          </p:nvCxnSpPr>
          <p:spPr>
            <a:xfrm>
              <a:off x="6866129" y="1589784"/>
              <a:ext cx="7304" cy="32868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4656256"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5023559"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p:nvCxnSpPr>
          <p:spPr>
            <a:xfrm>
              <a:off x="5392815"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12" name="Rectangle 311"/>
            <p:cNvSpPr/>
            <p:nvPr/>
          </p:nvSpPr>
          <p:spPr>
            <a:xfrm>
              <a:off x="4293051" y="1605173"/>
              <a:ext cx="2916105" cy="288032"/>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13" name="Straight Connector 312"/>
            <p:cNvCxnSpPr/>
            <p:nvPr/>
          </p:nvCxnSpPr>
          <p:spPr>
            <a:xfrm>
              <a:off x="5735614"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p:nvCxnSpPr>
          <p:spPr>
            <a:xfrm>
              <a:off x="6094973"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p:nvCxnSpPr>
          <p:spPr>
            <a:xfrm>
              <a:off x="6468327"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16" name="Rectangle 315"/>
            <p:cNvSpPr/>
            <p:nvPr/>
          </p:nvSpPr>
          <p:spPr>
            <a:xfrm>
              <a:off x="4293051" y="1605450"/>
              <a:ext cx="2991674" cy="338554"/>
            </a:xfrm>
            <a:prstGeom prst="rect">
              <a:avLst/>
            </a:prstGeom>
          </p:spPr>
          <p:txBody>
            <a:bodyPr wrap="square">
              <a:spAutoFit/>
            </a:bodyPr>
            <a:lstStyle/>
            <a:p>
              <a:r>
                <a:rPr lang="en-US" sz="1600" dirty="0"/>
                <a:t>D7 </a:t>
              </a:r>
              <a:r>
                <a:rPr lang="en-US" sz="1600" dirty="0" smtClean="0"/>
                <a:t>D6  </a:t>
              </a:r>
              <a:r>
                <a:rPr lang="en-US" sz="1600" dirty="0"/>
                <a:t>D5 </a:t>
              </a:r>
              <a:r>
                <a:rPr lang="en-US" sz="1600" dirty="0" smtClean="0"/>
                <a:t> </a:t>
              </a:r>
              <a:r>
                <a:rPr lang="en-US" sz="1600" dirty="0"/>
                <a:t>D4 </a:t>
              </a:r>
              <a:r>
                <a:rPr lang="en-US" sz="1600" dirty="0" smtClean="0"/>
                <a:t>D3  </a:t>
              </a:r>
              <a:r>
                <a:rPr lang="en-US" sz="1600" dirty="0"/>
                <a:t>D2  </a:t>
              </a:r>
              <a:r>
                <a:rPr lang="en-US" sz="1600" dirty="0" smtClean="0"/>
                <a:t>D1  </a:t>
              </a:r>
              <a:r>
                <a:rPr lang="en-US" sz="1600" dirty="0"/>
                <a:t>D0</a:t>
              </a:r>
              <a:endParaRPr lang="en-IN" sz="1600" dirty="0"/>
            </a:p>
          </p:txBody>
        </p:sp>
      </p:grpSp>
      <p:grpSp>
        <p:nvGrpSpPr>
          <p:cNvPr id="317" name="Group 316"/>
          <p:cNvGrpSpPr/>
          <p:nvPr/>
        </p:nvGrpSpPr>
        <p:grpSpPr>
          <a:xfrm>
            <a:off x="4379972" y="3939508"/>
            <a:ext cx="2991674" cy="354220"/>
            <a:chOff x="4293051" y="1589784"/>
            <a:chExt cx="2991674" cy="354220"/>
          </a:xfrm>
        </p:grpSpPr>
        <p:cxnSp>
          <p:nvCxnSpPr>
            <p:cNvPr id="318" name="Straight Connector 317"/>
            <p:cNvCxnSpPr/>
            <p:nvPr/>
          </p:nvCxnSpPr>
          <p:spPr>
            <a:xfrm>
              <a:off x="6866129" y="1589784"/>
              <a:ext cx="7304" cy="32868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p:nvCxnSpPr>
          <p:spPr>
            <a:xfrm>
              <a:off x="4656256"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p:nvCxnSpPr>
          <p:spPr>
            <a:xfrm>
              <a:off x="5023559"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p:nvCxnSpPr>
          <p:spPr>
            <a:xfrm>
              <a:off x="5392815"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22" name="Rectangle 321"/>
            <p:cNvSpPr/>
            <p:nvPr/>
          </p:nvSpPr>
          <p:spPr>
            <a:xfrm>
              <a:off x="4293051" y="1605173"/>
              <a:ext cx="2916105" cy="288032"/>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23" name="Straight Connector 322"/>
            <p:cNvCxnSpPr/>
            <p:nvPr/>
          </p:nvCxnSpPr>
          <p:spPr>
            <a:xfrm>
              <a:off x="5735614"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p:nvCxnSpPr>
          <p:spPr>
            <a:xfrm>
              <a:off x="6094973"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p:nvCxnSpPr>
          <p:spPr>
            <a:xfrm>
              <a:off x="6468327"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26" name="Rectangle 325"/>
            <p:cNvSpPr/>
            <p:nvPr/>
          </p:nvSpPr>
          <p:spPr>
            <a:xfrm>
              <a:off x="4293051" y="1605450"/>
              <a:ext cx="2991674" cy="338554"/>
            </a:xfrm>
            <a:prstGeom prst="rect">
              <a:avLst/>
            </a:prstGeom>
          </p:spPr>
          <p:txBody>
            <a:bodyPr wrap="square">
              <a:spAutoFit/>
            </a:bodyPr>
            <a:lstStyle/>
            <a:p>
              <a:r>
                <a:rPr lang="en-US" sz="1600" dirty="0"/>
                <a:t>D7 </a:t>
              </a:r>
              <a:r>
                <a:rPr lang="en-US" sz="1600" dirty="0" smtClean="0"/>
                <a:t>D6  </a:t>
              </a:r>
              <a:r>
                <a:rPr lang="en-US" sz="1600" dirty="0"/>
                <a:t>D5 </a:t>
              </a:r>
              <a:r>
                <a:rPr lang="en-US" sz="1600" dirty="0" smtClean="0"/>
                <a:t> </a:t>
              </a:r>
              <a:r>
                <a:rPr lang="en-US" sz="1600" dirty="0"/>
                <a:t>D4 </a:t>
              </a:r>
              <a:r>
                <a:rPr lang="en-US" sz="1600" dirty="0" smtClean="0"/>
                <a:t>D3  </a:t>
              </a:r>
              <a:r>
                <a:rPr lang="en-US" sz="1600" dirty="0"/>
                <a:t>D2  </a:t>
              </a:r>
              <a:r>
                <a:rPr lang="en-US" sz="1600" dirty="0" smtClean="0"/>
                <a:t>D1  </a:t>
              </a:r>
              <a:r>
                <a:rPr lang="en-US" sz="1600" dirty="0"/>
                <a:t>D0</a:t>
              </a:r>
              <a:endParaRPr lang="en-IN" sz="1600" dirty="0"/>
            </a:p>
          </p:txBody>
        </p:sp>
      </p:grpSp>
      <p:cxnSp>
        <p:nvCxnSpPr>
          <p:cNvPr id="327" name="Straight Connector 326"/>
          <p:cNvCxnSpPr/>
          <p:nvPr/>
        </p:nvCxnSpPr>
        <p:spPr>
          <a:xfrm>
            <a:off x="7441344" y="1138641"/>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p:nvCxnSpPr>
        <p:spPr>
          <a:xfrm>
            <a:off x="7216580" y="1884140"/>
            <a:ext cx="62108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p:nvCxnSpPr>
        <p:spPr>
          <a:xfrm flipV="1">
            <a:off x="7837666" y="1567123"/>
            <a:ext cx="0" cy="3286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p:nvCxnSpPr>
        <p:spPr>
          <a:xfrm>
            <a:off x="7837666" y="1578567"/>
            <a:ext cx="5421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p:nvCxnSpPr>
        <p:spPr>
          <a:xfrm>
            <a:off x="7635654" y="792251"/>
            <a:ext cx="0" cy="32201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flipV="1">
            <a:off x="7618847" y="783641"/>
            <a:ext cx="764866" cy="826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268265" y="3208712"/>
            <a:ext cx="722056"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990319" y="3208715"/>
            <a:ext cx="0" cy="307778"/>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p:nvCxnSpPr>
        <p:spPr>
          <a:xfrm>
            <a:off x="990322" y="3516492"/>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p:nvCxnSpPr>
        <p:spPr>
          <a:xfrm>
            <a:off x="540529" y="4220064"/>
            <a:ext cx="42970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p:nvCxnSpPr>
        <p:spPr>
          <a:xfrm flipV="1">
            <a:off x="540529" y="3879442"/>
            <a:ext cx="0" cy="3286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p:nvCxnSpPr>
        <p:spPr>
          <a:xfrm>
            <a:off x="179501" y="3879441"/>
            <a:ext cx="36102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p:nvCxnSpPr>
        <p:spPr>
          <a:xfrm flipV="1">
            <a:off x="7684756" y="3965046"/>
            <a:ext cx="0" cy="295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p:nvCxnSpPr>
        <p:spPr>
          <a:xfrm>
            <a:off x="7683019" y="4267561"/>
            <a:ext cx="21809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61255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89025" y="2417861"/>
            <a:ext cx="4249881" cy="584775"/>
          </a:xfrm>
          <a:prstGeom prst="rect">
            <a:avLst/>
          </a:prstGeom>
        </p:spPr>
        <p:txBody>
          <a:bodyPr wrap="none">
            <a:spAutoFit/>
          </a:bodyPr>
          <a:lstStyle/>
          <a:p>
            <a:r>
              <a:rPr lang="en-US" sz="3200" dirty="0" smtClean="0"/>
              <a:t>With repeated </a:t>
            </a:r>
            <a:r>
              <a:rPr lang="en-US" sz="3200" dirty="0"/>
              <a:t>start. </a:t>
            </a:r>
            <a:endParaRPr lang="en-IN" sz="3200" dirty="0"/>
          </a:p>
        </p:txBody>
      </p:sp>
    </p:spTree>
    <p:extLst>
      <p:ext uri="{BB962C8B-B14F-4D97-AF65-F5344CB8AC3E}">
        <p14:creationId xmlns:p14="http://schemas.microsoft.com/office/powerpoint/2010/main" val="20021597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345703" y="822582"/>
            <a:ext cx="181516" cy="316738"/>
            <a:chOff x="2636274" y="2204864"/>
            <a:chExt cx="368181" cy="296416"/>
          </a:xfrm>
        </p:grpSpPr>
        <p:cxnSp>
          <p:nvCxnSpPr>
            <p:cNvPr id="5" name="Straight Connector 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4527219" y="836021"/>
            <a:ext cx="363205" cy="316738"/>
            <a:chOff x="2267744" y="2204864"/>
            <a:chExt cx="736711" cy="296416"/>
          </a:xfrm>
        </p:grpSpPr>
        <p:cxnSp>
          <p:nvCxnSpPr>
            <p:cNvPr id="9" name="Straight Connector 8"/>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4894523" y="841278"/>
            <a:ext cx="363205" cy="316738"/>
            <a:chOff x="2267744" y="2204864"/>
            <a:chExt cx="736711" cy="296416"/>
          </a:xfrm>
        </p:grpSpPr>
        <p:cxnSp>
          <p:nvCxnSpPr>
            <p:cNvPr id="14" name="Straight Connector 13"/>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5263779" y="816612"/>
            <a:ext cx="363205" cy="316738"/>
            <a:chOff x="2267744" y="2204864"/>
            <a:chExt cx="736711" cy="296416"/>
          </a:xfrm>
        </p:grpSpPr>
        <p:cxnSp>
          <p:nvCxnSpPr>
            <p:cNvPr id="19" name="Straight Connector 18"/>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5606576" y="841283"/>
            <a:ext cx="363205" cy="307780"/>
            <a:chOff x="2267744" y="2204864"/>
            <a:chExt cx="736711" cy="288032"/>
          </a:xfrm>
        </p:grpSpPr>
        <p:cxnSp>
          <p:nvCxnSpPr>
            <p:cNvPr id="24" name="Straight Connector 23"/>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004455" y="2213248"/>
              <a:ext cx="0" cy="26215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5969782" y="827061"/>
            <a:ext cx="363205" cy="316738"/>
            <a:chOff x="2267744" y="2204864"/>
            <a:chExt cx="736711" cy="296416"/>
          </a:xfrm>
        </p:grpSpPr>
        <p:cxnSp>
          <p:nvCxnSpPr>
            <p:cNvPr id="29" name="Straight Connector 28"/>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6332986" y="813624"/>
            <a:ext cx="363205" cy="316738"/>
            <a:chOff x="2267744" y="2204864"/>
            <a:chExt cx="736711" cy="296416"/>
          </a:xfrm>
        </p:grpSpPr>
        <p:cxnSp>
          <p:nvCxnSpPr>
            <p:cNvPr id="34" name="Straight Connector 33"/>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6700291" y="812133"/>
            <a:ext cx="363205" cy="316738"/>
            <a:chOff x="2267744" y="2204864"/>
            <a:chExt cx="736711" cy="296416"/>
          </a:xfrm>
        </p:grpSpPr>
        <p:cxnSp>
          <p:nvCxnSpPr>
            <p:cNvPr id="39" name="Straight Connector 38"/>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43" name="Straight Connector 42"/>
          <p:cNvCxnSpPr/>
          <p:nvPr/>
        </p:nvCxnSpPr>
        <p:spPr>
          <a:xfrm>
            <a:off x="7063495" y="1110953"/>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901567" y="831541"/>
            <a:ext cx="0" cy="307778"/>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901570" y="831540"/>
            <a:ext cx="363205" cy="316738"/>
            <a:chOff x="2267744" y="2204864"/>
            <a:chExt cx="736711" cy="296416"/>
          </a:xfrm>
        </p:grpSpPr>
        <p:cxnSp>
          <p:nvCxnSpPr>
            <p:cNvPr id="46" name="Straight Connector 45"/>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1264775" y="844979"/>
            <a:ext cx="363205" cy="316738"/>
            <a:chOff x="2267744" y="2204864"/>
            <a:chExt cx="736711" cy="296416"/>
          </a:xfrm>
        </p:grpSpPr>
        <p:cxnSp>
          <p:nvCxnSpPr>
            <p:cNvPr id="51" name="Straight Connector 50"/>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1632078" y="850236"/>
            <a:ext cx="363205" cy="316738"/>
            <a:chOff x="2267744" y="2204864"/>
            <a:chExt cx="736711" cy="296416"/>
          </a:xfrm>
        </p:grpSpPr>
        <p:cxnSp>
          <p:nvCxnSpPr>
            <p:cNvPr id="56" name="Straight Connector 55"/>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2001334" y="825570"/>
            <a:ext cx="363205" cy="316738"/>
            <a:chOff x="2267744" y="2204864"/>
            <a:chExt cx="736711" cy="296416"/>
          </a:xfrm>
        </p:grpSpPr>
        <p:cxnSp>
          <p:nvCxnSpPr>
            <p:cNvPr id="61" name="Straight Connector 60"/>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a:off x="2344133" y="850236"/>
            <a:ext cx="363205" cy="316738"/>
            <a:chOff x="2267744" y="2204864"/>
            <a:chExt cx="736711" cy="296416"/>
          </a:xfrm>
        </p:grpSpPr>
        <p:cxnSp>
          <p:nvCxnSpPr>
            <p:cNvPr id="66" name="Straight Connector 65"/>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2707337" y="836019"/>
            <a:ext cx="363205" cy="316738"/>
            <a:chOff x="2267744" y="2204864"/>
            <a:chExt cx="736711" cy="296416"/>
          </a:xfrm>
        </p:grpSpPr>
        <p:cxnSp>
          <p:nvCxnSpPr>
            <p:cNvPr id="71" name="Straight Connector 70"/>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3070542" y="822582"/>
            <a:ext cx="363205" cy="316738"/>
            <a:chOff x="2267744" y="2204864"/>
            <a:chExt cx="736711" cy="296416"/>
          </a:xfrm>
        </p:grpSpPr>
        <p:cxnSp>
          <p:nvCxnSpPr>
            <p:cNvPr id="76" name="Straight Connector 75"/>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3437847" y="821090"/>
            <a:ext cx="363205" cy="316738"/>
            <a:chOff x="2267744" y="2204864"/>
            <a:chExt cx="736711" cy="296416"/>
          </a:xfrm>
        </p:grpSpPr>
        <p:cxnSp>
          <p:nvCxnSpPr>
            <p:cNvPr id="81" name="Straight Connector 80"/>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a:off x="3801051" y="812133"/>
            <a:ext cx="363205" cy="316738"/>
            <a:chOff x="2267744" y="2204864"/>
            <a:chExt cx="736711" cy="296416"/>
          </a:xfrm>
        </p:grpSpPr>
        <p:cxnSp>
          <p:nvCxnSpPr>
            <p:cNvPr id="86" name="Straight Connector 85"/>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0" name="Oval 89"/>
          <p:cNvSpPr/>
          <p:nvPr/>
        </p:nvSpPr>
        <p:spPr>
          <a:xfrm>
            <a:off x="1063033" y="655641"/>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1</a:t>
            </a:r>
            <a:endParaRPr lang="en-IN" sz="1600" b="1" dirty="0">
              <a:solidFill>
                <a:schemeClr val="tx1"/>
              </a:solidFill>
            </a:endParaRPr>
          </a:p>
        </p:txBody>
      </p:sp>
      <p:sp>
        <p:nvSpPr>
          <p:cNvPr id="91" name="Oval 90"/>
          <p:cNvSpPr/>
          <p:nvPr/>
        </p:nvSpPr>
        <p:spPr>
          <a:xfrm>
            <a:off x="1426238" y="648408"/>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2</a:t>
            </a:r>
            <a:endParaRPr lang="en-IN" sz="1600" b="1" dirty="0">
              <a:solidFill>
                <a:schemeClr val="tx1"/>
              </a:solidFill>
            </a:endParaRPr>
          </a:p>
        </p:txBody>
      </p:sp>
      <p:sp>
        <p:nvSpPr>
          <p:cNvPr id="92" name="Oval 91"/>
          <p:cNvSpPr/>
          <p:nvPr/>
        </p:nvSpPr>
        <p:spPr>
          <a:xfrm>
            <a:off x="1793541" y="657612"/>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3</a:t>
            </a:r>
            <a:endParaRPr lang="en-IN" sz="1600" b="1" dirty="0">
              <a:solidFill>
                <a:schemeClr val="tx1"/>
              </a:solidFill>
            </a:endParaRPr>
          </a:p>
        </p:txBody>
      </p:sp>
      <p:sp>
        <p:nvSpPr>
          <p:cNvPr id="93" name="Oval 92"/>
          <p:cNvSpPr/>
          <p:nvPr/>
        </p:nvSpPr>
        <p:spPr>
          <a:xfrm>
            <a:off x="2155356" y="658766"/>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4</a:t>
            </a:r>
            <a:endParaRPr lang="en-IN" sz="1600" b="1" dirty="0">
              <a:solidFill>
                <a:schemeClr val="tx1"/>
              </a:solidFill>
            </a:endParaRPr>
          </a:p>
        </p:txBody>
      </p:sp>
      <p:sp>
        <p:nvSpPr>
          <p:cNvPr id="94" name="Oval 93"/>
          <p:cNvSpPr/>
          <p:nvPr/>
        </p:nvSpPr>
        <p:spPr>
          <a:xfrm>
            <a:off x="2518561" y="651533"/>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5</a:t>
            </a:r>
            <a:endParaRPr lang="en-IN" sz="1600" b="1" dirty="0">
              <a:solidFill>
                <a:schemeClr val="tx1"/>
              </a:solidFill>
            </a:endParaRPr>
          </a:p>
        </p:txBody>
      </p:sp>
      <p:sp>
        <p:nvSpPr>
          <p:cNvPr id="95" name="Oval 94"/>
          <p:cNvSpPr/>
          <p:nvPr/>
        </p:nvSpPr>
        <p:spPr>
          <a:xfrm>
            <a:off x="2885864" y="660738"/>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6</a:t>
            </a:r>
            <a:endParaRPr lang="en-IN" sz="1600" b="1" dirty="0">
              <a:solidFill>
                <a:schemeClr val="tx1"/>
              </a:solidFill>
            </a:endParaRPr>
          </a:p>
        </p:txBody>
      </p:sp>
      <p:sp>
        <p:nvSpPr>
          <p:cNvPr id="96" name="Oval 95"/>
          <p:cNvSpPr/>
          <p:nvPr/>
        </p:nvSpPr>
        <p:spPr>
          <a:xfrm>
            <a:off x="3232005" y="636369"/>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7</a:t>
            </a:r>
            <a:endParaRPr lang="en-IN" sz="1600" b="1" dirty="0">
              <a:solidFill>
                <a:schemeClr val="tx1"/>
              </a:solidFill>
            </a:endParaRPr>
          </a:p>
        </p:txBody>
      </p:sp>
      <p:sp>
        <p:nvSpPr>
          <p:cNvPr id="97" name="Oval 96"/>
          <p:cNvSpPr/>
          <p:nvPr/>
        </p:nvSpPr>
        <p:spPr>
          <a:xfrm>
            <a:off x="3595210" y="629136"/>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8</a:t>
            </a:r>
            <a:endParaRPr lang="en-IN" sz="1600" b="1" dirty="0">
              <a:solidFill>
                <a:schemeClr val="tx1"/>
              </a:solidFill>
            </a:endParaRPr>
          </a:p>
        </p:txBody>
      </p:sp>
      <p:sp>
        <p:nvSpPr>
          <p:cNvPr id="98" name="Oval 97"/>
          <p:cNvSpPr/>
          <p:nvPr/>
        </p:nvSpPr>
        <p:spPr>
          <a:xfrm>
            <a:off x="3962513" y="638340"/>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9</a:t>
            </a:r>
            <a:endParaRPr lang="en-IN" sz="1600" b="1" dirty="0">
              <a:solidFill>
                <a:schemeClr val="tx1"/>
              </a:solidFill>
            </a:endParaRPr>
          </a:p>
        </p:txBody>
      </p:sp>
      <p:sp>
        <p:nvSpPr>
          <p:cNvPr id="99" name="Oval 98"/>
          <p:cNvSpPr/>
          <p:nvPr/>
        </p:nvSpPr>
        <p:spPr>
          <a:xfrm>
            <a:off x="4307292" y="648045"/>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1</a:t>
            </a:r>
            <a:endParaRPr lang="en-IN" sz="1600" b="1" dirty="0">
              <a:solidFill>
                <a:schemeClr val="tx1"/>
              </a:solidFill>
            </a:endParaRPr>
          </a:p>
        </p:txBody>
      </p:sp>
      <p:sp>
        <p:nvSpPr>
          <p:cNvPr id="100" name="Oval 99"/>
          <p:cNvSpPr/>
          <p:nvPr/>
        </p:nvSpPr>
        <p:spPr>
          <a:xfrm>
            <a:off x="4670497" y="640812"/>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2</a:t>
            </a:r>
            <a:endParaRPr lang="en-IN" sz="1600" b="1" dirty="0">
              <a:solidFill>
                <a:schemeClr val="tx1"/>
              </a:solidFill>
            </a:endParaRPr>
          </a:p>
        </p:txBody>
      </p:sp>
      <p:sp>
        <p:nvSpPr>
          <p:cNvPr id="101" name="Oval 100"/>
          <p:cNvSpPr/>
          <p:nvPr/>
        </p:nvSpPr>
        <p:spPr>
          <a:xfrm>
            <a:off x="5037800" y="650016"/>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3</a:t>
            </a:r>
            <a:endParaRPr lang="en-IN" sz="1600" b="1" dirty="0">
              <a:solidFill>
                <a:schemeClr val="tx1"/>
              </a:solidFill>
            </a:endParaRPr>
          </a:p>
        </p:txBody>
      </p:sp>
      <p:sp>
        <p:nvSpPr>
          <p:cNvPr id="102" name="Oval 101"/>
          <p:cNvSpPr/>
          <p:nvPr/>
        </p:nvSpPr>
        <p:spPr>
          <a:xfrm>
            <a:off x="5399615" y="651171"/>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4</a:t>
            </a:r>
            <a:endParaRPr lang="en-IN" sz="1600" b="1" dirty="0">
              <a:solidFill>
                <a:schemeClr val="tx1"/>
              </a:solidFill>
            </a:endParaRPr>
          </a:p>
        </p:txBody>
      </p:sp>
      <p:sp>
        <p:nvSpPr>
          <p:cNvPr id="103" name="Oval 102"/>
          <p:cNvSpPr/>
          <p:nvPr/>
        </p:nvSpPr>
        <p:spPr>
          <a:xfrm>
            <a:off x="5762820" y="643937"/>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5</a:t>
            </a:r>
            <a:endParaRPr lang="en-IN" sz="1600" b="1" dirty="0">
              <a:solidFill>
                <a:schemeClr val="tx1"/>
              </a:solidFill>
            </a:endParaRPr>
          </a:p>
        </p:txBody>
      </p:sp>
      <p:sp>
        <p:nvSpPr>
          <p:cNvPr id="104" name="Oval 103"/>
          <p:cNvSpPr/>
          <p:nvPr/>
        </p:nvSpPr>
        <p:spPr>
          <a:xfrm>
            <a:off x="6130123" y="653142"/>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6</a:t>
            </a:r>
            <a:endParaRPr lang="en-IN" sz="1600" b="1" dirty="0">
              <a:solidFill>
                <a:schemeClr val="tx1"/>
              </a:solidFill>
            </a:endParaRPr>
          </a:p>
        </p:txBody>
      </p:sp>
      <p:sp>
        <p:nvSpPr>
          <p:cNvPr id="105" name="Oval 104"/>
          <p:cNvSpPr/>
          <p:nvPr/>
        </p:nvSpPr>
        <p:spPr>
          <a:xfrm>
            <a:off x="6476264" y="628773"/>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7</a:t>
            </a:r>
            <a:endParaRPr lang="en-IN" sz="1600" b="1" dirty="0">
              <a:solidFill>
                <a:schemeClr val="tx1"/>
              </a:solidFill>
            </a:endParaRPr>
          </a:p>
        </p:txBody>
      </p:sp>
      <p:sp>
        <p:nvSpPr>
          <p:cNvPr id="106" name="Oval 105"/>
          <p:cNvSpPr/>
          <p:nvPr/>
        </p:nvSpPr>
        <p:spPr>
          <a:xfrm>
            <a:off x="6839469" y="621540"/>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8</a:t>
            </a:r>
            <a:endParaRPr lang="en-IN" sz="1600" b="1" dirty="0">
              <a:solidFill>
                <a:schemeClr val="tx1"/>
              </a:solidFill>
            </a:endParaRPr>
          </a:p>
        </p:txBody>
      </p:sp>
      <p:cxnSp>
        <p:nvCxnSpPr>
          <p:cNvPr id="126" name="Straight Connector 125"/>
          <p:cNvCxnSpPr/>
          <p:nvPr/>
        </p:nvCxnSpPr>
        <p:spPr>
          <a:xfrm>
            <a:off x="540540" y="1898417"/>
            <a:ext cx="42970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540540" y="1557795"/>
            <a:ext cx="0" cy="3286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508083" y="1898417"/>
            <a:ext cx="77588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4164256" y="1119541"/>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7236984" y="815558"/>
            <a:ext cx="0" cy="30777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7240998" y="815557"/>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7418500" y="824516"/>
            <a:ext cx="0" cy="30777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7910420" y="828903"/>
            <a:ext cx="0" cy="32201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7910421" y="809997"/>
            <a:ext cx="910052"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36" name="Oval 135"/>
          <p:cNvSpPr/>
          <p:nvPr/>
        </p:nvSpPr>
        <p:spPr>
          <a:xfrm>
            <a:off x="7209156" y="611781"/>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9</a:t>
            </a:r>
            <a:endParaRPr lang="en-IN" sz="1600" b="1" dirty="0">
              <a:solidFill>
                <a:schemeClr val="tx1"/>
              </a:solidFill>
            </a:endParaRPr>
          </a:p>
        </p:txBody>
      </p:sp>
      <p:cxnSp>
        <p:nvCxnSpPr>
          <p:cNvPr id="137" name="Straight Connector 136"/>
          <p:cNvCxnSpPr/>
          <p:nvPr/>
        </p:nvCxnSpPr>
        <p:spPr>
          <a:xfrm>
            <a:off x="7191274" y="1886476"/>
            <a:ext cx="62108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7812360" y="1569459"/>
            <a:ext cx="0" cy="3286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7812361" y="1580904"/>
            <a:ext cx="42448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7418500" y="1124390"/>
            <a:ext cx="482612"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42" name="Group 141"/>
          <p:cNvGrpSpPr/>
          <p:nvPr/>
        </p:nvGrpSpPr>
        <p:grpSpPr>
          <a:xfrm>
            <a:off x="4434455" y="3190011"/>
            <a:ext cx="181516" cy="316738"/>
            <a:chOff x="2636274" y="2204864"/>
            <a:chExt cx="368181" cy="296416"/>
          </a:xfrm>
        </p:grpSpPr>
        <p:cxnSp>
          <p:nvCxnSpPr>
            <p:cNvPr id="143" name="Straight Connector 14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6" name="Group 145"/>
          <p:cNvGrpSpPr/>
          <p:nvPr/>
        </p:nvGrpSpPr>
        <p:grpSpPr>
          <a:xfrm>
            <a:off x="4615971" y="3203450"/>
            <a:ext cx="363205" cy="316738"/>
            <a:chOff x="2267744" y="2204864"/>
            <a:chExt cx="736711" cy="296416"/>
          </a:xfrm>
        </p:grpSpPr>
        <p:cxnSp>
          <p:nvCxnSpPr>
            <p:cNvPr id="147" name="Straight Connector 146"/>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1" name="Group 150"/>
          <p:cNvGrpSpPr/>
          <p:nvPr/>
        </p:nvGrpSpPr>
        <p:grpSpPr>
          <a:xfrm>
            <a:off x="4983275" y="3208707"/>
            <a:ext cx="363205" cy="316738"/>
            <a:chOff x="2267744" y="2204864"/>
            <a:chExt cx="736711" cy="296416"/>
          </a:xfrm>
        </p:grpSpPr>
        <p:cxnSp>
          <p:nvCxnSpPr>
            <p:cNvPr id="152" name="Straight Connector 15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6" name="Group 155"/>
          <p:cNvGrpSpPr/>
          <p:nvPr/>
        </p:nvGrpSpPr>
        <p:grpSpPr>
          <a:xfrm>
            <a:off x="5352531" y="3184041"/>
            <a:ext cx="363205" cy="316738"/>
            <a:chOff x="2267744" y="2204864"/>
            <a:chExt cx="736711" cy="296416"/>
          </a:xfrm>
        </p:grpSpPr>
        <p:cxnSp>
          <p:nvCxnSpPr>
            <p:cNvPr id="157" name="Straight Connector 156"/>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1" name="Group 160"/>
          <p:cNvGrpSpPr/>
          <p:nvPr/>
        </p:nvGrpSpPr>
        <p:grpSpPr>
          <a:xfrm>
            <a:off x="5695329" y="3208712"/>
            <a:ext cx="363205" cy="307780"/>
            <a:chOff x="2267744" y="2204864"/>
            <a:chExt cx="736711" cy="288032"/>
          </a:xfrm>
        </p:grpSpPr>
        <p:cxnSp>
          <p:nvCxnSpPr>
            <p:cNvPr id="162" name="Straight Connector 16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3004455" y="2213248"/>
              <a:ext cx="0" cy="26215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6" name="Group 165"/>
          <p:cNvGrpSpPr/>
          <p:nvPr/>
        </p:nvGrpSpPr>
        <p:grpSpPr>
          <a:xfrm>
            <a:off x="6058534" y="3194490"/>
            <a:ext cx="363205" cy="316738"/>
            <a:chOff x="2267744" y="2204864"/>
            <a:chExt cx="736711" cy="296416"/>
          </a:xfrm>
        </p:grpSpPr>
        <p:cxnSp>
          <p:nvCxnSpPr>
            <p:cNvPr id="167" name="Straight Connector 166"/>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71" name="Group 170"/>
          <p:cNvGrpSpPr/>
          <p:nvPr/>
        </p:nvGrpSpPr>
        <p:grpSpPr>
          <a:xfrm>
            <a:off x="6421738" y="3181053"/>
            <a:ext cx="363205" cy="316738"/>
            <a:chOff x="2267744" y="2204864"/>
            <a:chExt cx="736711" cy="296416"/>
          </a:xfrm>
        </p:grpSpPr>
        <p:cxnSp>
          <p:nvCxnSpPr>
            <p:cNvPr id="172" name="Straight Connector 17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76" name="Group 175"/>
          <p:cNvGrpSpPr/>
          <p:nvPr/>
        </p:nvGrpSpPr>
        <p:grpSpPr>
          <a:xfrm>
            <a:off x="6789043" y="3179562"/>
            <a:ext cx="363205" cy="316738"/>
            <a:chOff x="2267744" y="2204864"/>
            <a:chExt cx="736711" cy="296416"/>
          </a:xfrm>
        </p:grpSpPr>
        <p:cxnSp>
          <p:nvCxnSpPr>
            <p:cNvPr id="177" name="Straight Connector 176"/>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81" name="Straight Connector 180"/>
          <p:cNvCxnSpPr/>
          <p:nvPr/>
        </p:nvCxnSpPr>
        <p:spPr>
          <a:xfrm>
            <a:off x="7152247" y="3478382"/>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84" name="Group 183"/>
          <p:cNvGrpSpPr/>
          <p:nvPr/>
        </p:nvGrpSpPr>
        <p:grpSpPr>
          <a:xfrm>
            <a:off x="971601" y="3198969"/>
            <a:ext cx="381926" cy="316738"/>
            <a:chOff x="2229771" y="2204864"/>
            <a:chExt cx="774684" cy="296416"/>
          </a:xfrm>
        </p:grpSpPr>
        <p:cxnSp>
          <p:nvCxnSpPr>
            <p:cNvPr id="185" name="Straight Connector 184"/>
            <p:cNvCxnSpPr/>
            <p:nvPr/>
          </p:nvCxnSpPr>
          <p:spPr>
            <a:xfrm>
              <a:off x="2229771" y="2492896"/>
              <a:ext cx="438175"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89" name="Group 188"/>
          <p:cNvGrpSpPr/>
          <p:nvPr/>
        </p:nvGrpSpPr>
        <p:grpSpPr>
          <a:xfrm>
            <a:off x="1353526" y="3212408"/>
            <a:ext cx="363204" cy="316738"/>
            <a:chOff x="2267746" y="2204864"/>
            <a:chExt cx="736709" cy="296416"/>
          </a:xfrm>
        </p:grpSpPr>
        <p:cxnSp>
          <p:nvCxnSpPr>
            <p:cNvPr id="190" name="Straight Connector 189"/>
            <p:cNvCxnSpPr/>
            <p:nvPr/>
          </p:nvCxnSpPr>
          <p:spPr>
            <a:xfrm>
              <a:off x="2267746"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94" name="Group 193"/>
          <p:cNvGrpSpPr/>
          <p:nvPr/>
        </p:nvGrpSpPr>
        <p:grpSpPr>
          <a:xfrm>
            <a:off x="1720830" y="3217665"/>
            <a:ext cx="363205" cy="316738"/>
            <a:chOff x="2267744" y="2204864"/>
            <a:chExt cx="736711" cy="296416"/>
          </a:xfrm>
        </p:grpSpPr>
        <p:cxnSp>
          <p:nvCxnSpPr>
            <p:cNvPr id="195" name="Straight Connector 194"/>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99" name="Group 198"/>
          <p:cNvGrpSpPr/>
          <p:nvPr/>
        </p:nvGrpSpPr>
        <p:grpSpPr>
          <a:xfrm>
            <a:off x="2090086" y="3192998"/>
            <a:ext cx="363205" cy="316738"/>
            <a:chOff x="2267744" y="2204864"/>
            <a:chExt cx="736711" cy="296416"/>
          </a:xfrm>
        </p:grpSpPr>
        <p:cxnSp>
          <p:nvCxnSpPr>
            <p:cNvPr id="200" name="Straight Connector 199"/>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2432885" y="3217665"/>
            <a:ext cx="363205" cy="316738"/>
            <a:chOff x="2267744" y="2204864"/>
            <a:chExt cx="736711" cy="296416"/>
          </a:xfrm>
        </p:grpSpPr>
        <p:cxnSp>
          <p:nvCxnSpPr>
            <p:cNvPr id="205" name="Straight Connector 204"/>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9" name="Group 208"/>
          <p:cNvGrpSpPr/>
          <p:nvPr/>
        </p:nvGrpSpPr>
        <p:grpSpPr>
          <a:xfrm>
            <a:off x="2796089" y="3203448"/>
            <a:ext cx="363205" cy="316738"/>
            <a:chOff x="2267744" y="2204864"/>
            <a:chExt cx="736711" cy="296416"/>
          </a:xfrm>
        </p:grpSpPr>
        <p:cxnSp>
          <p:nvCxnSpPr>
            <p:cNvPr id="210" name="Straight Connector 209"/>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p:nvGrpSpPr>
        <p:grpSpPr>
          <a:xfrm>
            <a:off x="3159294" y="3190011"/>
            <a:ext cx="363205" cy="316738"/>
            <a:chOff x="2267744" y="2204864"/>
            <a:chExt cx="736711" cy="296416"/>
          </a:xfrm>
        </p:grpSpPr>
        <p:cxnSp>
          <p:nvCxnSpPr>
            <p:cNvPr id="215" name="Straight Connector 214"/>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3526599" y="3188519"/>
            <a:ext cx="363205" cy="316738"/>
            <a:chOff x="2267744" y="2204864"/>
            <a:chExt cx="736711" cy="296416"/>
          </a:xfrm>
        </p:grpSpPr>
        <p:cxnSp>
          <p:nvCxnSpPr>
            <p:cNvPr id="220" name="Straight Connector 219"/>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24" name="Group 223"/>
          <p:cNvGrpSpPr/>
          <p:nvPr/>
        </p:nvGrpSpPr>
        <p:grpSpPr>
          <a:xfrm>
            <a:off x="3889803" y="3179562"/>
            <a:ext cx="363205" cy="316738"/>
            <a:chOff x="2267744" y="2204864"/>
            <a:chExt cx="736711" cy="296416"/>
          </a:xfrm>
        </p:grpSpPr>
        <p:cxnSp>
          <p:nvCxnSpPr>
            <p:cNvPr id="225" name="Straight Connector 224"/>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29" name="Oval 228"/>
          <p:cNvSpPr/>
          <p:nvPr/>
        </p:nvSpPr>
        <p:spPr>
          <a:xfrm>
            <a:off x="1151785" y="3023070"/>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1</a:t>
            </a:r>
            <a:endParaRPr lang="en-IN" sz="1600" b="1" dirty="0">
              <a:solidFill>
                <a:schemeClr val="tx1"/>
              </a:solidFill>
            </a:endParaRPr>
          </a:p>
        </p:txBody>
      </p:sp>
      <p:sp>
        <p:nvSpPr>
          <p:cNvPr id="230" name="Oval 229"/>
          <p:cNvSpPr/>
          <p:nvPr/>
        </p:nvSpPr>
        <p:spPr>
          <a:xfrm>
            <a:off x="1514990" y="3015837"/>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2</a:t>
            </a:r>
            <a:endParaRPr lang="en-IN" sz="1600" b="1" dirty="0">
              <a:solidFill>
                <a:schemeClr val="tx1"/>
              </a:solidFill>
            </a:endParaRPr>
          </a:p>
        </p:txBody>
      </p:sp>
      <p:sp>
        <p:nvSpPr>
          <p:cNvPr id="231" name="Oval 230"/>
          <p:cNvSpPr/>
          <p:nvPr/>
        </p:nvSpPr>
        <p:spPr>
          <a:xfrm>
            <a:off x="1882293" y="3025041"/>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3</a:t>
            </a:r>
            <a:endParaRPr lang="en-IN" sz="1600" b="1" dirty="0">
              <a:solidFill>
                <a:schemeClr val="tx1"/>
              </a:solidFill>
            </a:endParaRPr>
          </a:p>
        </p:txBody>
      </p:sp>
      <p:sp>
        <p:nvSpPr>
          <p:cNvPr id="232" name="Oval 231"/>
          <p:cNvSpPr/>
          <p:nvPr/>
        </p:nvSpPr>
        <p:spPr>
          <a:xfrm>
            <a:off x="2244108" y="3026196"/>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4</a:t>
            </a:r>
            <a:endParaRPr lang="en-IN" sz="1600" b="1" dirty="0">
              <a:solidFill>
                <a:schemeClr val="tx1"/>
              </a:solidFill>
            </a:endParaRPr>
          </a:p>
        </p:txBody>
      </p:sp>
      <p:sp>
        <p:nvSpPr>
          <p:cNvPr id="233" name="Oval 232"/>
          <p:cNvSpPr/>
          <p:nvPr/>
        </p:nvSpPr>
        <p:spPr>
          <a:xfrm>
            <a:off x="2607313" y="3018961"/>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5</a:t>
            </a:r>
            <a:endParaRPr lang="en-IN" sz="1600" b="1" dirty="0">
              <a:solidFill>
                <a:schemeClr val="tx1"/>
              </a:solidFill>
            </a:endParaRPr>
          </a:p>
        </p:txBody>
      </p:sp>
      <p:sp>
        <p:nvSpPr>
          <p:cNvPr id="234" name="Oval 233"/>
          <p:cNvSpPr/>
          <p:nvPr/>
        </p:nvSpPr>
        <p:spPr>
          <a:xfrm>
            <a:off x="2974616" y="3028167"/>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6</a:t>
            </a:r>
            <a:endParaRPr lang="en-IN" sz="1600" b="1" dirty="0">
              <a:solidFill>
                <a:schemeClr val="tx1"/>
              </a:solidFill>
            </a:endParaRPr>
          </a:p>
        </p:txBody>
      </p:sp>
      <p:sp>
        <p:nvSpPr>
          <p:cNvPr id="235" name="Oval 234"/>
          <p:cNvSpPr/>
          <p:nvPr/>
        </p:nvSpPr>
        <p:spPr>
          <a:xfrm>
            <a:off x="3320757" y="3003798"/>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7</a:t>
            </a:r>
            <a:endParaRPr lang="en-IN" sz="1600" b="1" dirty="0">
              <a:solidFill>
                <a:schemeClr val="tx1"/>
              </a:solidFill>
            </a:endParaRPr>
          </a:p>
        </p:txBody>
      </p:sp>
      <p:sp>
        <p:nvSpPr>
          <p:cNvPr id="236" name="Oval 235"/>
          <p:cNvSpPr/>
          <p:nvPr/>
        </p:nvSpPr>
        <p:spPr>
          <a:xfrm>
            <a:off x="3683962" y="2996564"/>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8</a:t>
            </a:r>
            <a:endParaRPr lang="en-IN" sz="1600" b="1" dirty="0">
              <a:solidFill>
                <a:schemeClr val="tx1"/>
              </a:solidFill>
            </a:endParaRPr>
          </a:p>
        </p:txBody>
      </p:sp>
      <p:sp>
        <p:nvSpPr>
          <p:cNvPr id="237" name="Oval 236"/>
          <p:cNvSpPr/>
          <p:nvPr/>
        </p:nvSpPr>
        <p:spPr>
          <a:xfrm>
            <a:off x="4051265" y="3005769"/>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9</a:t>
            </a:r>
            <a:endParaRPr lang="en-IN" sz="1600" b="1" dirty="0">
              <a:solidFill>
                <a:schemeClr val="tx1"/>
              </a:solidFill>
            </a:endParaRPr>
          </a:p>
        </p:txBody>
      </p:sp>
      <p:sp>
        <p:nvSpPr>
          <p:cNvPr id="238" name="Oval 237"/>
          <p:cNvSpPr/>
          <p:nvPr/>
        </p:nvSpPr>
        <p:spPr>
          <a:xfrm>
            <a:off x="4396044" y="3015474"/>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1</a:t>
            </a:r>
            <a:endParaRPr lang="en-IN" sz="1600" b="1" dirty="0">
              <a:solidFill>
                <a:schemeClr val="tx1"/>
              </a:solidFill>
            </a:endParaRPr>
          </a:p>
        </p:txBody>
      </p:sp>
      <p:sp>
        <p:nvSpPr>
          <p:cNvPr id="239" name="Oval 238"/>
          <p:cNvSpPr/>
          <p:nvPr/>
        </p:nvSpPr>
        <p:spPr>
          <a:xfrm>
            <a:off x="4759249" y="3008241"/>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2</a:t>
            </a:r>
            <a:endParaRPr lang="en-IN" sz="1600" b="1" dirty="0">
              <a:solidFill>
                <a:schemeClr val="tx1"/>
              </a:solidFill>
            </a:endParaRPr>
          </a:p>
        </p:txBody>
      </p:sp>
      <p:sp>
        <p:nvSpPr>
          <p:cNvPr id="240" name="Oval 239"/>
          <p:cNvSpPr/>
          <p:nvPr/>
        </p:nvSpPr>
        <p:spPr>
          <a:xfrm>
            <a:off x="5126552" y="3017445"/>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3</a:t>
            </a:r>
            <a:endParaRPr lang="en-IN" sz="1600" b="1" dirty="0">
              <a:solidFill>
                <a:schemeClr val="tx1"/>
              </a:solidFill>
            </a:endParaRPr>
          </a:p>
        </p:txBody>
      </p:sp>
      <p:sp>
        <p:nvSpPr>
          <p:cNvPr id="241" name="Oval 240"/>
          <p:cNvSpPr/>
          <p:nvPr/>
        </p:nvSpPr>
        <p:spPr>
          <a:xfrm>
            <a:off x="5488367" y="3018600"/>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4</a:t>
            </a:r>
            <a:endParaRPr lang="en-IN" sz="1600" b="1" dirty="0">
              <a:solidFill>
                <a:schemeClr val="tx1"/>
              </a:solidFill>
            </a:endParaRPr>
          </a:p>
        </p:txBody>
      </p:sp>
      <p:sp>
        <p:nvSpPr>
          <p:cNvPr id="242" name="Oval 241"/>
          <p:cNvSpPr/>
          <p:nvPr/>
        </p:nvSpPr>
        <p:spPr>
          <a:xfrm>
            <a:off x="5851572" y="3011366"/>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5</a:t>
            </a:r>
            <a:endParaRPr lang="en-IN" sz="1600" b="1" dirty="0">
              <a:solidFill>
                <a:schemeClr val="tx1"/>
              </a:solidFill>
            </a:endParaRPr>
          </a:p>
        </p:txBody>
      </p:sp>
      <p:sp>
        <p:nvSpPr>
          <p:cNvPr id="243" name="Oval 242"/>
          <p:cNvSpPr/>
          <p:nvPr/>
        </p:nvSpPr>
        <p:spPr>
          <a:xfrm>
            <a:off x="6218875" y="3020570"/>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6</a:t>
            </a:r>
            <a:endParaRPr lang="en-IN" sz="1600" b="1" dirty="0">
              <a:solidFill>
                <a:schemeClr val="tx1"/>
              </a:solidFill>
            </a:endParaRPr>
          </a:p>
        </p:txBody>
      </p:sp>
      <p:sp>
        <p:nvSpPr>
          <p:cNvPr id="244" name="Oval 243"/>
          <p:cNvSpPr/>
          <p:nvPr/>
        </p:nvSpPr>
        <p:spPr>
          <a:xfrm>
            <a:off x="6565016" y="2996202"/>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7</a:t>
            </a:r>
            <a:endParaRPr lang="en-IN" sz="1600" b="1" dirty="0">
              <a:solidFill>
                <a:schemeClr val="tx1"/>
              </a:solidFill>
            </a:endParaRPr>
          </a:p>
        </p:txBody>
      </p:sp>
      <p:sp>
        <p:nvSpPr>
          <p:cNvPr id="245" name="Oval 244"/>
          <p:cNvSpPr/>
          <p:nvPr/>
        </p:nvSpPr>
        <p:spPr>
          <a:xfrm>
            <a:off x="6928221" y="2988969"/>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8</a:t>
            </a:r>
            <a:endParaRPr lang="en-IN" sz="1600" b="1" dirty="0">
              <a:solidFill>
                <a:schemeClr val="tx1"/>
              </a:solidFill>
            </a:endParaRPr>
          </a:p>
        </p:txBody>
      </p:sp>
      <p:cxnSp>
        <p:nvCxnSpPr>
          <p:cNvPr id="269" name="Straight Connector 268"/>
          <p:cNvCxnSpPr/>
          <p:nvPr/>
        </p:nvCxnSpPr>
        <p:spPr>
          <a:xfrm>
            <a:off x="4253008" y="3486970"/>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a:off x="7325736" y="3182987"/>
            <a:ext cx="0" cy="30777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7329750" y="3182986"/>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7507252" y="3191945"/>
            <a:ext cx="0" cy="30777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7695202" y="3184041"/>
            <a:ext cx="0" cy="32201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flipV="1">
            <a:off x="7678395" y="3175431"/>
            <a:ext cx="764866" cy="826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275" name="Oval 274"/>
          <p:cNvSpPr/>
          <p:nvPr/>
        </p:nvSpPr>
        <p:spPr>
          <a:xfrm>
            <a:off x="7297908" y="2979210"/>
            <a:ext cx="225979" cy="175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dirty="0">
                <a:solidFill>
                  <a:schemeClr val="tx1"/>
                </a:solidFill>
              </a:rPr>
              <a:t>9</a:t>
            </a:r>
            <a:endParaRPr lang="en-IN" sz="1600" b="1" dirty="0">
              <a:solidFill>
                <a:schemeClr val="tx1"/>
              </a:solidFill>
            </a:endParaRPr>
          </a:p>
        </p:txBody>
      </p:sp>
      <p:cxnSp>
        <p:nvCxnSpPr>
          <p:cNvPr id="276" name="Straight Connector 275"/>
          <p:cNvCxnSpPr/>
          <p:nvPr/>
        </p:nvCxnSpPr>
        <p:spPr>
          <a:xfrm>
            <a:off x="7280026" y="4253905"/>
            <a:ext cx="62108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flipV="1">
            <a:off x="7901112" y="3936888"/>
            <a:ext cx="0" cy="3286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a:off x="7901112" y="3948332"/>
            <a:ext cx="54214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a:off x="7507253" y="3491819"/>
            <a:ext cx="17750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a:off x="3908906" y="4260633"/>
            <a:ext cx="4871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a:off x="3596835" y="3977814"/>
            <a:ext cx="30929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3909940" y="3972879"/>
            <a:ext cx="0" cy="2979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a:off x="179512" y="1564522"/>
            <a:ext cx="36102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a:off x="179511" y="824035"/>
            <a:ext cx="722056"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flipV="1">
            <a:off x="8236844" y="1557517"/>
            <a:ext cx="0" cy="3286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nvCxnSpPr>
        <p:spPr>
          <a:xfrm>
            <a:off x="8251404" y="1898417"/>
            <a:ext cx="5690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86" name="Rectangle 285"/>
          <p:cNvSpPr/>
          <p:nvPr/>
        </p:nvSpPr>
        <p:spPr>
          <a:xfrm>
            <a:off x="56801" y="462207"/>
            <a:ext cx="503660" cy="307775"/>
          </a:xfrm>
          <a:prstGeom prst="rect">
            <a:avLst/>
          </a:prstGeom>
        </p:spPr>
        <p:txBody>
          <a:bodyPr wrap="none" lIns="91438" tIns="45719" rIns="91438" bIns="45719">
            <a:spAutoFit/>
          </a:bodyPr>
          <a:lstStyle/>
          <a:p>
            <a:r>
              <a:rPr lang="en-US" dirty="0"/>
              <a:t>SCL</a:t>
            </a:r>
            <a:endParaRPr lang="en-IN" dirty="0"/>
          </a:p>
        </p:txBody>
      </p:sp>
      <p:sp>
        <p:nvSpPr>
          <p:cNvPr id="287" name="Rectangle 286"/>
          <p:cNvSpPr/>
          <p:nvPr/>
        </p:nvSpPr>
        <p:spPr>
          <a:xfrm>
            <a:off x="0" y="1174020"/>
            <a:ext cx="540529" cy="307775"/>
          </a:xfrm>
          <a:prstGeom prst="rect">
            <a:avLst/>
          </a:prstGeom>
        </p:spPr>
        <p:txBody>
          <a:bodyPr wrap="none" lIns="91438" tIns="45719" rIns="91438" bIns="45719">
            <a:spAutoFit/>
          </a:bodyPr>
          <a:lstStyle/>
          <a:p>
            <a:r>
              <a:rPr lang="en-US" dirty="0" smtClean="0"/>
              <a:t>SDA</a:t>
            </a:r>
            <a:endParaRPr lang="en-IN" dirty="0"/>
          </a:p>
        </p:txBody>
      </p:sp>
      <p:grpSp>
        <p:nvGrpSpPr>
          <p:cNvPr id="279" name="Group 278"/>
          <p:cNvGrpSpPr/>
          <p:nvPr/>
        </p:nvGrpSpPr>
        <p:grpSpPr>
          <a:xfrm>
            <a:off x="950949" y="1610384"/>
            <a:ext cx="2634791" cy="338797"/>
            <a:chOff x="950949" y="1610384"/>
            <a:chExt cx="2634791" cy="338797"/>
          </a:xfrm>
        </p:grpSpPr>
        <p:cxnSp>
          <p:nvCxnSpPr>
            <p:cNvPr id="288" name="Straight Connector 287"/>
            <p:cNvCxnSpPr/>
            <p:nvPr/>
          </p:nvCxnSpPr>
          <p:spPr>
            <a:xfrm>
              <a:off x="1335011"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a:off x="1702314"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a:off x="2071570"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93" name="Rectangle 292"/>
            <p:cNvSpPr/>
            <p:nvPr/>
          </p:nvSpPr>
          <p:spPr>
            <a:xfrm>
              <a:off x="971806" y="1610384"/>
              <a:ext cx="2536277" cy="288031"/>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4" name="Straight Connector 293"/>
            <p:cNvCxnSpPr/>
            <p:nvPr/>
          </p:nvCxnSpPr>
          <p:spPr>
            <a:xfrm>
              <a:off x="2414369"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a:off x="2773728"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147082"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97" name="Rectangle 296"/>
            <p:cNvSpPr/>
            <p:nvPr/>
          </p:nvSpPr>
          <p:spPr>
            <a:xfrm>
              <a:off x="950949" y="1610627"/>
              <a:ext cx="2634791" cy="338554"/>
            </a:xfrm>
            <a:prstGeom prst="rect">
              <a:avLst/>
            </a:prstGeom>
          </p:spPr>
          <p:txBody>
            <a:bodyPr wrap="square">
              <a:spAutoFit/>
            </a:bodyPr>
            <a:lstStyle/>
            <a:p>
              <a:r>
                <a:rPr lang="en-US" sz="1600" dirty="0"/>
                <a:t>A7 </a:t>
              </a:r>
              <a:r>
                <a:rPr lang="en-US" sz="1600" dirty="0" smtClean="0"/>
                <a:t>A6  A5  A4 A3  A2  A1</a:t>
              </a:r>
              <a:endParaRPr lang="en-IN" sz="1600" dirty="0"/>
            </a:p>
          </p:txBody>
        </p:sp>
      </p:grpSp>
      <p:grpSp>
        <p:nvGrpSpPr>
          <p:cNvPr id="298" name="Group 297"/>
          <p:cNvGrpSpPr/>
          <p:nvPr/>
        </p:nvGrpSpPr>
        <p:grpSpPr>
          <a:xfrm>
            <a:off x="990321" y="3947098"/>
            <a:ext cx="2634791" cy="338797"/>
            <a:chOff x="950949" y="1610384"/>
            <a:chExt cx="2634791" cy="338797"/>
          </a:xfrm>
        </p:grpSpPr>
        <p:cxnSp>
          <p:nvCxnSpPr>
            <p:cNvPr id="299" name="Straight Connector 298"/>
            <p:cNvCxnSpPr/>
            <p:nvPr/>
          </p:nvCxnSpPr>
          <p:spPr>
            <a:xfrm>
              <a:off x="1335011"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1702314"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p:nvCxnSpPr>
          <p:spPr>
            <a:xfrm>
              <a:off x="2071570"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02" name="Rectangle 301"/>
            <p:cNvSpPr/>
            <p:nvPr/>
          </p:nvSpPr>
          <p:spPr>
            <a:xfrm>
              <a:off x="971806" y="1610384"/>
              <a:ext cx="2536277" cy="288031"/>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03" name="Straight Connector 302"/>
            <p:cNvCxnSpPr/>
            <p:nvPr/>
          </p:nvCxnSpPr>
          <p:spPr>
            <a:xfrm>
              <a:off x="2414369"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a:xfrm>
              <a:off x="2773728"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p:nvCxnSpPr>
          <p:spPr>
            <a:xfrm>
              <a:off x="3147082" y="1610384"/>
              <a:ext cx="0" cy="28803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06" name="Rectangle 305"/>
            <p:cNvSpPr/>
            <p:nvPr/>
          </p:nvSpPr>
          <p:spPr>
            <a:xfrm>
              <a:off x="950949" y="1610627"/>
              <a:ext cx="2634791" cy="338554"/>
            </a:xfrm>
            <a:prstGeom prst="rect">
              <a:avLst/>
            </a:prstGeom>
          </p:spPr>
          <p:txBody>
            <a:bodyPr wrap="square">
              <a:spAutoFit/>
            </a:bodyPr>
            <a:lstStyle/>
            <a:p>
              <a:r>
                <a:rPr lang="en-US" sz="1600" dirty="0"/>
                <a:t>A7 </a:t>
              </a:r>
              <a:r>
                <a:rPr lang="en-US" sz="1600" dirty="0" smtClean="0"/>
                <a:t>A6  A5  A4 A3  A2  A1</a:t>
              </a:r>
              <a:endParaRPr lang="en-IN" sz="1600" dirty="0"/>
            </a:p>
          </p:txBody>
        </p:sp>
      </p:grpSp>
      <p:grpSp>
        <p:nvGrpSpPr>
          <p:cNvPr id="307" name="Group 306"/>
          <p:cNvGrpSpPr/>
          <p:nvPr/>
        </p:nvGrpSpPr>
        <p:grpSpPr>
          <a:xfrm>
            <a:off x="4293051" y="1589784"/>
            <a:ext cx="2991674" cy="354220"/>
            <a:chOff x="4293051" y="1589784"/>
            <a:chExt cx="2991674" cy="354220"/>
          </a:xfrm>
        </p:grpSpPr>
        <p:cxnSp>
          <p:nvCxnSpPr>
            <p:cNvPr id="308" name="Straight Connector 307"/>
            <p:cNvCxnSpPr/>
            <p:nvPr/>
          </p:nvCxnSpPr>
          <p:spPr>
            <a:xfrm>
              <a:off x="6866129" y="1589784"/>
              <a:ext cx="7304" cy="32868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4656256"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5023559"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p:nvCxnSpPr>
          <p:spPr>
            <a:xfrm>
              <a:off x="5392815"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12" name="Rectangle 311"/>
            <p:cNvSpPr/>
            <p:nvPr/>
          </p:nvSpPr>
          <p:spPr>
            <a:xfrm>
              <a:off x="4293051" y="1605173"/>
              <a:ext cx="2916105" cy="288032"/>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13" name="Straight Connector 312"/>
            <p:cNvCxnSpPr/>
            <p:nvPr/>
          </p:nvCxnSpPr>
          <p:spPr>
            <a:xfrm>
              <a:off x="5735614"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p:nvCxnSpPr>
          <p:spPr>
            <a:xfrm>
              <a:off x="6094973"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p:nvCxnSpPr>
          <p:spPr>
            <a:xfrm>
              <a:off x="6468327"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16" name="Rectangle 315"/>
            <p:cNvSpPr/>
            <p:nvPr/>
          </p:nvSpPr>
          <p:spPr>
            <a:xfrm>
              <a:off x="4293051" y="1605450"/>
              <a:ext cx="2991674" cy="338554"/>
            </a:xfrm>
            <a:prstGeom prst="rect">
              <a:avLst/>
            </a:prstGeom>
          </p:spPr>
          <p:txBody>
            <a:bodyPr wrap="square">
              <a:spAutoFit/>
            </a:bodyPr>
            <a:lstStyle/>
            <a:p>
              <a:r>
                <a:rPr lang="en-US" sz="1600" dirty="0"/>
                <a:t>D7 </a:t>
              </a:r>
              <a:r>
                <a:rPr lang="en-US" sz="1600" dirty="0" smtClean="0"/>
                <a:t>D6  </a:t>
              </a:r>
              <a:r>
                <a:rPr lang="en-US" sz="1600" dirty="0"/>
                <a:t>D5 </a:t>
              </a:r>
              <a:r>
                <a:rPr lang="en-US" sz="1600" dirty="0" smtClean="0"/>
                <a:t> </a:t>
              </a:r>
              <a:r>
                <a:rPr lang="en-US" sz="1600" dirty="0"/>
                <a:t>D4 </a:t>
              </a:r>
              <a:r>
                <a:rPr lang="en-US" sz="1600" dirty="0" smtClean="0"/>
                <a:t>D3  </a:t>
              </a:r>
              <a:r>
                <a:rPr lang="en-US" sz="1600" dirty="0"/>
                <a:t>D2  </a:t>
              </a:r>
              <a:r>
                <a:rPr lang="en-US" sz="1600" dirty="0" smtClean="0"/>
                <a:t>D1  </a:t>
              </a:r>
              <a:r>
                <a:rPr lang="en-US" sz="1600" dirty="0"/>
                <a:t>D0</a:t>
              </a:r>
              <a:endParaRPr lang="en-IN" sz="1600" dirty="0"/>
            </a:p>
          </p:txBody>
        </p:sp>
      </p:grpSp>
      <p:grpSp>
        <p:nvGrpSpPr>
          <p:cNvPr id="317" name="Group 316"/>
          <p:cNvGrpSpPr/>
          <p:nvPr/>
        </p:nvGrpSpPr>
        <p:grpSpPr>
          <a:xfrm>
            <a:off x="4379972" y="3939508"/>
            <a:ext cx="2991674" cy="354220"/>
            <a:chOff x="4293051" y="1589784"/>
            <a:chExt cx="2991674" cy="354220"/>
          </a:xfrm>
        </p:grpSpPr>
        <p:cxnSp>
          <p:nvCxnSpPr>
            <p:cNvPr id="318" name="Straight Connector 317"/>
            <p:cNvCxnSpPr/>
            <p:nvPr/>
          </p:nvCxnSpPr>
          <p:spPr>
            <a:xfrm>
              <a:off x="6866129" y="1589784"/>
              <a:ext cx="7304" cy="32868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p:nvCxnSpPr>
          <p:spPr>
            <a:xfrm>
              <a:off x="4656256"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p:nvCxnSpPr>
          <p:spPr>
            <a:xfrm>
              <a:off x="5023559"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p:nvCxnSpPr>
          <p:spPr>
            <a:xfrm>
              <a:off x="5392815"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22" name="Rectangle 321"/>
            <p:cNvSpPr/>
            <p:nvPr/>
          </p:nvSpPr>
          <p:spPr>
            <a:xfrm>
              <a:off x="4293051" y="1605173"/>
              <a:ext cx="2916105" cy="288032"/>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23" name="Straight Connector 322"/>
            <p:cNvCxnSpPr/>
            <p:nvPr/>
          </p:nvCxnSpPr>
          <p:spPr>
            <a:xfrm>
              <a:off x="5735614"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p:nvCxnSpPr>
          <p:spPr>
            <a:xfrm>
              <a:off x="6094973"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p:nvCxnSpPr>
          <p:spPr>
            <a:xfrm>
              <a:off x="6468327" y="1605173"/>
              <a:ext cx="0" cy="28803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26" name="Rectangle 325"/>
            <p:cNvSpPr/>
            <p:nvPr/>
          </p:nvSpPr>
          <p:spPr>
            <a:xfrm>
              <a:off x="4293051" y="1605450"/>
              <a:ext cx="2991674" cy="338554"/>
            </a:xfrm>
            <a:prstGeom prst="rect">
              <a:avLst/>
            </a:prstGeom>
          </p:spPr>
          <p:txBody>
            <a:bodyPr wrap="square">
              <a:spAutoFit/>
            </a:bodyPr>
            <a:lstStyle/>
            <a:p>
              <a:r>
                <a:rPr lang="en-US" sz="1600" dirty="0"/>
                <a:t>D7 </a:t>
              </a:r>
              <a:r>
                <a:rPr lang="en-US" sz="1600" dirty="0" smtClean="0"/>
                <a:t>D6  </a:t>
              </a:r>
              <a:r>
                <a:rPr lang="en-US" sz="1600" dirty="0"/>
                <a:t>D5 </a:t>
              </a:r>
              <a:r>
                <a:rPr lang="en-US" sz="1600" dirty="0" smtClean="0"/>
                <a:t> </a:t>
              </a:r>
              <a:r>
                <a:rPr lang="en-US" sz="1600" dirty="0"/>
                <a:t>D4 </a:t>
              </a:r>
              <a:r>
                <a:rPr lang="en-US" sz="1600" dirty="0" smtClean="0"/>
                <a:t>D3  </a:t>
              </a:r>
              <a:r>
                <a:rPr lang="en-US" sz="1600" dirty="0"/>
                <a:t>D2  </a:t>
              </a:r>
              <a:r>
                <a:rPr lang="en-US" sz="1600" dirty="0" smtClean="0"/>
                <a:t>D1  </a:t>
              </a:r>
              <a:r>
                <a:rPr lang="en-US" sz="1600" dirty="0"/>
                <a:t>D0</a:t>
              </a:r>
              <a:endParaRPr lang="en-IN" sz="1600" dirty="0"/>
            </a:p>
          </p:txBody>
        </p:sp>
      </p:grpSp>
    </p:spTree>
    <p:extLst>
      <p:ext uri="{BB962C8B-B14F-4D97-AF65-F5344CB8AC3E}">
        <p14:creationId xmlns:p14="http://schemas.microsoft.com/office/powerpoint/2010/main" val="413596724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I2C MODES</a:t>
            </a:r>
            <a:endParaRPr lang="en-US" b="1" dirty="0"/>
          </a:p>
        </p:txBody>
      </p:sp>
      <p:sp>
        <p:nvSpPr>
          <p:cNvPr id="3" name="Subtitle 2"/>
          <p:cNvSpPr>
            <a:spLocks noGrp="1"/>
          </p:cNvSpPr>
          <p:nvPr>
            <p:ph type="subTitle" idx="1"/>
          </p:nvPr>
        </p:nvSpPr>
        <p:spPr/>
        <p:txBody>
          <a:bodyPr/>
          <a:lstStyle/>
          <a:p>
            <a:r>
              <a:rPr lang="en-US" dirty="0" smtClean="0"/>
              <a:t>Teacher name | SECTION-3</a:t>
            </a:r>
            <a:endParaRPr lang="en-US" dirty="0"/>
          </a:p>
        </p:txBody>
      </p:sp>
    </p:spTree>
    <p:extLst>
      <p:ext uri="{BB962C8B-B14F-4D97-AF65-F5344CB8AC3E}">
        <p14:creationId xmlns:p14="http://schemas.microsoft.com/office/powerpoint/2010/main" val="371069062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3059" y="2468959"/>
            <a:ext cx="6632812" cy="1102519"/>
          </a:xfrm>
        </p:spPr>
        <p:txBody>
          <a:bodyPr>
            <a:normAutofit fontScale="90000"/>
          </a:bodyPr>
          <a:lstStyle/>
          <a:p>
            <a:pPr lvl="1" algn="l"/>
            <a:r>
              <a:rPr lang="en-US" sz="4200" dirty="0">
                <a:latin typeface="+mj-lt"/>
              </a:rPr>
              <a:t>Fast </a:t>
            </a:r>
            <a:r>
              <a:rPr lang="en-US" sz="4200" dirty="0" smtClean="0">
                <a:latin typeface="+mj-lt"/>
              </a:rPr>
              <a:t>Mode/Standard Mode</a:t>
            </a:r>
            <a:endParaRPr lang="en-IN" sz="4200" dirty="0">
              <a:latin typeface="+mj-lt"/>
            </a:endParaRPr>
          </a:p>
        </p:txBody>
      </p:sp>
    </p:spTree>
    <p:extLst>
      <p:ext uri="{BB962C8B-B14F-4D97-AF65-F5344CB8AC3E}">
        <p14:creationId xmlns:p14="http://schemas.microsoft.com/office/powerpoint/2010/main" val="259039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Mode</a:t>
            </a:r>
            <a:endParaRPr lang="en-IN" dirty="0"/>
          </a:p>
        </p:txBody>
      </p:sp>
      <p:sp>
        <p:nvSpPr>
          <p:cNvPr id="3" name="Content Placeholder 2"/>
          <p:cNvSpPr>
            <a:spLocks noGrp="1"/>
          </p:cNvSpPr>
          <p:nvPr>
            <p:ph idx="1"/>
          </p:nvPr>
        </p:nvSpPr>
        <p:spPr>
          <a:xfrm>
            <a:off x="728332" y="1473587"/>
            <a:ext cx="8041094" cy="3146611"/>
          </a:xfrm>
        </p:spPr>
        <p:txBody>
          <a:bodyPr>
            <a:noAutofit/>
          </a:bodyPr>
          <a:lstStyle/>
          <a:p>
            <a:r>
              <a:rPr lang="en-US" sz="1800" dirty="0"/>
              <a:t>Fast mode is a mode in i2c protocol, where devices can receive and transmit data up to 400 </a:t>
            </a:r>
            <a:r>
              <a:rPr lang="en-US" sz="1800" dirty="0" err="1"/>
              <a:t>kbits</a:t>
            </a:r>
            <a:r>
              <a:rPr lang="en-US" sz="1800" dirty="0"/>
              <a:t>/s.</a:t>
            </a:r>
            <a:endParaRPr lang="en-IN" sz="1800" dirty="0"/>
          </a:p>
          <a:p>
            <a:r>
              <a:rPr lang="en-US" sz="1800" dirty="0"/>
              <a:t>Fast-mode devices are downward-compatible and can communicate with Standard-mode devices in a 0 to 100 </a:t>
            </a:r>
            <a:r>
              <a:rPr lang="en-US" sz="1800" dirty="0" err="1"/>
              <a:t>kbit</a:t>
            </a:r>
            <a:r>
              <a:rPr lang="en-US" sz="1800" dirty="0"/>
              <a:t>/s I2C-bus </a:t>
            </a:r>
            <a:r>
              <a:rPr lang="en-US" sz="1800" dirty="0" smtClean="0"/>
              <a:t>system</a:t>
            </a:r>
          </a:p>
          <a:p>
            <a:r>
              <a:rPr lang="en-US" sz="1800" dirty="0" smtClean="0"/>
              <a:t>to </a:t>
            </a:r>
            <a:r>
              <a:rPr lang="en-US" sz="1800" dirty="0"/>
              <a:t>achieve data transfer rate up to 400kbits/sec, you must put the i2c device in to fast mode</a:t>
            </a:r>
            <a:endParaRPr lang="en-IN" sz="1800" dirty="0"/>
          </a:p>
        </p:txBody>
      </p:sp>
    </p:spTree>
    <p:extLst>
      <p:ext uri="{BB962C8B-B14F-4D97-AF65-F5344CB8AC3E}">
        <p14:creationId xmlns:p14="http://schemas.microsoft.com/office/powerpoint/2010/main" val="28500592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Mode</a:t>
            </a:r>
            <a:endParaRPr lang="en-IN" dirty="0"/>
          </a:p>
        </p:txBody>
      </p:sp>
      <p:sp>
        <p:nvSpPr>
          <p:cNvPr id="3" name="Content Placeholder 2"/>
          <p:cNvSpPr>
            <a:spLocks noGrp="1"/>
          </p:cNvSpPr>
          <p:nvPr>
            <p:ph idx="1"/>
          </p:nvPr>
        </p:nvSpPr>
        <p:spPr>
          <a:xfrm>
            <a:off x="827483" y="1539689"/>
            <a:ext cx="7974993" cy="3146611"/>
          </a:xfrm>
        </p:spPr>
        <p:txBody>
          <a:bodyPr>
            <a:normAutofit/>
          </a:bodyPr>
          <a:lstStyle/>
          <a:p>
            <a:r>
              <a:rPr lang="en-US" sz="1800" dirty="0"/>
              <a:t>In standard mode communication data transfer rate can reach up to maximum of 100kbits/sec. </a:t>
            </a:r>
            <a:endParaRPr lang="en-US" sz="1800" dirty="0" smtClean="0"/>
          </a:p>
          <a:p>
            <a:r>
              <a:rPr lang="en-US" sz="1800" dirty="0"/>
              <a:t>stand mode was the very first mode, introduced when first i2c spec was released. </a:t>
            </a:r>
            <a:endParaRPr lang="en-US" sz="1800" dirty="0" smtClean="0"/>
          </a:p>
          <a:p>
            <a:r>
              <a:rPr lang="en-US" sz="1800" dirty="0" smtClean="0"/>
              <a:t>Standard-mode </a:t>
            </a:r>
            <a:r>
              <a:rPr lang="en-US" sz="1800" dirty="0"/>
              <a:t>devices, however, are not upward compatible; </a:t>
            </a:r>
            <a:endParaRPr lang="en-IN" sz="1800" dirty="0"/>
          </a:p>
        </p:txBody>
      </p:sp>
    </p:spTree>
    <p:extLst>
      <p:ext uri="{BB962C8B-B14F-4D97-AF65-F5344CB8AC3E}">
        <p14:creationId xmlns:p14="http://schemas.microsoft.com/office/powerpoint/2010/main" val="35626642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different than SPI ?</a:t>
            </a:r>
            <a:endParaRPr lang="en-IN" dirty="0"/>
          </a:p>
        </p:txBody>
      </p:sp>
      <p:sp>
        <p:nvSpPr>
          <p:cNvPr id="2" name="Rectangle 1"/>
          <p:cNvSpPr/>
          <p:nvPr/>
        </p:nvSpPr>
        <p:spPr>
          <a:xfrm>
            <a:off x="2048720" y="3931518"/>
            <a:ext cx="4296369" cy="830997"/>
          </a:xfrm>
          <a:prstGeom prst="rect">
            <a:avLst/>
          </a:prstGeom>
        </p:spPr>
        <p:txBody>
          <a:bodyPr wrap="none">
            <a:spAutoFit/>
          </a:bodyPr>
          <a:lstStyle/>
          <a:p>
            <a:pPr algn="ctr"/>
            <a:r>
              <a:rPr lang="en-US" sz="2400" dirty="0"/>
              <a:t>I2C supports hardware </a:t>
            </a:r>
            <a:r>
              <a:rPr lang="en-US" sz="2400" dirty="0" smtClean="0"/>
              <a:t>ACK</a:t>
            </a:r>
          </a:p>
          <a:p>
            <a:pPr algn="ctr"/>
            <a:r>
              <a:rPr lang="en-US" sz="2400" dirty="0" smtClean="0"/>
              <a:t> SPI is </a:t>
            </a:r>
            <a:r>
              <a:rPr lang="en-US" sz="2400" dirty="0"/>
              <a:t>not. </a:t>
            </a:r>
            <a:endParaRPr lang="en-IN"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8150" y="2110635"/>
            <a:ext cx="2038635" cy="1528004"/>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1499" y="2019429"/>
            <a:ext cx="1802808" cy="1710417"/>
          </a:xfrm>
          <a:prstGeom prst="rect">
            <a:avLst/>
          </a:prstGeom>
        </p:spPr>
      </p:pic>
      <p:sp>
        <p:nvSpPr>
          <p:cNvPr id="3" name="Rectangle 2"/>
          <p:cNvSpPr/>
          <p:nvPr/>
        </p:nvSpPr>
        <p:spPr>
          <a:xfrm>
            <a:off x="3164222" y="1365412"/>
            <a:ext cx="2497800" cy="461665"/>
          </a:xfrm>
          <a:prstGeom prst="rect">
            <a:avLst/>
          </a:prstGeom>
        </p:spPr>
        <p:txBody>
          <a:bodyPr wrap="none">
            <a:spAutoFit/>
          </a:bodyPr>
          <a:lstStyle/>
          <a:p>
            <a:r>
              <a:rPr lang="en-US" sz="2400" dirty="0"/>
              <a:t>Hardware ACK </a:t>
            </a:r>
            <a:endParaRPr lang="en-IN" sz="2400" dirty="0"/>
          </a:p>
        </p:txBody>
      </p:sp>
    </p:spTree>
    <p:extLst>
      <p:ext uri="{BB962C8B-B14F-4D97-AF65-F5344CB8AC3E}">
        <p14:creationId xmlns:p14="http://schemas.microsoft.com/office/powerpoint/2010/main" val="143999058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9558" y="2543937"/>
            <a:ext cx="6200318" cy="1102519"/>
          </a:xfrm>
        </p:spPr>
        <p:txBody>
          <a:bodyPr>
            <a:normAutofit/>
          </a:bodyPr>
          <a:lstStyle/>
          <a:p>
            <a:pPr lvl="1" algn="l"/>
            <a:r>
              <a:rPr lang="en-US" sz="4200" dirty="0">
                <a:latin typeface="+mj-lt"/>
              </a:rPr>
              <a:t>I2C Duty Cycle</a:t>
            </a:r>
            <a:endParaRPr lang="en-IN" sz="4200" dirty="0">
              <a:latin typeface="+mj-lt"/>
            </a:endParaRPr>
          </a:p>
        </p:txBody>
      </p:sp>
    </p:spTree>
    <p:extLst>
      <p:ext uri="{BB962C8B-B14F-4D97-AF65-F5344CB8AC3E}">
        <p14:creationId xmlns:p14="http://schemas.microsoft.com/office/powerpoint/2010/main" val="152854282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0418" y="1230738"/>
            <a:ext cx="7904603" cy="2308324"/>
          </a:xfrm>
          <a:prstGeom prst="rect">
            <a:avLst/>
          </a:prstGeom>
        </p:spPr>
        <p:txBody>
          <a:bodyPr wrap="square">
            <a:spAutoFit/>
          </a:bodyPr>
          <a:lstStyle/>
          <a:p>
            <a:r>
              <a:rPr lang="en-US" sz="2400" dirty="0"/>
              <a:t>Most of the modern microcontrollers like </a:t>
            </a:r>
            <a:r>
              <a:rPr lang="en-US" sz="2400" dirty="0" smtClean="0"/>
              <a:t>LPC1768</a:t>
            </a:r>
            <a:r>
              <a:rPr lang="en-US" sz="2400" dirty="0"/>
              <a:t>, </a:t>
            </a:r>
            <a:r>
              <a:rPr lang="en-US" sz="2400" dirty="0" smtClean="0"/>
              <a:t>STM32f4xx </a:t>
            </a:r>
            <a:r>
              <a:rPr lang="en-US" sz="2400" dirty="0"/>
              <a:t>you will find their </a:t>
            </a:r>
            <a:r>
              <a:rPr lang="en-US" sz="2400" dirty="0" smtClean="0"/>
              <a:t>I2C </a:t>
            </a:r>
            <a:r>
              <a:rPr lang="en-US" sz="2400" dirty="0"/>
              <a:t>peripheral allow varying the duty cycle of </a:t>
            </a:r>
            <a:r>
              <a:rPr lang="en-US" sz="2400" dirty="0" smtClean="0"/>
              <a:t>I2C </a:t>
            </a:r>
            <a:r>
              <a:rPr lang="en-US" sz="2400" dirty="0"/>
              <a:t>clock </a:t>
            </a:r>
            <a:r>
              <a:rPr lang="en-US" sz="2400" dirty="0" smtClean="0"/>
              <a:t>.</a:t>
            </a:r>
          </a:p>
          <a:p>
            <a:r>
              <a:rPr lang="en-US" sz="2400" dirty="0"/>
              <a:t/>
            </a:r>
            <a:br>
              <a:rPr lang="en-US" sz="2400" dirty="0"/>
            </a:br>
            <a:r>
              <a:rPr lang="en-US" sz="2400" dirty="0" smtClean="0"/>
              <a:t>The </a:t>
            </a:r>
            <a:r>
              <a:rPr lang="en-US" sz="2400" dirty="0"/>
              <a:t>duty cycle is significant, and different </a:t>
            </a:r>
            <a:r>
              <a:rPr lang="en-US" sz="2400" dirty="0" smtClean="0"/>
              <a:t>I2C </a:t>
            </a:r>
            <a:r>
              <a:rPr lang="en-US" sz="2400" dirty="0"/>
              <a:t>modes have the slightly different duty cycle. </a:t>
            </a:r>
            <a:endParaRPr lang="en-IN" sz="2400" dirty="0"/>
          </a:p>
        </p:txBody>
      </p:sp>
    </p:spTree>
    <p:extLst>
      <p:ext uri="{BB962C8B-B14F-4D97-AF65-F5344CB8AC3E}">
        <p14:creationId xmlns:p14="http://schemas.microsoft.com/office/powerpoint/2010/main" val="62532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90"/>
                                  </p:iterate>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90"/>
                                  </p:iterate>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lumMod val="50000"/>
            <a:lumOff val="50000"/>
          </a:schemeClr>
        </a:solidFill>
        <a:effectLst/>
      </p:bgPr>
    </p:bg>
    <p:spTree>
      <p:nvGrpSpPr>
        <p:cNvPr id="1" name=""/>
        <p:cNvGrpSpPr/>
        <p:nvPr/>
      </p:nvGrpSpPr>
      <p:grpSpPr>
        <a:xfrm>
          <a:off x="0" y="0"/>
          <a:ext cx="0" cy="0"/>
          <a:chOff x="0" y="0"/>
          <a:chExt cx="0" cy="0"/>
        </a:xfrm>
      </p:grpSpPr>
      <p:grpSp>
        <p:nvGrpSpPr>
          <p:cNvPr id="2" name="Group 1"/>
          <p:cNvGrpSpPr/>
          <p:nvPr/>
        </p:nvGrpSpPr>
        <p:grpSpPr>
          <a:xfrm>
            <a:off x="735229" y="1231355"/>
            <a:ext cx="7347077" cy="2683070"/>
            <a:chOff x="887659" y="692149"/>
            <a:chExt cx="7347077" cy="3804045"/>
          </a:xfrm>
        </p:grpSpPr>
        <p:grpSp>
          <p:nvGrpSpPr>
            <p:cNvPr id="5" name="Group 4"/>
            <p:cNvGrpSpPr/>
            <p:nvPr/>
          </p:nvGrpSpPr>
          <p:grpSpPr>
            <a:xfrm>
              <a:off x="902468" y="692149"/>
              <a:ext cx="669690" cy="690939"/>
              <a:chOff x="2636274" y="2204864"/>
              <a:chExt cx="368181" cy="296416"/>
            </a:xfrm>
          </p:grpSpPr>
          <p:cxnSp>
            <p:nvCxnSpPr>
              <p:cNvPr id="94" name="Straight Connector 93"/>
              <p:cNvCxnSpPr/>
              <p:nvPr/>
            </p:nvCxnSpPr>
            <p:spPr>
              <a:xfrm>
                <a:off x="2636274" y="2204864"/>
                <a:ext cx="0" cy="296416"/>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1572159" y="721465"/>
              <a:ext cx="1340020" cy="690939"/>
              <a:chOff x="2267744" y="2204864"/>
              <a:chExt cx="736711" cy="296416"/>
            </a:xfrm>
          </p:grpSpPr>
          <p:cxnSp>
            <p:nvCxnSpPr>
              <p:cNvPr id="90" name="Straight Connector 89"/>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86" name="Straight Connector 85"/>
            <p:cNvCxnSpPr/>
            <p:nvPr/>
          </p:nvCxnSpPr>
          <p:spPr>
            <a:xfrm>
              <a:off x="2927302" y="1404328"/>
              <a:ext cx="654885"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3597628" y="732933"/>
              <a:ext cx="0" cy="671396"/>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3612437" y="732932"/>
              <a:ext cx="654885"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4267321" y="721465"/>
              <a:ext cx="0" cy="676281"/>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4289964" y="742042"/>
              <a:ext cx="1340020" cy="691603"/>
              <a:chOff x="2267744" y="2204864"/>
              <a:chExt cx="736711" cy="296701"/>
            </a:xfrm>
          </p:grpSpPr>
          <p:cxnSp>
            <p:nvCxnSpPr>
              <p:cNvPr id="82" name="Straight Connector 8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636274" y="2204864"/>
                <a:ext cx="0" cy="296701"/>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78" name="Straight Connector 77"/>
            <p:cNvCxnSpPr/>
            <p:nvPr/>
          </p:nvCxnSpPr>
          <p:spPr>
            <a:xfrm>
              <a:off x="5629985" y="1404341"/>
              <a:ext cx="594721"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224705" y="732944"/>
              <a:ext cx="0" cy="671398"/>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239513" y="732943"/>
              <a:ext cx="654885"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894398" y="752487"/>
              <a:ext cx="0" cy="659917"/>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6894716" y="732944"/>
              <a:ext cx="1340020" cy="690939"/>
              <a:chOff x="2267744" y="2204864"/>
              <a:chExt cx="736711" cy="296416"/>
            </a:xfrm>
          </p:grpSpPr>
          <p:cxnSp>
            <p:nvCxnSpPr>
              <p:cNvPr id="74" name="Straight Connector 73"/>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887660" y="2107277"/>
              <a:ext cx="669690" cy="690939"/>
              <a:chOff x="2636274" y="2204864"/>
              <a:chExt cx="368181" cy="296416"/>
            </a:xfrm>
          </p:grpSpPr>
          <p:cxnSp>
            <p:nvCxnSpPr>
              <p:cNvPr id="111" name="Straight Connector 110"/>
              <p:cNvCxnSpPr/>
              <p:nvPr/>
            </p:nvCxnSpPr>
            <p:spPr>
              <a:xfrm>
                <a:off x="2636274" y="2204864"/>
                <a:ext cx="0" cy="296416"/>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8" name="Group 137"/>
            <p:cNvGrpSpPr/>
            <p:nvPr/>
          </p:nvGrpSpPr>
          <p:grpSpPr>
            <a:xfrm>
              <a:off x="1557349" y="2126819"/>
              <a:ext cx="1994908" cy="690939"/>
              <a:chOff x="1567339" y="2910549"/>
              <a:chExt cx="1994908" cy="690939"/>
            </a:xfrm>
          </p:grpSpPr>
          <p:grpSp>
            <p:nvGrpSpPr>
              <p:cNvPr id="114" name="Group 113"/>
              <p:cNvGrpSpPr/>
              <p:nvPr/>
            </p:nvGrpSpPr>
            <p:grpSpPr>
              <a:xfrm>
                <a:off x="2892554" y="2910549"/>
                <a:ext cx="669693" cy="690939"/>
                <a:chOff x="2636274" y="2204864"/>
                <a:chExt cx="368181" cy="296416"/>
              </a:xfrm>
            </p:grpSpPr>
            <p:cxnSp>
              <p:nvCxnSpPr>
                <p:cNvPr id="116" name="Straight Connector 115"/>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a:xfrm>
                <a:off x="1567339" y="3586578"/>
                <a:ext cx="134002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9" name="Group 138"/>
            <p:cNvGrpSpPr/>
            <p:nvPr/>
          </p:nvGrpSpPr>
          <p:grpSpPr>
            <a:xfrm>
              <a:off x="3552255" y="2136590"/>
              <a:ext cx="1994909" cy="690939"/>
              <a:chOff x="1567339" y="2910549"/>
              <a:chExt cx="1994909" cy="690939"/>
            </a:xfrm>
          </p:grpSpPr>
          <p:grpSp>
            <p:nvGrpSpPr>
              <p:cNvPr id="140" name="Group 139"/>
              <p:cNvGrpSpPr/>
              <p:nvPr/>
            </p:nvGrpSpPr>
            <p:grpSpPr>
              <a:xfrm>
                <a:off x="2892555" y="2910549"/>
                <a:ext cx="669693" cy="690939"/>
                <a:chOff x="2636274" y="2204864"/>
                <a:chExt cx="368181" cy="296416"/>
              </a:xfrm>
            </p:grpSpPr>
            <p:cxnSp>
              <p:nvCxnSpPr>
                <p:cNvPr id="143" name="Straight Connector 142"/>
                <p:cNvCxnSpPr/>
                <p:nvPr/>
              </p:nvCxnSpPr>
              <p:spPr>
                <a:xfrm>
                  <a:off x="2636274" y="2204864"/>
                  <a:ext cx="0" cy="296416"/>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3004455" y="2204864"/>
                  <a:ext cx="0" cy="296416"/>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41" name="Straight Connector 140"/>
              <p:cNvCxnSpPr/>
              <p:nvPr/>
            </p:nvCxnSpPr>
            <p:spPr>
              <a:xfrm>
                <a:off x="1567339" y="3586578"/>
                <a:ext cx="134002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6" name="Group 155"/>
            <p:cNvGrpSpPr/>
            <p:nvPr/>
          </p:nvGrpSpPr>
          <p:grpSpPr>
            <a:xfrm>
              <a:off x="5547163" y="2153657"/>
              <a:ext cx="1994906" cy="690939"/>
              <a:chOff x="1907704" y="2204864"/>
              <a:chExt cx="1096751" cy="296416"/>
            </a:xfrm>
          </p:grpSpPr>
          <p:cxnSp>
            <p:nvCxnSpPr>
              <p:cNvPr id="158" name="Straight Connector 157"/>
              <p:cNvCxnSpPr/>
              <p:nvPr/>
            </p:nvCxnSpPr>
            <p:spPr>
              <a:xfrm>
                <a:off x="1907704" y="2492820"/>
                <a:ext cx="720078"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2636274" y="2204864"/>
                <a:ext cx="0" cy="287956"/>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97" name="Group 196"/>
            <p:cNvGrpSpPr/>
            <p:nvPr/>
          </p:nvGrpSpPr>
          <p:grpSpPr>
            <a:xfrm>
              <a:off x="887660" y="3327971"/>
              <a:ext cx="1586119" cy="690939"/>
              <a:chOff x="897649" y="4111701"/>
              <a:chExt cx="1586119" cy="690939"/>
            </a:xfrm>
          </p:grpSpPr>
          <p:grpSp>
            <p:nvGrpSpPr>
              <p:cNvPr id="162" name="Group 161"/>
              <p:cNvGrpSpPr/>
              <p:nvPr/>
            </p:nvGrpSpPr>
            <p:grpSpPr>
              <a:xfrm>
                <a:off x="897649" y="4111701"/>
                <a:ext cx="669690" cy="690939"/>
                <a:chOff x="2636274" y="2204864"/>
                <a:chExt cx="368181" cy="296416"/>
              </a:xfrm>
            </p:grpSpPr>
            <p:cxnSp>
              <p:nvCxnSpPr>
                <p:cNvPr id="163" name="Straight Connector 162"/>
                <p:cNvCxnSpPr/>
                <p:nvPr/>
              </p:nvCxnSpPr>
              <p:spPr>
                <a:xfrm>
                  <a:off x="2636274" y="2204864"/>
                  <a:ext cx="0" cy="296416"/>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95" name="Straight Connector 194"/>
              <p:cNvCxnSpPr/>
              <p:nvPr/>
            </p:nvCxnSpPr>
            <p:spPr>
              <a:xfrm>
                <a:off x="1552531" y="4802640"/>
                <a:ext cx="931237"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98" name="Group 197"/>
            <p:cNvGrpSpPr/>
            <p:nvPr/>
          </p:nvGrpSpPr>
          <p:grpSpPr>
            <a:xfrm>
              <a:off x="2473779" y="3338966"/>
              <a:ext cx="1586119" cy="690939"/>
              <a:chOff x="897649" y="4111701"/>
              <a:chExt cx="1586119" cy="690939"/>
            </a:xfrm>
          </p:grpSpPr>
          <p:grpSp>
            <p:nvGrpSpPr>
              <p:cNvPr id="199" name="Group 198"/>
              <p:cNvGrpSpPr/>
              <p:nvPr/>
            </p:nvGrpSpPr>
            <p:grpSpPr>
              <a:xfrm>
                <a:off x="897649" y="4111701"/>
                <a:ext cx="669690" cy="690939"/>
                <a:chOff x="2636274" y="2204864"/>
                <a:chExt cx="368181" cy="296416"/>
              </a:xfrm>
            </p:grpSpPr>
            <p:cxnSp>
              <p:nvCxnSpPr>
                <p:cNvPr id="201" name="Straight Connector 200"/>
                <p:cNvCxnSpPr/>
                <p:nvPr/>
              </p:nvCxnSpPr>
              <p:spPr>
                <a:xfrm>
                  <a:off x="2636274" y="2204864"/>
                  <a:ext cx="0" cy="296416"/>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00" name="Straight Connector 199"/>
              <p:cNvCxnSpPr/>
              <p:nvPr/>
            </p:nvCxnSpPr>
            <p:spPr>
              <a:xfrm>
                <a:off x="1552531" y="4802640"/>
                <a:ext cx="931237"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4051711" y="3355676"/>
              <a:ext cx="1586119" cy="690939"/>
              <a:chOff x="897649" y="4111701"/>
              <a:chExt cx="1586119" cy="690939"/>
            </a:xfrm>
          </p:grpSpPr>
          <p:grpSp>
            <p:nvGrpSpPr>
              <p:cNvPr id="205" name="Group 204"/>
              <p:cNvGrpSpPr/>
              <p:nvPr/>
            </p:nvGrpSpPr>
            <p:grpSpPr>
              <a:xfrm>
                <a:off x="897649" y="4111701"/>
                <a:ext cx="669690" cy="690939"/>
                <a:chOff x="2636274" y="2204864"/>
                <a:chExt cx="368181" cy="296416"/>
              </a:xfrm>
            </p:grpSpPr>
            <p:cxnSp>
              <p:nvCxnSpPr>
                <p:cNvPr id="207" name="Straight Connector 206"/>
                <p:cNvCxnSpPr/>
                <p:nvPr/>
              </p:nvCxnSpPr>
              <p:spPr>
                <a:xfrm>
                  <a:off x="2636274" y="2204864"/>
                  <a:ext cx="0" cy="296416"/>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06" name="Straight Connector 205"/>
              <p:cNvCxnSpPr/>
              <p:nvPr/>
            </p:nvCxnSpPr>
            <p:spPr>
              <a:xfrm>
                <a:off x="1552531" y="4802640"/>
                <a:ext cx="931237"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5634890" y="3327971"/>
              <a:ext cx="1586119" cy="718645"/>
              <a:chOff x="897649" y="4111701"/>
              <a:chExt cx="1586119" cy="718645"/>
            </a:xfrm>
          </p:grpSpPr>
          <p:grpSp>
            <p:nvGrpSpPr>
              <p:cNvPr id="211" name="Group 210"/>
              <p:cNvGrpSpPr/>
              <p:nvPr/>
            </p:nvGrpSpPr>
            <p:grpSpPr>
              <a:xfrm>
                <a:off x="897649" y="4111701"/>
                <a:ext cx="669690" cy="718645"/>
                <a:chOff x="2636274" y="2204864"/>
                <a:chExt cx="368181" cy="308302"/>
              </a:xfrm>
            </p:grpSpPr>
            <p:cxnSp>
              <p:nvCxnSpPr>
                <p:cNvPr id="213" name="Straight Connector 212"/>
                <p:cNvCxnSpPr/>
                <p:nvPr/>
              </p:nvCxnSpPr>
              <p:spPr>
                <a:xfrm>
                  <a:off x="2636274" y="2204864"/>
                  <a:ext cx="0" cy="30830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3004455" y="2204864"/>
                  <a:ext cx="0" cy="296416"/>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12" name="Straight Connector 211"/>
              <p:cNvCxnSpPr/>
              <p:nvPr/>
            </p:nvCxnSpPr>
            <p:spPr>
              <a:xfrm>
                <a:off x="1552531" y="4802640"/>
                <a:ext cx="931237"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16" name="Left-Right Arrow 215"/>
            <p:cNvSpPr/>
            <p:nvPr/>
          </p:nvSpPr>
          <p:spPr>
            <a:xfrm>
              <a:off x="917276" y="1433644"/>
              <a:ext cx="654882" cy="69176"/>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sz="1800"/>
            </a:p>
          </p:txBody>
        </p:sp>
        <p:sp>
          <p:nvSpPr>
            <p:cNvPr id="218" name="Left-Right Arrow 217"/>
            <p:cNvSpPr/>
            <p:nvPr/>
          </p:nvSpPr>
          <p:spPr>
            <a:xfrm>
              <a:off x="1607795" y="1432981"/>
              <a:ext cx="654882" cy="69176"/>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sz="1800"/>
            </a:p>
          </p:txBody>
        </p:sp>
        <p:sp>
          <p:nvSpPr>
            <p:cNvPr id="219" name="Left-Right Arrow 218"/>
            <p:cNvSpPr/>
            <p:nvPr/>
          </p:nvSpPr>
          <p:spPr>
            <a:xfrm>
              <a:off x="887659" y="2851446"/>
              <a:ext cx="654882" cy="69176"/>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sz="1800"/>
            </a:p>
          </p:txBody>
        </p:sp>
        <p:sp>
          <p:nvSpPr>
            <p:cNvPr id="221" name="Left-Right Arrow 220"/>
            <p:cNvSpPr/>
            <p:nvPr/>
          </p:nvSpPr>
          <p:spPr>
            <a:xfrm>
              <a:off x="1578368" y="2851446"/>
              <a:ext cx="1304196" cy="69176"/>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sz="1800"/>
            </a:p>
          </p:txBody>
        </p:sp>
        <p:sp>
          <p:nvSpPr>
            <p:cNvPr id="222" name="Left-Right Arrow 221"/>
            <p:cNvSpPr/>
            <p:nvPr/>
          </p:nvSpPr>
          <p:spPr>
            <a:xfrm>
              <a:off x="902467" y="4092276"/>
              <a:ext cx="654882" cy="69176"/>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sz="1800"/>
            </a:p>
          </p:txBody>
        </p:sp>
        <p:sp>
          <p:nvSpPr>
            <p:cNvPr id="223" name="Left-Right Arrow 222"/>
            <p:cNvSpPr/>
            <p:nvPr/>
          </p:nvSpPr>
          <p:spPr>
            <a:xfrm>
              <a:off x="1587603" y="4089573"/>
              <a:ext cx="900983" cy="69176"/>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sz="1800"/>
            </a:p>
          </p:txBody>
        </p:sp>
        <p:sp>
          <p:nvSpPr>
            <p:cNvPr id="4" name="Rectangle 3"/>
            <p:cNvSpPr/>
            <p:nvPr/>
          </p:nvSpPr>
          <p:spPr>
            <a:xfrm>
              <a:off x="950446" y="892039"/>
              <a:ext cx="577398" cy="369330"/>
            </a:xfrm>
            <a:prstGeom prst="rect">
              <a:avLst/>
            </a:prstGeom>
          </p:spPr>
          <p:txBody>
            <a:bodyPr wrap="none" lIns="91438" tIns="45719" rIns="91438" bIns="45719">
              <a:spAutoFit/>
            </a:bodyPr>
            <a:lstStyle/>
            <a:p>
              <a:r>
                <a:rPr lang="en-US" sz="1800" b="1" dirty="0"/>
                <a:t>t</a:t>
              </a:r>
              <a:r>
                <a:rPr lang="en-US" sz="1800" b="1" baseline="-25000" dirty="0"/>
                <a:t>high</a:t>
              </a:r>
              <a:endParaRPr lang="en-IN" sz="1800" b="1" baseline="-25000" dirty="0"/>
            </a:p>
          </p:txBody>
        </p:sp>
        <p:sp>
          <p:nvSpPr>
            <p:cNvPr id="97" name="Rectangle 96"/>
            <p:cNvSpPr/>
            <p:nvPr/>
          </p:nvSpPr>
          <p:spPr>
            <a:xfrm>
              <a:off x="1646583" y="883965"/>
              <a:ext cx="511674" cy="369330"/>
            </a:xfrm>
            <a:prstGeom prst="rect">
              <a:avLst/>
            </a:prstGeom>
          </p:spPr>
          <p:txBody>
            <a:bodyPr wrap="none" lIns="91438" tIns="45719" rIns="91438" bIns="45719">
              <a:spAutoFit/>
            </a:bodyPr>
            <a:lstStyle/>
            <a:p>
              <a:r>
                <a:rPr lang="en-US" sz="1800" b="1" dirty="0" err="1" smtClean="0"/>
                <a:t>t</a:t>
              </a:r>
              <a:r>
                <a:rPr lang="en-US" sz="1800" b="1" baseline="-25000" dirty="0" err="1" smtClean="0"/>
                <a:t>low</a:t>
              </a:r>
              <a:endParaRPr lang="en-IN" sz="1800" b="1" baseline="-25000" dirty="0"/>
            </a:p>
          </p:txBody>
        </p:sp>
        <p:sp>
          <p:nvSpPr>
            <p:cNvPr id="98" name="Rectangle 97"/>
            <p:cNvSpPr/>
            <p:nvPr/>
          </p:nvSpPr>
          <p:spPr>
            <a:xfrm>
              <a:off x="961657" y="2797507"/>
              <a:ext cx="577398" cy="369330"/>
            </a:xfrm>
            <a:prstGeom prst="rect">
              <a:avLst/>
            </a:prstGeom>
          </p:spPr>
          <p:txBody>
            <a:bodyPr wrap="none" lIns="91438" tIns="45719" rIns="91438" bIns="45719">
              <a:spAutoFit/>
            </a:bodyPr>
            <a:lstStyle/>
            <a:p>
              <a:r>
                <a:rPr lang="en-US" sz="1800" b="1" dirty="0"/>
                <a:t>t</a:t>
              </a:r>
              <a:r>
                <a:rPr lang="en-US" sz="1800" b="1" baseline="-25000" dirty="0"/>
                <a:t>high</a:t>
              </a:r>
              <a:endParaRPr lang="en-IN" sz="1800" b="1" baseline="-25000" dirty="0"/>
            </a:p>
          </p:txBody>
        </p:sp>
        <p:sp>
          <p:nvSpPr>
            <p:cNvPr id="99" name="Rectangle 98"/>
            <p:cNvSpPr/>
            <p:nvPr/>
          </p:nvSpPr>
          <p:spPr>
            <a:xfrm>
              <a:off x="1972038" y="2797507"/>
              <a:ext cx="511674" cy="369330"/>
            </a:xfrm>
            <a:prstGeom prst="rect">
              <a:avLst/>
            </a:prstGeom>
          </p:spPr>
          <p:txBody>
            <a:bodyPr wrap="none" lIns="91438" tIns="45719" rIns="91438" bIns="45719">
              <a:spAutoFit/>
            </a:bodyPr>
            <a:lstStyle/>
            <a:p>
              <a:r>
                <a:rPr lang="en-US" sz="1800" b="1" dirty="0" err="1" smtClean="0"/>
                <a:t>t</a:t>
              </a:r>
              <a:r>
                <a:rPr lang="en-US" sz="1800" b="1" baseline="-25000" dirty="0" err="1" smtClean="0"/>
                <a:t>low</a:t>
              </a:r>
              <a:endParaRPr lang="en-IN" sz="1800" b="1" baseline="-25000" dirty="0"/>
            </a:p>
          </p:txBody>
        </p:sp>
        <p:sp>
          <p:nvSpPr>
            <p:cNvPr id="7" name="Rectangle 6"/>
            <p:cNvSpPr/>
            <p:nvPr/>
          </p:nvSpPr>
          <p:spPr>
            <a:xfrm>
              <a:off x="1842254" y="2387085"/>
              <a:ext cx="715256" cy="369330"/>
            </a:xfrm>
            <a:prstGeom prst="rect">
              <a:avLst/>
            </a:prstGeom>
          </p:spPr>
          <p:txBody>
            <a:bodyPr wrap="none" lIns="91438" tIns="45719" rIns="91438" bIns="45719">
              <a:spAutoFit/>
            </a:bodyPr>
            <a:lstStyle/>
            <a:p>
              <a:r>
                <a:rPr lang="en-US" sz="1800" dirty="0"/>
                <a:t>2t</a:t>
              </a:r>
              <a:r>
                <a:rPr lang="en-US" sz="1800" baseline="-25000" dirty="0"/>
                <a:t>high</a:t>
              </a:r>
              <a:endParaRPr lang="en-IN" sz="1800" baseline="-25000" dirty="0"/>
            </a:p>
          </p:txBody>
        </p:sp>
        <p:sp>
          <p:nvSpPr>
            <p:cNvPr id="100" name="Rectangle 99"/>
            <p:cNvSpPr/>
            <p:nvPr/>
          </p:nvSpPr>
          <p:spPr>
            <a:xfrm>
              <a:off x="960146" y="4126864"/>
              <a:ext cx="577398" cy="369330"/>
            </a:xfrm>
            <a:prstGeom prst="rect">
              <a:avLst/>
            </a:prstGeom>
          </p:spPr>
          <p:txBody>
            <a:bodyPr wrap="none" lIns="91438" tIns="45719" rIns="91438" bIns="45719">
              <a:spAutoFit/>
            </a:bodyPr>
            <a:lstStyle/>
            <a:p>
              <a:r>
                <a:rPr lang="en-US" sz="1800" b="1" dirty="0"/>
                <a:t>t</a:t>
              </a:r>
              <a:r>
                <a:rPr lang="en-US" sz="1800" b="1" baseline="-25000" dirty="0"/>
                <a:t>high</a:t>
              </a:r>
              <a:endParaRPr lang="en-IN" sz="1800" b="1" baseline="-25000" dirty="0"/>
            </a:p>
          </p:txBody>
        </p:sp>
        <p:sp>
          <p:nvSpPr>
            <p:cNvPr id="101" name="Rectangle 100"/>
            <p:cNvSpPr/>
            <p:nvPr/>
          </p:nvSpPr>
          <p:spPr>
            <a:xfrm>
              <a:off x="1755101" y="4092276"/>
              <a:ext cx="511674" cy="369330"/>
            </a:xfrm>
            <a:prstGeom prst="rect">
              <a:avLst/>
            </a:prstGeom>
          </p:spPr>
          <p:txBody>
            <a:bodyPr wrap="none" lIns="91438" tIns="45719" rIns="91438" bIns="45719">
              <a:spAutoFit/>
            </a:bodyPr>
            <a:lstStyle/>
            <a:p>
              <a:r>
                <a:rPr lang="en-US" sz="1800" b="1" dirty="0" err="1" smtClean="0"/>
                <a:t>t</a:t>
              </a:r>
              <a:r>
                <a:rPr lang="en-US" sz="1800" b="1" baseline="-25000" dirty="0" err="1" smtClean="0"/>
                <a:t>low</a:t>
              </a:r>
              <a:endParaRPr lang="en-IN" sz="1800" b="1" baseline="-25000" dirty="0"/>
            </a:p>
          </p:txBody>
        </p:sp>
        <p:sp>
          <p:nvSpPr>
            <p:cNvPr id="102" name="Rectangle 101"/>
            <p:cNvSpPr/>
            <p:nvPr/>
          </p:nvSpPr>
          <p:spPr>
            <a:xfrm>
              <a:off x="1635497" y="3480085"/>
              <a:ext cx="907617" cy="369330"/>
            </a:xfrm>
            <a:prstGeom prst="rect">
              <a:avLst/>
            </a:prstGeom>
          </p:spPr>
          <p:txBody>
            <a:bodyPr wrap="none" lIns="91438" tIns="45719" rIns="91438" bIns="45719">
              <a:spAutoFit/>
            </a:bodyPr>
            <a:lstStyle/>
            <a:p>
              <a:r>
                <a:rPr lang="en-US" sz="1800" dirty="0" smtClean="0"/>
                <a:t>1.7t</a:t>
              </a:r>
              <a:r>
                <a:rPr lang="en-US" sz="1800" baseline="-25000" dirty="0" smtClean="0"/>
                <a:t>high</a:t>
              </a:r>
              <a:endParaRPr lang="en-IN" sz="1800" baseline="-25000" dirty="0"/>
            </a:p>
          </p:txBody>
        </p:sp>
      </p:grpSp>
      <p:sp>
        <p:nvSpPr>
          <p:cNvPr id="103" name="Title 1"/>
          <p:cNvSpPr txBox="1">
            <a:spLocks/>
          </p:cNvSpPr>
          <p:nvPr/>
        </p:nvSpPr>
        <p:spPr>
          <a:xfrm>
            <a:off x="185635" y="297318"/>
            <a:ext cx="3521258" cy="551259"/>
          </a:xfrm>
          <a:prstGeom prst="rect">
            <a:avLst/>
          </a:prstGeom>
        </p:spPr>
        <p:txBody>
          <a:bodyPr vert="horz" lIns="68580" tIns="34290" rIns="68580" bIns="34290" rtlCol="0" anchor="t">
            <a:normAutofit lnSpcReduction="10000"/>
          </a:bodyPr>
          <a:lstStyle>
            <a:lvl1pPr algn="l" defTabSz="342900" rtl="0" eaLnBrk="1" latinLnBrk="0" hangingPunct="1">
              <a:spcBef>
                <a:spcPct val="0"/>
              </a:spcBef>
              <a:buNone/>
              <a:defRPr sz="3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1" algn="l"/>
            <a:r>
              <a:rPr lang="en-US" sz="3200" dirty="0" smtClean="0">
                <a:latin typeface="+mj-lt"/>
              </a:rPr>
              <a:t>I2C Duty Cycle</a:t>
            </a:r>
            <a:endParaRPr lang="en-IN" sz="3200" dirty="0">
              <a:latin typeface="+mj-lt"/>
            </a:endParaRPr>
          </a:p>
        </p:txBody>
      </p:sp>
    </p:spTree>
    <p:extLst>
      <p:ext uri="{BB962C8B-B14F-4D97-AF65-F5344CB8AC3E}">
        <p14:creationId xmlns:p14="http://schemas.microsoft.com/office/powerpoint/2010/main" val="73560960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3894" y="1705704"/>
            <a:ext cx="7700790" cy="1200329"/>
          </a:xfrm>
          <a:prstGeom prst="rect">
            <a:avLst/>
          </a:prstGeom>
        </p:spPr>
        <p:txBody>
          <a:bodyPr wrap="square">
            <a:spAutoFit/>
          </a:bodyPr>
          <a:lstStyle/>
          <a:p>
            <a:r>
              <a:rPr lang="en-US" sz="2400" dirty="0"/>
              <a:t>So in order to achieve </a:t>
            </a:r>
            <a:r>
              <a:rPr lang="en-US" sz="2400" dirty="0" smtClean="0"/>
              <a:t>100Khz </a:t>
            </a:r>
            <a:r>
              <a:rPr lang="en-US" sz="2400" dirty="0"/>
              <a:t>in standard mode, you can keep </a:t>
            </a:r>
            <a:r>
              <a:rPr lang="en-US" sz="2400" dirty="0" err="1"/>
              <a:t>T</a:t>
            </a:r>
            <a:r>
              <a:rPr lang="en-US" sz="2400" baseline="-25000" dirty="0" err="1" smtClean="0"/>
              <a:t>low</a:t>
            </a:r>
            <a:r>
              <a:rPr lang="en-US" sz="2400" dirty="0" smtClean="0"/>
              <a:t> =T</a:t>
            </a:r>
            <a:r>
              <a:rPr lang="en-US" sz="2400" baseline="-25000" dirty="0" smtClean="0"/>
              <a:t>high</a:t>
            </a:r>
            <a:r>
              <a:rPr lang="en-US" sz="2400" dirty="0" smtClean="0"/>
              <a:t> </a:t>
            </a:r>
            <a:r>
              <a:rPr lang="en-US" sz="2400" dirty="0"/>
              <a:t>= </a:t>
            </a:r>
            <a:r>
              <a:rPr lang="en-US" sz="2400" dirty="0" smtClean="0"/>
              <a:t>5</a:t>
            </a:r>
            <a:r>
              <a:rPr lang="el-GR" sz="2400" dirty="0"/>
              <a:t>μ</a:t>
            </a:r>
            <a:r>
              <a:rPr lang="en-IN" sz="2400" dirty="0"/>
              <a:t>s</a:t>
            </a:r>
            <a:r>
              <a:rPr lang="en-US" sz="2400" dirty="0" smtClean="0"/>
              <a:t>. </a:t>
            </a:r>
            <a:r>
              <a:rPr lang="en-US" sz="2400" dirty="0"/>
              <a:t>Which will surely pass </a:t>
            </a:r>
            <a:r>
              <a:rPr lang="en-US" sz="2400" dirty="0" smtClean="0"/>
              <a:t>I2C Specification recommendation </a:t>
            </a:r>
            <a:endParaRPr lang="en-IN" sz="2400" dirty="0"/>
          </a:p>
        </p:txBody>
      </p:sp>
      <p:sp>
        <p:nvSpPr>
          <p:cNvPr id="3" name="Title 1"/>
          <p:cNvSpPr txBox="1">
            <a:spLocks/>
          </p:cNvSpPr>
          <p:nvPr/>
        </p:nvSpPr>
        <p:spPr>
          <a:xfrm>
            <a:off x="185635" y="297318"/>
            <a:ext cx="3521258" cy="551259"/>
          </a:xfrm>
          <a:prstGeom prst="rect">
            <a:avLst/>
          </a:prstGeom>
        </p:spPr>
        <p:txBody>
          <a:bodyPr vert="horz" lIns="68580" tIns="34290" rIns="68580" bIns="34290" rtlCol="0" anchor="t">
            <a:normAutofit lnSpcReduction="10000"/>
          </a:bodyPr>
          <a:lstStyle>
            <a:lvl1pPr algn="l" defTabSz="342900" rtl="0" eaLnBrk="1" latinLnBrk="0" hangingPunct="1">
              <a:spcBef>
                <a:spcPct val="0"/>
              </a:spcBef>
              <a:buNone/>
              <a:defRPr sz="3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1" algn="l"/>
            <a:r>
              <a:rPr lang="en-US" sz="3200" dirty="0" smtClean="0">
                <a:latin typeface="+mj-lt"/>
              </a:rPr>
              <a:t>I2C Duty Cycle</a:t>
            </a:r>
            <a:endParaRPr lang="en-IN" sz="3200" dirty="0">
              <a:latin typeface="+mj-lt"/>
            </a:endParaRPr>
          </a:p>
        </p:txBody>
      </p:sp>
    </p:spTree>
    <p:extLst>
      <p:ext uri="{BB962C8B-B14F-4D97-AF65-F5344CB8AC3E}">
        <p14:creationId xmlns:p14="http://schemas.microsoft.com/office/powerpoint/2010/main" val="156163240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3362" y="1040753"/>
            <a:ext cx="6085909" cy="369332"/>
          </a:xfrm>
          <a:prstGeom prst="rect">
            <a:avLst/>
          </a:prstGeom>
        </p:spPr>
        <p:txBody>
          <a:bodyPr wrap="square">
            <a:spAutoFit/>
          </a:bodyPr>
          <a:lstStyle/>
          <a:p>
            <a:r>
              <a:rPr lang="en-US" sz="1800" dirty="0" smtClean="0"/>
              <a:t>If </a:t>
            </a:r>
            <a:r>
              <a:rPr lang="en-US" sz="1800" dirty="0"/>
              <a:t>you want to reach </a:t>
            </a:r>
            <a:r>
              <a:rPr lang="en-US" sz="1800" dirty="0" smtClean="0"/>
              <a:t>400KHz </a:t>
            </a:r>
            <a:r>
              <a:rPr lang="en-US" sz="1800" dirty="0"/>
              <a:t>in fast </a:t>
            </a:r>
            <a:r>
              <a:rPr lang="en-US" sz="1800" dirty="0" smtClean="0"/>
              <a:t>mode, then </a:t>
            </a:r>
            <a:endParaRPr lang="en-IN" sz="1800" dirty="0"/>
          </a:p>
        </p:txBody>
      </p:sp>
      <p:sp>
        <p:nvSpPr>
          <p:cNvPr id="3" name="Rectangle 2"/>
          <p:cNvSpPr/>
          <p:nvPr/>
        </p:nvSpPr>
        <p:spPr>
          <a:xfrm>
            <a:off x="722515" y="1701157"/>
            <a:ext cx="1686680" cy="369332"/>
          </a:xfrm>
          <a:prstGeom prst="rect">
            <a:avLst/>
          </a:prstGeom>
        </p:spPr>
        <p:txBody>
          <a:bodyPr wrap="none">
            <a:spAutoFit/>
          </a:bodyPr>
          <a:lstStyle/>
          <a:p>
            <a:r>
              <a:rPr lang="en-US" sz="1800" dirty="0" err="1"/>
              <a:t>SCL</a:t>
            </a:r>
            <a:r>
              <a:rPr lang="en-US" sz="1800" baseline="-25000" dirty="0" err="1"/>
              <a:t>f</a:t>
            </a:r>
            <a:r>
              <a:rPr lang="en-US" sz="1800" dirty="0"/>
              <a:t> = </a:t>
            </a:r>
            <a:r>
              <a:rPr lang="en-US" sz="1800" dirty="0" smtClean="0"/>
              <a:t>400KHz</a:t>
            </a:r>
            <a:endParaRPr lang="en-IN" sz="1800" dirty="0"/>
          </a:p>
        </p:txBody>
      </p:sp>
      <p:sp>
        <p:nvSpPr>
          <p:cNvPr id="4" name="Rectangle 3"/>
          <p:cNvSpPr/>
          <p:nvPr/>
        </p:nvSpPr>
        <p:spPr>
          <a:xfrm>
            <a:off x="4571999" y="1728359"/>
            <a:ext cx="2601994" cy="369332"/>
          </a:xfrm>
          <a:prstGeom prst="rect">
            <a:avLst/>
          </a:prstGeom>
        </p:spPr>
        <p:txBody>
          <a:bodyPr wrap="none">
            <a:spAutoFit/>
          </a:bodyPr>
          <a:lstStyle/>
          <a:p>
            <a:r>
              <a:rPr lang="en-US" sz="1800" dirty="0"/>
              <a:t>SCL</a:t>
            </a:r>
            <a:r>
              <a:rPr lang="en-US" sz="1800" baseline="-25000" dirty="0"/>
              <a:t>T</a:t>
            </a:r>
            <a:r>
              <a:rPr lang="en-US" sz="1800" dirty="0"/>
              <a:t>=</a:t>
            </a:r>
            <a:r>
              <a:rPr lang="en-US" sz="1800" dirty="0" err="1"/>
              <a:t>T</a:t>
            </a:r>
            <a:r>
              <a:rPr lang="en-US" sz="1800" baseline="-25000" dirty="0" err="1"/>
              <a:t>high</a:t>
            </a:r>
            <a:r>
              <a:rPr lang="en-US" sz="1800" dirty="0" err="1"/>
              <a:t>+T</a:t>
            </a:r>
            <a:r>
              <a:rPr lang="en-US" sz="1800" baseline="-25000" dirty="0" err="1"/>
              <a:t>low</a:t>
            </a:r>
            <a:r>
              <a:rPr lang="en-US" sz="1800" dirty="0"/>
              <a:t> = </a:t>
            </a:r>
            <a:r>
              <a:rPr lang="en-US" sz="1800" dirty="0" smtClean="0"/>
              <a:t>2.5 </a:t>
            </a:r>
            <a:r>
              <a:rPr lang="el-GR" sz="1800" dirty="0" smtClean="0"/>
              <a:t>μ</a:t>
            </a:r>
            <a:r>
              <a:rPr lang="en-IN" sz="1800" dirty="0"/>
              <a:t>s</a:t>
            </a:r>
          </a:p>
        </p:txBody>
      </p:sp>
      <p:sp>
        <p:nvSpPr>
          <p:cNvPr id="5" name="Rectangle 4"/>
          <p:cNvSpPr/>
          <p:nvPr/>
        </p:nvSpPr>
        <p:spPr>
          <a:xfrm>
            <a:off x="722515" y="2604222"/>
            <a:ext cx="3268844" cy="369332"/>
          </a:xfrm>
          <a:prstGeom prst="rect">
            <a:avLst/>
          </a:prstGeom>
        </p:spPr>
        <p:txBody>
          <a:bodyPr wrap="none">
            <a:spAutoFit/>
          </a:bodyPr>
          <a:lstStyle/>
          <a:p>
            <a:r>
              <a:rPr lang="en-US" sz="1800" dirty="0"/>
              <a:t>if you choose </a:t>
            </a:r>
            <a:r>
              <a:rPr lang="en-US" sz="1800" b="1" dirty="0"/>
              <a:t>1:2 </a:t>
            </a:r>
            <a:r>
              <a:rPr lang="en-US" sz="1800" dirty="0" smtClean="0"/>
              <a:t>ratio, then</a:t>
            </a:r>
            <a:endParaRPr lang="en-IN" sz="1800" dirty="0"/>
          </a:p>
        </p:txBody>
      </p:sp>
      <p:sp>
        <p:nvSpPr>
          <p:cNvPr id="6" name="Rectangle 5"/>
          <p:cNvSpPr/>
          <p:nvPr/>
        </p:nvSpPr>
        <p:spPr>
          <a:xfrm>
            <a:off x="722515" y="3295187"/>
            <a:ext cx="2371162" cy="369332"/>
          </a:xfrm>
          <a:prstGeom prst="rect">
            <a:avLst/>
          </a:prstGeom>
        </p:spPr>
        <p:txBody>
          <a:bodyPr wrap="none">
            <a:spAutoFit/>
          </a:bodyPr>
          <a:lstStyle/>
          <a:p>
            <a:r>
              <a:rPr lang="en-US" sz="1800" dirty="0"/>
              <a:t>T</a:t>
            </a:r>
            <a:r>
              <a:rPr lang="en-US" sz="1800" baseline="-25000" dirty="0" smtClean="0"/>
              <a:t>high</a:t>
            </a:r>
            <a:r>
              <a:rPr lang="en-US" sz="1800" dirty="0" smtClean="0"/>
              <a:t> </a:t>
            </a:r>
            <a:r>
              <a:rPr lang="en-US" sz="1800" dirty="0"/>
              <a:t>= 2.5/3 = </a:t>
            </a:r>
            <a:r>
              <a:rPr lang="en-US" sz="1800" dirty="0" smtClean="0"/>
              <a:t>0.83</a:t>
            </a:r>
            <a:r>
              <a:rPr lang="el-GR" sz="1800" dirty="0"/>
              <a:t>μ</a:t>
            </a:r>
            <a:r>
              <a:rPr lang="en-IN" sz="1800" dirty="0"/>
              <a:t>s</a:t>
            </a:r>
          </a:p>
        </p:txBody>
      </p:sp>
      <p:sp>
        <p:nvSpPr>
          <p:cNvPr id="7" name="Right Arrow 6"/>
          <p:cNvSpPr/>
          <p:nvPr/>
        </p:nvSpPr>
        <p:spPr>
          <a:xfrm>
            <a:off x="2875401" y="1728359"/>
            <a:ext cx="1410159" cy="3439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8" name="Title 1"/>
          <p:cNvSpPr txBox="1">
            <a:spLocks/>
          </p:cNvSpPr>
          <p:nvPr/>
        </p:nvSpPr>
        <p:spPr>
          <a:xfrm>
            <a:off x="185635" y="297318"/>
            <a:ext cx="3521258" cy="551259"/>
          </a:xfrm>
          <a:prstGeom prst="rect">
            <a:avLst/>
          </a:prstGeom>
        </p:spPr>
        <p:txBody>
          <a:bodyPr vert="horz" lIns="68580" tIns="34290" rIns="68580" bIns="34290" rtlCol="0" anchor="t">
            <a:normAutofit lnSpcReduction="10000"/>
          </a:bodyPr>
          <a:lstStyle>
            <a:lvl1pPr algn="l" defTabSz="342900" rtl="0" eaLnBrk="1" latinLnBrk="0" hangingPunct="1">
              <a:spcBef>
                <a:spcPct val="0"/>
              </a:spcBef>
              <a:buNone/>
              <a:defRPr sz="3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1" algn="l"/>
            <a:r>
              <a:rPr lang="en-US" sz="3200" dirty="0" smtClean="0">
                <a:latin typeface="+mj-lt"/>
              </a:rPr>
              <a:t>I2C Duty Cycle</a:t>
            </a:r>
            <a:endParaRPr lang="en-IN" sz="3200" dirty="0">
              <a:latin typeface="+mj-lt"/>
            </a:endParaRPr>
          </a:p>
        </p:txBody>
      </p:sp>
    </p:spTree>
    <p:extLst>
      <p:ext uri="{BB962C8B-B14F-4D97-AF65-F5344CB8AC3E}">
        <p14:creationId xmlns:p14="http://schemas.microsoft.com/office/powerpoint/2010/main" val="225843833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lumMod val="50000"/>
            <a:lumOff val="50000"/>
          </a:schemeClr>
        </a:solidFill>
        <a:effectLst/>
      </p:bgPr>
    </p:bg>
    <p:spTree>
      <p:nvGrpSpPr>
        <p:cNvPr id="1" name=""/>
        <p:cNvGrpSpPr/>
        <p:nvPr/>
      </p:nvGrpSpPr>
      <p:grpSpPr>
        <a:xfrm>
          <a:off x="0" y="0"/>
          <a:ext cx="0" cy="0"/>
          <a:chOff x="0" y="0"/>
          <a:chExt cx="0" cy="0"/>
        </a:xfrm>
      </p:grpSpPr>
      <p:grpSp>
        <p:nvGrpSpPr>
          <p:cNvPr id="2" name="Group 1"/>
          <p:cNvGrpSpPr/>
          <p:nvPr/>
        </p:nvGrpSpPr>
        <p:grpSpPr>
          <a:xfrm>
            <a:off x="735229" y="1231355"/>
            <a:ext cx="7347077" cy="2683070"/>
            <a:chOff x="887659" y="692149"/>
            <a:chExt cx="7347077" cy="3804045"/>
          </a:xfrm>
        </p:grpSpPr>
        <p:grpSp>
          <p:nvGrpSpPr>
            <p:cNvPr id="5" name="Group 4"/>
            <p:cNvGrpSpPr/>
            <p:nvPr/>
          </p:nvGrpSpPr>
          <p:grpSpPr>
            <a:xfrm>
              <a:off x="902468" y="692149"/>
              <a:ext cx="669690" cy="690939"/>
              <a:chOff x="2636274" y="2204864"/>
              <a:chExt cx="368181" cy="296416"/>
            </a:xfrm>
          </p:grpSpPr>
          <p:cxnSp>
            <p:nvCxnSpPr>
              <p:cNvPr id="94" name="Straight Connector 93"/>
              <p:cNvCxnSpPr/>
              <p:nvPr/>
            </p:nvCxnSpPr>
            <p:spPr>
              <a:xfrm>
                <a:off x="2636274" y="2204864"/>
                <a:ext cx="0" cy="296416"/>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1572159" y="721465"/>
              <a:ext cx="1340020" cy="690939"/>
              <a:chOff x="2267744" y="2204864"/>
              <a:chExt cx="736711" cy="296416"/>
            </a:xfrm>
          </p:grpSpPr>
          <p:cxnSp>
            <p:nvCxnSpPr>
              <p:cNvPr id="90" name="Straight Connector 89"/>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86" name="Straight Connector 85"/>
            <p:cNvCxnSpPr/>
            <p:nvPr/>
          </p:nvCxnSpPr>
          <p:spPr>
            <a:xfrm>
              <a:off x="2927302" y="1404328"/>
              <a:ext cx="654885"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3597628" y="732933"/>
              <a:ext cx="0" cy="671396"/>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3612437" y="732932"/>
              <a:ext cx="654885"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4267321" y="721465"/>
              <a:ext cx="0" cy="676281"/>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4289964" y="742042"/>
              <a:ext cx="1340020" cy="691603"/>
              <a:chOff x="2267744" y="2204864"/>
              <a:chExt cx="736711" cy="296701"/>
            </a:xfrm>
          </p:grpSpPr>
          <p:cxnSp>
            <p:nvCxnSpPr>
              <p:cNvPr id="82" name="Straight Connector 81"/>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636274" y="2204864"/>
                <a:ext cx="0" cy="296701"/>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78" name="Straight Connector 77"/>
            <p:cNvCxnSpPr/>
            <p:nvPr/>
          </p:nvCxnSpPr>
          <p:spPr>
            <a:xfrm>
              <a:off x="5629985" y="1404341"/>
              <a:ext cx="594721"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224705" y="732944"/>
              <a:ext cx="0" cy="671398"/>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239513" y="732943"/>
              <a:ext cx="654885"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894398" y="752487"/>
              <a:ext cx="0" cy="659917"/>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6894716" y="732944"/>
              <a:ext cx="1340020" cy="690939"/>
              <a:chOff x="2267744" y="2204864"/>
              <a:chExt cx="736711" cy="296416"/>
            </a:xfrm>
          </p:grpSpPr>
          <p:cxnSp>
            <p:nvCxnSpPr>
              <p:cNvPr id="74" name="Straight Connector 73"/>
              <p:cNvCxnSpPr/>
              <p:nvPr/>
            </p:nvCxnSpPr>
            <p:spPr>
              <a:xfrm>
                <a:off x="2267744" y="2492896"/>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887660" y="2107277"/>
              <a:ext cx="669690" cy="690939"/>
              <a:chOff x="2636274" y="2204864"/>
              <a:chExt cx="368181" cy="296416"/>
            </a:xfrm>
          </p:grpSpPr>
          <p:cxnSp>
            <p:nvCxnSpPr>
              <p:cNvPr id="111" name="Straight Connector 110"/>
              <p:cNvCxnSpPr/>
              <p:nvPr/>
            </p:nvCxnSpPr>
            <p:spPr>
              <a:xfrm>
                <a:off x="2636274" y="2204864"/>
                <a:ext cx="0" cy="296416"/>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8" name="Group 137"/>
            <p:cNvGrpSpPr/>
            <p:nvPr/>
          </p:nvGrpSpPr>
          <p:grpSpPr>
            <a:xfrm>
              <a:off x="1557349" y="2126819"/>
              <a:ext cx="1994908" cy="690939"/>
              <a:chOff x="1567339" y="2910549"/>
              <a:chExt cx="1994908" cy="690939"/>
            </a:xfrm>
          </p:grpSpPr>
          <p:grpSp>
            <p:nvGrpSpPr>
              <p:cNvPr id="114" name="Group 113"/>
              <p:cNvGrpSpPr/>
              <p:nvPr/>
            </p:nvGrpSpPr>
            <p:grpSpPr>
              <a:xfrm>
                <a:off x="2892554" y="2910549"/>
                <a:ext cx="669693" cy="690939"/>
                <a:chOff x="2636274" y="2204864"/>
                <a:chExt cx="368181" cy="296416"/>
              </a:xfrm>
            </p:grpSpPr>
            <p:cxnSp>
              <p:nvCxnSpPr>
                <p:cNvPr id="116" name="Straight Connector 115"/>
                <p:cNvCxnSpPr/>
                <p:nvPr/>
              </p:nvCxnSpPr>
              <p:spPr>
                <a:xfrm>
                  <a:off x="2636274" y="2204864"/>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a:xfrm>
                <a:off x="1567339" y="3586578"/>
                <a:ext cx="134002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9" name="Group 138"/>
            <p:cNvGrpSpPr/>
            <p:nvPr/>
          </p:nvGrpSpPr>
          <p:grpSpPr>
            <a:xfrm>
              <a:off x="3552255" y="2136590"/>
              <a:ext cx="1994909" cy="690939"/>
              <a:chOff x="1567339" y="2910549"/>
              <a:chExt cx="1994909" cy="690939"/>
            </a:xfrm>
          </p:grpSpPr>
          <p:grpSp>
            <p:nvGrpSpPr>
              <p:cNvPr id="140" name="Group 139"/>
              <p:cNvGrpSpPr/>
              <p:nvPr/>
            </p:nvGrpSpPr>
            <p:grpSpPr>
              <a:xfrm>
                <a:off x="2892555" y="2910549"/>
                <a:ext cx="669693" cy="690939"/>
                <a:chOff x="2636274" y="2204864"/>
                <a:chExt cx="368181" cy="296416"/>
              </a:xfrm>
            </p:grpSpPr>
            <p:cxnSp>
              <p:nvCxnSpPr>
                <p:cNvPr id="143" name="Straight Connector 142"/>
                <p:cNvCxnSpPr/>
                <p:nvPr/>
              </p:nvCxnSpPr>
              <p:spPr>
                <a:xfrm>
                  <a:off x="2636274" y="2204864"/>
                  <a:ext cx="0" cy="296416"/>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3004455" y="2204864"/>
                  <a:ext cx="0" cy="296416"/>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41" name="Straight Connector 140"/>
              <p:cNvCxnSpPr/>
              <p:nvPr/>
            </p:nvCxnSpPr>
            <p:spPr>
              <a:xfrm>
                <a:off x="1567339" y="3586578"/>
                <a:ext cx="134002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6" name="Group 155"/>
            <p:cNvGrpSpPr/>
            <p:nvPr/>
          </p:nvGrpSpPr>
          <p:grpSpPr>
            <a:xfrm>
              <a:off x="5547163" y="2153657"/>
              <a:ext cx="1994906" cy="690939"/>
              <a:chOff x="1907704" y="2204864"/>
              <a:chExt cx="1096751" cy="296416"/>
            </a:xfrm>
          </p:grpSpPr>
          <p:cxnSp>
            <p:nvCxnSpPr>
              <p:cNvPr id="158" name="Straight Connector 157"/>
              <p:cNvCxnSpPr/>
              <p:nvPr/>
            </p:nvCxnSpPr>
            <p:spPr>
              <a:xfrm>
                <a:off x="1907704" y="2492820"/>
                <a:ext cx="720078"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2636274" y="2204864"/>
                <a:ext cx="0" cy="287956"/>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97" name="Group 196"/>
            <p:cNvGrpSpPr/>
            <p:nvPr/>
          </p:nvGrpSpPr>
          <p:grpSpPr>
            <a:xfrm>
              <a:off x="887660" y="3327971"/>
              <a:ext cx="1586119" cy="690939"/>
              <a:chOff x="897649" y="4111701"/>
              <a:chExt cx="1586119" cy="690939"/>
            </a:xfrm>
          </p:grpSpPr>
          <p:grpSp>
            <p:nvGrpSpPr>
              <p:cNvPr id="162" name="Group 161"/>
              <p:cNvGrpSpPr/>
              <p:nvPr/>
            </p:nvGrpSpPr>
            <p:grpSpPr>
              <a:xfrm>
                <a:off x="897649" y="4111701"/>
                <a:ext cx="669690" cy="690939"/>
                <a:chOff x="2636274" y="2204864"/>
                <a:chExt cx="368181" cy="296416"/>
              </a:xfrm>
            </p:grpSpPr>
            <p:cxnSp>
              <p:nvCxnSpPr>
                <p:cNvPr id="163" name="Straight Connector 162"/>
                <p:cNvCxnSpPr/>
                <p:nvPr/>
              </p:nvCxnSpPr>
              <p:spPr>
                <a:xfrm>
                  <a:off x="2636274" y="2204864"/>
                  <a:ext cx="0" cy="296416"/>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95" name="Straight Connector 194"/>
              <p:cNvCxnSpPr/>
              <p:nvPr/>
            </p:nvCxnSpPr>
            <p:spPr>
              <a:xfrm>
                <a:off x="1552531" y="4802640"/>
                <a:ext cx="931237"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98" name="Group 197"/>
            <p:cNvGrpSpPr/>
            <p:nvPr/>
          </p:nvGrpSpPr>
          <p:grpSpPr>
            <a:xfrm>
              <a:off x="2473779" y="3338966"/>
              <a:ext cx="1586119" cy="690939"/>
              <a:chOff x="897649" y="4111701"/>
              <a:chExt cx="1586119" cy="690939"/>
            </a:xfrm>
          </p:grpSpPr>
          <p:grpSp>
            <p:nvGrpSpPr>
              <p:cNvPr id="199" name="Group 198"/>
              <p:cNvGrpSpPr/>
              <p:nvPr/>
            </p:nvGrpSpPr>
            <p:grpSpPr>
              <a:xfrm>
                <a:off x="897649" y="4111701"/>
                <a:ext cx="669690" cy="690939"/>
                <a:chOff x="2636274" y="2204864"/>
                <a:chExt cx="368181" cy="296416"/>
              </a:xfrm>
            </p:grpSpPr>
            <p:cxnSp>
              <p:nvCxnSpPr>
                <p:cNvPr id="201" name="Straight Connector 200"/>
                <p:cNvCxnSpPr/>
                <p:nvPr/>
              </p:nvCxnSpPr>
              <p:spPr>
                <a:xfrm>
                  <a:off x="2636274" y="2204864"/>
                  <a:ext cx="0" cy="296416"/>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00" name="Straight Connector 199"/>
              <p:cNvCxnSpPr/>
              <p:nvPr/>
            </p:nvCxnSpPr>
            <p:spPr>
              <a:xfrm>
                <a:off x="1552531" y="4802640"/>
                <a:ext cx="931237"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4051711" y="3355676"/>
              <a:ext cx="1586119" cy="690939"/>
              <a:chOff x="897649" y="4111701"/>
              <a:chExt cx="1586119" cy="690939"/>
            </a:xfrm>
          </p:grpSpPr>
          <p:grpSp>
            <p:nvGrpSpPr>
              <p:cNvPr id="205" name="Group 204"/>
              <p:cNvGrpSpPr/>
              <p:nvPr/>
            </p:nvGrpSpPr>
            <p:grpSpPr>
              <a:xfrm>
                <a:off x="897649" y="4111701"/>
                <a:ext cx="669690" cy="690939"/>
                <a:chOff x="2636274" y="2204864"/>
                <a:chExt cx="368181" cy="296416"/>
              </a:xfrm>
            </p:grpSpPr>
            <p:cxnSp>
              <p:nvCxnSpPr>
                <p:cNvPr id="207" name="Straight Connector 206"/>
                <p:cNvCxnSpPr/>
                <p:nvPr/>
              </p:nvCxnSpPr>
              <p:spPr>
                <a:xfrm>
                  <a:off x="2636274" y="2204864"/>
                  <a:ext cx="0" cy="296416"/>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3004455" y="2213248"/>
                  <a:ext cx="0" cy="2880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06" name="Straight Connector 205"/>
              <p:cNvCxnSpPr/>
              <p:nvPr/>
            </p:nvCxnSpPr>
            <p:spPr>
              <a:xfrm>
                <a:off x="1552531" y="4802640"/>
                <a:ext cx="931237"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5634890" y="3327971"/>
              <a:ext cx="1586119" cy="718645"/>
              <a:chOff x="897649" y="4111701"/>
              <a:chExt cx="1586119" cy="718645"/>
            </a:xfrm>
          </p:grpSpPr>
          <p:grpSp>
            <p:nvGrpSpPr>
              <p:cNvPr id="211" name="Group 210"/>
              <p:cNvGrpSpPr/>
              <p:nvPr/>
            </p:nvGrpSpPr>
            <p:grpSpPr>
              <a:xfrm>
                <a:off x="897649" y="4111701"/>
                <a:ext cx="669690" cy="718645"/>
                <a:chOff x="2636274" y="2204864"/>
                <a:chExt cx="368181" cy="308302"/>
              </a:xfrm>
            </p:grpSpPr>
            <p:cxnSp>
              <p:nvCxnSpPr>
                <p:cNvPr id="213" name="Straight Connector 212"/>
                <p:cNvCxnSpPr/>
                <p:nvPr/>
              </p:nvCxnSpPr>
              <p:spPr>
                <a:xfrm>
                  <a:off x="2636274" y="2204864"/>
                  <a:ext cx="0" cy="30830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2644415" y="2204864"/>
                  <a:ext cx="360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3004455" y="2204864"/>
                  <a:ext cx="0" cy="296416"/>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12" name="Straight Connector 211"/>
              <p:cNvCxnSpPr/>
              <p:nvPr/>
            </p:nvCxnSpPr>
            <p:spPr>
              <a:xfrm>
                <a:off x="1552531" y="4802640"/>
                <a:ext cx="931237"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16" name="Left-Right Arrow 215"/>
            <p:cNvSpPr/>
            <p:nvPr/>
          </p:nvSpPr>
          <p:spPr>
            <a:xfrm>
              <a:off x="917276" y="1433644"/>
              <a:ext cx="654882" cy="69176"/>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sz="1800"/>
            </a:p>
          </p:txBody>
        </p:sp>
        <p:sp>
          <p:nvSpPr>
            <p:cNvPr id="218" name="Left-Right Arrow 217"/>
            <p:cNvSpPr/>
            <p:nvPr/>
          </p:nvSpPr>
          <p:spPr>
            <a:xfrm>
              <a:off x="1607795" y="1432981"/>
              <a:ext cx="654882" cy="69176"/>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sz="1800"/>
            </a:p>
          </p:txBody>
        </p:sp>
        <p:sp>
          <p:nvSpPr>
            <p:cNvPr id="219" name="Left-Right Arrow 218"/>
            <p:cNvSpPr/>
            <p:nvPr/>
          </p:nvSpPr>
          <p:spPr>
            <a:xfrm>
              <a:off x="887659" y="2851446"/>
              <a:ext cx="654882" cy="69176"/>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sz="1800"/>
            </a:p>
          </p:txBody>
        </p:sp>
        <p:sp>
          <p:nvSpPr>
            <p:cNvPr id="221" name="Left-Right Arrow 220"/>
            <p:cNvSpPr/>
            <p:nvPr/>
          </p:nvSpPr>
          <p:spPr>
            <a:xfrm>
              <a:off x="1578368" y="2851446"/>
              <a:ext cx="1304196" cy="69176"/>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sz="1800"/>
            </a:p>
          </p:txBody>
        </p:sp>
        <p:sp>
          <p:nvSpPr>
            <p:cNvPr id="222" name="Left-Right Arrow 221"/>
            <p:cNvSpPr/>
            <p:nvPr/>
          </p:nvSpPr>
          <p:spPr>
            <a:xfrm>
              <a:off x="902467" y="4092276"/>
              <a:ext cx="654882" cy="69176"/>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sz="1800"/>
            </a:p>
          </p:txBody>
        </p:sp>
        <p:sp>
          <p:nvSpPr>
            <p:cNvPr id="223" name="Left-Right Arrow 222"/>
            <p:cNvSpPr/>
            <p:nvPr/>
          </p:nvSpPr>
          <p:spPr>
            <a:xfrm>
              <a:off x="1587603" y="4089573"/>
              <a:ext cx="900983" cy="69176"/>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sz="1800"/>
            </a:p>
          </p:txBody>
        </p:sp>
        <p:sp>
          <p:nvSpPr>
            <p:cNvPr id="4" name="Rectangle 3"/>
            <p:cNvSpPr/>
            <p:nvPr/>
          </p:nvSpPr>
          <p:spPr>
            <a:xfrm>
              <a:off x="950446" y="892039"/>
              <a:ext cx="577398" cy="369330"/>
            </a:xfrm>
            <a:prstGeom prst="rect">
              <a:avLst/>
            </a:prstGeom>
          </p:spPr>
          <p:txBody>
            <a:bodyPr wrap="none" lIns="91438" tIns="45719" rIns="91438" bIns="45719">
              <a:spAutoFit/>
            </a:bodyPr>
            <a:lstStyle/>
            <a:p>
              <a:r>
                <a:rPr lang="en-US" sz="1800" b="1" dirty="0"/>
                <a:t>t</a:t>
              </a:r>
              <a:r>
                <a:rPr lang="en-US" sz="1800" b="1" baseline="-25000" dirty="0"/>
                <a:t>high</a:t>
              </a:r>
              <a:endParaRPr lang="en-IN" sz="1800" b="1" baseline="-25000" dirty="0"/>
            </a:p>
          </p:txBody>
        </p:sp>
        <p:sp>
          <p:nvSpPr>
            <p:cNvPr id="97" name="Rectangle 96"/>
            <p:cNvSpPr/>
            <p:nvPr/>
          </p:nvSpPr>
          <p:spPr>
            <a:xfrm>
              <a:off x="1646583" y="883965"/>
              <a:ext cx="511674" cy="369330"/>
            </a:xfrm>
            <a:prstGeom prst="rect">
              <a:avLst/>
            </a:prstGeom>
          </p:spPr>
          <p:txBody>
            <a:bodyPr wrap="none" lIns="91438" tIns="45719" rIns="91438" bIns="45719">
              <a:spAutoFit/>
            </a:bodyPr>
            <a:lstStyle/>
            <a:p>
              <a:r>
                <a:rPr lang="en-US" sz="1800" b="1" dirty="0" err="1" smtClean="0"/>
                <a:t>t</a:t>
              </a:r>
              <a:r>
                <a:rPr lang="en-US" sz="1800" b="1" baseline="-25000" dirty="0" err="1" smtClean="0"/>
                <a:t>low</a:t>
              </a:r>
              <a:endParaRPr lang="en-IN" sz="1800" b="1" baseline="-25000" dirty="0"/>
            </a:p>
          </p:txBody>
        </p:sp>
        <p:sp>
          <p:nvSpPr>
            <p:cNvPr id="98" name="Rectangle 97"/>
            <p:cNvSpPr/>
            <p:nvPr/>
          </p:nvSpPr>
          <p:spPr>
            <a:xfrm>
              <a:off x="961657" y="2797507"/>
              <a:ext cx="577398" cy="369330"/>
            </a:xfrm>
            <a:prstGeom prst="rect">
              <a:avLst/>
            </a:prstGeom>
          </p:spPr>
          <p:txBody>
            <a:bodyPr wrap="none" lIns="91438" tIns="45719" rIns="91438" bIns="45719">
              <a:spAutoFit/>
            </a:bodyPr>
            <a:lstStyle/>
            <a:p>
              <a:r>
                <a:rPr lang="en-US" sz="1800" b="1" dirty="0"/>
                <a:t>t</a:t>
              </a:r>
              <a:r>
                <a:rPr lang="en-US" sz="1800" b="1" baseline="-25000" dirty="0"/>
                <a:t>high</a:t>
              </a:r>
              <a:endParaRPr lang="en-IN" sz="1800" b="1" baseline="-25000" dirty="0"/>
            </a:p>
          </p:txBody>
        </p:sp>
        <p:sp>
          <p:nvSpPr>
            <p:cNvPr id="99" name="Rectangle 98"/>
            <p:cNvSpPr/>
            <p:nvPr/>
          </p:nvSpPr>
          <p:spPr>
            <a:xfrm>
              <a:off x="1972038" y="2797507"/>
              <a:ext cx="511674" cy="369330"/>
            </a:xfrm>
            <a:prstGeom prst="rect">
              <a:avLst/>
            </a:prstGeom>
          </p:spPr>
          <p:txBody>
            <a:bodyPr wrap="none" lIns="91438" tIns="45719" rIns="91438" bIns="45719">
              <a:spAutoFit/>
            </a:bodyPr>
            <a:lstStyle/>
            <a:p>
              <a:r>
                <a:rPr lang="en-US" sz="1800" b="1" dirty="0" err="1" smtClean="0"/>
                <a:t>t</a:t>
              </a:r>
              <a:r>
                <a:rPr lang="en-US" sz="1800" b="1" baseline="-25000" dirty="0" err="1" smtClean="0"/>
                <a:t>low</a:t>
              </a:r>
              <a:endParaRPr lang="en-IN" sz="1800" b="1" baseline="-25000" dirty="0"/>
            </a:p>
          </p:txBody>
        </p:sp>
        <p:sp>
          <p:nvSpPr>
            <p:cNvPr id="7" name="Rectangle 6"/>
            <p:cNvSpPr/>
            <p:nvPr/>
          </p:nvSpPr>
          <p:spPr>
            <a:xfrm>
              <a:off x="1842254" y="2387085"/>
              <a:ext cx="715256" cy="369330"/>
            </a:xfrm>
            <a:prstGeom prst="rect">
              <a:avLst/>
            </a:prstGeom>
          </p:spPr>
          <p:txBody>
            <a:bodyPr wrap="none" lIns="91438" tIns="45719" rIns="91438" bIns="45719">
              <a:spAutoFit/>
            </a:bodyPr>
            <a:lstStyle/>
            <a:p>
              <a:r>
                <a:rPr lang="en-US" sz="1800" dirty="0"/>
                <a:t>2t</a:t>
              </a:r>
              <a:r>
                <a:rPr lang="en-US" sz="1800" baseline="-25000" dirty="0"/>
                <a:t>high</a:t>
              </a:r>
              <a:endParaRPr lang="en-IN" sz="1800" baseline="-25000" dirty="0"/>
            </a:p>
          </p:txBody>
        </p:sp>
        <p:sp>
          <p:nvSpPr>
            <p:cNvPr id="100" name="Rectangle 99"/>
            <p:cNvSpPr/>
            <p:nvPr/>
          </p:nvSpPr>
          <p:spPr>
            <a:xfrm>
              <a:off x="960146" y="4126864"/>
              <a:ext cx="577398" cy="369330"/>
            </a:xfrm>
            <a:prstGeom prst="rect">
              <a:avLst/>
            </a:prstGeom>
          </p:spPr>
          <p:txBody>
            <a:bodyPr wrap="none" lIns="91438" tIns="45719" rIns="91438" bIns="45719">
              <a:spAutoFit/>
            </a:bodyPr>
            <a:lstStyle/>
            <a:p>
              <a:r>
                <a:rPr lang="en-US" sz="1800" b="1" dirty="0"/>
                <a:t>t</a:t>
              </a:r>
              <a:r>
                <a:rPr lang="en-US" sz="1800" b="1" baseline="-25000" dirty="0"/>
                <a:t>high</a:t>
              </a:r>
              <a:endParaRPr lang="en-IN" sz="1800" b="1" baseline="-25000" dirty="0"/>
            </a:p>
          </p:txBody>
        </p:sp>
        <p:sp>
          <p:nvSpPr>
            <p:cNvPr id="101" name="Rectangle 100"/>
            <p:cNvSpPr/>
            <p:nvPr/>
          </p:nvSpPr>
          <p:spPr>
            <a:xfrm>
              <a:off x="1755101" y="4092276"/>
              <a:ext cx="511674" cy="369330"/>
            </a:xfrm>
            <a:prstGeom prst="rect">
              <a:avLst/>
            </a:prstGeom>
          </p:spPr>
          <p:txBody>
            <a:bodyPr wrap="none" lIns="91438" tIns="45719" rIns="91438" bIns="45719">
              <a:spAutoFit/>
            </a:bodyPr>
            <a:lstStyle/>
            <a:p>
              <a:r>
                <a:rPr lang="en-US" sz="1800" b="1" dirty="0" err="1" smtClean="0"/>
                <a:t>t</a:t>
              </a:r>
              <a:r>
                <a:rPr lang="en-US" sz="1800" b="1" baseline="-25000" dirty="0" err="1" smtClean="0"/>
                <a:t>low</a:t>
              </a:r>
              <a:endParaRPr lang="en-IN" sz="1800" b="1" baseline="-25000" dirty="0"/>
            </a:p>
          </p:txBody>
        </p:sp>
        <p:sp>
          <p:nvSpPr>
            <p:cNvPr id="102" name="Rectangle 101"/>
            <p:cNvSpPr/>
            <p:nvPr/>
          </p:nvSpPr>
          <p:spPr>
            <a:xfrm>
              <a:off x="1635497" y="3480085"/>
              <a:ext cx="907617" cy="369330"/>
            </a:xfrm>
            <a:prstGeom prst="rect">
              <a:avLst/>
            </a:prstGeom>
          </p:spPr>
          <p:txBody>
            <a:bodyPr wrap="none" lIns="91438" tIns="45719" rIns="91438" bIns="45719">
              <a:spAutoFit/>
            </a:bodyPr>
            <a:lstStyle/>
            <a:p>
              <a:r>
                <a:rPr lang="en-US" sz="1800" dirty="0" smtClean="0"/>
                <a:t>1.7t</a:t>
              </a:r>
              <a:r>
                <a:rPr lang="en-US" sz="1800" baseline="-25000" dirty="0" smtClean="0"/>
                <a:t>high</a:t>
              </a:r>
              <a:endParaRPr lang="en-IN" sz="1800" baseline="-25000" dirty="0"/>
            </a:p>
          </p:txBody>
        </p:sp>
      </p:grpSp>
      <p:sp>
        <p:nvSpPr>
          <p:cNvPr id="103" name="Title 1"/>
          <p:cNvSpPr txBox="1">
            <a:spLocks/>
          </p:cNvSpPr>
          <p:nvPr/>
        </p:nvSpPr>
        <p:spPr>
          <a:xfrm>
            <a:off x="185635" y="297318"/>
            <a:ext cx="3521258" cy="551259"/>
          </a:xfrm>
          <a:prstGeom prst="rect">
            <a:avLst/>
          </a:prstGeom>
        </p:spPr>
        <p:txBody>
          <a:bodyPr vert="horz" lIns="68580" tIns="34290" rIns="68580" bIns="34290" rtlCol="0" anchor="t">
            <a:normAutofit lnSpcReduction="10000"/>
          </a:bodyPr>
          <a:lstStyle>
            <a:lvl1pPr algn="l" defTabSz="342900" rtl="0" eaLnBrk="1" latinLnBrk="0" hangingPunct="1">
              <a:spcBef>
                <a:spcPct val="0"/>
              </a:spcBef>
              <a:buNone/>
              <a:defRPr sz="3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1" algn="l"/>
            <a:r>
              <a:rPr lang="en-US" sz="3200" dirty="0" smtClean="0">
                <a:latin typeface="+mj-lt"/>
              </a:rPr>
              <a:t>I2C Duty Cycle</a:t>
            </a:r>
            <a:endParaRPr lang="en-IN" sz="3200" dirty="0">
              <a:latin typeface="+mj-lt"/>
            </a:endParaRPr>
          </a:p>
        </p:txBody>
      </p:sp>
    </p:spTree>
    <p:extLst>
      <p:ext uri="{BB962C8B-B14F-4D97-AF65-F5344CB8AC3E}">
        <p14:creationId xmlns:p14="http://schemas.microsoft.com/office/powerpoint/2010/main" val="363338840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I2C Addressing MODES</a:t>
            </a:r>
            <a:endParaRPr lang="en-US" b="1" dirty="0"/>
          </a:p>
        </p:txBody>
      </p:sp>
      <p:sp>
        <p:nvSpPr>
          <p:cNvPr id="4" name="Subtitle 3"/>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2412175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584" y="339538"/>
            <a:ext cx="4737411" cy="685031"/>
          </a:xfrm>
        </p:spPr>
        <p:txBody>
          <a:bodyPr/>
          <a:lstStyle/>
          <a:p>
            <a:r>
              <a:rPr lang="en-US" dirty="0"/>
              <a:t>I2C Addressing MODES</a:t>
            </a:r>
            <a:endParaRPr lang="en-IN" dirty="0"/>
          </a:p>
        </p:txBody>
      </p:sp>
      <p:sp>
        <p:nvSpPr>
          <p:cNvPr id="3" name="Content Placeholder 2"/>
          <p:cNvSpPr>
            <a:spLocks noGrp="1"/>
          </p:cNvSpPr>
          <p:nvPr>
            <p:ph idx="1"/>
          </p:nvPr>
        </p:nvSpPr>
        <p:spPr/>
        <p:txBody>
          <a:bodyPr>
            <a:normAutofit/>
          </a:bodyPr>
          <a:lstStyle/>
          <a:p>
            <a:r>
              <a:rPr lang="en-US" sz="2000" dirty="0"/>
              <a:t>In i2c protocol, there are 2 addressing </a:t>
            </a:r>
            <a:r>
              <a:rPr lang="en-US" sz="2000" dirty="0" smtClean="0"/>
              <a:t>modes</a:t>
            </a:r>
          </a:p>
          <a:p>
            <a:pPr lvl="1"/>
            <a:r>
              <a:rPr lang="en-US" sz="2000" dirty="0"/>
              <a:t>7 bit addressing </a:t>
            </a:r>
            <a:endParaRPr lang="en-US" sz="2000" dirty="0" smtClean="0"/>
          </a:p>
          <a:p>
            <a:pPr lvl="1"/>
            <a:r>
              <a:rPr lang="en-US" sz="2000" dirty="0"/>
              <a:t>10 bit addressing</a:t>
            </a:r>
            <a:endParaRPr lang="en-IN" sz="2000" dirty="0"/>
          </a:p>
        </p:txBody>
      </p:sp>
      <p:sp>
        <p:nvSpPr>
          <p:cNvPr id="4" name="Rectangle 3"/>
          <p:cNvSpPr/>
          <p:nvPr/>
        </p:nvSpPr>
        <p:spPr>
          <a:xfrm>
            <a:off x="391098" y="3246838"/>
            <a:ext cx="8301210" cy="1323439"/>
          </a:xfrm>
          <a:prstGeom prst="rect">
            <a:avLst/>
          </a:prstGeom>
        </p:spPr>
        <p:txBody>
          <a:bodyPr wrap="square">
            <a:spAutoFit/>
          </a:bodyPr>
          <a:lstStyle/>
          <a:p>
            <a:r>
              <a:rPr lang="en-US" sz="2000" dirty="0"/>
              <a:t>N</a:t>
            </a:r>
            <a:r>
              <a:rPr lang="en-US" sz="2000" dirty="0" smtClean="0"/>
              <a:t>ow </a:t>
            </a:r>
            <a:r>
              <a:rPr lang="en-US" sz="2000" dirty="0"/>
              <a:t>a days almost all microcontrollers </a:t>
            </a:r>
            <a:r>
              <a:rPr lang="en-US" sz="2000" dirty="0" smtClean="0"/>
              <a:t>I2C peripheral support </a:t>
            </a:r>
            <a:r>
              <a:rPr lang="en-US" sz="2000" dirty="0"/>
              <a:t>both the addressing </a:t>
            </a:r>
            <a:r>
              <a:rPr lang="en-US" sz="2000" dirty="0" smtClean="0"/>
              <a:t>modes. </a:t>
            </a:r>
            <a:r>
              <a:rPr lang="en-US" sz="2000" dirty="0"/>
              <a:t>But there are still some microcontrollers which do </a:t>
            </a:r>
            <a:r>
              <a:rPr lang="en-US" sz="2000" dirty="0" smtClean="0"/>
              <a:t>not support </a:t>
            </a:r>
            <a:r>
              <a:rPr lang="en-US" sz="2000" dirty="0"/>
              <a:t>10-bit addressing, so you have to check the reference manual of your microcontroller. </a:t>
            </a:r>
            <a:endParaRPr lang="en-IN" sz="2000" dirty="0"/>
          </a:p>
        </p:txBody>
      </p:sp>
    </p:spTree>
    <p:extLst>
      <p:ext uri="{BB962C8B-B14F-4D97-AF65-F5344CB8AC3E}">
        <p14:creationId xmlns:p14="http://schemas.microsoft.com/office/powerpoint/2010/main" val="269054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9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92493" y="2719146"/>
            <a:ext cx="4510861" cy="857250"/>
          </a:xfrm>
          <a:prstGeom prst="rect">
            <a:avLst/>
          </a:prstGeom>
        </p:spPr>
        <p:txBody>
          <a:bodyPr>
            <a:noAutofit/>
          </a:bodyPr>
          <a:lstStyle>
            <a:lvl1pPr algn="l" defTabSz="342900" rtl="0" eaLnBrk="1" latinLnBrk="0" hangingPunct="1">
              <a:spcBef>
                <a:spcPct val="0"/>
              </a:spcBef>
              <a:buNone/>
              <a:defRPr sz="3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200" dirty="0" smtClean="0"/>
              <a:t>7-bit Addressing</a:t>
            </a:r>
            <a:br>
              <a:rPr lang="en-IN" sz="4200" dirty="0" smtClean="0"/>
            </a:br>
            <a:endParaRPr lang="en-IN" sz="4200" dirty="0"/>
          </a:p>
        </p:txBody>
      </p:sp>
    </p:spTree>
    <p:extLst>
      <p:ext uri="{BB962C8B-B14F-4D97-AF65-F5344CB8AC3E}">
        <p14:creationId xmlns:p14="http://schemas.microsoft.com/office/powerpoint/2010/main" val="145013084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780" y="339502"/>
            <a:ext cx="8229600" cy="857250"/>
          </a:xfrm>
        </p:spPr>
        <p:txBody>
          <a:bodyPr>
            <a:noAutofit/>
          </a:bodyPr>
          <a:lstStyle/>
          <a:p>
            <a:r>
              <a:rPr lang="en-IN" sz="4200" dirty="0"/>
              <a:t>7-bit Addressing</a:t>
            </a:r>
            <a:br>
              <a:rPr lang="en-IN" sz="4200" dirty="0"/>
            </a:br>
            <a:endParaRPr lang="en-IN" sz="42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00" y="2183272"/>
            <a:ext cx="3441022"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8" y="2145819"/>
            <a:ext cx="4381500"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767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different than SPI ?</a:t>
            </a:r>
            <a:endParaRPr lang="en-IN" dirty="0"/>
          </a:p>
        </p:txBody>
      </p:sp>
      <p:sp>
        <p:nvSpPr>
          <p:cNvPr id="2" name="Rectangle 1"/>
          <p:cNvSpPr/>
          <p:nvPr/>
        </p:nvSpPr>
        <p:spPr>
          <a:xfrm>
            <a:off x="1776427" y="3999163"/>
            <a:ext cx="5406569" cy="830997"/>
          </a:xfrm>
          <a:prstGeom prst="rect">
            <a:avLst/>
          </a:prstGeom>
        </p:spPr>
        <p:txBody>
          <a:bodyPr wrap="square">
            <a:spAutoFit/>
          </a:bodyPr>
          <a:lstStyle/>
          <a:p>
            <a:pPr algn="ctr"/>
            <a:r>
              <a:rPr lang="en-US" sz="2400" dirty="0"/>
              <a:t>P</a:t>
            </a:r>
            <a:r>
              <a:rPr lang="en-US" sz="2400" dirty="0" smtClean="0"/>
              <a:t>hysical </a:t>
            </a:r>
            <a:r>
              <a:rPr lang="en-US" sz="2400" dirty="0"/>
              <a:t>implementation of I2C is more complex than </a:t>
            </a:r>
            <a:r>
              <a:rPr lang="en-US" sz="2400" dirty="0" smtClean="0"/>
              <a:t>SPI</a:t>
            </a:r>
            <a:endParaRPr lang="en-IN"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8150" y="2110635"/>
            <a:ext cx="2038635" cy="1528004"/>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1499" y="2019429"/>
            <a:ext cx="1802808" cy="1710417"/>
          </a:xfrm>
          <a:prstGeom prst="rect">
            <a:avLst/>
          </a:prstGeom>
        </p:spPr>
      </p:pic>
      <p:sp>
        <p:nvSpPr>
          <p:cNvPr id="3" name="Rectangle 2"/>
          <p:cNvSpPr/>
          <p:nvPr/>
        </p:nvSpPr>
        <p:spPr>
          <a:xfrm>
            <a:off x="3257172" y="1448377"/>
            <a:ext cx="1959191" cy="461665"/>
          </a:xfrm>
          <a:prstGeom prst="rect">
            <a:avLst/>
          </a:prstGeom>
        </p:spPr>
        <p:txBody>
          <a:bodyPr wrap="none">
            <a:spAutoFit/>
          </a:bodyPr>
          <a:lstStyle/>
          <a:p>
            <a:r>
              <a:rPr lang="en-US" sz="2400" dirty="0" smtClean="0"/>
              <a:t>Complexity </a:t>
            </a:r>
            <a:endParaRPr lang="en-IN" sz="2400" dirty="0"/>
          </a:p>
        </p:txBody>
      </p:sp>
    </p:spTree>
    <p:extLst>
      <p:ext uri="{BB962C8B-B14F-4D97-AF65-F5344CB8AC3E}">
        <p14:creationId xmlns:p14="http://schemas.microsoft.com/office/powerpoint/2010/main" val="14399905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92493" y="2719146"/>
            <a:ext cx="6295594" cy="857250"/>
          </a:xfrm>
          <a:prstGeom prst="rect">
            <a:avLst/>
          </a:prstGeom>
        </p:spPr>
        <p:txBody>
          <a:bodyPr>
            <a:noAutofit/>
          </a:bodyPr>
          <a:lstStyle>
            <a:lvl1pPr algn="l" defTabSz="342900" rtl="0" eaLnBrk="1" latinLnBrk="0" hangingPunct="1">
              <a:spcBef>
                <a:spcPct val="0"/>
              </a:spcBef>
              <a:buNone/>
              <a:defRPr sz="3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200" dirty="0" smtClean="0"/>
              <a:t>10-bit Addressing</a:t>
            </a:r>
            <a:br>
              <a:rPr lang="en-IN" sz="4200" dirty="0" smtClean="0"/>
            </a:br>
            <a:endParaRPr lang="en-IN" sz="4200" dirty="0"/>
          </a:p>
        </p:txBody>
      </p:sp>
    </p:spTree>
    <p:extLst>
      <p:ext uri="{BB962C8B-B14F-4D97-AF65-F5344CB8AC3E}">
        <p14:creationId xmlns:p14="http://schemas.microsoft.com/office/powerpoint/2010/main" val="375284983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780" y="339502"/>
            <a:ext cx="8229600" cy="857250"/>
          </a:xfrm>
        </p:spPr>
        <p:txBody>
          <a:bodyPr>
            <a:noAutofit/>
          </a:bodyPr>
          <a:lstStyle/>
          <a:p>
            <a:r>
              <a:rPr lang="en-IN" dirty="0" smtClean="0"/>
              <a:t>10-bit </a:t>
            </a:r>
            <a:r>
              <a:rPr lang="en-IN" dirty="0"/>
              <a:t>Addressing</a:t>
            </a:r>
            <a:br>
              <a:rPr lang="en-IN" dirty="0"/>
            </a:br>
            <a:endParaRPr lang="en-IN" dirty="0"/>
          </a:p>
        </p:txBody>
      </p:sp>
      <p:sp>
        <p:nvSpPr>
          <p:cNvPr id="7" name="Rectangle 6"/>
          <p:cNvSpPr/>
          <p:nvPr/>
        </p:nvSpPr>
        <p:spPr>
          <a:xfrm>
            <a:off x="567714" y="2085964"/>
            <a:ext cx="320036" cy="57606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dirty="0"/>
          </a:p>
        </p:txBody>
      </p:sp>
      <p:sp>
        <p:nvSpPr>
          <p:cNvPr id="8" name="Rectangle 7"/>
          <p:cNvSpPr/>
          <p:nvPr/>
        </p:nvSpPr>
        <p:spPr>
          <a:xfrm>
            <a:off x="967758" y="2085964"/>
            <a:ext cx="320036" cy="57606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dirty="0"/>
          </a:p>
        </p:txBody>
      </p:sp>
      <p:sp>
        <p:nvSpPr>
          <p:cNvPr id="9" name="Rectangle 8"/>
          <p:cNvSpPr/>
          <p:nvPr/>
        </p:nvSpPr>
        <p:spPr>
          <a:xfrm>
            <a:off x="1367802" y="2090502"/>
            <a:ext cx="320036" cy="57606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sp>
        <p:nvSpPr>
          <p:cNvPr id="10" name="Rectangle 9"/>
          <p:cNvSpPr/>
          <p:nvPr/>
        </p:nvSpPr>
        <p:spPr>
          <a:xfrm>
            <a:off x="1767846" y="2090502"/>
            <a:ext cx="320036" cy="57606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sp>
        <p:nvSpPr>
          <p:cNvPr id="11" name="Rectangle 10"/>
          <p:cNvSpPr/>
          <p:nvPr/>
        </p:nvSpPr>
        <p:spPr>
          <a:xfrm>
            <a:off x="2167892" y="2082628"/>
            <a:ext cx="320036" cy="57606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sp>
        <p:nvSpPr>
          <p:cNvPr id="12" name="Rectangle 11"/>
          <p:cNvSpPr/>
          <p:nvPr/>
        </p:nvSpPr>
        <p:spPr>
          <a:xfrm>
            <a:off x="2567936" y="2082628"/>
            <a:ext cx="320036" cy="57606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sp>
        <p:nvSpPr>
          <p:cNvPr id="13" name="Rectangle 12"/>
          <p:cNvSpPr/>
          <p:nvPr/>
        </p:nvSpPr>
        <p:spPr>
          <a:xfrm>
            <a:off x="2967981" y="2087166"/>
            <a:ext cx="320036" cy="57606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sp>
        <p:nvSpPr>
          <p:cNvPr id="14" name="Rectangle 13"/>
          <p:cNvSpPr/>
          <p:nvPr/>
        </p:nvSpPr>
        <p:spPr>
          <a:xfrm>
            <a:off x="3368025" y="2087166"/>
            <a:ext cx="320036" cy="57606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sp>
        <p:nvSpPr>
          <p:cNvPr id="15" name="Rectangle 14"/>
          <p:cNvSpPr/>
          <p:nvPr/>
        </p:nvSpPr>
        <p:spPr>
          <a:xfrm>
            <a:off x="3768069" y="2090502"/>
            <a:ext cx="320036" cy="57606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sp>
        <p:nvSpPr>
          <p:cNvPr id="16" name="Rectangle 15"/>
          <p:cNvSpPr/>
          <p:nvPr/>
        </p:nvSpPr>
        <p:spPr>
          <a:xfrm>
            <a:off x="4168113" y="2090502"/>
            <a:ext cx="320036" cy="57606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sp>
        <p:nvSpPr>
          <p:cNvPr id="17" name="Rectangle 16"/>
          <p:cNvSpPr/>
          <p:nvPr/>
        </p:nvSpPr>
        <p:spPr>
          <a:xfrm>
            <a:off x="896874" y="2193868"/>
            <a:ext cx="284048" cy="307775"/>
          </a:xfrm>
          <a:prstGeom prst="rect">
            <a:avLst/>
          </a:prstGeom>
        </p:spPr>
        <p:txBody>
          <a:bodyPr wrap="none" lIns="91438" tIns="45719" rIns="91438" bIns="45719">
            <a:spAutoFit/>
          </a:bodyPr>
          <a:lstStyle/>
          <a:p>
            <a:r>
              <a:rPr lang="en-US" dirty="0"/>
              <a:t>1</a:t>
            </a:r>
            <a:endParaRPr lang="en-IN" dirty="0"/>
          </a:p>
        </p:txBody>
      </p:sp>
      <p:sp>
        <p:nvSpPr>
          <p:cNvPr id="18" name="Rectangle 17"/>
          <p:cNvSpPr/>
          <p:nvPr/>
        </p:nvSpPr>
        <p:spPr>
          <a:xfrm>
            <a:off x="1299153" y="2206433"/>
            <a:ext cx="284048" cy="307775"/>
          </a:xfrm>
          <a:prstGeom prst="rect">
            <a:avLst/>
          </a:prstGeom>
        </p:spPr>
        <p:txBody>
          <a:bodyPr wrap="none" lIns="91438" tIns="45719" rIns="91438" bIns="45719">
            <a:spAutoFit/>
          </a:bodyPr>
          <a:lstStyle/>
          <a:p>
            <a:r>
              <a:rPr lang="en-US" dirty="0"/>
              <a:t>1</a:t>
            </a:r>
            <a:endParaRPr lang="en-IN" dirty="0"/>
          </a:p>
        </p:txBody>
      </p:sp>
      <p:sp>
        <p:nvSpPr>
          <p:cNvPr id="19" name="Rectangle 18"/>
          <p:cNvSpPr/>
          <p:nvPr/>
        </p:nvSpPr>
        <p:spPr>
          <a:xfrm>
            <a:off x="1687838" y="2210332"/>
            <a:ext cx="284048" cy="307775"/>
          </a:xfrm>
          <a:prstGeom prst="rect">
            <a:avLst/>
          </a:prstGeom>
        </p:spPr>
        <p:txBody>
          <a:bodyPr wrap="none" lIns="91438" tIns="45719" rIns="91438" bIns="45719">
            <a:spAutoFit/>
          </a:bodyPr>
          <a:lstStyle/>
          <a:p>
            <a:r>
              <a:rPr lang="en-US" dirty="0"/>
              <a:t>1</a:t>
            </a:r>
            <a:endParaRPr lang="en-IN" dirty="0"/>
          </a:p>
        </p:txBody>
      </p:sp>
      <p:sp>
        <p:nvSpPr>
          <p:cNvPr id="20" name="Rectangle 19"/>
          <p:cNvSpPr/>
          <p:nvPr/>
        </p:nvSpPr>
        <p:spPr>
          <a:xfrm>
            <a:off x="2087883" y="2210332"/>
            <a:ext cx="284048" cy="307775"/>
          </a:xfrm>
          <a:prstGeom prst="rect">
            <a:avLst/>
          </a:prstGeom>
        </p:spPr>
        <p:txBody>
          <a:bodyPr wrap="none" lIns="91438" tIns="45719" rIns="91438" bIns="45719">
            <a:spAutoFit/>
          </a:bodyPr>
          <a:lstStyle/>
          <a:p>
            <a:r>
              <a:rPr lang="en-US" dirty="0"/>
              <a:t>1</a:t>
            </a:r>
            <a:endParaRPr lang="en-IN" dirty="0"/>
          </a:p>
        </p:txBody>
      </p:sp>
      <p:sp>
        <p:nvSpPr>
          <p:cNvPr id="21" name="Rectangle 20"/>
          <p:cNvSpPr/>
          <p:nvPr/>
        </p:nvSpPr>
        <p:spPr>
          <a:xfrm>
            <a:off x="2486435" y="2214665"/>
            <a:ext cx="284048" cy="307775"/>
          </a:xfrm>
          <a:prstGeom prst="rect">
            <a:avLst/>
          </a:prstGeom>
        </p:spPr>
        <p:txBody>
          <a:bodyPr wrap="none" lIns="91438" tIns="45719" rIns="91438" bIns="45719">
            <a:spAutoFit/>
          </a:bodyPr>
          <a:lstStyle/>
          <a:p>
            <a:r>
              <a:rPr lang="en-US" dirty="0" smtClean="0"/>
              <a:t>0</a:t>
            </a:r>
            <a:endParaRPr lang="en-IN" dirty="0"/>
          </a:p>
        </p:txBody>
      </p:sp>
      <p:sp>
        <p:nvSpPr>
          <p:cNvPr id="22" name="Rectangle 21"/>
          <p:cNvSpPr/>
          <p:nvPr/>
        </p:nvSpPr>
        <p:spPr>
          <a:xfrm>
            <a:off x="2916358" y="2206433"/>
            <a:ext cx="417098" cy="307775"/>
          </a:xfrm>
          <a:prstGeom prst="rect">
            <a:avLst/>
          </a:prstGeom>
        </p:spPr>
        <p:txBody>
          <a:bodyPr wrap="none" lIns="91438" tIns="45719" rIns="91438" bIns="45719">
            <a:spAutoFit/>
          </a:bodyPr>
          <a:lstStyle/>
          <a:p>
            <a:r>
              <a:rPr lang="en-US" dirty="0" smtClean="0"/>
              <a:t>A9</a:t>
            </a:r>
            <a:endParaRPr lang="en-IN" dirty="0"/>
          </a:p>
        </p:txBody>
      </p:sp>
      <p:sp>
        <p:nvSpPr>
          <p:cNvPr id="23" name="Rectangle 22"/>
          <p:cNvSpPr/>
          <p:nvPr/>
        </p:nvSpPr>
        <p:spPr>
          <a:xfrm>
            <a:off x="3285032" y="2193868"/>
            <a:ext cx="417098" cy="307775"/>
          </a:xfrm>
          <a:prstGeom prst="rect">
            <a:avLst/>
          </a:prstGeom>
        </p:spPr>
        <p:txBody>
          <a:bodyPr wrap="none" lIns="91438" tIns="45719" rIns="91438" bIns="45719">
            <a:spAutoFit/>
          </a:bodyPr>
          <a:lstStyle/>
          <a:p>
            <a:r>
              <a:rPr lang="en-US" dirty="0" smtClean="0"/>
              <a:t>A8</a:t>
            </a:r>
            <a:endParaRPr lang="en-IN" dirty="0"/>
          </a:p>
        </p:txBody>
      </p:sp>
      <mc:AlternateContent xmlns:mc="http://schemas.openxmlformats.org/markup-compatibility/2006" xmlns:a14="http://schemas.microsoft.com/office/drawing/2010/main">
        <mc:Choice Requires="a14">
          <p:sp>
            <p:nvSpPr>
              <p:cNvPr id="24" name="Rectangle 23"/>
              <p:cNvSpPr/>
              <p:nvPr/>
            </p:nvSpPr>
            <p:spPr>
              <a:xfrm>
                <a:off x="3701256" y="2264193"/>
                <a:ext cx="549121" cy="331755"/>
              </a:xfrm>
              <a:prstGeom prst="rect">
                <a:avLst/>
              </a:prstGeom>
            </p:spPr>
            <p:txBody>
              <a:bodyPr wrap="none" lIns="91438" tIns="45719" rIns="91438" bIns="45719">
                <a:spAutoFit/>
              </a:bodyPr>
              <a:lstStyle/>
              <a:p>
                <a:r>
                  <a:rPr lang="en-US" dirty="0"/>
                  <a:t>R/</a:t>
                </a:r>
                <a14:m>
                  <m:oMath xmlns:m="http://schemas.openxmlformats.org/officeDocument/2006/math">
                    <m:bar>
                      <m:barPr>
                        <m:pos m:val="top"/>
                        <m:ctrlPr>
                          <a:rPr lang="en-US" i="1" dirty="0">
                            <a:latin typeface="Cambria Math"/>
                          </a:rPr>
                        </m:ctrlPr>
                      </m:barPr>
                      <m:e>
                        <m:r>
                          <a:rPr lang="en-US" i="1" dirty="0">
                            <a:latin typeface="Cambria Math"/>
                          </a:rPr>
                          <m:t>𝑊</m:t>
                        </m:r>
                      </m:e>
                    </m:bar>
                  </m:oMath>
                </a14:m>
                <a:endParaRPr lang="en-IN" dirty="0"/>
              </a:p>
            </p:txBody>
          </p:sp>
        </mc:Choice>
        <mc:Fallback xmlns="">
          <p:sp>
            <p:nvSpPr>
              <p:cNvPr id="24" name="Rectangle 23"/>
              <p:cNvSpPr>
                <a:spLocks noRot="1" noChangeAspect="1" noMove="1" noResize="1" noEditPoints="1" noAdjustHandles="1" noChangeArrowheads="1" noChangeShapeType="1" noTextEdit="1"/>
              </p:cNvSpPr>
              <p:nvPr/>
            </p:nvSpPr>
            <p:spPr>
              <a:xfrm>
                <a:off x="3701256" y="2264193"/>
                <a:ext cx="549121" cy="331755"/>
              </a:xfrm>
              <a:prstGeom prst="rect">
                <a:avLst/>
              </a:prstGeom>
              <a:blipFill rotWithShape="1">
                <a:blip r:embed="rId3"/>
                <a:stretch>
                  <a:fillRect l="-2222" r="-13333" b="-14545"/>
                </a:stretch>
              </a:blipFill>
            </p:spPr>
            <p:txBody>
              <a:bodyPr/>
              <a:lstStyle/>
              <a:p>
                <a:r>
                  <a:rPr lang="en-IN">
                    <a:noFill/>
                  </a:rPr>
                  <a:t> </a:t>
                </a:r>
              </a:p>
            </p:txBody>
          </p:sp>
        </mc:Fallback>
      </mc:AlternateContent>
      <p:sp>
        <p:nvSpPr>
          <p:cNvPr id="25" name="Rectangle 24"/>
          <p:cNvSpPr/>
          <p:nvPr/>
        </p:nvSpPr>
        <p:spPr>
          <a:xfrm>
            <a:off x="4091165" y="2252600"/>
            <a:ext cx="569383" cy="307775"/>
          </a:xfrm>
          <a:prstGeom prst="rect">
            <a:avLst/>
          </a:prstGeom>
        </p:spPr>
        <p:txBody>
          <a:bodyPr wrap="none" lIns="91438" tIns="45719" rIns="91438" bIns="45719">
            <a:spAutoFit/>
          </a:bodyPr>
          <a:lstStyle/>
          <a:p>
            <a:r>
              <a:rPr lang="en-US" dirty="0"/>
              <a:t>ACK</a:t>
            </a:r>
            <a:endParaRPr lang="en-IN" dirty="0"/>
          </a:p>
        </p:txBody>
      </p:sp>
      <p:sp>
        <p:nvSpPr>
          <p:cNvPr id="26" name="Rectangle 25"/>
          <p:cNvSpPr/>
          <p:nvPr/>
        </p:nvSpPr>
        <p:spPr>
          <a:xfrm>
            <a:off x="4568157" y="2093838"/>
            <a:ext cx="320036" cy="57606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dirty="0"/>
          </a:p>
        </p:txBody>
      </p:sp>
      <p:sp>
        <p:nvSpPr>
          <p:cNvPr id="27" name="Rectangle 26"/>
          <p:cNvSpPr/>
          <p:nvPr/>
        </p:nvSpPr>
        <p:spPr>
          <a:xfrm>
            <a:off x="4968203" y="2098375"/>
            <a:ext cx="320036" cy="57606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sp>
        <p:nvSpPr>
          <p:cNvPr id="28" name="Rectangle 27"/>
          <p:cNvSpPr/>
          <p:nvPr/>
        </p:nvSpPr>
        <p:spPr>
          <a:xfrm>
            <a:off x="5368247" y="2098375"/>
            <a:ext cx="320036" cy="57606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sp>
        <p:nvSpPr>
          <p:cNvPr id="29" name="Rectangle 28"/>
          <p:cNvSpPr/>
          <p:nvPr/>
        </p:nvSpPr>
        <p:spPr>
          <a:xfrm>
            <a:off x="5768292" y="2090502"/>
            <a:ext cx="320036" cy="57606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sp>
        <p:nvSpPr>
          <p:cNvPr id="30" name="Rectangle 29"/>
          <p:cNvSpPr/>
          <p:nvPr/>
        </p:nvSpPr>
        <p:spPr>
          <a:xfrm>
            <a:off x="6168336" y="2090502"/>
            <a:ext cx="320036" cy="57606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sp>
        <p:nvSpPr>
          <p:cNvPr id="31" name="Rectangle 30"/>
          <p:cNvSpPr/>
          <p:nvPr/>
        </p:nvSpPr>
        <p:spPr>
          <a:xfrm>
            <a:off x="6568380" y="2095039"/>
            <a:ext cx="320036" cy="57606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sp>
        <p:nvSpPr>
          <p:cNvPr id="32" name="Rectangle 31"/>
          <p:cNvSpPr/>
          <p:nvPr/>
        </p:nvSpPr>
        <p:spPr>
          <a:xfrm>
            <a:off x="6968424" y="2095039"/>
            <a:ext cx="320036" cy="57606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sp>
        <p:nvSpPr>
          <p:cNvPr id="33" name="Rectangle 32"/>
          <p:cNvSpPr/>
          <p:nvPr/>
        </p:nvSpPr>
        <p:spPr>
          <a:xfrm>
            <a:off x="7775349" y="2078266"/>
            <a:ext cx="320036" cy="57606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sp>
        <p:nvSpPr>
          <p:cNvPr id="34" name="Rectangle 33"/>
          <p:cNvSpPr/>
          <p:nvPr/>
        </p:nvSpPr>
        <p:spPr>
          <a:xfrm>
            <a:off x="4488149" y="2206432"/>
            <a:ext cx="417098" cy="307775"/>
          </a:xfrm>
          <a:prstGeom prst="rect">
            <a:avLst/>
          </a:prstGeom>
        </p:spPr>
        <p:txBody>
          <a:bodyPr wrap="none" lIns="91438" tIns="45719" rIns="91438" bIns="45719">
            <a:spAutoFit/>
          </a:bodyPr>
          <a:lstStyle/>
          <a:p>
            <a:r>
              <a:rPr lang="en-US" dirty="0" smtClean="0"/>
              <a:t>A7</a:t>
            </a:r>
            <a:endParaRPr lang="en-IN" dirty="0"/>
          </a:p>
        </p:txBody>
      </p:sp>
      <p:sp>
        <p:nvSpPr>
          <p:cNvPr id="35" name="Rectangle 34"/>
          <p:cNvSpPr/>
          <p:nvPr/>
        </p:nvSpPr>
        <p:spPr>
          <a:xfrm>
            <a:off x="4888193" y="2210332"/>
            <a:ext cx="417098" cy="307775"/>
          </a:xfrm>
          <a:prstGeom prst="rect">
            <a:avLst/>
          </a:prstGeom>
        </p:spPr>
        <p:txBody>
          <a:bodyPr wrap="none" lIns="91438" tIns="45719" rIns="91438" bIns="45719">
            <a:spAutoFit/>
          </a:bodyPr>
          <a:lstStyle/>
          <a:p>
            <a:r>
              <a:rPr lang="en-US" dirty="0"/>
              <a:t>A</a:t>
            </a:r>
            <a:r>
              <a:rPr lang="en-US" dirty="0" smtClean="0"/>
              <a:t>6</a:t>
            </a:r>
            <a:endParaRPr lang="en-IN" dirty="0"/>
          </a:p>
        </p:txBody>
      </p:sp>
      <p:sp>
        <p:nvSpPr>
          <p:cNvPr id="36" name="Rectangle 35"/>
          <p:cNvSpPr/>
          <p:nvPr/>
        </p:nvSpPr>
        <p:spPr>
          <a:xfrm>
            <a:off x="5288237" y="2218205"/>
            <a:ext cx="417098" cy="307775"/>
          </a:xfrm>
          <a:prstGeom prst="rect">
            <a:avLst/>
          </a:prstGeom>
        </p:spPr>
        <p:txBody>
          <a:bodyPr wrap="none" lIns="91438" tIns="45719" rIns="91438" bIns="45719">
            <a:spAutoFit/>
          </a:bodyPr>
          <a:lstStyle/>
          <a:p>
            <a:r>
              <a:rPr lang="en-US" dirty="0"/>
              <a:t>A</a:t>
            </a:r>
            <a:r>
              <a:rPr lang="en-US" dirty="0" smtClean="0"/>
              <a:t>5</a:t>
            </a:r>
            <a:endParaRPr lang="en-IN" dirty="0"/>
          </a:p>
        </p:txBody>
      </p:sp>
      <p:sp>
        <p:nvSpPr>
          <p:cNvPr id="37" name="Rectangle 36"/>
          <p:cNvSpPr/>
          <p:nvPr/>
        </p:nvSpPr>
        <p:spPr>
          <a:xfrm>
            <a:off x="5688283" y="2218205"/>
            <a:ext cx="417098" cy="307775"/>
          </a:xfrm>
          <a:prstGeom prst="rect">
            <a:avLst/>
          </a:prstGeom>
        </p:spPr>
        <p:txBody>
          <a:bodyPr wrap="none" lIns="91438" tIns="45719" rIns="91438" bIns="45719">
            <a:spAutoFit/>
          </a:bodyPr>
          <a:lstStyle/>
          <a:p>
            <a:r>
              <a:rPr lang="en-US" dirty="0"/>
              <a:t>A</a:t>
            </a:r>
            <a:r>
              <a:rPr lang="en-US" dirty="0" smtClean="0"/>
              <a:t>4</a:t>
            </a:r>
            <a:endParaRPr lang="en-IN" dirty="0"/>
          </a:p>
        </p:txBody>
      </p:sp>
      <p:sp>
        <p:nvSpPr>
          <p:cNvPr id="38" name="Rectangle 37"/>
          <p:cNvSpPr/>
          <p:nvPr/>
        </p:nvSpPr>
        <p:spPr>
          <a:xfrm>
            <a:off x="6086834" y="2222539"/>
            <a:ext cx="417098" cy="307775"/>
          </a:xfrm>
          <a:prstGeom prst="rect">
            <a:avLst/>
          </a:prstGeom>
        </p:spPr>
        <p:txBody>
          <a:bodyPr wrap="none" lIns="91438" tIns="45719" rIns="91438" bIns="45719">
            <a:spAutoFit/>
          </a:bodyPr>
          <a:lstStyle/>
          <a:p>
            <a:r>
              <a:rPr lang="en-US" dirty="0" smtClean="0"/>
              <a:t>A</a:t>
            </a:r>
            <a:r>
              <a:rPr lang="en-US" dirty="0"/>
              <a:t>3</a:t>
            </a:r>
            <a:endParaRPr lang="en-IN" dirty="0"/>
          </a:p>
        </p:txBody>
      </p:sp>
      <p:sp>
        <p:nvSpPr>
          <p:cNvPr id="39" name="Rectangle 38"/>
          <p:cNvSpPr/>
          <p:nvPr/>
        </p:nvSpPr>
        <p:spPr>
          <a:xfrm>
            <a:off x="6516757" y="2214307"/>
            <a:ext cx="417098" cy="307775"/>
          </a:xfrm>
          <a:prstGeom prst="rect">
            <a:avLst/>
          </a:prstGeom>
        </p:spPr>
        <p:txBody>
          <a:bodyPr wrap="none" lIns="91438" tIns="45719" rIns="91438" bIns="45719">
            <a:spAutoFit/>
          </a:bodyPr>
          <a:lstStyle/>
          <a:p>
            <a:r>
              <a:rPr lang="en-US" dirty="0" smtClean="0"/>
              <a:t>A2</a:t>
            </a:r>
            <a:endParaRPr lang="en-IN" dirty="0"/>
          </a:p>
        </p:txBody>
      </p:sp>
      <p:sp>
        <p:nvSpPr>
          <p:cNvPr id="40" name="Rectangle 39"/>
          <p:cNvSpPr/>
          <p:nvPr/>
        </p:nvSpPr>
        <p:spPr>
          <a:xfrm>
            <a:off x="6885431" y="2201741"/>
            <a:ext cx="417098" cy="307775"/>
          </a:xfrm>
          <a:prstGeom prst="rect">
            <a:avLst/>
          </a:prstGeom>
        </p:spPr>
        <p:txBody>
          <a:bodyPr wrap="none" lIns="91438" tIns="45719" rIns="91438" bIns="45719">
            <a:spAutoFit/>
          </a:bodyPr>
          <a:lstStyle/>
          <a:p>
            <a:r>
              <a:rPr lang="en-US" dirty="0" smtClean="0"/>
              <a:t>A1</a:t>
            </a:r>
            <a:endParaRPr lang="en-IN" dirty="0"/>
          </a:p>
        </p:txBody>
      </p:sp>
      <p:sp>
        <p:nvSpPr>
          <p:cNvPr id="41" name="Rectangle 40"/>
          <p:cNvSpPr/>
          <p:nvPr/>
        </p:nvSpPr>
        <p:spPr>
          <a:xfrm>
            <a:off x="7693597" y="2235495"/>
            <a:ext cx="569383" cy="307775"/>
          </a:xfrm>
          <a:prstGeom prst="rect">
            <a:avLst/>
          </a:prstGeom>
        </p:spPr>
        <p:txBody>
          <a:bodyPr wrap="none" lIns="91438" tIns="45719" rIns="91438" bIns="45719">
            <a:spAutoFit/>
          </a:bodyPr>
          <a:lstStyle/>
          <a:p>
            <a:r>
              <a:rPr lang="en-US" dirty="0"/>
              <a:t>ACK</a:t>
            </a:r>
            <a:endParaRPr lang="en-IN" dirty="0"/>
          </a:p>
        </p:txBody>
      </p:sp>
      <p:sp>
        <p:nvSpPr>
          <p:cNvPr id="42" name="Rectangle 41"/>
          <p:cNvSpPr/>
          <p:nvPr/>
        </p:nvSpPr>
        <p:spPr>
          <a:xfrm>
            <a:off x="7368470" y="2093838"/>
            <a:ext cx="320036" cy="57606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sp>
        <p:nvSpPr>
          <p:cNvPr id="43" name="Rectangle 42"/>
          <p:cNvSpPr/>
          <p:nvPr/>
        </p:nvSpPr>
        <p:spPr>
          <a:xfrm>
            <a:off x="7281625" y="2198405"/>
            <a:ext cx="417098" cy="307775"/>
          </a:xfrm>
          <a:prstGeom prst="rect">
            <a:avLst/>
          </a:prstGeom>
        </p:spPr>
        <p:txBody>
          <a:bodyPr wrap="none" lIns="91438" tIns="45719" rIns="91438" bIns="45719">
            <a:spAutoFit/>
          </a:bodyPr>
          <a:lstStyle/>
          <a:p>
            <a:r>
              <a:rPr lang="en-US" dirty="0"/>
              <a:t>A</a:t>
            </a:r>
            <a:r>
              <a:rPr lang="en-US" dirty="0" smtClean="0"/>
              <a:t>0</a:t>
            </a:r>
            <a:endParaRPr lang="en-IN" dirty="0"/>
          </a:p>
        </p:txBody>
      </p:sp>
      <p:sp>
        <p:nvSpPr>
          <p:cNvPr id="7169" name="Rectangle 7168"/>
          <p:cNvSpPr/>
          <p:nvPr/>
        </p:nvSpPr>
        <p:spPr>
          <a:xfrm>
            <a:off x="2809488" y="1429425"/>
            <a:ext cx="637020" cy="523218"/>
          </a:xfrm>
          <a:prstGeom prst="rect">
            <a:avLst/>
          </a:prstGeom>
        </p:spPr>
        <p:txBody>
          <a:bodyPr wrap="square" lIns="91438" tIns="45719" rIns="91438" bIns="45719">
            <a:spAutoFit/>
          </a:bodyPr>
          <a:lstStyle/>
          <a:p>
            <a:r>
              <a:rPr lang="en-US" dirty="0"/>
              <a:t>b</a:t>
            </a:r>
            <a:r>
              <a:rPr lang="en-US" dirty="0" smtClean="0"/>
              <a:t>it </a:t>
            </a:r>
            <a:r>
              <a:rPr lang="en-US" dirty="0"/>
              <a:t>9 </a:t>
            </a:r>
          </a:p>
          <a:p>
            <a:r>
              <a:rPr lang="en-US" dirty="0" err="1" smtClean="0"/>
              <a:t>msb</a:t>
            </a:r>
            <a:endParaRPr lang="en-IN" dirty="0"/>
          </a:p>
        </p:txBody>
      </p:sp>
      <p:sp>
        <p:nvSpPr>
          <p:cNvPr id="81" name="Rectangle 80"/>
          <p:cNvSpPr/>
          <p:nvPr/>
        </p:nvSpPr>
        <p:spPr>
          <a:xfrm>
            <a:off x="7243556" y="1429425"/>
            <a:ext cx="637020" cy="523218"/>
          </a:xfrm>
          <a:prstGeom prst="rect">
            <a:avLst/>
          </a:prstGeom>
        </p:spPr>
        <p:txBody>
          <a:bodyPr wrap="square" lIns="91438" tIns="45719" rIns="91438" bIns="45719">
            <a:spAutoFit/>
          </a:bodyPr>
          <a:lstStyle/>
          <a:p>
            <a:r>
              <a:rPr lang="en-US" dirty="0"/>
              <a:t>b</a:t>
            </a:r>
            <a:r>
              <a:rPr lang="en-US" dirty="0" smtClean="0"/>
              <a:t>it 0 </a:t>
            </a:r>
            <a:endParaRPr lang="en-US" dirty="0"/>
          </a:p>
          <a:p>
            <a:r>
              <a:rPr lang="en-US" dirty="0" err="1" smtClean="0"/>
              <a:t>lsb</a:t>
            </a:r>
            <a:endParaRPr lang="en-IN" dirty="0"/>
          </a:p>
        </p:txBody>
      </p:sp>
      <p:grpSp>
        <p:nvGrpSpPr>
          <p:cNvPr id="5" name="Group 4"/>
          <p:cNvGrpSpPr/>
          <p:nvPr/>
        </p:nvGrpSpPr>
        <p:grpSpPr>
          <a:xfrm>
            <a:off x="1641983" y="3150347"/>
            <a:ext cx="5692331" cy="618006"/>
            <a:chOff x="1308313" y="3015843"/>
            <a:chExt cx="5692331" cy="618006"/>
          </a:xfrm>
        </p:grpSpPr>
        <p:sp>
          <p:nvSpPr>
            <p:cNvPr id="7168" name="Rectangle 7167"/>
            <p:cNvSpPr/>
            <p:nvPr/>
          </p:nvSpPr>
          <p:spPr>
            <a:xfrm>
              <a:off x="1308313" y="3015843"/>
              <a:ext cx="1380502" cy="307775"/>
            </a:xfrm>
            <a:prstGeom prst="rect">
              <a:avLst/>
            </a:prstGeom>
          </p:spPr>
          <p:txBody>
            <a:bodyPr wrap="none" lIns="91438" tIns="45719" rIns="91438" bIns="45719">
              <a:spAutoFit/>
            </a:bodyPr>
            <a:lstStyle/>
            <a:p>
              <a:r>
                <a:rPr lang="en-US" dirty="0"/>
                <a:t>10 bit Address</a:t>
              </a:r>
              <a:endParaRPr lang="en-IN" dirty="0"/>
            </a:p>
          </p:txBody>
        </p:sp>
        <p:sp>
          <p:nvSpPr>
            <p:cNvPr id="57" name="Rectangle 56"/>
            <p:cNvSpPr/>
            <p:nvPr/>
          </p:nvSpPr>
          <p:spPr>
            <a:xfrm>
              <a:off x="3072809" y="3032307"/>
              <a:ext cx="320036" cy="60154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sp>
          <p:nvSpPr>
            <p:cNvPr id="58" name="Rectangle 57"/>
            <p:cNvSpPr/>
            <p:nvPr/>
          </p:nvSpPr>
          <p:spPr>
            <a:xfrm>
              <a:off x="3472853" y="3032307"/>
              <a:ext cx="320036" cy="60154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sp>
          <p:nvSpPr>
            <p:cNvPr id="59" name="Rectangle 58"/>
            <p:cNvSpPr/>
            <p:nvPr/>
          </p:nvSpPr>
          <p:spPr>
            <a:xfrm>
              <a:off x="3021187" y="3151575"/>
              <a:ext cx="417098" cy="307775"/>
            </a:xfrm>
            <a:prstGeom prst="rect">
              <a:avLst/>
            </a:prstGeom>
          </p:spPr>
          <p:txBody>
            <a:bodyPr wrap="none" lIns="91438" tIns="45719" rIns="91438" bIns="45719">
              <a:spAutoFit/>
            </a:bodyPr>
            <a:lstStyle/>
            <a:p>
              <a:r>
                <a:rPr lang="en-US" dirty="0" smtClean="0"/>
                <a:t>A9</a:t>
              </a:r>
              <a:endParaRPr lang="en-IN" dirty="0"/>
            </a:p>
          </p:txBody>
        </p:sp>
        <p:sp>
          <p:nvSpPr>
            <p:cNvPr id="60" name="Rectangle 59"/>
            <p:cNvSpPr/>
            <p:nvPr/>
          </p:nvSpPr>
          <p:spPr>
            <a:xfrm>
              <a:off x="3389860" y="3139008"/>
              <a:ext cx="417098" cy="307775"/>
            </a:xfrm>
            <a:prstGeom prst="rect">
              <a:avLst/>
            </a:prstGeom>
          </p:spPr>
          <p:txBody>
            <a:bodyPr wrap="none" lIns="91438" tIns="45719" rIns="91438" bIns="45719">
              <a:spAutoFit/>
            </a:bodyPr>
            <a:lstStyle/>
            <a:p>
              <a:r>
                <a:rPr lang="en-US" dirty="0" smtClean="0"/>
                <a:t>A8</a:t>
              </a:r>
              <a:endParaRPr lang="en-IN" dirty="0"/>
            </a:p>
          </p:txBody>
        </p:sp>
        <p:sp>
          <p:nvSpPr>
            <p:cNvPr id="61" name="Rectangle 60"/>
            <p:cNvSpPr/>
            <p:nvPr/>
          </p:nvSpPr>
          <p:spPr>
            <a:xfrm>
              <a:off x="3870079" y="3044873"/>
              <a:ext cx="320036" cy="58897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dirty="0"/>
            </a:p>
          </p:txBody>
        </p:sp>
        <p:sp>
          <p:nvSpPr>
            <p:cNvPr id="62" name="Rectangle 61"/>
            <p:cNvSpPr/>
            <p:nvPr/>
          </p:nvSpPr>
          <p:spPr>
            <a:xfrm>
              <a:off x="4270124" y="3052746"/>
              <a:ext cx="320036" cy="57606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sp>
          <p:nvSpPr>
            <p:cNvPr id="63" name="Rectangle 62"/>
            <p:cNvSpPr/>
            <p:nvPr/>
          </p:nvSpPr>
          <p:spPr>
            <a:xfrm>
              <a:off x="4670168" y="3052746"/>
              <a:ext cx="320036" cy="57606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sp>
          <p:nvSpPr>
            <p:cNvPr id="64" name="Rectangle 63"/>
            <p:cNvSpPr/>
            <p:nvPr/>
          </p:nvSpPr>
          <p:spPr>
            <a:xfrm>
              <a:off x="5070212" y="3044873"/>
              <a:ext cx="320036" cy="57606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sp>
          <p:nvSpPr>
            <p:cNvPr id="65" name="Rectangle 64"/>
            <p:cNvSpPr/>
            <p:nvPr/>
          </p:nvSpPr>
          <p:spPr>
            <a:xfrm>
              <a:off x="5470256" y="3044873"/>
              <a:ext cx="320036" cy="57606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sp>
          <p:nvSpPr>
            <p:cNvPr id="66" name="Rectangle 65"/>
            <p:cNvSpPr/>
            <p:nvPr/>
          </p:nvSpPr>
          <p:spPr>
            <a:xfrm>
              <a:off x="5870302" y="3049410"/>
              <a:ext cx="320036" cy="57606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sp>
          <p:nvSpPr>
            <p:cNvPr id="67" name="Rectangle 66"/>
            <p:cNvSpPr/>
            <p:nvPr/>
          </p:nvSpPr>
          <p:spPr>
            <a:xfrm>
              <a:off x="6270345" y="3049410"/>
              <a:ext cx="320036" cy="57606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sp>
          <p:nvSpPr>
            <p:cNvPr id="68" name="Rectangle 67"/>
            <p:cNvSpPr/>
            <p:nvPr/>
          </p:nvSpPr>
          <p:spPr>
            <a:xfrm>
              <a:off x="3790071" y="3160803"/>
              <a:ext cx="417098" cy="307775"/>
            </a:xfrm>
            <a:prstGeom prst="rect">
              <a:avLst/>
            </a:prstGeom>
          </p:spPr>
          <p:txBody>
            <a:bodyPr wrap="none" lIns="91438" tIns="45719" rIns="91438" bIns="45719">
              <a:spAutoFit/>
            </a:bodyPr>
            <a:lstStyle/>
            <a:p>
              <a:r>
                <a:rPr lang="en-US" dirty="0" smtClean="0"/>
                <a:t>A7</a:t>
              </a:r>
              <a:endParaRPr lang="en-IN" dirty="0"/>
            </a:p>
          </p:txBody>
        </p:sp>
        <p:sp>
          <p:nvSpPr>
            <p:cNvPr id="69" name="Rectangle 68"/>
            <p:cNvSpPr/>
            <p:nvPr/>
          </p:nvSpPr>
          <p:spPr>
            <a:xfrm>
              <a:off x="4190115" y="3164702"/>
              <a:ext cx="417098" cy="307775"/>
            </a:xfrm>
            <a:prstGeom prst="rect">
              <a:avLst/>
            </a:prstGeom>
          </p:spPr>
          <p:txBody>
            <a:bodyPr wrap="none" lIns="91438" tIns="45719" rIns="91438" bIns="45719">
              <a:spAutoFit/>
            </a:bodyPr>
            <a:lstStyle/>
            <a:p>
              <a:r>
                <a:rPr lang="en-US" dirty="0"/>
                <a:t>A</a:t>
              </a:r>
              <a:r>
                <a:rPr lang="en-US" dirty="0" smtClean="0"/>
                <a:t>6</a:t>
              </a:r>
              <a:endParaRPr lang="en-IN" dirty="0"/>
            </a:p>
          </p:txBody>
        </p:sp>
        <p:sp>
          <p:nvSpPr>
            <p:cNvPr id="70" name="Rectangle 69"/>
            <p:cNvSpPr/>
            <p:nvPr/>
          </p:nvSpPr>
          <p:spPr>
            <a:xfrm>
              <a:off x="4590159" y="3172576"/>
              <a:ext cx="417098" cy="307775"/>
            </a:xfrm>
            <a:prstGeom prst="rect">
              <a:avLst/>
            </a:prstGeom>
          </p:spPr>
          <p:txBody>
            <a:bodyPr wrap="none" lIns="91438" tIns="45719" rIns="91438" bIns="45719">
              <a:spAutoFit/>
            </a:bodyPr>
            <a:lstStyle/>
            <a:p>
              <a:r>
                <a:rPr lang="en-US" dirty="0"/>
                <a:t>A</a:t>
              </a:r>
              <a:r>
                <a:rPr lang="en-US" dirty="0" smtClean="0"/>
                <a:t>5</a:t>
              </a:r>
              <a:endParaRPr lang="en-IN" dirty="0"/>
            </a:p>
          </p:txBody>
        </p:sp>
        <p:sp>
          <p:nvSpPr>
            <p:cNvPr id="71" name="Rectangle 70"/>
            <p:cNvSpPr/>
            <p:nvPr/>
          </p:nvSpPr>
          <p:spPr>
            <a:xfrm>
              <a:off x="4990204" y="3172576"/>
              <a:ext cx="417098" cy="307775"/>
            </a:xfrm>
            <a:prstGeom prst="rect">
              <a:avLst/>
            </a:prstGeom>
          </p:spPr>
          <p:txBody>
            <a:bodyPr wrap="none" lIns="91438" tIns="45719" rIns="91438" bIns="45719">
              <a:spAutoFit/>
            </a:bodyPr>
            <a:lstStyle/>
            <a:p>
              <a:r>
                <a:rPr lang="en-US" dirty="0"/>
                <a:t>A</a:t>
              </a:r>
              <a:r>
                <a:rPr lang="en-US" dirty="0" smtClean="0"/>
                <a:t>4</a:t>
              </a:r>
              <a:endParaRPr lang="en-IN" dirty="0"/>
            </a:p>
          </p:txBody>
        </p:sp>
        <p:sp>
          <p:nvSpPr>
            <p:cNvPr id="72" name="Rectangle 71"/>
            <p:cNvSpPr/>
            <p:nvPr/>
          </p:nvSpPr>
          <p:spPr>
            <a:xfrm>
              <a:off x="5388756" y="3176910"/>
              <a:ext cx="417098" cy="307775"/>
            </a:xfrm>
            <a:prstGeom prst="rect">
              <a:avLst/>
            </a:prstGeom>
          </p:spPr>
          <p:txBody>
            <a:bodyPr wrap="none" lIns="91438" tIns="45719" rIns="91438" bIns="45719">
              <a:spAutoFit/>
            </a:bodyPr>
            <a:lstStyle/>
            <a:p>
              <a:r>
                <a:rPr lang="en-US" dirty="0" smtClean="0"/>
                <a:t>A</a:t>
              </a:r>
              <a:r>
                <a:rPr lang="en-US" dirty="0"/>
                <a:t>3</a:t>
              </a:r>
              <a:endParaRPr lang="en-IN" dirty="0"/>
            </a:p>
          </p:txBody>
        </p:sp>
        <p:sp>
          <p:nvSpPr>
            <p:cNvPr id="73" name="Rectangle 72"/>
            <p:cNvSpPr/>
            <p:nvPr/>
          </p:nvSpPr>
          <p:spPr>
            <a:xfrm>
              <a:off x="5818678" y="3168678"/>
              <a:ext cx="417098" cy="307775"/>
            </a:xfrm>
            <a:prstGeom prst="rect">
              <a:avLst/>
            </a:prstGeom>
          </p:spPr>
          <p:txBody>
            <a:bodyPr wrap="none" lIns="91438" tIns="45719" rIns="91438" bIns="45719">
              <a:spAutoFit/>
            </a:bodyPr>
            <a:lstStyle/>
            <a:p>
              <a:r>
                <a:rPr lang="en-US" dirty="0" smtClean="0"/>
                <a:t>A2</a:t>
              </a:r>
              <a:endParaRPr lang="en-IN" dirty="0"/>
            </a:p>
          </p:txBody>
        </p:sp>
        <p:sp>
          <p:nvSpPr>
            <p:cNvPr id="74" name="Rectangle 73"/>
            <p:cNvSpPr/>
            <p:nvPr/>
          </p:nvSpPr>
          <p:spPr>
            <a:xfrm>
              <a:off x="6187353" y="3156112"/>
              <a:ext cx="417098" cy="307775"/>
            </a:xfrm>
            <a:prstGeom prst="rect">
              <a:avLst/>
            </a:prstGeom>
          </p:spPr>
          <p:txBody>
            <a:bodyPr wrap="none" lIns="91438" tIns="45719" rIns="91438" bIns="45719">
              <a:spAutoFit/>
            </a:bodyPr>
            <a:lstStyle/>
            <a:p>
              <a:r>
                <a:rPr lang="en-US" dirty="0" smtClean="0"/>
                <a:t>A1</a:t>
              </a:r>
              <a:endParaRPr lang="en-IN" dirty="0"/>
            </a:p>
          </p:txBody>
        </p:sp>
        <p:sp>
          <p:nvSpPr>
            <p:cNvPr id="75" name="Rectangle 74"/>
            <p:cNvSpPr/>
            <p:nvPr/>
          </p:nvSpPr>
          <p:spPr>
            <a:xfrm>
              <a:off x="6670391" y="3048209"/>
              <a:ext cx="320036" cy="57606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a:p>
          </p:txBody>
        </p:sp>
        <p:sp>
          <p:nvSpPr>
            <p:cNvPr id="76" name="Rectangle 75"/>
            <p:cNvSpPr/>
            <p:nvPr/>
          </p:nvSpPr>
          <p:spPr>
            <a:xfrm>
              <a:off x="6583546" y="3152776"/>
              <a:ext cx="417098" cy="307775"/>
            </a:xfrm>
            <a:prstGeom prst="rect">
              <a:avLst/>
            </a:prstGeom>
          </p:spPr>
          <p:txBody>
            <a:bodyPr wrap="none" lIns="91438" tIns="45719" rIns="91438" bIns="45719">
              <a:spAutoFit/>
            </a:bodyPr>
            <a:lstStyle/>
            <a:p>
              <a:r>
                <a:rPr lang="en-US" dirty="0"/>
                <a:t>A</a:t>
              </a:r>
              <a:r>
                <a:rPr lang="en-US" dirty="0" smtClean="0"/>
                <a:t>0</a:t>
              </a:r>
              <a:endParaRPr lang="en-IN" dirty="0"/>
            </a:p>
          </p:txBody>
        </p:sp>
      </p:grpSp>
      <p:cxnSp>
        <p:nvCxnSpPr>
          <p:cNvPr id="7170" name="Straight Arrow Connector 7169"/>
          <p:cNvCxnSpPr>
            <a:stCxn id="13" idx="2"/>
            <a:endCxn id="57" idx="0"/>
          </p:cNvCxnSpPr>
          <p:nvPr/>
        </p:nvCxnSpPr>
        <p:spPr>
          <a:xfrm>
            <a:off x="3127999" y="2663230"/>
            <a:ext cx="438498" cy="50358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172" name="Straight Arrow Connector 7171"/>
          <p:cNvCxnSpPr>
            <a:stCxn id="42" idx="2"/>
            <a:endCxn id="75" idx="0"/>
          </p:cNvCxnSpPr>
          <p:nvPr/>
        </p:nvCxnSpPr>
        <p:spPr>
          <a:xfrm flipH="1">
            <a:off x="7164079" y="2669902"/>
            <a:ext cx="364409" cy="51281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06468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I2C Functional block and Peripheral Clock</a:t>
            </a:r>
            <a:endParaRPr lang="en-US" b="1" dirty="0"/>
          </a:p>
        </p:txBody>
      </p:sp>
      <p:sp>
        <p:nvSpPr>
          <p:cNvPr id="4" name="Subtitle 3"/>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9648055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8425" y="2599808"/>
            <a:ext cx="7772400" cy="889608"/>
          </a:xfrm>
        </p:spPr>
        <p:txBody>
          <a:bodyPr>
            <a:normAutofit/>
          </a:bodyPr>
          <a:lstStyle/>
          <a:p>
            <a:pPr lvl="1" algn="l"/>
            <a:r>
              <a:rPr lang="en-US" sz="4200" dirty="0" smtClean="0">
                <a:latin typeface="+mj-lt"/>
              </a:rPr>
              <a:t>I2C Functional Block</a:t>
            </a:r>
            <a:endParaRPr lang="en-IN" sz="4200" dirty="0">
              <a:latin typeface="+mj-lt"/>
            </a:endParaRPr>
          </a:p>
        </p:txBody>
      </p:sp>
    </p:spTree>
    <p:extLst>
      <p:ext uri="{BB962C8B-B14F-4D97-AF65-F5344CB8AC3E}">
        <p14:creationId xmlns:p14="http://schemas.microsoft.com/office/powerpoint/2010/main" val="612666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4264" y="2721358"/>
            <a:ext cx="7772400" cy="1102519"/>
          </a:xfrm>
        </p:spPr>
        <p:txBody>
          <a:bodyPr>
            <a:noAutofit/>
          </a:bodyPr>
          <a:lstStyle/>
          <a:p>
            <a:pPr lvl="1" algn="l"/>
            <a:r>
              <a:rPr lang="en-US" sz="4200" dirty="0" smtClean="0">
                <a:latin typeface="+mj-lt"/>
              </a:rPr>
              <a:t>I2C Peripheral </a:t>
            </a:r>
            <a:r>
              <a:rPr lang="en-US" sz="4200" dirty="0">
                <a:latin typeface="+mj-lt"/>
              </a:rPr>
              <a:t>clock and </a:t>
            </a:r>
            <a:r>
              <a:rPr lang="en-US" sz="4200" dirty="0" smtClean="0">
                <a:latin typeface="+mj-lt"/>
              </a:rPr>
              <a:t>Serial </a:t>
            </a:r>
            <a:r>
              <a:rPr lang="en-US" sz="4200" dirty="0">
                <a:latin typeface="+mj-lt"/>
              </a:rPr>
              <a:t>line clock</a:t>
            </a:r>
            <a:endParaRPr lang="en-IN" sz="4200" dirty="0">
              <a:latin typeface="+mj-lt"/>
            </a:endParaRPr>
          </a:p>
        </p:txBody>
      </p:sp>
    </p:spTree>
    <p:extLst>
      <p:ext uri="{BB962C8B-B14F-4D97-AF65-F5344CB8AC3E}">
        <p14:creationId xmlns:p14="http://schemas.microsoft.com/office/powerpoint/2010/main" val="328113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p:cNvCxnSpPr/>
          <p:nvPr/>
        </p:nvCxnSpPr>
        <p:spPr>
          <a:xfrm>
            <a:off x="3708029" y="1112989"/>
            <a:ext cx="0" cy="6056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3404458" y="1756998"/>
            <a:ext cx="720080"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i="1" dirty="0" smtClean="0">
                <a:solidFill>
                  <a:schemeClr val="tx1"/>
                </a:solidFill>
              </a:rPr>
              <a:t>/</a:t>
            </a:r>
            <a:endParaRPr lang="en-IN" sz="1600" b="1" i="1" dirty="0">
              <a:solidFill>
                <a:schemeClr val="tx1"/>
              </a:solidFill>
            </a:endParaRPr>
          </a:p>
        </p:txBody>
      </p:sp>
      <p:cxnSp>
        <p:nvCxnSpPr>
          <p:cNvPr id="11" name="Straight Arrow Connector 10"/>
          <p:cNvCxnSpPr/>
          <p:nvPr/>
        </p:nvCxnSpPr>
        <p:spPr>
          <a:xfrm>
            <a:off x="3708029" y="2149299"/>
            <a:ext cx="0" cy="5354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2092642" y="2718936"/>
            <a:ext cx="5688632" cy="341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dirty="0" smtClean="0"/>
              <a:t>APB 1 bus ( 42 </a:t>
            </a:r>
            <a:r>
              <a:rPr lang="en-US" sz="1600" dirty="0" err="1" smtClean="0"/>
              <a:t>Mhz</a:t>
            </a:r>
            <a:r>
              <a:rPr lang="en-US" sz="1600" dirty="0" smtClean="0"/>
              <a:t> Max)</a:t>
            </a:r>
            <a:endParaRPr lang="en-IN" sz="1600" dirty="0"/>
          </a:p>
        </p:txBody>
      </p:sp>
      <p:cxnSp>
        <p:nvCxnSpPr>
          <p:cNvPr id="17" name="Straight Arrow Connector 16"/>
          <p:cNvCxnSpPr/>
          <p:nvPr/>
        </p:nvCxnSpPr>
        <p:spPr>
          <a:xfrm>
            <a:off x="5314569" y="3711920"/>
            <a:ext cx="63070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5945271" y="3363991"/>
            <a:ext cx="1512168" cy="710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dirty="0" smtClean="0"/>
              <a:t>I2C1</a:t>
            </a:r>
            <a:endParaRPr lang="en-IN" sz="1600" dirty="0"/>
          </a:p>
        </p:txBody>
      </p:sp>
      <p:sp>
        <p:nvSpPr>
          <p:cNvPr id="19" name="Flowchart: Manual Operation 18"/>
          <p:cNvSpPr/>
          <p:nvPr/>
        </p:nvSpPr>
        <p:spPr>
          <a:xfrm rot="16200000">
            <a:off x="1590057" y="978589"/>
            <a:ext cx="1620180" cy="432048"/>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sz="1600"/>
          </a:p>
        </p:txBody>
      </p:sp>
      <p:cxnSp>
        <p:nvCxnSpPr>
          <p:cNvPr id="21" name="Straight Connector 20"/>
          <p:cNvCxnSpPr/>
          <p:nvPr/>
        </p:nvCxnSpPr>
        <p:spPr>
          <a:xfrm>
            <a:off x="2609275" y="1112988"/>
            <a:ext cx="1107138"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Right Arrow 22"/>
          <p:cNvSpPr/>
          <p:nvPr/>
        </p:nvSpPr>
        <p:spPr>
          <a:xfrm>
            <a:off x="1031995" y="528541"/>
            <a:ext cx="115212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sz="1600"/>
          </a:p>
        </p:txBody>
      </p:sp>
      <p:sp>
        <p:nvSpPr>
          <p:cNvPr id="24" name="Right Arrow 23"/>
          <p:cNvSpPr/>
          <p:nvPr/>
        </p:nvSpPr>
        <p:spPr>
          <a:xfrm>
            <a:off x="1031995" y="968973"/>
            <a:ext cx="115212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sz="1600"/>
          </a:p>
        </p:txBody>
      </p:sp>
      <p:sp>
        <p:nvSpPr>
          <p:cNvPr id="25" name="Right Arrow 24"/>
          <p:cNvSpPr/>
          <p:nvPr/>
        </p:nvSpPr>
        <p:spPr>
          <a:xfrm>
            <a:off x="1031995" y="1408282"/>
            <a:ext cx="115212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sz="1600"/>
          </a:p>
        </p:txBody>
      </p:sp>
      <p:sp>
        <p:nvSpPr>
          <p:cNvPr id="29" name="Rectangle 28"/>
          <p:cNvSpPr/>
          <p:nvPr/>
        </p:nvSpPr>
        <p:spPr>
          <a:xfrm>
            <a:off x="449036" y="487890"/>
            <a:ext cx="473202" cy="338552"/>
          </a:xfrm>
          <a:prstGeom prst="rect">
            <a:avLst/>
          </a:prstGeom>
        </p:spPr>
        <p:txBody>
          <a:bodyPr wrap="none" lIns="91438" tIns="45719" rIns="91438" bIns="45719">
            <a:spAutoFit/>
          </a:bodyPr>
          <a:lstStyle/>
          <a:p>
            <a:r>
              <a:rPr lang="en-US" sz="1600" dirty="0"/>
              <a:t>HSI</a:t>
            </a:r>
            <a:endParaRPr lang="en-IN" sz="1600" dirty="0"/>
          </a:p>
        </p:txBody>
      </p:sp>
      <p:sp>
        <p:nvSpPr>
          <p:cNvPr id="30" name="Rectangle 29"/>
          <p:cNvSpPr/>
          <p:nvPr/>
        </p:nvSpPr>
        <p:spPr>
          <a:xfrm>
            <a:off x="394534" y="887672"/>
            <a:ext cx="537323" cy="338552"/>
          </a:xfrm>
          <a:prstGeom prst="rect">
            <a:avLst/>
          </a:prstGeom>
        </p:spPr>
        <p:txBody>
          <a:bodyPr wrap="none" lIns="91438" tIns="45719" rIns="91438" bIns="45719">
            <a:spAutoFit/>
          </a:bodyPr>
          <a:lstStyle/>
          <a:p>
            <a:r>
              <a:rPr lang="en-US" sz="1600" dirty="0"/>
              <a:t>HSE</a:t>
            </a:r>
            <a:endParaRPr lang="en-IN" sz="1600" dirty="0"/>
          </a:p>
        </p:txBody>
      </p:sp>
      <p:sp>
        <p:nvSpPr>
          <p:cNvPr id="31" name="Rectangle 30"/>
          <p:cNvSpPr/>
          <p:nvPr/>
        </p:nvSpPr>
        <p:spPr>
          <a:xfrm>
            <a:off x="449036" y="1349346"/>
            <a:ext cx="495644" cy="338552"/>
          </a:xfrm>
          <a:prstGeom prst="rect">
            <a:avLst/>
          </a:prstGeom>
        </p:spPr>
        <p:txBody>
          <a:bodyPr wrap="none" lIns="91438" tIns="45719" rIns="91438" bIns="45719">
            <a:spAutoFit/>
          </a:bodyPr>
          <a:lstStyle/>
          <a:p>
            <a:r>
              <a:rPr lang="en-US" sz="1600" dirty="0"/>
              <a:t>PLL</a:t>
            </a:r>
            <a:endParaRPr lang="en-IN" sz="1600" dirty="0"/>
          </a:p>
        </p:txBody>
      </p:sp>
      <p:sp>
        <p:nvSpPr>
          <p:cNvPr id="32" name="Rectangle 31"/>
          <p:cNvSpPr/>
          <p:nvPr/>
        </p:nvSpPr>
        <p:spPr>
          <a:xfrm>
            <a:off x="2754719" y="703006"/>
            <a:ext cx="816245" cy="338552"/>
          </a:xfrm>
          <a:prstGeom prst="rect">
            <a:avLst/>
          </a:prstGeom>
        </p:spPr>
        <p:txBody>
          <a:bodyPr wrap="none" lIns="91438" tIns="45719" rIns="91438" bIns="45719">
            <a:spAutoFit/>
          </a:bodyPr>
          <a:lstStyle/>
          <a:p>
            <a:r>
              <a:rPr lang="en-US" sz="1600" dirty="0" smtClean="0"/>
              <a:t>16Mhz</a:t>
            </a:r>
            <a:endParaRPr lang="en-IN" sz="1600" dirty="0"/>
          </a:p>
        </p:txBody>
      </p:sp>
      <p:sp>
        <p:nvSpPr>
          <p:cNvPr id="33" name="Rectangle 32"/>
          <p:cNvSpPr/>
          <p:nvPr/>
        </p:nvSpPr>
        <p:spPr>
          <a:xfrm>
            <a:off x="2891780" y="2315380"/>
            <a:ext cx="816245" cy="338552"/>
          </a:xfrm>
          <a:prstGeom prst="rect">
            <a:avLst/>
          </a:prstGeom>
        </p:spPr>
        <p:txBody>
          <a:bodyPr wrap="none" lIns="91438" tIns="45719" rIns="91438" bIns="45719">
            <a:spAutoFit/>
          </a:bodyPr>
          <a:lstStyle/>
          <a:p>
            <a:r>
              <a:rPr lang="en-US" sz="1600" dirty="0" smtClean="0"/>
              <a:t>16Mhz</a:t>
            </a:r>
            <a:endParaRPr lang="en-IN" sz="1600" dirty="0"/>
          </a:p>
        </p:txBody>
      </p:sp>
      <p:sp>
        <p:nvSpPr>
          <p:cNvPr id="36" name="Rectangle 35"/>
          <p:cNvSpPr/>
          <p:nvPr/>
        </p:nvSpPr>
        <p:spPr>
          <a:xfrm>
            <a:off x="5310819" y="996879"/>
            <a:ext cx="2946636" cy="1077216"/>
          </a:xfrm>
          <a:prstGeom prst="rect">
            <a:avLst/>
          </a:prstGeom>
        </p:spPr>
        <p:txBody>
          <a:bodyPr wrap="none" lIns="91438" tIns="45719" rIns="91438" bIns="45719">
            <a:spAutoFit/>
          </a:bodyPr>
          <a:lstStyle/>
          <a:p>
            <a:r>
              <a:rPr lang="en-US" sz="1600" dirty="0"/>
              <a:t>MAX </a:t>
            </a:r>
            <a:r>
              <a:rPr lang="en-US" sz="1600" dirty="0" smtClean="0"/>
              <a:t>I2C1 </a:t>
            </a:r>
            <a:r>
              <a:rPr lang="en-US" sz="1600" dirty="0"/>
              <a:t>frequency </a:t>
            </a:r>
            <a:r>
              <a:rPr lang="en-US" sz="1600" dirty="0" smtClean="0"/>
              <a:t>when </a:t>
            </a:r>
          </a:p>
          <a:p>
            <a:r>
              <a:rPr lang="en-US" sz="1600" dirty="0" smtClean="0"/>
              <a:t>system core clock is 168Mhz</a:t>
            </a:r>
          </a:p>
          <a:p>
            <a:r>
              <a:rPr lang="en-US" sz="1600" dirty="0"/>
              <a:t> </a:t>
            </a:r>
            <a:r>
              <a:rPr lang="en-US" sz="1600" dirty="0" smtClean="0"/>
              <a:t>           </a:t>
            </a:r>
            <a:r>
              <a:rPr lang="en-US" sz="1600" dirty="0"/>
              <a:t>= APB1 MAX </a:t>
            </a:r>
            <a:endParaRPr lang="en-US" sz="1600" dirty="0" smtClean="0"/>
          </a:p>
          <a:p>
            <a:r>
              <a:rPr lang="en-US" sz="1600" dirty="0"/>
              <a:t> </a:t>
            </a:r>
            <a:r>
              <a:rPr lang="en-US" sz="1600" dirty="0" smtClean="0"/>
              <a:t>            = 42Mhz  </a:t>
            </a:r>
            <a:endParaRPr lang="en-IN" sz="1600" dirty="0"/>
          </a:p>
        </p:txBody>
      </p:sp>
      <p:sp>
        <p:nvSpPr>
          <p:cNvPr id="37" name="Rectangle 36"/>
          <p:cNvSpPr/>
          <p:nvPr/>
        </p:nvSpPr>
        <p:spPr>
          <a:xfrm>
            <a:off x="3923929" y="3165310"/>
            <a:ext cx="813039" cy="338552"/>
          </a:xfrm>
          <a:prstGeom prst="rect">
            <a:avLst/>
          </a:prstGeom>
        </p:spPr>
        <p:txBody>
          <a:bodyPr wrap="none" lIns="91438" tIns="45719" rIns="91438" bIns="45719">
            <a:spAutoFit/>
          </a:bodyPr>
          <a:lstStyle/>
          <a:p>
            <a:r>
              <a:rPr lang="en-US" sz="1600" dirty="0" smtClean="0"/>
              <a:t>16Mhz</a:t>
            </a:r>
            <a:endParaRPr lang="en-IN" sz="1600" dirty="0"/>
          </a:p>
        </p:txBody>
      </p:sp>
      <p:cxnSp>
        <p:nvCxnSpPr>
          <p:cNvPr id="3" name="Straight Connector 2"/>
          <p:cNvCxnSpPr>
            <a:stCxn id="12" idx="2"/>
          </p:cNvCxnSpPr>
          <p:nvPr/>
        </p:nvCxnSpPr>
        <p:spPr>
          <a:xfrm>
            <a:off x="4936958" y="3060088"/>
            <a:ext cx="0" cy="432048"/>
          </a:xfrm>
          <a:prstGeom prst="line">
            <a:avLst/>
          </a:prstGeom>
        </p:spPr>
        <p:style>
          <a:lnRef idx="1">
            <a:schemeClr val="accent1"/>
          </a:lnRef>
          <a:fillRef idx="0">
            <a:schemeClr val="accent1"/>
          </a:fillRef>
          <a:effectRef idx="0">
            <a:schemeClr val="accent1"/>
          </a:effectRef>
          <a:fontRef idx="minor">
            <a:schemeClr val="tx1"/>
          </a:fontRef>
        </p:style>
      </p:cxnSp>
      <p:sp>
        <p:nvSpPr>
          <p:cNvPr id="5" name="Right Arrow 4"/>
          <p:cNvSpPr/>
          <p:nvPr/>
        </p:nvSpPr>
        <p:spPr>
          <a:xfrm rot="5400000">
            <a:off x="6429377" y="4224772"/>
            <a:ext cx="547109" cy="297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sz="1600"/>
          </a:p>
        </p:txBody>
      </p:sp>
      <p:sp>
        <p:nvSpPr>
          <p:cNvPr id="7" name="Rectangle 6"/>
          <p:cNvSpPr/>
          <p:nvPr/>
        </p:nvSpPr>
        <p:spPr>
          <a:xfrm>
            <a:off x="6851594" y="4361787"/>
            <a:ext cx="548544" cy="338552"/>
          </a:xfrm>
          <a:prstGeom prst="rect">
            <a:avLst/>
          </a:prstGeom>
        </p:spPr>
        <p:txBody>
          <a:bodyPr wrap="none" lIns="91438" tIns="45719" rIns="91438" bIns="45719">
            <a:spAutoFit/>
          </a:bodyPr>
          <a:lstStyle/>
          <a:p>
            <a:r>
              <a:rPr lang="en-US" sz="1600" dirty="0" smtClean="0"/>
              <a:t>SCL</a:t>
            </a:r>
            <a:endParaRPr lang="en-IN" sz="1600" dirty="0"/>
          </a:p>
        </p:txBody>
      </p:sp>
      <p:sp>
        <p:nvSpPr>
          <p:cNvPr id="8" name="Rectangle 7"/>
          <p:cNvSpPr/>
          <p:nvPr/>
        </p:nvSpPr>
        <p:spPr>
          <a:xfrm>
            <a:off x="4408972" y="4323824"/>
            <a:ext cx="2034527" cy="584773"/>
          </a:xfrm>
          <a:prstGeom prst="rect">
            <a:avLst/>
          </a:prstGeom>
        </p:spPr>
        <p:txBody>
          <a:bodyPr wrap="none" lIns="91438" tIns="45719" rIns="91438" bIns="45719">
            <a:spAutoFit/>
          </a:bodyPr>
          <a:lstStyle/>
          <a:p>
            <a:r>
              <a:rPr lang="en-US" sz="1600" dirty="0" smtClean="0"/>
              <a:t>Up to 100KHz in SM</a:t>
            </a:r>
          </a:p>
          <a:p>
            <a:r>
              <a:rPr lang="en-US" sz="1600" dirty="0" smtClean="0"/>
              <a:t>Up to 400Khz in FM</a:t>
            </a:r>
            <a:endParaRPr lang="en-IN" sz="1600" dirty="0"/>
          </a:p>
        </p:txBody>
      </p:sp>
      <p:sp>
        <p:nvSpPr>
          <p:cNvPr id="38" name="Rounded Rectangle 37"/>
          <p:cNvSpPr/>
          <p:nvPr/>
        </p:nvSpPr>
        <p:spPr>
          <a:xfrm>
            <a:off x="4576918" y="3457912"/>
            <a:ext cx="720080"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b="1" i="1" dirty="0" smtClean="0">
                <a:solidFill>
                  <a:schemeClr val="tx1"/>
                </a:solidFill>
              </a:rPr>
              <a:t>/</a:t>
            </a:r>
            <a:endParaRPr lang="en-IN" sz="1600" b="1" i="1" dirty="0">
              <a:solidFill>
                <a:schemeClr val="tx1"/>
              </a:solidFill>
            </a:endParaRPr>
          </a:p>
        </p:txBody>
      </p:sp>
    </p:spTree>
    <p:extLst>
      <p:ext uri="{BB962C8B-B14F-4D97-AF65-F5344CB8AC3E}">
        <p14:creationId xmlns:p14="http://schemas.microsoft.com/office/powerpoint/2010/main" val="172644485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a:xfrm>
            <a:off x="6948265" y="2018234"/>
            <a:ext cx="1803695" cy="523218"/>
          </a:xfrm>
          <a:prstGeom prst="rect">
            <a:avLst/>
          </a:prstGeom>
        </p:spPr>
        <p:txBody>
          <a:bodyPr wrap="none" lIns="91438" tIns="45719" rIns="91438" bIns="45719">
            <a:spAutoFit/>
          </a:bodyPr>
          <a:lstStyle/>
          <a:p>
            <a:r>
              <a:rPr lang="en-US" dirty="0" smtClean="0"/>
              <a:t>Up to 100KHz in SM</a:t>
            </a:r>
          </a:p>
          <a:p>
            <a:r>
              <a:rPr lang="en-US" dirty="0" smtClean="0"/>
              <a:t>Up to 400Khz in FM</a:t>
            </a:r>
            <a:endParaRPr lang="en-IN" dirty="0"/>
          </a:p>
        </p:txBody>
      </p:sp>
      <p:grpSp>
        <p:nvGrpSpPr>
          <p:cNvPr id="61" name="Group 60"/>
          <p:cNvGrpSpPr/>
          <p:nvPr/>
        </p:nvGrpSpPr>
        <p:grpSpPr>
          <a:xfrm>
            <a:off x="165144" y="854152"/>
            <a:ext cx="6659480" cy="3459302"/>
            <a:chOff x="165143" y="854152"/>
            <a:chExt cx="8160925" cy="4021854"/>
          </a:xfrm>
        </p:grpSpPr>
        <p:sp>
          <p:nvSpPr>
            <p:cNvPr id="10" name="Rounded Rectangle 9"/>
            <p:cNvSpPr/>
            <p:nvPr/>
          </p:nvSpPr>
          <p:spPr>
            <a:xfrm>
              <a:off x="2422564" y="2189676"/>
              <a:ext cx="720080"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a:solidFill>
                    <a:schemeClr val="tx1"/>
                  </a:solidFill>
                </a:rPr>
                <a:t>/</a:t>
              </a:r>
              <a:endParaRPr lang="en-IN" sz="1600" b="1" i="1" dirty="0">
                <a:solidFill>
                  <a:schemeClr val="tx1"/>
                </a:solidFill>
              </a:endParaRPr>
            </a:p>
          </p:txBody>
        </p:sp>
        <p:sp>
          <p:nvSpPr>
            <p:cNvPr id="18" name="Rounded Rectangle 17"/>
            <p:cNvSpPr/>
            <p:nvPr/>
          </p:nvSpPr>
          <p:spPr>
            <a:xfrm rot="16200000">
              <a:off x="5699198" y="2251925"/>
              <a:ext cx="3186954"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I2C1</a:t>
              </a:r>
              <a:endParaRPr lang="en-IN" sz="1600" dirty="0"/>
            </a:p>
          </p:txBody>
        </p:sp>
        <p:sp>
          <p:nvSpPr>
            <p:cNvPr id="19" name="Flowchart: Manual Operation 18"/>
            <p:cNvSpPr/>
            <p:nvPr/>
          </p:nvSpPr>
          <p:spPr>
            <a:xfrm rot="16200000">
              <a:off x="809582" y="2284022"/>
              <a:ext cx="1620180" cy="432048"/>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23" name="Right Arrow 22"/>
            <p:cNvSpPr/>
            <p:nvPr/>
          </p:nvSpPr>
          <p:spPr>
            <a:xfrm>
              <a:off x="251520" y="1995371"/>
              <a:ext cx="115212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24" name="Right Arrow 23"/>
            <p:cNvSpPr/>
            <p:nvPr/>
          </p:nvSpPr>
          <p:spPr>
            <a:xfrm>
              <a:off x="251520" y="2435803"/>
              <a:ext cx="115212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25" name="Right Arrow 24"/>
            <p:cNvSpPr/>
            <p:nvPr/>
          </p:nvSpPr>
          <p:spPr>
            <a:xfrm>
              <a:off x="251520" y="2875113"/>
              <a:ext cx="1152128" cy="288032"/>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29" name="Rectangle 28"/>
            <p:cNvSpPr/>
            <p:nvPr/>
          </p:nvSpPr>
          <p:spPr>
            <a:xfrm>
              <a:off x="165143" y="1687506"/>
              <a:ext cx="579895" cy="393610"/>
            </a:xfrm>
            <a:prstGeom prst="rect">
              <a:avLst/>
            </a:prstGeom>
          </p:spPr>
          <p:txBody>
            <a:bodyPr wrap="none">
              <a:spAutoFit/>
            </a:bodyPr>
            <a:lstStyle/>
            <a:p>
              <a:r>
                <a:rPr lang="en-US" sz="1600" dirty="0"/>
                <a:t>HSI</a:t>
              </a:r>
              <a:endParaRPr lang="en-IN" sz="1600" dirty="0"/>
            </a:p>
          </p:txBody>
        </p:sp>
        <p:sp>
          <p:nvSpPr>
            <p:cNvPr id="30" name="Rectangle 29"/>
            <p:cNvSpPr/>
            <p:nvPr/>
          </p:nvSpPr>
          <p:spPr>
            <a:xfrm>
              <a:off x="165143" y="2167919"/>
              <a:ext cx="658473" cy="393610"/>
            </a:xfrm>
            <a:prstGeom prst="rect">
              <a:avLst/>
            </a:prstGeom>
          </p:spPr>
          <p:txBody>
            <a:bodyPr wrap="none">
              <a:spAutoFit/>
            </a:bodyPr>
            <a:lstStyle/>
            <a:p>
              <a:r>
                <a:rPr lang="en-US" sz="1600" dirty="0"/>
                <a:t>HSE</a:t>
              </a:r>
              <a:endParaRPr lang="en-IN" sz="1600" dirty="0"/>
            </a:p>
          </p:txBody>
        </p:sp>
        <p:sp>
          <p:nvSpPr>
            <p:cNvPr id="31" name="Rectangle 30"/>
            <p:cNvSpPr/>
            <p:nvPr/>
          </p:nvSpPr>
          <p:spPr>
            <a:xfrm>
              <a:off x="210028" y="2605190"/>
              <a:ext cx="607398" cy="393610"/>
            </a:xfrm>
            <a:prstGeom prst="rect">
              <a:avLst/>
            </a:prstGeom>
          </p:spPr>
          <p:txBody>
            <a:bodyPr wrap="none">
              <a:spAutoFit/>
            </a:bodyPr>
            <a:lstStyle/>
            <a:p>
              <a:r>
                <a:rPr lang="en-US" sz="1600" dirty="0"/>
                <a:t>PLL</a:t>
              </a:r>
              <a:endParaRPr lang="en-IN" sz="1600" dirty="0"/>
            </a:p>
          </p:txBody>
        </p:sp>
        <p:sp>
          <p:nvSpPr>
            <p:cNvPr id="32" name="Rectangle 31"/>
            <p:cNvSpPr/>
            <p:nvPr/>
          </p:nvSpPr>
          <p:spPr>
            <a:xfrm>
              <a:off x="1835697" y="1890242"/>
              <a:ext cx="1135826" cy="393610"/>
            </a:xfrm>
            <a:prstGeom prst="rect">
              <a:avLst/>
            </a:prstGeom>
          </p:spPr>
          <p:txBody>
            <a:bodyPr wrap="none">
              <a:spAutoFit/>
            </a:bodyPr>
            <a:lstStyle/>
            <a:p>
              <a:r>
                <a:rPr lang="en-US" sz="1600" dirty="0" smtClean="0"/>
                <a:t>168Mhz</a:t>
              </a:r>
              <a:endParaRPr lang="en-IN" sz="1600" dirty="0"/>
            </a:p>
          </p:txBody>
        </p:sp>
        <p:sp>
          <p:nvSpPr>
            <p:cNvPr id="2" name="Trapezoid 1"/>
            <p:cNvSpPr/>
            <p:nvPr/>
          </p:nvSpPr>
          <p:spPr>
            <a:xfrm rot="16200000">
              <a:off x="3615793" y="2357229"/>
              <a:ext cx="3402978" cy="62646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cxnSp>
          <p:nvCxnSpPr>
            <p:cNvPr id="6" name="Straight Arrow Connector 5"/>
            <p:cNvCxnSpPr/>
            <p:nvPr/>
          </p:nvCxnSpPr>
          <p:spPr>
            <a:xfrm>
              <a:off x="5630513" y="1257004"/>
              <a:ext cx="117373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630513" y="1528486"/>
              <a:ext cx="117373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637593" y="1749865"/>
              <a:ext cx="117373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616098" y="3579862"/>
              <a:ext cx="117373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637593" y="3867894"/>
              <a:ext cx="117373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616098" y="4227934"/>
              <a:ext cx="117373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650888" y="2146563"/>
              <a:ext cx="117373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6140839" y="2435803"/>
              <a:ext cx="83621" cy="54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42" name="Oval 41"/>
            <p:cNvSpPr/>
            <p:nvPr/>
          </p:nvSpPr>
          <p:spPr>
            <a:xfrm>
              <a:off x="6133759" y="2228796"/>
              <a:ext cx="83621" cy="54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43" name="Oval 42"/>
            <p:cNvSpPr/>
            <p:nvPr/>
          </p:nvSpPr>
          <p:spPr>
            <a:xfrm>
              <a:off x="6188265" y="2817827"/>
              <a:ext cx="83621" cy="54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44" name="Oval 43"/>
            <p:cNvSpPr/>
            <p:nvPr/>
          </p:nvSpPr>
          <p:spPr>
            <a:xfrm>
              <a:off x="6161154" y="2643156"/>
              <a:ext cx="83621" cy="54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45" name="Rounded Rectangle 44"/>
            <p:cNvSpPr/>
            <p:nvPr/>
          </p:nvSpPr>
          <p:spPr>
            <a:xfrm rot="16200000">
              <a:off x="2286840" y="2520084"/>
              <a:ext cx="3568921" cy="385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APB 1 bus ( 42 </a:t>
              </a:r>
              <a:r>
                <a:rPr lang="en-US" sz="1600" dirty="0" err="1"/>
                <a:t>Mhz</a:t>
              </a:r>
              <a:r>
                <a:rPr lang="en-US" sz="1600" dirty="0"/>
                <a:t> Max)</a:t>
              </a:r>
              <a:endParaRPr lang="en-IN" sz="1600" dirty="0"/>
            </a:p>
          </p:txBody>
        </p:sp>
        <p:cxnSp>
          <p:nvCxnSpPr>
            <p:cNvPr id="46" name="Straight Arrow Connector 45"/>
            <p:cNvCxnSpPr/>
            <p:nvPr/>
          </p:nvCxnSpPr>
          <p:spPr>
            <a:xfrm>
              <a:off x="1835697" y="2405700"/>
              <a:ext cx="586867" cy="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3162843" y="2398422"/>
              <a:ext cx="715638" cy="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4219634" y="2388897"/>
              <a:ext cx="784415" cy="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2" idx="1"/>
            </p:cNvCxnSpPr>
            <p:nvPr/>
          </p:nvCxnSpPr>
          <p:spPr>
            <a:xfrm flipV="1">
              <a:off x="5317282" y="4293642"/>
              <a:ext cx="1" cy="58236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5900189" y="854152"/>
              <a:ext cx="709547" cy="393610"/>
            </a:xfrm>
            <a:prstGeom prst="rect">
              <a:avLst/>
            </a:prstGeom>
          </p:spPr>
          <p:txBody>
            <a:bodyPr wrap="none">
              <a:spAutoFit/>
            </a:bodyPr>
            <a:lstStyle/>
            <a:p>
              <a:r>
                <a:rPr lang="en-US" sz="1600" dirty="0"/>
                <a:t>N/A</a:t>
              </a:r>
              <a:endParaRPr lang="en-IN" sz="1600" dirty="0"/>
            </a:p>
          </p:txBody>
        </p:sp>
        <p:sp>
          <p:nvSpPr>
            <p:cNvPr id="51" name="Rectangle 50"/>
            <p:cNvSpPr/>
            <p:nvPr/>
          </p:nvSpPr>
          <p:spPr>
            <a:xfrm>
              <a:off x="5886880" y="1192706"/>
              <a:ext cx="709547" cy="393610"/>
            </a:xfrm>
            <a:prstGeom prst="rect">
              <a:avLst/>
            </a:prstGeom>
          </p:spPr>
          <p:txBody>
            <a:bodyPr wrap="none">
              <a:spAutoFit/>
            </a:bodyPr>
            <a:lstStyle/>
            <a:p>
              <a:r>
                <a:rPr lang="en-US" sz="1600" dirty="0"/>
                <a:t>N/A</a:t>
              </a:r>
              <a:endParaRPr lang="en-IN" sz="1600" dirty="0"/>
            </a:p>
          </p:txBody>
        </p:sp>
        <p:sp>
          <p:nvSpPr>
            <p:cNvPr id="52" name="Rectangle 51"/>
            <p:cNvSpPr/>
            <p:nvPr/>
          </p:nvSpPr>
          <p:spPr>
            <a:xfrm>
              <a:off x="5852995" y="1421218"/>
              <a:ext cx="874558" cy="393610"/>
            </a:xfrm>
            <a:prstGeom prst="rect">
              <a:avLst/>
            </a:prstGeom>
          </p:spPr>
          <p:txBody>
            <a:bodyPr wrap="none">
              <a:spAutoFit/>
            </a:bodyPr>
            <a:lstStyle/>
            <a:p>
              <a:r>
                <a:rPr lang="en-US" sz="1600" dirty="0"/>
                <a:t>2MHz</a:t>
              </a:r>
              <a:endParaRPr lang="en-IN" sz="1600" dirty="0"/>
            </a:p>
          </p:txBody>
        </p:sp>
        <p:sp>
          <p:nvSpPr>
            <p:cNvPr id="53" name="Rectangle 52"/>
            <p:cNvSpPr/>
            <p:nvPr/>
          </p:nvSpPr>
          <p:spPr>
            <a:xfrm>
              <a:off x="5901113" y="1770908"/>
              <a:ext cx="874558" cy="393610"/>
            </a:xfrm>
            <a:prstGeom prst="rect">
              <a:avLst/>
            </a:prstGeom>
          </p:spPr>
          <p:txBody>
            <a:bodyPr wrap="none">
              <a:spAutoFit/>
            </a:bodyPr>
            <a:lstStyle/>
            <a:p>
              <a:r>
                <a:rPr lang="en-US" sz="1600" dirty="0"/>
                <a:t>3MHz</a:t>
              </a:r>
              <a:endParaRPr lang="en-IN" sz="1600" dirty="0"/>
            </a:p>
          </p:txBody>
        </p:sp>
        <p:sp>
          <p:nvSpPr>
            <p:cNvPr id="54" name="Rectangle 53"/>
            <p:cNvSpPr/>
            <p:nvPr/>
          </p:nvSpPr>
          <p:spPr>
            <a:xfrm>
              <a:off x="5866173" y="3241308"/>
              <a:ext cx="1014032" cy="393610"/>
            </a:xfrm>
            <a:prstGeom prst="rect">
              <a:avLst/>
            </a:prstGeom>
          </p:spPr>
          <p:txBody>
            <a:bodyPr wrap="none">
              <a:spAutoFit/>
            </a:bodyPr>
            <a:lstStyle/>
            <a:p>
              <a:r>
                <a:rPr lang="en-US" sz="1600" dirty="0"/>
                <a:t>40MHz</a:t>
              </a:r>
              <a:endParaRPr lang="en-IN" sz="1600" dirty="0"/>
            </a:p>
          </p:txBody>
        </p:sp>
        <p:sp>
          <p:nvSpPr>
            <p:cNvPr id="55" name="Rectangle 54"/>
            <p:cNvSpPr/>
            <p:nvPr/>
          </p:nvSpPr>
          <p:spPr>
            <a:xfrm>
              <a:off x="5848866" y="3529340"/>
              <a:ext cx="1014032" cy="393610"/>
            </a:xfrm>
            <a:prstGeom prst="rect">
              <a:avLst/>
            </a:prstGeom>
          </p:spPr>
          <p:txBody>
            <a:bodyPr wrap="none">
              <a:spAutoFit/>
            </a:bodyPr>
            <a:lstStyle/>
            <a:p>
              <a:r>
                <a:rPr lang="en-US" sz="1600" dirty="0"/>
                <a:t>41MHz</a:t>
              </a:r>
              <a:endParaRPr lang="en-IN" sz="1600" dirty="0"/>
            </a:p>
          </p:txBody>
        </p:sp>
        <p:sp>
          <p:nvSpPr>
            <p:cNvPr id="56" name="Rectangle 55"/>
            <p:cNvSpPr/>
            <p:nvPr/>
          </p:nvSpPr>
          <p:spPr>
            <a:xfrm>
              <a:off x="5897326" y="3889380"/>
              <a:ext cx="1014032" cy="393610"/>
            </a:xfrm>
            <a:prstGeom prst="rect">
              <a:avLst/>
            </a:prstGeom>
          </p:spPr>
          <p:txBody>
            <a:bodyPr wrap="none">
              <a:spAutoFit/>
            </a:bodyPr>
            <a:lstStyle/>
            <a:p>
              <a:r>
                <a:rPr lang="en-US" sz="1600" dirty="0"/>
                <a:t>42MHz</a:t>
              </a:r>
              <a:endParaRPr lang="en-IN" sz="1600" dirty="0"/>
            </a:p>
          </p:txBody>
        </p:sp>
        <p:sp>
          <p:nvSpPr>
            <p:cNvPr id="57" name="Right Arrow 56"/>
            <p:cNvSpPr/>
            <p:nvPr/>
          </p:nvSpPr>
          <p:spPr>
            <a:xfrm>
              <a:off x="7778959" y="2373135"/>
              <a:ext cx="547109" cy="297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2" name="Rectangle 61"/>
          <p:cNvSpPr/>
          <p:nvPr/>
        </p:nvSpPr>
        <p:spPr>
          <a:xfrm>
            <a:off x="2379054" y="2319514"/>
            <a:ext cx="816249" cy="338554"/>
          </a:xfrm>
          <a:prstGeom prst="rect">
            <a:avLst/>
          </a:prstGeom>
        </p:spPr>
        <p:txBody>
          <a:bodyPr wrap="none">
            <a:spAutoFit/>
          </a:bodyPr>
          <a:lstStyle/>
          <a:p>
            <a:r>
              <a:rPr lang="en-US" sz="1600" dirty="0" smtClean="0"/>
              <a:t>42Mhz</a:t>
            </a:r>
            <a:endParaRPr lang="en-IN" sz="1600" dirty="0"/>
          </a:p>
        </p:txBody>
      </p:sp>
      <p:sp>
        <p:nvSpPr>
          <p:cNvPr id="63" name="Rectangle 62"/>
          <p:cNvSpPr/>
          <p:nvPr/>
        </p:nvSpPr>
        <p:spPr>
          <a:xfrm>
            <a:off x="3473691" y="2250683"/>
            <a:ext cx="816249" cy="338554"/>
          </a:xfrm>
          <a:prstGeom prst="rect">
            <a:avLst/>
          </a:prstGeom>
        </p:spPr>
        <p:txBody>
          <a:bodyPr wrap="none">
            <a:spAutoFit/>
          </a:bodyPr>
          <a:lstStyle/>
          <a:p>
            <a:r>
              <a:rPr lang="en-US" sz="1600" dirty="0" smtClean="0"/>
              <a:t>42Mhz</a:t>
            </a:r>
            <a:endParaRPr lang="en-IN" sz="1600" dirty="0"/>
          </a:p>
        </p:txBody>
      </p:sp>
      <p:sp>
        <p:nvSpPr>
          <p:cNvPr id="3" name="Rectangle 2"/>
          <p:cNvSpPr/>
          <p:nvPr/>
        </p:nvSpPr>
        <p:spPr>
          <a:xfrm rot="5400000">
            <a:off x="3780128" y="2078907"/>
            <a:ext cx="1122423" cy="307777"/>
          </a:xfrm>
          <a:prstGeom prst="rect">
            <a:avLst/>
          </a:prstGeom>
        </p:spPr>
        <p:txBody>
          <a:bodyPr wrap="none">
            <a:spAutoFit/>
          </a:bodyPr>
          <a:lstStyle/>
          <a:p>
            <a:r>
              <a:rPr lang="en-US" dirty="0"/>
              <a:t>Multiplexer</a:t>
            </a:r>
            <a:endParaRPr lang="en-IN" dirty="0"/>
          </a:p>
        </p:txBody>
      </p:sp>
      <p:sp>
        <p:nvSpPr>
          <p:cNvPr id="4" name="Rectangle 3"/>
          <p:cNvSpPr/>
          <p:nvPr/>
        </p:nvSpPr>
        <p:spPr>
          <a:xfrm>
            <a:off x="2237028" y="2078332"/>
            <a:ext cx="284052" cy="307777"/>
          </a:xfrm>
          <a:prstGeom prst="rect">
            <a:avLst/>
          </a:prstGeom>
        </p:spPr>
        <p:txBody>
          <a:bodyPr wrap="none">
            <a:spAutoFit/>
          </a:bodyPr>
          <a:lstStyle/>
          <a:p>
            <a:r>
              <a:rPr lang="en-US" dirty="0"/>
              <a:t>4</a:t>
            </a:r>
            <a:endParaRPr lang="en-IN" dirty="0"/>
          </a:p>
        </p:txBody>
      </p:sp>
      <p:sp>
        <p:nvSpPr>
          <p:cNvPr id="5" name="Rectangle 4"/>
          <p:cNvSpPr/>
          <p:nvPr/>
        </p:nvSpPr>
        <p:spPr>
          <a:xfrm>
            <a:off x="3874760" y="4316743"/>
            <a:ext cx="1160895" cy="307777"/>
          </a:xfrm>
          <a:prstGeom prst="rect">
            <a:avLst/>
          </a:prstGeom>
        </p:spPr>
        <p:txBody>
          <a:bodyPr wrap="none">
            <a:spAutoFit/>
          </a:bodyPr>
          <a:lstStyle/>
          <a:p>
            <a:r>
              <a:rPr lang="en-US" dirty="0"/>
              <a:t>Control bits</a:t>
            </a:r>
            <a:endParaRPr lang="en-IN" dirty="0"/>
          </a:p>
        </p:txBody>
      </p:sp>
      <p:cxnSp>
        <p:nvCxnSpPr>
          <p:cNvPr id="8" name="Straight Connector 7"/>
          <p:cNvCxnSpPr>
            <a:stCxn id="25" idx="3"/>
          </p:cNvCxnSpPr>
          <p:nvPr/>
        </p:nvCxnSpPr>
        <p:spPr>
          <a:xfrm flipV="1">
            <a:off x="1175789" y="2193167"/>
            <a:ext cx="352561" cy="52313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29310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a:xfrm>
            <a:off x="6948265" y="2018234"/>
            <a:ext cx="1803695" cy="523218"/>
          </a:xfrm>
          <a:prstGeom prst="rect">
            <a:avLst/>
          </a:prstGeom>
        </p:spPr>
        <p:txBody>
          <a:bodyPr wrap="none" lIns="91438" tIns="45719" rIns="91438" bIns="45719">
            <a:spAutoFit/>
          </a:bodyPr>
          <a:lstStyle/>
          <a:p>
            <a:r>
              <a:rPr lang="en-US" dirty="0" smtClean="0"/>
              <a:t>Up to 100KHz in SM</a:t>
            </a:r>
          </a:p>
          <a:p>
            <a:r>
              <a:rPr lang="en-US" dirty="0" smtClean="0"/>
              <a:t>Up to 400Khz in FM</a:t>
            </a:r>
            <a:endParaRPr lang="en-IN" dirty="0"/>
          </a:p>
        </p:txBody>
      </p:sp>
      <p:sp>
        <p:nvSpPr>
          <p:cNvPr id="10" name="Rounded Rectangle 9"/>
          <p:cNvSpPr/>
          <p:nvPr/>
        </p:nvSpPr>
        <p:spPr>
          <a:xfrm>
            <a:off x="2007245" y="2002871"/>
            <a:ext cx="587600" cy="3716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a:solidFill>
                  <a:schemeClr val="tx1"/>
                </a:solidFill>
              </a:rPr>
              <a:t>/</a:t>
            </a:r>
            <a:endParaRPr lang="en-IN" sz="1600" b="1" i="1" dirty="0">
              <a:solidFill>
                <a:schemeClr val="tx1"/>
              </a:solidFill>
            </a:endParaRPr>
          </a:p>
        </p:txBody>
      </p:sp>
      <p:sp>
        <p:nvSpPr>
          <p:cNvPr id="18" name="Rounded Rectangle 17"/>
          <p:cNvSpPr/>
          <p:nvPr/>
        </p:nvSpPr>
        <p:spPr>
          <a:xfrm rot="16200000">
            <a:off x="4610763" y="2077057"/>
            <a:ext cx="2741183" cy="763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I2C1</a:t>
            </a:r>
            <a:endParaRPr lang="en-IN" sz="1600" dirty="0"/>
          </a:p>
        </p:txBody>
      </p:sp>
      <p:sp>
        <p:nvSpPr>
          <p:cNvPr id="19" name="Flowchart: Manual Operation 18"/>
          <p:cNvSpPr/>
          <p:nvPr/>
        </p:nvSpPr>
        <p:spPr>
          <a:xfrm rot="16200000">
            <a:off x="655289" y="2093549"/>
            <a:ext cx="1393559" cy="352560"/>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23" name="Right Arrow 22"/>
          <p:cNvSpPr/>
          <p:nvPr/>
        </p:nvSpPr>
        <p:spPr>
          <a:xfrm>
            <a:off x="227340" y="2670135"/>
            <a:ext cx="940160" cy="247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24" name="Right Arrow 23"/>
          <p:cNvSpPr/>
          <p:nvPr/>
        </p:nvSpPr>
        <p:spPr>
          <a:xfrm>
            <a:off x="235629" y="2214571"/>
            <a:ext cx="940160" cy="247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25" name="Right Arrow 24"/>
          <p:cNvSpPr/>
          <p:nvPr/>
        </p:nvSpPr>
        <p:spPr>
          <a:xfrm>
            <a:off x="235629" y="1793412"/>
            <a:ext cx="940160" cy="247744"/>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29" name="Rectangle 28"/>
          <p:cNvSpPr/>
          <p:nvPr/>
        </p:nvSpPr>
        <p:spPr>
          <a:xfrm>
            <a:off x="165144" y="1570942"/>
            <a:ext cx="473206" cy="338554"/>
          </a:xfrm>
          <a:prstGeom prst="rect">
            <a:avLst/>
          </a:prstGeom>
        </p:spPr>
        <p:txBody>
          <a:bodyPr wrap="none">
            <a:spAutoFit/>
          </a:bodyPr>
          <a:lstStyle/>
          <a:p>
            <a:r>
              <a:rPr lang="en-US" sz="1600" dirty="0"/>
              <a:t>HSI</a:t>
            </a:r>
            <a:endParaRPr lang="en-IN" sz="1600" dirty="0"/>
          </a:p>
        </p:txBody>
      </p:sp>
      <p:sp>
        <p:nvSpPr>
          <p:cNvPr id="30" name="Rectangle 29"/>
          <p:cNvSpPr/>
          <p:nvPr/>
        </p:nvSpPr>
        <p:spPr>
          <a:xfrm>
            <a:off x="165144" y="1984157"/>
            <a:ext cx="537327" cy="338554"/>
          </a:xfrm>
          <a:prstGeom prst="rect">
            <a:avLst/>
          </a:prstGeom>
        </p:spPr>
        <p:txBody>
          <a:bodyPr wrap="none">
            <a:spAutoFit/>
          </a:bodyPr>
          <a:lstStyle/>
          <a:p>
            <a:r>
              <a:rPr lang="en-US" sz="1600" dirty="0"/>
              <a:t>HSE</a:t>
            </a:r>
            <a:endParaRPr lang="en-IN" sz="1600" dirty="0"/>
          </a:p>
        </p:txBody>
      </p:sp>
      <p:sp>
        <p:nvSpPr>
          <p:cNvPr id="31" name="Rectangle 30"/>
          <p:cNvSpPr/>
          <p:nvPr/>
        </p:nvSpPr>
        <p:spPr>
          <a:xfrm>
            <a:off x="164131" y="2467003"/>
            <a:ext cx="495649" cy="338554"/>
          </a:xfrm>
          <a:prstGeom prst="rect">
            <a:avLst/>
          </a:prstGeom>
        </p:spPr>
        <p:txBody>
          <a:bodyPr wrap="none">
            <a:spAutoFit/>
          </a:bodyPr>
          <a:lstStyle/>
          <a:p>
            <a:r>
              <a:rPr lang="en-US" sz="1600" dirty="0"/>
              <a:t>PLL</a:t>
            </a:r>
            <a:endParaRPr lang="en-IN" sz="1600" dirty="0"/>
          </a:p>
        </p:txBody>
      </p:sp>
      <p:sp>
        <p:nvSpPr>
          <p:cNvPr id="32" name="Rectangle 31"/>
          <p:cNvSpPr/>
          <p:nvPr/>
        </p:nvSpPr>
        <p:spPr>
          <a:xfrm>
            <a:off x="1528350" y="1745320"/>
            <a:ext cx="816249" cy="338554"/>
          </a:xfrm>
          <a:prstGeom prst="rect">
            <a:avLst/>
          </a:prstGeom>
        </p:spPr>
        <p:txBody>
          <a:bodyPr wrap="none">
            <a:spAutoFit/>
          </a:bodyPr>
          <a:lstStyle/>
          <a:p>
            <a:r>
              <a:rPr lang="en-US" sz="1600" dirty="0" smtClean="0"/>
              <a:t>16Mhz</a:t>
            </a:r>
            <a:endParaRPr lang="en-IN" sz="1600" dirty="0"/>
          </a:p>
        </p:txBody>
      </p:sp>
      <p:sp>
        <p:nvSpPr>
          <p:cNvPr id="2" name="Trapezoid 1"/>
          <p:cNvSpPr/>
          <p:nvPr/>
        </p:nvSpPr>
        <p:spPr>
          <a:xfrm rot="16200000">
            <a:off x="2905898" y="2160803"/>
            <a:ext cx="2926991" cy="511206"/>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cxnSp>
        <p:nvCxnSpPr>
          <p:cNvPr id="6" name="Straight Arrow Connector 5"/>
          <p:cNvCxnSpPr/>
          <p:nvPr/>
        </p:nvCxnSpPr>
        <p:spPr>
          <a:xfrm>
            <a:off x="4624997" y="1200656"/>
            <a:ext cx="95779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624997" y="1434164"/>
            <a:ext cx="95779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630774" y="1624578"/>
            <a:ext cx="95779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4613234" y="3198607"/>
            <a:ext cx="95779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630774" y="3446350"/>
            <a:ext cx="95779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613234" y="3756030"/>
            <a:ext cx="95779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4641623" y="1965789"/>
            <a:ext cx="95779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5041433" y="2214571"/>
            <a:ext cx="68236" cy="469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42" name="Oval 41"/>
          <p:cNvSpPr/>
          <p:nvPr/>
        </p:nvSpPr>
        <p:spPr>
          <a:xfrm>
            <a:off x="5035655" y="2036519"/>
            <a:ext cx="68236" cy="469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43" name="Oval 42"/>
          <p:cNvSpPr/>
          <p:nvPr/>
        </p:nvSpPr>
        <p:spPr>
          <a:xfrm>
            <a:off x="5080133" y="2543160"/>
            <a:ext cx="68236" cy="469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44" name="Oval 43"/>
          <p:cNvSpPr/>
          <p:nvPr/>
        </p:nvSpPr>
        <p:spPr>
          <a:xfrm>
            <a:off x="5058010" y="2392921"/>
            <a:ext cx="68236" cy="469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45" name="Rounded Rectangle 44"/>
          <p:cNvSpPr/>
          <p:nvPr/>
        </p:nvSpPr>
        <p:spPr>
          <a:xfrm rot="16200000">
            <a:off x="1817786" y="2295568"/>
            <a:ext cx="3069722" cy="3146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APB 1 bus ( 42 </a:t>
            </a:r>
            <a:r>
              <a:rPr lang="en-US" sz="1600" dirty="0" err="1"/>
              <a:t>Mhz</a:t>
            </a:r>
            <a:r>
              <a:rPr lang="en-US" sz="1600" dirty="0"/>
              <a:t> Max)</a:t>
            </a:r>
            <a:endParaRPr lang="en-IN" sz="1600" dirty="0"/>
          </a:p>
        </p:txBody>
      </p:sp>
      <p:cxnSp>
        <p:nvCxnSpPr>
          <p:cNvPr id="46" name="Straight Arrow Connector 45"/>
          <p:cNvCxnSpPr/>
          <p:nvPr/>
        </p:nvCxnSpPr>
        <p:spPr>
          <a:xfrm>
            <a:off x="1528350" y="2188679"/>
            <a:ext cx="478895" cy="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611328" y="2182419"/>
            <a:ext cx="583975" cy="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3473691" y="2174226"/>
            <a:ext cx="640099" cy="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2" idx="1"/>
          </p:cNvCxnSpPr>
          <p:nvPr/>
        </p:nvCxnSpPr>
        <p:spPr>
          <a:xfrm flipV="1">
            <a:off x="4369394" y="3812547"/>
            <a:ext cx="1" cy="50090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845058" y="854152"/>
            <a:ext cx="579005" cy="338554"/>
          </a:xfrm>
          <a:prstGeom prst="rect">
            <a:avLst/>
          </a:prstGeom>
        </p:spPr>
        <p:txBody>
          <a:bodyPr wrap="none">
            <a:spAutoFit/>
          </a:bodyPr>
          <a:lstStyle/>
          <a:p>
            <a:r>
              <a:rPr lang="en-US" sz="1600" dirty="0"/>
              <a:t>N/A</a:t>
            </a:r>
            <a:endParaRPr lang="en-IN" sz="1600" dirty="0"/>
          </a:p>
        </p:txBody>
      </p:sp>
      <p:sp>
        <p:nvSpPr>
          <p:cNvPr id="51" name="Rectangle 50"/>
          <p:cNvSpPr/>
          <p:nvPr/>
        </p:nvSpPr>
        <p:spPr>
          <a:xfrm>
            <a:off x="4834197" y="1145351"/>
            <a:ext cx="579005" cy="338554"/>
          </a:xfrm>
          <a:prstGeom prst="rect">
            <a:avLst/>
          </a:prstGeom>
        </p:spPr>
        <p:txBody>
          <a:bodyPr wrap="none">
            <a:spAutoFit/>
          </a:bodyPr>
          <a:lstStyle/>
          <a:p>
            <a:r>
              <a:rPr lang="en-US" sz="1600" dirty="0"/>
              <a:t>N/A</a:t>
            </a:r>
            <a:endParaRPr lang="en-IN" sz="1600" dirty="0"/>
          </a:p>
        </p:txBody>
      </p:sp>
      <p:sp>
        <p:nvSpPr>
          <p:cNvPr id="52" name="Rectangle 51"/>
          <p:cNvSpPr/>
          <p:nvPr/>
        </p:nvSpPr>
        <p:spPr>
          <a:xfrm>
            <a:off x="4806546" y="1341900"/>
            <a:ext cx="713657" cy="338554"/>
          </a:xfrm>
          <a:prstGeom prst="rect">
            <a:avLst/>
          </a:prstGeom>
        </p:spPr>
        <p:txBody>
          <a:bodyPr wrap="none">
            <a:spAutoFit/>
          </a:bodyPr>
          <a:lstStyle/>
          <a:p>
            <a:r>
              <a:rPr lang="en-US" sz="1600" dirty="0"/>
              <a:t>2MHz</a:t>
            </a:r>
            <a:endParaRPr lang="en-IN" sz="1600" dirty="0"/>
          </a:p>
        </p:txBody>
      </p:sp>
      <p:sp>
        <p:nvSpPr>
          <p:cNvPr id="53" name="Rectangle 52"/>
          <p:cNvSpPr/>
          <p:nvPr/>
        </p:nvSpPr>
        <p:spPr>
          <a:xfrm>
            <a:off x="4845812" y="1642678"/>
            <a:ext cx="713657" cy="338554"/>
          </a:xfrm>
          <a:prstGeom prst="rect">
            <a:avLst/>
          </a:prstGeom>
        </p:spPr>
        <p:txBody>
          <a:bodyPr wrap="none">
            <a:spAutoFit/>
          </a:bodyPr>
          <a:lstStyle/>
          <a:p>
            <a:r>
              <a:rPr lang="en-US" sz="1600" dirty="0"/>
              <a:t>3MHz</a:t>
            </a:r>
            <a:endParaRPr lang="en-IN" sz="1600" dirty="0"/>
          </a:p>
        </p:txBody>
      </p:sp>
      <p:sp>
        <p:nvSpPr>
          <p:cNvPr id="54" name="Rectangle 53"/>
          <p:cNvSpPr/>
          <p:nvPr/>
        </p:nvSpPr>
        <p:spPr>
          <a:xfrm>
            <a:off x="4817300" y="2907407"/>
            <a:ext cx="827471" cy="338554"/>
          </a:xfrm>
          <a:prstGeom prst="rect">
            <a:avLst/>
          </a:prstGeom>
        </p:spPr>
        <p:txBody>
          <a:bodyPr wrap="none">
            <a:spAutoFit/>
          </a:bodyPr>
          <a:lstStyle/>
          <a:p>
            <a:r>
              <a:rPr lang="en-US" sz="1600" dirty="0"/>
              <a:t>14MHz</a:t>
            </a:r>
            <a:endParaRPr lang="en-IN" sz="1600" dirty="0"/>
          </a:p>
        </p:txBody>
      </p:sp>
      <p:sp>
        <p:nvSpPr>
          <p:cNvPr id="55" name="Rectangle 54"/>
          <p:cNvSpPr/>
          <p:nvPr/>
        </p:nvSpPr>
        <p:spPr>
          <a:xfrm>
            <a:off x="4803177" y="3155151"/>
            <a:ext cx="827471" cy="338554"/>
          </a:xfrm>
          <a:prstGeom prst="rect">
            <a:avLst/>
          </a:prstGeom>
        </p:spPr>
        <p:txBody>
          <a:bodyPr wrap="none">
            <a:spAutoFit/>
          </a:bodyPr>
          <a:lstStyle/>
          <a:p>
            <a:r>
              <a:rPr lang="en-US" sz="1600" dirty="0"/>
              <a:t>15MHz</a:t>
            </a:r>
            <a:endParaRPr lang="en-IN" sz="1600" dirty="0"/>
          </a:p>
        </p:txBody>
      </p:sp>
      <p:sp>
        <p:nvSpPr>
          <p:cNvPr id="56" name="Rectangle 55"/>
          <p:cNvSpPr/>
          <p:nvPr/>
        </p:nvSpPr>
        <p:spPr>
          <a:xfrm>
            <a:off x="4842721" y="3464831"/>
            <a:ext cx="827471" cy="338554"/>
          </a:xfrm>
          <a:prstGeom prst="rect">
            <a:avLst/>
          </a:prstGeom>
        </p:spPr>
        <p:txBody>
          <a:bodyPr wrap="none">
            <a:spAutoFit/>
          </a:bodyPr>
          <a:lstStyle/>
          <a:p>
            <a:r>
              <a:rPr lang="en-US" sz="1600" dirty="0"/>
              <a:t>16MHz</a:t>
            </a:r>
            <a:endParaRPr lang="en-IN" sz="1600" dirty="0"/>
          </a:p>
        </p:txBody>
      </p:sp>
      <p:sp>
        <p:nvSpPr>
          <p:cNvPr id="57" name="Right Arrow 56"/>
          <p:cNvSpPr/>
          <p:nvPr/>
        </p:nvSpPr>
        <p:spPr>
          <a:xfrm>
            <a:off x="6378172" y="2160669"/>
            <a:ext cx="446452" cy="2557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Rectangle 58"/>
          <p:cNvSpPr/>
          <p:nvPr/>
        </p:nvSpPr>
        <p:spPr>
          <a:xfrm>
            <a:off x="2379054" y="2319514"/>
            <a:ext cx="816249" cy="338554"/>
          </a:xfrm>
          <a:prstGeom prst="rect">
            <a:avLst/>
          </a:prstGeom>
        </p:spPr>
        <p:txBody>
          <a:bodyPr wrap="none">
            <a:spAutoFit/>
          </a:bodyPr>
          <a:lstStyle/>
          <a:p>
            <a:r>
              <a:rPr lang="en-US" sz="1600" dirty="0" smtClean="0"/>
              <a:t>16Mhz</a:t>
            </a:r>
            <a:endParaRPr lang="en-IN" sz="1600" dirty="0"/>
          </a:p>
        </p:txBody>
      </p:sp>
      <p:sp>
        <p:nvSpPr>
          <p:cNvPr id="60" name="Rectangle 59"/>
          <p:cNvSpPr/>
          <p:nvPr/>
        </p:nvSpPr>
        <p:spPr>
          <a:xfrm>
            <a:off x="3510626" y="2250683"/>
            <a:ext cx="816249" cy="338554"/>
          </a:xfrm>
          <a:prstGeom prst="rect">
            <a:avLst/>
          </a:prstGeom>
        </p:spPr>
        <p:txBody>
          <a:bodyPr wrap="none">
            <a:spAutoFit/>
          </a:bodyPr>
          <a:lstStyle/>
          <a:p>
            <a:r>
              <a:rPr lang="en-US" sz="1600" dirty="0" smtClean="0"/>
              <a:t>16Mhz</a:t>
            </a:r>
            <a:endParaRPr lang="en-IN" sz="1600" dirty="0"/>
          </a:p>
        </p:txBody>
      </p:sp>
      <p:sp>
        <p:nvSpPr>
          <p:cNvPr id="62" name="Rectangle 61"/>
          <p:cNvSpPr/>
          <p:nvPr/>
        </p:nvSpPr>
        <p:spPr>
          <a:xfrm rot="5400000">
            <a:off x="3780128" y="2078907"/>
            <a:ext cx="1122423" cy="307777"/>
          </a:xfrm>
          <a:prstGeom prst="rect">
            <a:avLst/>
          </a:prstGeom>
        </p:spPr>
        <p:txBody>
          <a:bodyPr wrap="none">
            <a:spAutoFit/>
          </a:bodyPr>
          <a:lstStyle/>
          <a:p>
            <a:r>
              <a:rPr lang="en-US" dirty="0"/>
              <a:t>Multiplexer</a:t>
            </a:r>
            <a:endParaRPr lang="en-IN" dirty="0"/>
          </a:p>
        </p:txBody>
      </p:sp>
      <p:sp>
        <p:nvSpPr>
          <p:cNvPr id="63" name="Rectangle 62"/>
          <p:cNvSpPr/>
          <p:nvPr/>
        </p:nvSpPr>
        <p:spPr>
          <a:xfrm>
            <a:off x="3874760" y="4316743"/>
            <a:ext cx="1160895" cy="307777"/>
          </a:xfrm>
          <a:prstGeom prst="rect">
            <a:avLst/>
          </a:prstGeom>
        </p:spPr>
        <p:txBody>
          <a:bodyPr wrap="none">
            <a:spAutoFit/>
          </a:bodyPr>
          <a:lstStyle/>
          <a:p>
            <a:r>
              <a:rPr lang="en-US" dirty="0"/>
              <a:t>Control bits</a:t>
            </a:r>
            <a:endParaRPr lang="en-IN" dirty="0"/>
          </a:p>
        </p:txBody>
      </p:sp>
      <p:cxnSp>
        <p:nvCxnSpPr>
          <p:cNvPr id="65" name="Straight Connector 64"/>
          <p:cNvCxnSpPr>
            <a:stCxn id="25" idx="3"/>
          </p:cNvCxnSpPr>
          <p:nvPr/>
        </p:nvCxnSpPr>
        <p:spPr>
          <a:xfrm>
            <a:off x="1175789" y="1917284"/>
            <a:ext cx="352561" cy="27139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1881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9740" y="1232488"/>
            <a:ext cx="7298674" cy="1015663"/>
          </a:xfrm>
          <a:prstGeom prst="rect">
            <a:avLst/>
          </a:prstGeom>
        </p:spPr>
        <p:txBody>
          <a:bodyPr wrap="square">
            <a:spAutoFit/>
          </a:bodyPr>
          <a:lstStyle/>
          <a:p>
            <a:r>
              <a:rPr lang="en-US" sz="2000" i="1" dirty="0" err="1"/>
              <a:t>f</a:t>
            </a:r>
            <a:r>
              <a:rPr lang="en-US" sz="2000" baseline="-25000" dirty="0" err="1" smtClean="0"/>
              <a:t>pclk</a:t>
            </a:r>
            <a:r>
              <a:rPr lang="en-US" sz="2000" dirty="0" smtClean="0"/>
              <a:t> (Peripheral Clock Frequency ) must </a:t>
            </a:r>
            <a:r>
              <a:rPr lang="en-US" sz="2000" dirty="0"/>
              <a:t>be at least </a:t>
            </a:r>
            <a:r>
              <a:rPr lang="en-US" sz="2000" dirty="0" smtClean="0"/>
              <a:t>2MHz </a:t>
            </a:r>
            <a:r>
              <a:rPr lang="en-US" sz="2000" dirty="0"/>
              <a:t>to achieve standard mode </a:t>
            </a:r>
            <a:r>
              <a:rPr lang="en-US" sz="2000" dirty="0" smtClean="0"/>
              <a:t>I2c frequencies </a:t>
            </a:r>
            <a:r>
              <a:rPr lang="en-US" sz="2000" dirty="0"/>
              <a:t>that are up to 100khz</a:t>
            </a:r>
            <a:endParaRPr lang="en-IN" sz="2000" dirty="0"/>
          </a:p>
        </p:txBody>
      </p:sp>
      <p:sp>
        <p:nvSpPr>
          <p:cNvPr id="5" name="Rectangle 4"/>
          <p:cNvSpPr/>
          <p:nvPr/>
        </p:nvSpPr>
        <p:spPr>
          <a:xfrm>
            <a:off x="809738" y="2345416"/>
            <a:ext cx="7298674" cy="707886"/>
          </a:xfrm>
          <a:prstGeom prst="rect">
            <a:avLst/>
          </a:prstGeom>
        </p:spPr>
        <p:txBody>
          <a:bodyPr wrap="square">
            <a:spAutoFit/>
          </a:bodyPr>
          <a:lstStyle/>
          <a:p>
            <a:r>
              <a:rPr lang="en-US" sz="2000" i="1" dirty="0" err="1"/>
              <a:t>f</a:t>
            </a:r>
            <a:r>
              <a:rPr lang="en-US" sz="2000" baseline="-25000" dirty="0" err="1"/>
              <a:t>pclk</a:t>
            </a:r>
            <a:r>
              <a:rPr lang="en-US" sz="2000" dirty="0"/>
              <a:t> </a:t>
            </a:r>
            <a:r>
              <a:rPr lang="en-US" sz="2000" dirty="0" smtClean="0"/>
              <a:t> must </a:t>
            </a:r>
            <a:r>
              <a:rPr lang="en-US" sz="2000" dirty="0"/>
              <a:t>be at least </a:t>
            </a:r>
            <a:r>
              <a:rPr lang="en-US" sz="2000" dirty="0" smtClean="0"/>
              <a:t>4Mhz </a:t>
            </a:r>
            <a:r>
              <a:rPr lang="en-US" sz="2000" dirty="0"/>
              <a:t>to achieve FM mode i2c frequencies. that is above 100khz but below 400Khz</a:t>
            </a:r>
            <a:endParaRPr lang="en-IN" sz="2000" dirty="0"/>
          </a:p>
        </p:txBody>
      </p:sp>
      <p:sp>
        <p:nvSpPr>
          <p:cNvPr id="6" name="Rectangle 5"/>
          <p:cNvSpPr/>
          <p:nvPr/>
        </p:nvSpPr>
        <p:spPr>
          <a:xfrm>
            <a:off x="809738" y="3374369"/>
            <a:ext cx="7078337" cy="707886"/>
          </a:xfrm>
          <a:prstGeom prst="rect">
            <a:avLst/>
          </a:prstGeom>
        </p:spPr>
        <p:txBody>
          <a:bodyPr wrap="square">
            <a:spAutoFit/>
          </a:bodyPr>
          <a:lstStyle/>
          <a:p>
            <a:r>
              <a:rPr lang="en-US" sz="2000" i="1" dirty="0" err="1"/>
              <a:t>f</a:t>
            </a:r>
            <a:r>
              <a:rPr lang="en-US" sz="2000" baseline="-25000" dirty="0" err="1"/>
              <a:t>pclk</a:t>
            </a:r>
            <a:r>
              <a:rPr lang="en-US" sz="2000" dirty="0"/>
              <a:t> </a:t>
            </a:r>
            <a:r>
              <a:rPr lang="en-US" sz="2000" dirty="0" smtClean="0"/>
              <a:t> must </a:t>
            </a:r>
            <a:r>
              <a:rPr lang="en-US" sz="2000" dirty="0"/>
              <a:t>be a multiple of </a:t>
            </a:r>
            <a:r>
              <a:rPr lang="en-US" sz="2000" dirty="0" smtClean="0"/>
              <a:t>10Mhz </a:t>
            </a:r>
            <a:r>
              <a:rPr lang="en-US" sz="2000" dirty="0"/>
              <a:t>to reach the 400khz max i2c </a:t>
            </a:r>
            <a:r>
              <a:rPr lang="en-US" sz="2000" dirty="0" err="1"/>
              <a:t>fm</a:t>
            </a:r>
            <a:r>
              <a:rPr lang="en-US" sz="2000" dirty="0"/>
              <a:t> mode clock </a:t>
            </a:r>
            <a:r>
              <a:rPr lang="en-US" sz="2000" dirty="0" smtClean="0"/>
              <a:t>frequency </a:t>
            </a:r>
            <a:endParaRPr lang="en-IN" sz="2000" dirty="0"/>
          </a:p>
        </p:txBody>
      </p:sp>
    </p:spTree>
    <p:extLst>
      <p:ext uri="{BB962C8B-B14F-4D97-AF65-F5344CB8AC3E}">
        <p14:creationId xmlns:p14="http://schemas.microsoft.com/office/powerpoint/2010/main" val="192341295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I2C Interrupts</a:t>
            </a:r>
            <a:endParaRPr lang="en-US" b="1" dirty="0"/>
          </a:p>
        </p:txBody>
      </p:sp>
      <p:sp>
        <p:nvSpPr>
          <p:cNvPr id="4" name="Subtitle 3"/>
          <p:cNvSpPr>
            <a:spLocks noGrp="1"/>
          </p:cNvSpPr>
          <p:nvPr>
            <p:ph type="subTitle" idx="1"/>
          </p:nvPr>
        </p:nvSpPr>
        <p:spPr/>
        <p:txBody>
          <a:bodyPr/>
          <a:lstStyle/>
          <a:p>
            <a:endParaRPr lang="en-IN"/>
          </a:p>
        </p:txBody>
      </p:sp>
    </p:spTree>
    <p:extLst>
      <p:ext uri="{BB962C8B-B14F-4D97-AF65-F5344CB8AC3E}">
        <p14:creationId xmlns:p14="http://schemas.microsoft.com/office/powerpoint/2010/main" val="24665450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different than SPI ?</a:t>
            </a:r>
            <a:endParaRPr lang="en-IN" dirty="0"/>
          </a:p>
        </p:txBody>
      </p:sp>
      <p:sp>
        <p:nvSpPr>
          <p:cNvPr id="2" name="Rectangle 1"/>
          <p:cNvSpPr/>
          <p:nvPr/>
        </p:nvSpPr>
        <p:spPr>
          <a:xfrm>
            <a:off x="760164" y="4040601"/>
            <a:ext cx="6742323" cy="830997"/>
          </a:xfrm>
          <a:prstGeom prst="rect">
            <a:avLst/>
          </a:prstGeom>
        </p:spPr>
        <p:txBody>
          <a:bodyPr wrap="square">
            <a:spAutoFit/>
          </a:bodyPr>
          <a:lstStyle/>
          <a:p>
            <a:pPr algn="ctr"/>
            <a:r>
              <a:rPr lang="en-US" sz="2400" dirty="0"/>
              <a:t>I2C requires only 2 lines , W</a:t>
            </a:r>
            <a:r>
              <a:rPr lang="en-US" sz="2400" dirty="0" smtClean="0"/>
              <a:t>hereas SPI requires </a:t>
            </a:r>
            <a:r>
              <a:rPr lang="en-US" sz="2400" dirty="0"/>
              <a:t>4 lines for communication. </a:t>
            </a:r>
            <a:endParaRPr lang="en-IN"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8150" y="2110635"/>
            <a:ext cx="2038635" cy="1528004"/>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1499" y="2019429"/>
            <a:ext cx="1802808" cy="1710417"/>
          </a:xfrm>
          <a:prstGeom prst="rect">
            <a:avLst/>
          </a:prstGeom>
        </p:spPr>
      </p:pic>
      <p:sp>
        <p:nvSpPr>
          <p:cNvPr id="3" name="Rectangle 2"/>
          <p:cNvSpPr/>
          <p:nvPr/>
        </p:nvSpPr>
        <p:spPr>
          <a:xfrm>
            <a:off x="2986554" y="1420493"/>
            <a:ext cx="2621230" cy="461665"/>
          </a:xfrm>
          <a:prstGeom prst="rect">
            <a:avLst/>
          </a:prstGeom>
        </p:spPr>
        <p:txBody>
          <a:bodyPr wrap="none">
            <a:spAutoFit/>
          </a:bodyPr>
          <a:lstStyle/>
          <a:p>
            <a:r>
              <a:rPr lang="en-US" sz="2400" dirty="0" smtClean="0"/>
              <a:t>Pin Requirement</a:t>
            </a:r>
            <a:endParaRPr lang="en-IN" sz="2400" dirty="0"/>
          </a:p>
        </p:txBody>
      </p:sp>
    </p:spTree>
    <p:extLst>
      <p:ext uri="{BB962C8B-B14F-4D97-AF65-F5344CB8AC3E}">
        <p14:creationId xmlns:p14="http://schemas.microsoft.com/office/powerpoint/2010/main" val="143999058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5283" y="2785242"/>
            <a:ext cx="7772400" cy="667009"/>
          </a:xfrm>
        </p:spPr>
        <p:txBody>
          <a:bodyPr>
            <a:normAutofit fontScale="90000"/>
          </a:bodyPr>
          <a:lstStyle/>
          <a:p>
            <a:pPr lvl="1" algn="ctr"/>
            <a:r>
              <a:rPr lang="en-US" sz="4200" dirty="0" smtClean="0">
                <a:latin typeface="+mj-lt"/>
              </a:rPr>
              <a:t>I2C IRQs </a:t>
            </a:r>
            <a:r>
              <a:rPr lang="en-US" sz="4200" dirty="0">
                <a:latin typeface="+mj-lt"/>
              </a:rPr>
              <a:t>and Interrupt mapping</a:t>
            </a:r>
            <a:endParaRPr lang="en-IN" sz="4200" dirty="0">
              <a:latin typeface="+mj-lt"/>
            </a:endParaRPr>
          </a:p>
        </p:txBody>
      </p:sp>
    </p:spTree>
    <p:extLst>
      <p:ext uri="{BB962C8B-B14F-4D97-AF65-F5344CB8AC3E}">
        <p14:creationId xmlns:p14="http://schemas.microsoft.com/office/powerpoint/2010/main" val="3825419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4041" y="794011"/>
            <a:ext cx="4389720" cy="577697"/>
          </a:xfrm>
        </p:spPr>
        <p:txBody>
          <a:bodyPr/>
          <a:lstStyle/>
          <a:p>
            <a:r>
              <a:rPr lang="en-US" sz="3200" dirty="0" smtClean="0"/>
              <a:t>Bus Error</a:t>
            </a:r>
            <a:endParaRPr lang="en-IN" sz="3200" dirty="0"/>
          </a:p>
        </p:txBody>
      </p:sp>
      <p:sp>
        <p:nvSpPr>
          <p:cNvPr id="5" name="Text Placeholder 4"/>
          <p:cNvSpPr>
            <a:spLocks noGrp="1"/>
          </p:cNvSpPr>
          <p:nvPr>
            <p:ph type="body" sz="half" idx="2"/>
          </p:nvPr>
        </p:nvSpPr>
        <p:spPr>
          <a:xfrm>
            <a:off x="474040" y="1421176"/>
            <a:ext cx="8373815" cy="1189822"/>
          </a:xfrm>
        </p:spPr>
        <p:txBody>
          <a:bodyPr>
            <a:normAutofit/>
          </a:bodyPr>
          <a:lstStyle/>
          <a:p>
            <a:r>
              <a:rPr lang="en-US" sz="1800" dirty="0" smtClean="0"/>
              <a:t>This error </a:t>
            </a:r>
            <a:r>
              <a:rPr lang="en-US" sz="1800" dirty="0"/>
              <a:t>happens when the interface detects an SDA rising or falling edge while SCL is </a:t>
            </a:r>
            <a:r>
              <a:rPr lang="en-US" sz="1800" dirty="0" err="1" smtClean="0"/>
              <a:t>high,occurring</a:t>
            </a:r>
            <a:r>
              <a:rPr lang="en-US" sz="1800" dirty="0" smtClean="0"/>
              <a:t> </a:t>
            </a:r>
            <a:r>
              <a:rPr lang="en-US" sz="1800" dirty="0"/>
              <a:t>in a non-valid position during a byte transfer</a:t>
            </a:r>
            <a:endParaRPr lang="en-IN" sz="1800" dirty="0"/>
          </a:p>
        </p:txBody>
      </p:sp>
      <p:sp>
        <p:nvSpPr>
          <p:cNvPr id="6" name="Title 3"/>
          <p:cNvSpPr txBox="1">
            <a:spLocks/>
          </p:cNvSpPr>
          <p:nvPr/>
        </p:nvSpPr>
        <p:spPr>
          <a:xfrm>
            <a:off x="474041" y="2813841"/>
            <a:ext cx="4389720" cy="565316"/>
          </a:xfrm>
          <a:prstGeom prst="rect">
            <a:avLst/>
          </a:prstGeom>
        </p:spPr>
        <p:txBody>
          <a:bodyPr vert="horz" lIns="68580" tIns="34290" rIns="68580" bIns="34290" rtlCol="0" anchor="t">
            <a:noAutofit/>
          </a:bodyPr>
          <a:lstStyle>
            <a:lvl1pPr algn="l" defTabSz="342900" rtl="0" eaLnBrk="1" latinLnBrk="0" hangingPunct="1">
              <a:spcBef>
                <a:spcPct val="0"/>
              </a:spcBef>
              <a:buNone/>
              <a:defRPr sz="36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Arbitration L</a:t>
            </a:r>
            <a:r>
              <a:rPr lang="en-US" sz="3200" dirty="0" smtClean="0"/>
              <a:t>oss Error </a:t>
            </a:r>
            <a:endParaRPr lang="en-IN" sz="3200" dirty="0"/>
          </a:p>
        </p:txBody>
      </p:sp>
      <p:sp>
        <p:nvSpPr>
          <p:cNvPr id="7" name="Text Placeholder 4"/>
          <p:cNvSpPr txBox="1">
            <a:spLocks/>
          </p:cNvSpPr>
          <p:nvPr/>
        </p:nvSpPr>
        <p:spPr>
          <a:xfrm>
            <a:off x="474041" y="3188265"/>
            <a:ext cx="7674568" cy="1189822"/>
          </a:xfrm>
          <a:prstGeom prst="rect">
            <a:avLst/>
          </a:prstGeom>
        </p:spPr>
        <p:txBody>
          <a:bodyPr vert="horz" lIns="68580" tIns="34290" rIns="68580" bIns="34290" rtlCol="0" anchor="ctr">
            <a:normAutofit/>
          </a:bodyPr>
          <a:lstStyle>
            <a:lvl1pPr marL="0" indent="0" algn="l" defTabSz="342900" rtl="0" eaLnBrk="1" latinLnBrk="0" hangingPunct="1">
              <a:spcBef>
                <a:spcPct val="20000"/>
              </a:spcBef>
              <a:spcAft>
                <a:spcPts val="450"/>
              </a:spcAft>
              <a:buClr>
                <a:schemeClr val="accent1"/>
              </a:buClr>
              <a:buSzPct val="80000"/>
              <a:buFont typeface="Wingdings 3" charset="2"/>
              <a:buNone/>
              <a:defRPr sz="1400" b="0" i="0" kern="1200">
                <a:solidFill>
                  <a:schemeClr val="tx1"/>
                </a:solidFill>
                <a:latin typeface="+mj-lt"/>
                <a:ea typeface="+mj-ea"/>
                <a:cs typeface="+mj-cs"/>
              </a:defRPr>
            </a:lvl1pPr>
            <a:lvl2pPr marL="342900" indent="0" algn="l" defTabSz="342900" rtl="0" eaLnBrk="1" latinLnBrk="0" hangingPunct="1">
              <a:spcBef>
                <a:spcPct val="20000"/>
              </a:spcBef>
              <a:spcAft>
                <a:spcPts val="450"/>
              </a:spcAft>
              <a:buClr>
                <a:schemeClr val="accent1"/>
              </a:buClr>
              <a:buSzPct val="80000"/>
              <a:buFont typeface="Wingdings 3" charset="2"/>
              <a:buNone/>
              <a:defRPr sz="900" b="0" i="0" kern="1200">
                <a:solidFill>
                  <a:schemeClr val="tx1"/>
                </a:solidFill>
                <a:latin typeface="+mj-lt"/>
                <a:ea typeface="+mj-ea"/>
                <a:cs typeface="+mj-cs"/>
              </a:defRPr>
            </a:lvl2pPr>
            <a:lvl3pPr marL="685800" indent="0" algn="l" defTabSz="342900" rtl="0" eaLnBrk="1" latinLnBrk="0" hangingPunct="1">
              <a:spcBef>
                <a:spcPct val="20000"/>
              </a:spcBef>
              <a:spcAft>
                <a:spcPts val="450"/>
              </a:spcAft>
              <a:buClr>
                <a:schemeClr val="accent1"/>
              </a:buClr>
              <a:buSzPct val="80000"/>
              <a:buFont typeface="Wingdings 3" charset="2"/>
              <a:buNone/>
              <a:defRPr sz="800" b="0" i="0" kern="1200">
                <a:solidFill>
                  <a:schemeClr val="tx1"/>
                </a:solidFill>
                <a:latin typeface="+mj-lt"/>
                <a:ea typeface="+mj-ea"/>
                <a:cs typeface="+mj-cs"/>
              </a:defRPr>
            </a:lvl3pPr>
            <a:lvl4pPr marL="1028700" indent="0" algn="l" defTabSz="342900" rtl="0" eaLnBrk="1" latinLnBrk="0" hangingPunct="1">
              <a:spcBef>
                <a:spcPct val="20000"/>
              </a:spcBef>
              <a:spcAft>
                <a:spcPts val="450"/>
              </a:spcAft>
              <a:buClr>
                <a:schemeClr val="accent1"/>
              </a:buClr>
              <a:buSzPct val="80000"/>
              <a:buFont typeface="Wingdings 3" charset="2"/>
              <a:buNone/>
              <a:defRPr sz="700" b="0" i="0" kern="1200">
                <a:solidFill>
                  <a:schemeClr val="tx1"/>
                </a:solidFill>
                <a:latin typeface="+mj-lt"/>
                <a:ea typeface="+mj-ea"/>
                <a:cs typeface="+mj-cs"/>
              </a:defRPr>
            </a:lvl4pPr>
            <a:lvl5pPr marL="1371600" indent="0" algn="l" defTabSz="342900" rtl="0" eaLnBrk="1" latinLnBrk="0" hangingPunct="1">
              <a:spcBef>
                <a:spcPct val="20000"/>
              </a:spcBef>
              <a:spcAft>
                <a:spcPts val="450"/>
              </a:spcAft>
              <a:buClr>
                <a:schemeClr val="accent1"/>
              </a:buClr>
              <a:buSzPct val="80000"/>
              <a:buFont typeface="Wingdings 3" charset="2"/>
              <a:buNone/>
              <a:defRPr sz="700" b="0" i="0" kern="1200">
                <a:solidFill>
                  <a:schemeClr val="tx1"/>
                </a:solidFill>
                <a:latin typeface="+mj-lt"/>
                <a:ea typeface="+mj-ea"/>
                <a:cs typeface="+mj-cs"/>
              </a:defRPr>
            </a:lvl5pPr>
            <a:lvl6pPr marL="1714500" indent="0" algn="l" defTabSz="342900" rtl="0" eaLnBrk="1" latinLnBrk="0" hangingPunct="1">
              <a:spcBef>
                <a:spcPct val="20000"/>
              </a:spcBef>
              <a:spcAft>
                <a:spcPts val="450"/>
              </a:spcAft>
              <a:buClr>
                <a:schemeClr val="accent1"/>
              </a:buClr>
              <a:buSzPct val="80000"/>
              <a:buFont typeface="Wingdings 3" charset="2"/>
              <a:buNone/>
              <a:defRPr sz="700" b="0" i="0" kern="1200">
                <a:solidFill>
                  <a:schemeClr val="tx1"/>
                </a:solidFill>
                <a:latin typeface="+mj-lt"/>
                <a:ea typeface="+mj-ea"/>
                <a:cs typeface="+mj-cs"/>
              </a:defRPr>
            </a:lvl6pPr>
            <a:lvl7pPr marL="2057400" indent="0" algn="l" defTabSz="342900" rtl="0" eaLnBrk="1" latinLnBrk="0" hangingPunct="1">
              <a:spcBef>
                <a:spcPct val="20000"/>
              </a:spcBef>
              <a:spcAft>
                <a:spcPts val="450"/>
              </a:spcAft>
              <a:buClr>
                <a:schemeClr val="accent1"/>
              </a:buClr>
              <a:buSzPct val="80000"/>
              <a:buFont typeface="Wingdings 3" charset="2"/>
              <a:buNone/>
              <a:defRPr sz="700" b="0" i="0" kern="1200">
                <a:solidFill>
                  <a:schemeClr val="tx1"/>
                </a:solidFill>
                <a:latin typeface="+mj-lt"/>
                <a:ea typeface="+mj-ea"/>
                <a:cs typeface="+mj-cs"/>
              </a:defRPr>
            </a:lvl7pPr>
            <a:lvl8pPr marL="2400300" indent="0" algn="l" defTabSz="342900" rtl="0" eaLnBrk="1" latinLnBrk="0" hangingPunct="1">
              <a:spcBef>
                <a:spcPct val="20000"/>
              </a:spcBef>
              <a:spcAft>
                <a:spcPts val="450"/>
              </a:spcAft>
              <a:buClr>
                <a:schemeClr val="accent1"/>
              </a:buClr>
              <a:buSzPct val="80000"/>
              <a:buFont typeface="Wingdings 3" charset="2"/>
              <a:buNone/>
              <a:defRPr sz="700" b="0" i="0" kern="1200">
                <a:solidFill>
                  <a:schemeClr val="tx1"/>
                </a:solidFill>
                <a:latin typeface="+mj-lt"/>
                <a:ea typeface="+mj-ea"/>
                <a:cs typeface="+mj-cs"/>
              </a:defRPr>
            </a:lvl8pPr>
            <a:lvl9pPr marL="2743200" indent="0" algn="l" defTabSz="342900" rtl="0" eaLnBrk="1" latinLnBrk="0" hangingPunct="1">
              <a:spcBef>
                <a:spcPct val="20000"/>
              </a:spcBef>
              <a:spcAft>
                <a:spcPts val="450"/>
              </a:spcAft>
              <a:buClr>
                <a:schemeClr val="accent1"/>
              </a:buClr>
              <a:buSzPct val="80000"/>
              <a:buFont typeface="Wingdings 3" charset="2"/>
              <a:buNone/>
              <a:defRPr sz="700" b="0" i="0" kern="1200">
                <a:solidFill>
                  <a:schemeClr val="tx1"/>
                </a:solidFill>
                <a:latin typeface="+mj-lt"/>
                <a:ea typeface="+mj-ea"/>
                <a:cs typeface="+mj-cs"/>
              </a:defRPr>
            </a:lvl9pPr>
          </a:lstStyle>
          <a:p>
            <a:r>
              <a:rPr lang="en-US" sz="1800" dirty="0" smtClean="0"/>
              <a:t>This error can </a:t>
            </a:r>
            <a:r>
              <a:rPr lang="en-US" sz="1800" dirty="0"/>
              <a:t>happen when the interface loses the arbitration of the bus to another master</a:t>
            </a:r>
            <a:endParaRPr lang="en-IN" sz="1800" dirty="0"/>
          </a:p>
        </p:txBody>
      </p:sp>
    </p:spTree>
    <p:extLst>
      <p:ext uri="{BB962C8B-B14F-4D97-AF65-F5344CB8AC3E}">
        <p14:creationId xmlns:p14="http://schemas.microsoft.com/office/powerpoint/2010/main" val="244566641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5090" y="1027092"/>
            <a:ext cx="4389720" cy="577697"/>
          </a:xfrm>
        </p:spPr>
        <p:txBody>
          <a:bodyPr/>
          <a:lstStyle/>
          <a:p>
            <a:r>
              <a:rPr lang="en-US" sz="3200" dirty="0" smtClean="0"/>
              <a:t>ACK Failure </a:t>
            </a:r>
            <a:r>
              <a:rPr lang="en-US" sz="3200" dirty="0"/>
              <a:t>E</a:t>
            </a:r>
            <a:r>
              <a:rPr lang="en-US" sz="3200" dirty="0" smtClean="0"/>
              <a:t>rror</a:t>
            </a:r>
            <a:endParaRPr lang="en-IN" sz="3200" dirty="0"/>
          </a:p>
        </p:txBody>
      </p:sp>
      <p:sp>
        <p:nvSpPr>
          <p:cNvPr id="5" name="Text Placeholder 4"/>
          <p:cNvSpPr>
            <a:spLocks noGrp="1"/>
          </p:cNvSpPr>
          <p:nvPr>
            <p:ph type="body" sz="half" idx="2"/>
          </p:nvPr>
        </p:nvSpPr>
        <p:spPr>
          <a:xfrm>
            <a:off x="405090" y="1618593"/>
            <a:ext cx="7524331" cy="567559"/>
          </a:xfrm>
        </p:spPr>
        <p:txBody>
          <a:bodyPr>
            <a:normAutofit/>
          </a:bodyPr>
          <a:lstStyle/>
          <a:p>
            <a:r>
              <a:rPr lang="en-US" sz="1800" dirty="0" smtClean="0"/>
              <a:t>This error </a:t>
            </a:r>
            <a:r>
              <a:rPr lang="en-US" sz="1800" dirty="0"/>
              <a:t>happens when no </a:t>
            </a:r>
            <a:r>
              <a:rPr lang="en-US" sz="1800" dirty="0" smtClean="0"/>
              <a:t>ACK is </a:t>
            </a:r>
            <a:r>
              <a:rPr lang="en-US" sz="1800" dirty="0"/>
              <a:t>returned for the byte sent </a:t>
            </a:r>
            <a:endParaRPr lang="en-IN" sz="1800" dirty="0"/>
          </a:p>
        </p:txBody>
      </p:sp>
      <p:sp>
        <p:nvSpPr>
          <p:cNvPr id="6" name="Title 3"/>
          <p:cNvSpPr txBox="1">
            <a:spLocks/>
          </p:cNvSpPr>
          <p:nvPr/>
        </p:nvSpPr>
        <p:spPr>
          <a:xfrm>
            <a:off x="405090" y="2684253"/>
            <a:ext cx="3611760" cy="831085"/>
          </a:xfrm>
          <a:prstGeom prst="rect">
            <a:avLst/>
          </a:prstGeom>
        </p:spPr>
        <p:txBody>
          <a:bodyPr vert="horz" lIns="68580" tIns="34290" rIns="68580" bIns="34290" rtlCol="0" anchor="t">
            <a:noAutofit/>
          </a:bodyPr>
          <a:lstStyle>
            <a:lvl1pPr algn="l" defTabSz="342900" rtl="0" eaLnBrk="1" latinLnBrk="0" hangingPunct="1">
              <a:spcBef>
                <a:spcPct val="0"/>
              </a:spcBef>
              <a:buNone/>
              <a:defRPr sz="36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Overrun </a:t>
            </a:r>
            <a:r>
              <a:rPr lang="en-US" sz="3200" dirty="0" smtClean="0"/>
              <a:t>Error </a:t>
            </a:r>
            <a:endParaRPr lang="en-IN" sz="3200" dirty="0"/>
          </a:p>
        </p:txBody>
      </p:sp>
      <p:sp>
        <p:nvSpPr>
          <p:cNvPr id="7" name="Text Placeholder 4"/>
          <p:cNvSpPr txBox="1">
            <a:spLocks/>
          </p:cNvSpPr>
          <p:nvPr/>
        </p:nvSpPr>
        <p:spPr>
          <a:xfrm>
            <a:off x="405090" y="3249053"/>
            <a:ext cx="8047126" cy="838114"/>
          </a:xfrm>
          <a:prstGeom prst="rect">
            <a:avLst/>
          </a:prstGeom>
        </p:spPr>
        <p:txBody>
          <a:bodyPr vert="horz" lIns="68580" tIns="34290" rIns="68580" bIns="34290" rtlCol="0" anchor="ctr">
            <a:normAutofit/>
          </a:bodyPr>
          <a:lstStyle>
            <a:lvl1pPr marL="0" indent="0" algn="l" defTabSz="342900" rtl="0" eaLnBrk="1" latinLnBrk="0" hangingPunct="1">
              <a:spcBef>
                <a:spcPct val="20000"/>
              </a:spcBef>
              <a:spcAft>
                <a:spcPts val="450"/>
              </a:spcAft>
              <a:buClr>
                <a:schemeClr val="accent1"/>
              </a:buClr>
              <a:buSzPct val="80000"/>
              <a:buFont typeface="Wingdings 3" charset="2"/>
              <a:buNone/>
              <a:defRPr sz="1400" b="0" i="0" kern="1200">
                <a:solidFill>
                  <a:schemeClr val="tx1"/>
                </a:solidFill>
                <a:latin typeface="+mj-lt"/>
                <a:ea typeface="+mj-ea"/>
                <a:cs typeface="+mj-cs"/>
              </a:defRPr>
            </a:lvl1pPr>
            <a:lvl2pPr marL="342900" indent="0" algn="l" defTabSz="342900" rtl="0" eaLnBrk="1" latinLnBrk="0" hangingPunct="1">
              <a:spcBef>
                <a:spcPct val="20000"/>
              </a:spcBef>
              <a:spcAft>
                <a:spcPts val="450"/>
              </a:spcAft>
              <a:buClr>
                <a:schemeClr val="accent1"/>
              </a:buClr>
              <a:buSzPct val="80000"/>
              <a:buFont typeface="Wingdings 3" charset="2"/>
              <a:buNone/>
              <a:defRPr sz="900" b="0" i="0" kern="1200">
                <a:solidFill>
                  <a:schemeClr val="tx1"/>
                </a:solidFill>
                <a:latin typeface="+mj-lt"/>
                <a:ea typeface="+mj-ea"/>
                <a:cs typeface="+mj-cs"/>
              </a:defRPr>
            </a:lvl2pPr>
            <a:lvl3pPr marL="685800" indent="0" algn="l" defTabSz="342900" rtl="0" eaLnBrk="1" latinLnBrk="0" hangingPunct="1">
              <a:spcBef>
                <a:spcPct val="20000"/>
              </a:spcBef>
              <a:spcAft>
                <a:spcPts val="450"/>
              </a:spcAft>
              <a:buClr>
                <a:schemeClr val="accent1"/>
              </a:buClr>
              <a:buSzPct val="80000"/>
              <a:buFont typeface="Wingdings 3" charset="2"/>
              <a:buNone/>
              <a:defRPr sz="800" b="0" i="0" kern="1200">
                <a:solidFill>
                  <a:schemeClr val="tx1"/>
                </a:solidFill>
                <a:latin typeface="+mj-lt"/>
                <a:ea typeface="+mj-ea"/>
                <a:cs typeface="+mj-cs"/>
              </a:defRPr>
            </a:lvl3pPr>
            <a:lvl4pPr marL="1028700" indent="0" algn="l" defTabSz="342900" rtl="0" eaLnBrk="1" latinLnBrk="0" hangingPunct="1">
              <a:spcBef>
                <a:spcPct val="20000"/>
              </a:spcBef>
              <a:spcAft>
                <a:spcPts val="450"/>
              </a:spcAft>
              <a:buClr>
                <a:schemeClr val="accent1"/>
              </a:buClr>
              <a:buSzPct val="80000"/>
              <a:buFont typeface="Wingdings 3" charset="2"/>
              <a:buNone/>
              <a:defRPr sz="700" b="0" i="0" kern="1200">
                <a:solidFill>
                  <a:schemeClr val="tx1"/>
                </a:solidFill>
                <a:latin typeface="+mj-lt"/>
                <a:ea typeface="+mj-ea"/>
                <a:cs typeface="+mj-cs"/>
              </a:defRPr>
            </a:lvl4pPr>
            <a:lvl5pPr marL="1371600" indent="0" algn="l" defTabSz="342900" rtl="0" eaLnBrk="1" latinLnBrk="0" hangingPunct="1">
              <a:spcBef>
                <a:spcPct val="20000"/>
              </a:spcBef>
              <a:spcAft>
                <a:spcPts val="450"/>
              </a:spcAft>
              <a:buClr>
                <a:schemeClr val="accent1"/>
              </a:buClr>
              <a:buSzPct val="80000"/>
              <a:buFont typeface="Wingdings 3" charset="2"/>
              <a:buNone/>
              <a:defRPr sz="700" b="0" i="0" kern="1200">
                <a:solidFill>
                  <a:schemeClr val="tx1"/>
                </a:solidFill>
                <a:latin typeface="+mj-lt"/>
                <a:ea typeface="+mj-ea"/>
                <a:cs typeface="+mj-cs"/>
              </a:defRPr>
            </a:lvl5pPr>
            <a:lvl6pPr marL="1714500" indent="0" algn="l" defTabSz="342900" rtl="0" eaLnBrk="1" latinLnBrk="0" hangingPunct="1">
              <a:spcBef>
                <a:spcPct val="20000"/>
              </a:spcBef>
              <a:spcAft>
                <a:spcPts val="450"/>
              </a:spcAft>
              <a:buClr>
                <a:schemeClr val="accent1"/>
              </a:buClr>
              <a:buSzPct val="80000"/>
              <a:buFont typeface="Wingdings 3" charset="2"/>
              <a:buNone/>
              <a:defRPr sz="700" b="0" i="0" kern="1200">
                <a:solidFill>
                  <a:schemeClr val="tx1"/>
                </a:solidFill>
                <a:latin typeface="+mj-lt"/>
                <a:ea typeface="+mj-ea"/>
                <a:cs typeface="+mj-cs"/>
              </a:defRPr>
            </a:lvl6pPr>
            <a:lvl7pPr marL="2057400" indent="0" algn="l" defTabSz="342900" rtl="0" eaLnBrk="1" latinLnBrk="0" hangingPunct="1">
              <a:spcBef>
                <a:spcPct val="20000"/>
              </a:spcBef>
              <a:spcAft>
                <a:spcPts val="450"/>
              </a:spcAft>
              <a:buClr>
                <a:schemeClr val="accent1"/>
              </a:buClr>
              <a:buSzPct val="80000"/>
              <a:buFont typeface="Wingdings 3" charset="2"/>
              <a:buNone/>
              <a:defRPr sz="700" b="0" i="0" kern="1200">
                <a:solidFill>
                  <a:schemeClr val="tx1"/>
                </a:solidFill>
                <a:latin typeface="+mj-lt"/>
                <a:ea typeface="+mj-ea"/>
                <a:cs typeface="+mj-cs"/>
              </a:defRPr>
            </a:lvl7pPr>
            <a:lvl8pPr marL="2400300" indent="0" algn="l" defTabSz="342900" rtl="0" eaLnBrk="1" latinLnBrk="0" hangingPunct="1">
              <a:spcBef>
                <a:spcPct val="20000"/>
              </a:spcBef>
              <a:spcAft>
                <a:spcPts val="450"/>
              </a:spcAft>
              <a:buClr>
                <a:schemeClr val="accent1"/>
              </a:buClr>
              <a:buSzPct val="80000"/>
              <a:buFont typeface="Wingdings 3" charset="2"/>
              <a:buNone/>
              <a:defRPr sz="700" b="0" i="0" kern="1200">
                <a:solidFill>
                  <a:schemeClr val="tx1"/>
                </a:solidFill>
                <a:latin typeface="+mj-lt"/>
                <a:ea typeface="+mj-ea"/>
                <a:cs typeface="+mj-cs"/>
              </a:defRPr>
            </a:lvl8pPr>
            <a:lvl9pPr marL="2743200" indent="0" algn="l" defTabSz="342900" rtl="0" eaLnBrk="1" latinLnBrk="0" hangingPunct="1">
              <a:spcBef>
                <a:spcPct val="20000"/>
              </a:spcBef>
              <a:spcAft>
                <a:spcPts val="450"/>
              </a:spcAft>
              <a:buClr>
                <a:schemeClr val="accent1"/>
              </a:buClr>
              <a:buSzPct val="80000"/>
              <a:buFont typeface="Wingdings 3" charset="2"/>
              <a:buNone/>
              <a:defRPr sz="700" b="0" i="0" kern="1200">
                <a:solidFill>
                  <a:schemeClr val="tx1"/>
                </a:solidFill>
                <a:latin typeface="+mj-lt"/>
                <a:ea typeface="+mj-ea"/>
                <a:cs typeface="+mj-cs"/>
              </a:defRPr>
            </a:lvl9pPr>
          </a:lstStyle>
          <a:p>
            <a:r>
              <a:rPr lang="en-US" sz="1800" dirty="0" smtClean="0"/>
              <a:t>Happens during reception, </a:t>
            </a:r>
            <a:r>
              <a:rPr lang="en-US" sz="1800" dirty="0"/>
              <a:t>when a new byte is received and the data register has not been read yet and the New received byte is lost.</a:t>
            </a:r>
            <a:endParaRPr lang="en-IN" sz="1800" dirty="0"/>
          </a:p>
        </p:txBody>
      </p:sp>
    </p:spTree>
    <p:extLst>
      <p:ext uri="{BB962C8B-B14F-4D97-AF65-F5344CB8AC3E}">
        <p14:creationId xmlns:p14="http://schemas.microsoft.com/office/powerpoint/2010/main" val="119653169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8617" y="1111176"/>
            <a:ext cx="4389720" cy="577697"/>
          </a:xfrm>
        </p:spPr>
        <p:txBody>
          <a:bodyPr/>
          <a:lstStyle/>
          <a:p>
            <a:r>
              <a:rPr lang="en-US" sz="3200" dirty="0" smtClean="0"/>
              <a:t>Under-run </a:t>
            </a:r>
            <a:r>
              <a:rPr lang="en-US" sz="3200" dirty="0"/>
              <a:t>E</a:t>
            </a:r>
            <a:r>
              <a:rPr lang="en-US" sz="3200" dirty="0" smtClean="0"/>
              <a:t>rror </a:t>
            </a:r>
            <a:endParaRPr lang="en-IN" sz="3200" dirty="0"/>
          </a:p>
        </p:txBody>
      </p:sp>
      <p:sp>
        <p:nvSpPr>
          <p:cNvPr id="5" name="Text Placeholder 4"/>
          <p:cNvSpPr>
            <a:spLocks noGrp="1"/>
          </p:cNvSpPr>
          <p:nvPr>
            <p:ph type="body" sz="half" idx="2"/>
          </p:nvPr>
        </p:nvSpPr>
        <p:spPr>
          <a:xfrm>
            <a:off x="347915" y="1894141"/>
            <a:ext cx="7766070" cy="947451"/>
          </a:xfrm>
        </p:spPr>
        <p:txBody>
          <a:bodyPr>
            <a:normAutofit lnSpcReduction="10000"/>
          </a:bodyPr>
          <a:lstStyle/>
          <a:p>
            <a:r>
              <a:rPr lang="en-US" sz="1800" dirty="0" smtClean="0"/>
              <a:t>Happens </a:t>
            </a:r>
            <a:r>
              <a:rPr lang="en-US" sz="1800" dirty="0"/>
              <a:t>when In transmission when a new byte should be sent and the data register has not been written yet and </a:t>
            </a:r>
            <a:r>
              <a:rPr lang="en-US" sz="1800" dirty="0" smtClean="0"/>
              <a:t>the </a:t>
            </a:r>
            <a:r>
              <a:rPr lang="en-US" sz="1800" dirty="0"/>
              <a:t>same byte is sent twice</a:t>
            </a:r>
            <a:endParaRPr lang="en-IN" sz="1800" dirty="0"/>
          </a:p>
          <a:p>
            <a:endParaRPr lang="en-IN" sz="1800" dirty="0"/>
          </a:p>
        </p:txBody>
      </p:sp>
      <p:sp>
        <p:nvSpPr>
          <p:cNvPr id="6" name="Title 3"/>
          <p:cNvSpPr txBox="1">
            <a:spLocks/>
          </p:cNvSpPr>
          <p:nvPr/>
        </p:nvSpPr>
        <p:spPr>
          <a:xfrm>
            <a:off x="368934" y="3020583"/>
            <a:ext cx="2276946" cy="615995"/>
          </a:xfrm>
          <a:prstGeom prst="rect">
            <a:avLst/>
          </a:prstGeom>
        </p:spPr>
        <p:txBody>
          <a:bodyPr vert="horz" lIns="68580" tIns="34290" rIns="68580" bIns="34290" rtlCol="0" anchor="t">
            <a:noAutofit/>
          </a:bodyPr>
          <a:lstStyle>
            <a:lvl1pPr algn="l" defTabSz="342900" rtl="0" eaLnBrk="1" latinLnBrk="0" hangingPunct="1">
              <a:spcBef>
                <a:spcPct val="0"/>
              </a:spcBef>
              <a:buNone/>
              <a:defRPr sz="36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t>PEC Error </a:t>
            </a:r>
            <a:endParaRPr lang="en-IN" sz="3200" dirty="0"/>
          </a:p>
        </p:txBody>
      </p:sp>
      <p:sp>
        <p:nvSpPr>
          <p:cNvPr id="7" name="Text Placeholder 4"/>
          <p:cNvSpPr txBox="1">
            <a:spLocks/>
          </p:cNvSpPr>
          <p:nvPr/>
        </p:nvSpPr>
        <p:spPr>
          <a:xfrm>
            <a:off x="368934" y="3594536"/>
            <a:ext cx="8407201" cy="665552"/>
          </a:xfrm>
          <a:prstGeom prst="rect">
            <a:avLst/>
          </a:prstGeom>
        </p:spPr>
        <p:txBody>
          <a:bodyPr vert="horz" lIns="68580" tIns="34290" rIns="68580" bIns="34290" rtlCol="0" anchor="ctr">
            <a:normAutofit/>
          </a:bodyPr>
          <a:lstStyle>
            <a:lvl1pPr marL="0" indent="0" algn="l" defTabSz="342900" rtl="0" eaLnBrk="1" latinLnBrk="0" hangingPunct="1">
              <a:spcBef>
                <a:spcPct val="20000"/>
              </a:spcBef>
              <a:spcAft>
                <a:spcPts val="450"/>
              </a:spcAft>
              <a:buClr>
                <a:schemeClr val="accent1"/>
              </a:buClr>
              <a:buSzPct val="80000"/>
              <a:buFont typeface="Wingdings 3" charset="2"/>
              <a:buNone/>
              <a:defRPr sz="1400" b="0" i="0" kern="1200">
                <a:solidFill>
                  <a:schemeClr val="tx1"/>
                </a:solidFill>
                <a:latin typeface="+mj-lt"/>
                <a:ea typeface="+mj-ea"/>
                <a:cs typeface="+mj-cs"/>
              </a:defRPr>
            </a:lvl1pPr>
            <a:lvl2pPr marL="342900" indent="0" algn="l" defTabSz="342900" rtl="0" eaLnBrk="1" latinLnBrk="0" hangingPunct="1">
              <a:spcBef>
                <a:spcPct val="20000"/>
              </a:spcBef>
              <a:spcAft>
                <a:spcPts val="450"/>
              </a:spcAft>
              <a:buClr>
                <a:schemeClr val="accent1"/>
              </a:buClr>
              <a:buSzPct val="80000"/>
              <a:buFont typeface="Wingdings 3" charset="2"/>
              <a:buNone/>
              <a:defRPr sz="900" b="0" i="0" kern="1200">
                <a:solidFill>
                  <a:schemeClr val="tx1"/>
                </a:solidFill>
                <a:latin typeface="+mj-lt"/>
                <a:ea typeface="+mj-ea"/>
                <a:cs typeface="+mj-cs"/>
              </a:defRPr>
            </a:lvl2pPr>
            <a:lvl3pPr marL="685800" indent="0" algn="l" defTabSz="342900" rtl="0" eaLnBrk="1" latinLnBrk="0" hangingPunct="1">
              <a:spcBef>
                <a:spcPct val="20000"/>
              </a:spcBef>
              <a:spcAft>
                <a:spcPts val="450"/>
              </a:spcAft>
              <a:buClr>
                <a:schemeClr val="accent1"/>
              </a:buClr>
              <a:buSzPct val="80000"/>
              <a:buFont typeface="Wingdings 3" charset="2"/>
              <a:buNone/>
              <a:defRPr sz="800" b="0" i="0" kern="1200">
                <a:solidFill>
                  <a:schemeClr val="tx1"/>
                </a:solidFill>
                <a:latin typeface="+mj-lt"/>
                <a:ea typeface="+mj-ea"/>
                <a:cs typeface="+mj-cs"/>
              </a:defRPr>
            </a:lvl3pPr>
            <a:lvl4pPr marL="1028700" indent="0" algn="l" defTabSz="342900" rtl="0" eaLnBrk="1" latinLnBrk="0" hangingPunct="1">
              <a:spcBef>
                <a:spcPct val="20000"/>
              </a:spcBef>
              <a:spcAft>
                <a:spcPts val="450"/>
              </a:spcAft>
              <a:buClr>
                <a:schemeClr val="accent1"/>
              </a:buClr>
              <a:buSzPct val="80000"/>
              <a:buFont typeface="Wingdings 3" charset="2"/>
              <a:buNone/>
              <a:defRPr sz="700" b="0" i="0" kern="1200">
                <a:solidFill>
                  <a:schemeClr val="tx1"/>
                </a:solidFill>
                <a:latin typeface="+mj-lt"/>
                <a:ea typeface="+mj-ea"/>
                <a:cs typeface="+mj-cs"/>
              </a:defRPr>
            </a:lvl4pPr>
            <a:lvl5pPr marL="1371600" indent="0" algn="l" defTabSz="342900" rtl="0" eaLnBrk="1" latinLnBrk="0" hangingPunct="1">
              <a:spcBef>
                <a:spcPct val="20000"/>
              </a:spcBef>
              <a:spcAft>
                <a:spcPts val="450"/>
              </a:spcAft>
              <a:buClr>
                <a:schemeClr val="accent1"/>
              </a:buClr>
              <a:buSzPct val="80000"/>
              <a:buFont typeface="Wingdings 3" charset="2"/>
              <a:buNone/>
              <a:defRPr sz="700" b="0" i="0" kern="1200">
                <a:solidFill>
                  <a:schemeClr val="tx1"/>
                </a:solidFill>
                <a:latin typeface="+mj-lt"/>
                <a:ea typeface="+mj-ea"/>
                <a:cs typeface="+mj-cs"/>
              </a:defRPr>
            </a:lvl5pPr>
            <a:lvl6pPr marL="1714500" indent="0" algn="l" defTabSz="342900" rtl="0" eaLnBrk="1" latinLnBrk="0" hangingPunct="1">
              <a:spcBef>
                <a:spcPct val="20000"/>
              </a:spcBef>
              <a:spcAft>
                <a:spcPts val="450"/>
              </a:spcAft>
              <a:buClr>
                <a:schemeClr val="accent1"/>
              </a:buClr>
              <a:buSzPct val="80000"/>
              <a:buFont typeface="Wingdings 3" charset="2"/>
              <a:buNone/>
              <a:defRPr sz="700" b="0" i="0" kern="1200">
                <a:solidFill>
                  <a:schemeClr val="tx1"/>
                </a:solidFill>
                <a:latin typeface="+mj-lt"/>
                <a:ea typeface="+mj-ea"/>
                <a:cs typeface="+mj-cs"/>
              </a:defRPr>
            </a:lvl6pPr>
            <a:lvl7pPr marL="2057400" indent="0" algn="l" defTabSz="342900" rtl="0" eaLnBrk="1" latinLnBrk="0" hangingPunct="1">
              <a:spcBef>
                <a:spcPct val="20000"/>
              </a:spcBef>
              <a:spcAft>
                <a:spcPts val="450"/>
              </a:spcAft>
              <a:buClr>
                <a:schemeClr val="accent1"/>
              </a:buClr>
              <a:buSzPct val="80000"/>
              <a:buFont typeface="Wingdings 3" charset="2"/>
              <a:buNone/>
              <a:defRPr sz="700" b="0" i="0" kern="1200">
                <a:solidFill>
                  <a:schemeClr val="tx1"/>
                </a:solidFill>
                <a:latin typeface="+mj-lt"/>
                <a:ea typeface="+mj-ea"/>
                <a:cs typeface="+mj-cs"/>
              </a:defRPr>
            </a:lvl7pPr>
            <a:lvl8pPr marL="2400300" indent="0" algn="l" defTabSz="342900" rtl="0" eaLnBrk="1" latinLnBrk="0" hangingPunct="1">
              <a:spcBef>
                <a:spcPct val="20000"/>
              </a:spcBef>
              <a:spcAft>
                <a:spcPts val="450"/>
              </a:spcAft>
              <a:buClr>
                <a:schemeClr val="accent1"/>
              </a:buClr>
              <a:buSzPct val="80000"/>
              <a:buFont typeface="Wingdings 3" charset="2"/>
              <a:buNone/>
              <a:defRPr sz="700" b="0" i="0" kern="1200">
                <a:solidFill>
                  <a:schemeClr val="tx1"/>
                </a:solidFill>
                <a:latin typeface="+mj-lt"/>
                <a:ea typeface="+mj-ea"/>
                <a:cs typeface="+mj-cs"/>
              </a:defRPr>
            </a:lvl8pPr>
            <a:lvl9pPr marL="2743200" indent="0" algn="l" defTabSz="342900" rtl="0" eaLnBrk="1" latinLnBrk="0" hangingPunct="1">
              <a:spcBef>
                <a:spcPct val="20000"/>
              </a:spcBef>
              <a:spcAft>
                <a:spcPts val="450"/>
              </a:spcAft>
              <a:buClr>
                <a:schemeClr val="accent1"/>
              </a:buClr>
              <a:buSzPct val="80000"/>
              <a:buFont typeface="Wingdings 3" charset="2"/>
              <a:buNone/>
              <a:defRPr sz="700" b="0" i="0" kern="1200">
                <a:solidFill>
                  <a:schemeClr val="tx1"/>
                </a:solidFill>
                <a:latin typeface="+mj-lt"/>
                <a:ea typeface="+mj-ea"/>
                <a:cs typeface="+mj-cs"/>
              </a:defRPr>
            </a:lvl9pPr>
          </a:lstStyle>
          <a:p>
            <a:r>
              <a:rPr lang="en-US" sz="1800" dirty="0" smtClean="0"/>
              <a:t>Happens when </a:t>
            </a:r>
            <a:r>
              <a:rPr lang="en-US" sz="1800" dirty="0"/>
              <a:t>there is CRC mismatch,  if you have enabled the CRC feature </a:t>
            </a:r>
            <a:r>
              <a:rPr lang="en-US" sz="1800" dirty="0" smtClean="0"/>
              <a:t>	</a:t>
            </a:r>
            <a:endParaRPr lang="en-IN" sz="1800" dirty="0"/>
          </a:p>
        </p:txBody>
      </p:sp>
    </p:spTree>
    <p:extLst>
      <p:ext uri="{BB962C8B-B14F-4D97-AF65-F5344CB8AC3E}">
        <p14:creationId xmlns:p14="http://schemas.microsoft.com/office/powerpoint/2010/main" val="60081120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8315" y="1447507"/>
            <a:ext cx="4389720" cy="577697"/>
          </a:xfrm>
        </p:spPr>
        <p:txBody>
          <a:bodyPr/>
          <a:lstStyle/>
          <a:p>
            <a:r>
              <a:rPr lang="en-US" sz="3200" dirty="0" smtClean="0"/>
              <a:t>Time-Out </a:t>
            </a:r>
            <a:r>
              <a:rPr lang="en-US" sz="3200" dirty="0"/>
              <a:t>E</a:t>
            </a:r>
            <a:r>
              <a:rPr lang="en-US" sz="3200" dirty="0" smtClean="0"/>
              <a:t>rror </a:t>
            </a:r>
            <a:endParaRPr lang="en-IN" sz="3200" dirty="0"/>
          </a:p>
        </p:txBody>
      </p:sp>
      <p:sp>
        <p:nvSpPr>
          <p:cNvPr id="5" name="Text Placeholder 4"/>
          <p:cNvSpPr>
            <a:spLocks noGrp="1"/>
          </p:cNvSpPr>
          <p:nvPr>
            <p:ph type="body" sz="half" idx="2"/>
          </p:nvPr>
        </p:nvSpPr>
        <p:spPr>
          <a:xfrm>
            <a:off x="526593" y="1999245"/>
            <a:ext cx="7618924" cy="947451"/>
          </a:xfrm>
        </p:spPr>
        <p:txBody>
          <a:bodyPr>
            <a:normAutofit/>
          </a:bodyPr>
          <a:lstStyle/>
          <a:p>
            <a:r>
              <a:rPr lang="en-US" sz="1800" dirty="0"/>
              <a:t>H</a:t>
            </a:r>
            <a:r>
              <a:rPr lang="en-US" sz="1800" dirty="0" smtClean="0"/>
              <a:t>appens </a:t>
            </a:r>
            <a:r>
              <a:rPr lang="en-US" sz="1800" dirty="0"/>
              <a:t>when master or slave stretches the clock , by holding it low more than recommended amount  of time. </a:t>
            </a:r>
            <a:endParaRPr lang="en-IN" sz="1800" dirty="0"/>
          </a:p>
        </p:txBody>
      </p:sp>
    </p:spTree>
    <p:extLst>
      <p:ext uri="{BB962C8B-B14F-4D97-AF65-F5344CB8AC3E}">
        <p14:creationId xmlns:p14="http://schemas.microsoft.com/office/powerpoint/2010/main" val="414780039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742" y="2984938"/>
            <a:ext cx="4713106" cy="757053"/>
          </a:xfrm>
        </p:spPr>
        <p:txBody>
          <a:bodyPr>
            <a:normAutofit/>
          </a:bodyPr>
          <a:lstStyle/>
          <a:p>
            <a:pPr lvl="1" algn="l"/>
            <a:r>
              <a:rPr lang="en-US" sz="4200" dirty="0" smtClean="0">
                <a:latin typeface="+mj-lt"/>
              </a:rPr>
              <a:t>I2C IRQ </a:t>
            </a:r>
            <a:r>
              <a:rPr lang="en-US" sz="4200" dirty="0">
                <a:latin typeface="+mj-lt"/>
              </a:rPr>
              <a:t>numbers</a:t>
            </a:r>
            <a:endParaRPr lang="en-IN" sz="4200" dirty="0">
              <a:latin typeface="+mj-lt"/>
            </a:endParaRPr>
          </a:p>
        </p:txBody>
      </p:sp>
    </p:spTree>
    <p:extLst>
      <p:ext uri="{BB962C8B-B14F-4D97-AF65-F5344CB8AC3E}">
        <p14:creationId xmlns:p14="http://schemas.microsoft.com/office/powerpoint/2010/main" val="2877224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691" y="1076325"/>
            <a:ext cx="8353425" cy="3085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70397" y="305767"/>
            <a:ext cx="5987537" cy="584775"/>
          </a:xfrm>
          <a:prstGeom prst="rect">
            <a:avLst/>
          </a:prstGeom>
        </p:spPr>
        <p:txBody>
          <a:bodyPr wrap="none">
            <a:spAutoFit/>
          </a:bodyPr>
          <a:lstStyle/>
          <a:p>
            <a:r>
              <a:rPr lang="en-US" sz="3200" dirty="0" smtClean="0"/>
              <a:t>I2C Interrupting the Processor</a:t>
            </a:r>
            <a:endParaRPr lang="en-IN" sz="3200" dirty="0"/>
          </a:p>
        </p:txBody>
      </p:sp>
    </p:spTree>
    <p:extLst>
      <p:ext uri="{BB962C8B-B14F-4D97-AF65-F5344CB8AC3E}">
        <p14:creationId xmlns:p14="http://schemas.microsoft.com/office/powerpoint/2010/main" val="27662266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727" y="2555243"/>
            <a:ext cx="8229600" cy="857250"/>
          </a:xfrm>
        </p:spPr>
        <p:txBody>
          <a:bodyPr>
            <a:noAutofit/>
          </a:bodyPr>
          <a:lstStyle/>
          <a:p>
            <a:r>
              <a:rPr lang="en-US" sz="4200" dirty="0" smtClean="0"/>
              <a:t>I2C Driver Development: Overview</a:t>
            </a:r>
            <a:endParaRPr lang="en-IN" sz="4200" dirty="0"/>
          </a:p>
        </p:txBody>
      </p:sp>
    </p:spTree>
    <p:extLst>
      <p:ext uri="{BB962C8B-B14F-4D97-AF65-F5344CB8AC3E}">
        <p14:creationId xmlns:p14="http://schemas.microsoft.com/office/powerpoint/2010/main" val="255471325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3435" y="3259931"/>
            <a:ext cx="6491477" cy="1416394"/>
          </a:xfrm>
          <a:prstGeom prst="rect">
            <a:avLst/>
          </a:prstGeom>
          <a:solidFill>
            <a:schemeClr val="bg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chemeClr val="tx1"/>
              </a:solidFill>
            </a:endParaRPr>
          </a:p>
        </p:txBody>
      </p:sp>
      <p:sp>
        <p:nvSpPr>
          <p:cNvPr id="5" name="Flowchart: Alternate Process 4"/>
          <p:cNvSpPr/>
          <p:nvPr/>
        </p:nvSpPr>
        <p:spPr>
          <a:xfrm>
            <a:off x="1746214" y="3388694"/>
            <a:ext cx="1129727" cy="321908"/>
          </a:xfrm>
          <a:prstGeom prst="flowChartAlternate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I2C1</a:t>
            </a:r>
            <a:endParaRPr lang="en-IN" sz="2400" dirty="0">
              <a:solidFill>
                <a:schemeClr val="tx1"/>
              </a:solidFill>
            </a:endParaRPr>
          </a:p>
        </p:txBody>
      </p:sp>
      <p:sp>
        <p:nvSpPr>
          <p:cNvPr id="6" name="Flowchart: Alternate Process 5"/>
          <p:cNvSpPr/>
          <p:nvPr/>
        </p:nvSpPr>
        <p:spPr>
          <a:xfrm>
            <a:off x="3198720" y="3397611"/>
            <a:ext cx="1129727" cy="321908"/>
          </a:xfrm>
          <a:prstGeom prst="flowChartAlternateProces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I2C2</a:t>
            </a:r>
            <a:endParaRPr lang="en-IN" sz="2400" dirty="0">
              <a:solidFill>
                <a:schemeClr val="tx1"/>
              </a:solidFill>
            </a:endParaRPr>
          </a:p>
        </p:txBody>
      </p:sp>
      <p:sp>
        <p:nvSpPr>
          <p:cNvPr id="7" name="Flowchart: Alternate Process 6"/>
          <p:cNvSpPr/>
          <p:nvPr/>
        </p:nvSpPr>
        <p:spPr>
          <a:xfrm>
            <a:off x="4570531" y="3388694"/>
            <a:ext cx="1129727" cy="321908"/>
          </a:xfrm>
          <a:prstGeom prst="flowChartAlternateProcess">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I2C3</a:t>
            </a:r>
            <a:endParaRPr lang="en-IN" sz="2400" dirty="0">
              <a:solidFill>
                <a:schemeClr val="tx1"/>
              </a:solidFill>
            </a:endParaRPr>
          </a:p>
        </p:txBody>
      </p:sp>
      <p:sp>
        <p:nvSpPr>
          <p:cNvPr id="8" name="Flowchart: Alternate Process 7"/>
          <p:cNvSpPr/>
          <p:nvPr/>
        </p:nvSpPr>
        <p:spPr>
          <a:xfrm>
            <a:off x="6504552" y="3401299"/>
            <a:ext cx="1129727" cy="321908"/>
          </a:xfrm>
          <a:prstGeom prst="flowChartAlternateProcess">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I2Cx</a:t>
            </a:r>
            <a:endParaRPr lang="en-IN" sz="2400" dirty="0">
              <a:solidFill>
                <a:schemeClr val="tx1"/>
              </a:solidFill>
            </a:endParaRPr>
          </a:p>
        </p:txBody>
      </p:sp>
      <p:sp>
        <p:nvSpPr>
          <p:cNvPr id="9" name="Flowchart: Alternate Process 8"/>
          <p:cNvSpPr/>
          <p:nvPr/>
        </p:nvSpPr>
        <p:spPr>
          <a:xfrm>
            <a:off x="1385020" y="1843536"/>
            <a:ext cx="4028355" cy="1094486"/>
          </a:xfrm>
          <a:prstGeom prst="flowChartAlternateProcess">
            <a:avLst/>
          </a:prstGeom>
          <a:solidFill>
            <a:schemeClr val="bg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I2C Driver</a:t>
            </a:r>
            <a:endParaRPr lang="en-IN" sz="2400" dirty="0">
              <a:solidFill>
                <a:schemeClr val="tx1"/>
              </a:solidFill>
            </a:endParaRPr>
          </a:p>
        </p:txBody>
      </p:sp>
      <p:sp>
        <p:nvSpPr>
          <p:cNvPr id="10" name="Flowchart: Alternate Process 9"/>
          <p:cNvSpPr/>
          <p:nvPr/>
        </p:nvSpPr>
        <p:spPr>
          <a:xfrm>
            <a:off x="5846209" y="1843536"/>
            <a:ext cx="2068703" cy="1094486"/>
          </a:xfrm>
          <a:prstGeom prst="flowChartAlternateProcess">
            <a:avLst/>
          </a:prstGeom>
          <a:solidFill>
            <a:schemeClr val="bg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Startup &amp; CMSIS APIs</a:t>
            </a:r>
            <a:endParaRPr lang="en-IN" sz="2400" dirty="0">
              <a:solidFill>
                <a:schemeClr val="tx1"/>
              </a:solidFill>
            </a:endParaRPr>
          </a:p>
        </p:txBody>
      </p:sp>
      <p:sp>
        <p:nvSpPr>
          <p:cNvPr id="11" name="Flowchart: Alternate Process 10"/>
          <p:cNvSpPr/>
          <p:nvPr/>
        </p:nvSpPr>
        <p:spPr>
          <a:xfrm>
            <a:off x="1420916" y="530515"/>
            <a:ext cx="6493996" cy="965723"/>
          </a:xfrm>
          <a:prstGeom prst="flowChartAlternateProcess">
            <a:avLst/>
          </a:prstGeom>
          <a:solidFill>
            <a:schemeClr val="bg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Sample Applications</a:t>
            </a:r>
            <a:endParaRPr lang="en-IN" sz="2400" dirty="0">
              <a:solidFill>
                <a:schemeClr val="tx1"/>
              </a:solidFill>
            </a:endParaRPr>
          </a:p>
        </p:txBody>
      </p:sp>
      <p:sp>
        <p:nvSpPr>
          <p:cNvPr id="12" name="Down Arrow 11"/>
          <p:cNvSpPr/>
          <p:nvPr/>
        </p:nvSpPr>
        <p:spPr>
          <a:xfrm>
            <a:off x="3198720" y="1496238"/>
            <a:ext cx="277980" cy="3472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schemeClr val="tx1"/>
              </a:solidFill>
            </a:endParaRPr>
          </a:p>
        </p:txBody>
      </p:sp>
      <p:sp>
        <p:nvSpPr>
          <p:cNvPr id="13" name="Down Arrow 12"/>
          <p:cNvSpPr/>
          <p:nvPr/>
        </p:nvSpPr>
        <p:spPr>
          <a:xfrm>
            <a:off x="3191190" y="2938023"/>
            <a:ext cx="277980" cy="3472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schemeClr val="tx1"/>
              </a:solidFill>
            </a:endParaRPr>
          </a:p>
        </p:txBody>
      </p:sp>
      <p:sp>
        <p:nvSpPr>
          <p:cNvPr id="14" name="Down Arrow 13"/>
          <p:cNvSpPr/>
          <p:nvPr/>
        </p:nvSpPr>
        <p:spPr>
          <a:xfrm>
            <a:off x="6489626" y="1496238"/>
            <a:ext cx="277980" cy="3472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schemeClr val="tx1"/>
              </a:solidFill>
            </a:endParaRPr>
          </a:p>
        </p:txBody>
      </p:sp>
      <p:sp>
        <p:nvSpPr>
          <p:cNvPr id="15" name="Down Arrow 14"/>
          <p:cNvSpPr/>
          <p:nvPr/>
        </p:nvSpPr>
        <p:spPr>
          <a:xfrm>
            <a:off x="6613689" y="2947060"/>
            <a:ext cx="277980" cy="3472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schemeClr val="tx1"/>
              </a:solidFill>
            </a:endParaRPr>
          </a:p>
        </p:txBody>
      </p:sp>
      <p:sp>
        <p:nvSpPr>
          <p:cNvPr id="16" name="Right Arrow 15"/>
          <p:cNvSpPr/>
          <p:nvPr/>
        </p:nvSpPr>
        <p:spPr>
          <a:xfrm>
            <a:off x="5413375" y="2229826"/>
            <a:ext cx="432834" cy="2575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schemeClr val="tx1"/>
              </a:solidFill>
            </a:endParaRPr>
          </a:p>
        </p:txBody>
      </p:sp>
      <p:sp>
        <p:nvSpPr>
          <p:cNvPr id="18" name="Flowchart: Alternate Process 17"/>
          <p:cNvSpPr/>
          <p:nvPr/>
        </p:nvSpPr>
        <p:spPr>
          <a:xfrm>
            <a:off x="1620721" y="3294359"/>
            <a:ext cx="6132801" cy="673769"/>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p>
        </p:txBody>
      </p:sp>
      <p:sp>
        <p:nvSpPr>
          <p:cNvPr id="19" name="Rectangle 18"/>
          <p:cNvSpPr/>
          <p:nvPr/>
        </p:nvSpPr>
        <p:spPr>
          <a:xfrm>
            <a:off x="3020216" y="4161273"/>
            <a:ext cx="4030270" cy="461665"/>
          </a:xfrm>
          <a:prstGeom prst="rect">
            <a:avLst/>
          </a:prstGeom>
        </p:spPr>
        <p:txBody>
          <a:bodyPr wrap="none">
            <a:spAutoFit/>
          </a:bodyPr>
          <a:lstStyle/>
          <a:p>
            <a:r>
              <a:rPr lang="en-US" sz="2400" dirty="0"/>
              <a:t>STM32F4xx Microcontroller</a:t>
            </a:r>
            <a:endParaRPr lang="en-IN" sz="2400" dirty="0"/>
          </a:p>
        </p:txBody>
      </p:sp>
    </p:spTree>
    <p:extLst>
      <p:ext uri="{BB962C8B-B14F-4D97-AF65-F5344CB8AC3E}">
        <p14:creationId xmlns:p14="http://schemas.microsoft.com/office/powerpoint/2010/main" val="411937536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852" y="2527950"/>
            <a:ext cx="8229600" cy="857250"/>
          </a:xfrm>
        </p:spPr>
        <p:txBody>
          <a:bodyPr>
            <a:noAutofit/>
          </a:bodyPr>
          <a:lstStyle/>
          <a:p>
            <a:r>
              <a:rPr lang="en-US" sz="4200" dirty="0" smtClean="0"/>
              <a:t>Understanding the Requirements</a:t>
            </a:r>
            <a:endParaRPr lang="en-IN" sz="4200" dirty="0"/>
          </a:p>
        </p:txBody>
      </p:sp>
    </p:spTree>
    <p:extLst>
      <p:ext uri="{BB962C8B-B14F-4D97-AF65-F5344CB8AC3E}">
        <p14:creationId xmlns:p14="http://schemas.microsoft.com/office/powerpoint/2010/main" val="7973361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different than SPI ?</a:t>
            </a:r>
            <a:endParaRPr lang="en-IN" dirty="0"/>
          </a:p>
        </p:txBody>
      </p:sp>
      <p:sp>
        <p:nvSpPr>
          <p:cNvPr id="2" name="Rectangle 1"/>
          <p:cNvSpPr/>
          <p:nvPr/>
        </p:nvSpPr>
        <p:spPr>
          <a:xfrm>
            <a:off x="870334" y="3433174"/>
            <a:ext cx="7326216" cy="1200329"/>
          </a:xfrm>
          <a:prstGeom prst="rect">
            <a:avLst/>
          </a:prstGeom>
        </p:spPr>
        <p:txBody>
          <a:bodyPr wrap="square">
            <a:spAutoFit/>
          </a:bodyPr>
          <a:lstStyle/>
          <a:p>
            <a:pPr algn="ctr"/>
            <a:r>
              <a:rPr lang="en-US" sz="2400" dirty="0"/>
              <a:t>I 2C master talk to slaves based on slave addresses, whereas in </a:t>
            </a:r>
            <a:r>
              <a:rPr lang="en-US" sz="2400" dirty="0" smtClean="0"/>
              <a:t>SPI dedicated </a:t>
            </a:r>
            <a:r>
              <a:rPr lang="en-US" sz="2400" dirty="0"/>
              <a:t>line is used called slave select  </a:t>
            </a:r>
            <a:endParaRPr lang="en-IN"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8150" y="1905170"/>
            <a:ext cx="2038635" cy="1528004"/>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1499" y="1722757"/>
            <a:ext cx="1802808" cy="1710417"/>
          </a:xfrm>
          <a:prstGeom prst="rect">
            <a:avLst/>
          </a:prstGeom>
        </p:spPr>
      </p:pic>
      <p:sp>
        <p:nvSpPr>
          <p:cNvPr id="3" name="Rectangle 2"/>
          <p:cNvSpPr/>
          <p:nvPr/>
        </p:nvSpPr>
        <p:spPr>
          <a:xfrm>
            <a:off x="3334395" y="1261092"/>
            <a:ext cx="1824538" cy="461665"/>
          </a:xfrm>
          <a:prstGeom prst="rect">
            <a:avLst/>
          </a:prstGeom>
        </p:spPr>
        <p:txBody>
          <a:bodyPr wrap="none">
            <a:spAutoFit/>
          </a:bodyPr>
          <a:lstStyle/>
          <a:p>
            <a:r>
              <a:rPr lang="en-US" sz="2400" dirty="0"/>
              <a:t>Addressing</a:t>
            </a:r>
            <a:endParaRPr lang="en-IN" sz="2400" dirty="0"/>
          </a:p>
        </p:txBody>
      </p:sp>
    </p:spTree>
    <p:extLst>
      <p:ext uri="{BB962C8B-B14F-4D97-AF65-F5344CB8AC3E}">
        <p14:creationId xmlns:p14="http://schemas.microsoft.com/office/powerpoint/2010/main" val="143999058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538768" y="1452166"/>
            <a:ext cx="2664296" cy="918102"/>
          </a:xfrm>
          <a:prstGeom prst="flowChartAlternateProcess">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dirty="0">
                <a:solidFill>
                  <a:schemeClr val="tx1"/>
                </a:solidFill>
                <a:latin typeface="Century Schoolbook" pitchFamily="18" charset="0"/>
              </a:rPr>
              <a:t>I2C Driver</a:t>
            </a:r>
            <a:endParaRPr lang="en-IN" sz="1600" dirty="0">
              <a:solidFill>
                <a:schemeClr val="tx1"/>
              </a:solidFill>
              <a:latin typeface="Century Schoolbook" pitchFamily="18" charset="0"/>
            </a:endParaRPr>
          </a:p>
        </p:txBody>
      </p:sp>
      <p:sp>
        <p:nvSpPr>
          <p:cNvPr id="5" name="Left-Right Arrow 4"/>
          <p:cNvSpPr/>
          <p:nvPr/>
        </p:nvSpPr>
        <p:spPr>
          <a:xfrm>
            <a:off x="3221432" y="1837365"/>
            <a:ext cx="576064" cy="270030"/>
          </a:xfrm>
          <a:prstGeom prst="leftRightArrow">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sz="1600">
              <a:solidFill>
                <a:schemeClr val="tx1"/>
              </a:solidFill>
              <a:latin typeface="Century Schoolbook" pitchFamily="18" charset="0"/>
            </a:endParaRPr>
          </a:p>
        </p:txBody>
      </p:sp>
      <p:sp>
        <p:nvSpPr>
          <p:cNvPr id="6" name="Rectangle 5"/>
          <p:cNvSpPr/>
          <p:nvPr/>
        </p:nvSpPr>
        <p:spPr>
          <a:xfrm>
            <a:off x="3779128" y="615296"/>
            <a:ext cx="648072" cy="3734535"/>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dirty="0">
                <a:solidFill>
                  <a:schemeClr val="tx1"/>
                </a:solidFill>
                <a:latin typeface="Century Schoolbook" pitchFamily="18" charset="0"/>
              </a:rPr>
              <a:t>APIs</a:t>
            </a:r>
            <a:endParaRPr lang="en-IN" sz="1600" dirty="0">
              <a:solidFill>
                <a:schemeClr val="tx1"/>
              </a:solidFill>
              <a:latin typeface="Century Schoolbook" pitchFamily="18" charset="0"/>
            </a:endParaRPr>
          </a:p>
        </p:txBody>
      </p:sp>
      <p:sp>
        <p:nvSpPr>
          <p:cNvPr id="7" name="Flowchart: Alternate Process 6"/>
          <p:cNvSpPr/>
          <p:nvPr/>
        </p:nvSpPr>
        <p:spPr>
          <a:xfrm>
            <a:off x="4964659" y="696082"/>
            <a:ext cx="3312368" cy="378042"/>
          </a:xfrm>
          <a:prstGeom prst="flowChartAlternateProcess">
            <a:avLst/>
          </a:prstGeom>
          <a:solidFill>
            <a:schemeClr val="tx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IN" sz="1600" dirty="0">
                <a:solidFill>
                  <a:schemeClr val="bg1"/>
                </a:solidFill>
                <a:latin typeface="Century Schoolbook" pitchFamily="18" charset="0"/>
              </a:rPr>
              <a:t> I2C Initialization </a:t>
            </a:r>
          </a:p>
        </p:txBody>
      </p:sp>
      <p:sp>
        <p:nvSpPr>
          <p:cNvPr id="8" name="Flowchart: Alternate Process 7"/>
          <p:cNvSpPr/>
          <p:nvPr/>
        </p:nvSpPr>
        <p:spPr>
          <a:xfrm>
            <a:off x="4992508" y="1277036"/>
            <a:ext cx="3312368" cy="378042"/>
          </a:xfrm>
          <a:prstGeom prst="flowChartAlternateProcess">
            <a:avLst/>
          </a:prstGeom>
          <a:solidFill>
            <a:schemeClr val="tx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dirty="0">
                <a:solidFill>
                  <a:schemeClr val="bg1"/>
                </a:solidFill>
                <a:latin typeface="Century Schoolbook" pitchFamily="18" charset="0"/>
              </a:rPr>
              <a:t>I2C Master TX</a:t>
            </a:r>
            <a:endParaRPr lang="en-IN" sz="1600" dirty="0">
              <a:solidFill>
                <a:schemeClr val="bg1"/>
              </a:solidFill>
              <a:latin typeface="Century Schoolbook" pitchFamily="18" charset="0"/>
            </a:endParaRPr>
          </a:p>
        </p:txBody>
      </p:sp>
      <p:sp>
        <p:nvSpPr>
          <p:cNvPr id="9" name="Flowchart: Alternate Process 8"/>
          <p:cNvSpPr/>
          <p:nvPr/>
        </p:nvSpPr>
        <p:spPr>
          <a:xfrm>
            <a:off x="4957189" y="1837365"/>
            <a:ext cx="3312368" cy="378042"/>
          </a:xfrm>
          <a:prstGeom prst="flowChartAlternateProcess">
            <a:avLst/>
          </a:prstGeom>
          <a:solidFill>
            <a:schemeClr val="tx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dirty="0">
                <a:solidFill>
                  <a:schemeClr val="bg1"/>
                </a:solidFill>
                <a:latin typeface="Century Schoolbook" pitchFamily="18" charset="0"/>
              </a:rPr>
              <a:t>I2C Master RX</a:t>
            </a:r>
            <a:endParaRPr lang="en-IN" sz="1600" dirty="0">
              <a:solidFill>
                <a:schemeClr val="bg1"/>
              </a:solidFill>
              <a:latin typeface="Century Schoolbook" pitchFamily="18" charset="0"/>
            </a:endParaRPr>
          </a:p>
        </p:txBody>
      </p:sp>
      <p:sp>
        <p:nvSpPr>
          <p:cNvPr id="10" name="Flowchart: Alternate Process 9"/>
          <p:cNvSpPr/>
          <p:nvPr/>
        </p:nvSpPr>
        <p:spPr>
          <a:xfrm>
            <a:off x="4957189" y="2370268"/>
            <a:ext cx="3312368" cy="378042"/>
          </a:xfrm>
          <a:prstGeom prst="flowChartAlternateProcess">
            <a:avLst/>
          </a:prstGeom>
          <a:solidFill>
            <a:schemeClr val="tx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dirty="0">
                <a:solidFill>
                  <a:schemeClr val="bg1"/>
                </a:solidFill>
                <a:latin typeface="Century Schoolbook" pitchFamily="18" charset="0"/>
              </a:rPr>
              <a:t>I2C Slave TX</a:t>
            </a:r>
            <a:endParaRPr lang="en-IN" sz="1600" dirty="0">
              <a:solidFill>
                <a:schemeClr val="bg1"/>
              </a:solidFill>
              <a:latin typeface="Century Schoolbook" pitchFamily="18" charset="0"/>
            </a:endParaRPr>
          </a:p>
        </p:txBody>
      </p:sp>
      <p:sp>
        <p:nvSpPr>
          <p:cNvPr id="17" name="Right Arrow 16"/>
          <p:cNvSpPr/>
          <p:nvPr/>
        </p:nvSpPr>
        <p:spPr>
          <a:xfrm>
            <a:off x="4460602" y="790592"/>
            <a:ext cx="504056" cy="189021"/>
          </a:xfrm>
          <a:prstGeom prst="rightArrow">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sz="1600">
              <a:solidFill>
                <a:schemeClr val="tx1"/>
              </a:solidFill>
              <a:latin typeface="Century Schoolbook" pitchFamily="18" charset="0"/>
            </a:endParaRPr>
          </a:p>
        </p:txBody>
      </p:sp>
      <p:sp>
        <p:nvSpPr>
          <p:cNvPr id="18" name="Right Arrow 17"/>
          <p:cNvSpPr/>
          <p:nvPr/>
        </p:nvSpPr>
        <p:spPr>
          <a:xfrm>
            <a:off x="4453132" y="1405895"/>
            <a:ext cx="504056" cy="189021"/>
          </a:xfrm>
          <a:prstGeom prst="rightArrow">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sz="1600">
              <a:solidFill>
                <a:schemeClr val="tx1"/>
              </a:solidFill>
              <a:latin typeface="Century Schoolbook" pitchFamily="18" charset="0"/>
            </a:endParaRPr>
          </a:p>
        </p:txBody>
      </p:sp>
      <p:sp>
        <p:nvSpPr>
          <p:cNvPr id="25" name="Right Arrow 24"/>
          <p:cNvSpPr/>
          <p:nvPr/>
        </p:nvSpPr>
        <p:spPr>
          <a:xfrm>
            <a:off x="4427200" y="1972381"/>
            <a:ext cx="504056" cy="189021"/>
          </a:xfrm>
          <a:prstGeom prst="rightArrow">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sz="1600">
              <a:solidFill>
                <a:schemeClr val="tx1"/>
              </a:solidFill>
              <a:latin typeface="Century Schoolbook" pitchFamily="18" charset="0"/>
            </a:endParaRPr>
          </a:p>
        </p:txBody>
      </p:sp>
      <p:sp>
        <p:nvSpPr>
          <p:cNvPr id="26" name="Right Arrow 25"/>
          <p:cNvSpPr/>
          <p:nvPr/>
        </p:nvSpPr>
        <p:spPr>
          <a:xfrm>
            <a:off x="4460602" y="2464778"/>
            <a:ext cx="504056" cy="189021"/>
          </a:xfrm>
          <a:prstGeom prst="rightArrow">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sz="1600">
              <a:solidFill>
                <a:schemeClr val="tx1"/>
              </a:solidFill>
              <a:latin typeface="Century Schoolbook" pitchFamily="18" charset="0"/>
            </a:endParaRPr>
          </a:p>
        </p:txBody>
      </p:sp>
      <p:sp>
        <p:nvSpPr>
          <p:cNvPr id="13" name="Flowchart: Alternate Process 12"/>
          <p:cNvSpPr/>
          <p:nvPr/>
        </p:nvSpPr>
        <p:spPr>
          <a:xfrm>
            <a:off x="5000080" y="2914595"/>
            <a:ext cx="3312368" cy="378042"/>
          </a:xfrm>
          <a:prstGeom prst="flowChartAlternateProcess">
            <a:avLst/>
          </a:prstGeom>
          <a:solidFill>
            <a:schemeClr val="tx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dirty="0">
                <a:solidFill>
                  <a:schemeClr val="bg1"/>
                </a:solidFill>
                <a:latin typeface="Century Schoolbook" pitchFamily="18" charset="0"/>
              </a:rPr>
              <a:t>I2C Slave RX</a:t>
            </a:r>
            <a:endParaRPr lang="en-IN" sz="1600" dirty="0">
              <a:solidFill>
                <a:schemeClr val="bg1"/>
              </a:solidFill>
              <a:latin typeface="Century Schoolbook" pitchFamily="18" charset="0"/>
            </a:endParaRPr>
          </a:p>
        </p:txBody>
      </p:sp>
      <p:sp>
        <p:nvSpPr>
          <p:cNvPr id="14" name="Flowchart: Alternate Process 13"/>
          <p:cNvSpPr/>
          <p:nvPr/>
        </p:nvSpPr>
        <p:spPr>
          <a:xfrm>
            <a:off x="4990969" y="3435846"/>
            <a:ext cx="3312368" cy="378042"/>
          </a:xfrm>
          <a:prstGeom prst="flowChartAlternateProcess">
            <a:avLst/>
          </a:prstGeom>
          <a:solidFill>
            <a:schemeClr val="tx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dirty="0">
                <a:solidFill>
                  <a:schemeClr val="bg1"/>
                </a:solidFill>
                <a:latin typeface="Century Schoolbook" pitchFamily="18" charset="0"/>
              </a:rPr>
              <a:t>I2C Error Interrupt handling</a:t>
            </a:r>
            <a:endParaRPr lang="en-IN" sz="1600" dirty="0">
              <a:solidFill>
                <a:schemeClr val="bg1"/>
              </a:solidFill>
              <a:latin typeface="Century Schoolbook" pitchFamily="18" charset="0"/>
            </a:endParaRPr>
          </a:p>
        </p:txBody>
      </p:sp>
      <p:sp>
        <p:nvSpPr>
          <p:cNvPr id="15" name="Right Arrow 14"/>
          <p:cNvSpPr/>
          <p:nvPr/>
        </p:nvSpPr>
        <p:spPr>
          <a:xfrm>
            <a:off x="4476682" y="3009107"/>
            <a:ext cx="504056" cy="189021"/>
          </a:xfrm>
          <a:prstGeom prst="rightArrow">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sz="1600">
              <a:solidFill>
                <a:schemeClr val="tx1"/>
              </a:solidFill>
              <a:latin typeface="Century Schoolbook" pitchFamily="18" charset="0"/>
            </a:endParaRPr>
          </a:p>
        </p:txBody>
      </p:sp>
      <p:sp>
        <p:nvSpPr>
          <p:cNvPr id="16" name="Right Arrow 15"/>
          <p:cNvSpPr/>
          <p:nvPr/>
        </p:nvSpPr>
        <p:spPr>
          <a:xfrm>
            <a:off x="4453132" y="3530357"/>
            <a:ext cx="504056" cy="189021"/>
          </a:xfrm>
          <a:prstGeom prst="rightArrow">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sz="1600">
              <a:solidFill>
                <a:schemeClr val="tx1"/>
              </a:solidFill>
              <a:latin typeface="Century Schoolbook" pitchFamily="18" charset="0"/>
            </a:endParaRPr>
          </a:p>
        </p:txBody>
      </p:sp>
      <p:sp>
        <p:nvSpPr>
          <p:cNvPr id="19" name="Flowchart: Alternate Process 18"/>
          <p:cNvSpPr/>
          <p:nvPr/>
        </p:nvSpPr>
        <p:spPr>
          <a:xfrm>
            <a:off x="4971277" y="3971788"/>
            <a:ext cx="3312368" cy="378042"/>
          </a:xfrm>
          <a:prstGeom prst="flowChartAlternateProcess">
            <a:avLst/>
          </a:prstGeom>
          <a:solidFill>
            <a:schemeClr val="tx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sz="1600" dirty="0">
                <a:solidFill>
                  <a:schemeClr val="bg1"/>
                </a:solidFill>
                <a:latin typeface="Century Schoolbook" pitchFamily="18" charset="0"/>
              </a:rPr>
              <a:t>I2C Event Interrupt handling</a:t>
            </a:r>
            <a:endParaRPr lang="en-IN" sz="1600" dirty="0">
              <a:solidFill>
                <a:schemeClr val="bg1"/>
              </a:solidFill>
              <a:latin typeface="Century Schoolbook" pitchFamily="18" charset="0"/>
            </a:endParaRPr>
          </a:p>
        </p:txBody>
      </p:sp>
      <p:sp>
        <p:nvSpPr>
          <p:cNvPr id="20" name="Right Arrow 19"/>
          <p:cNvSpPr/>
          <p:nvPr/>
        </p:nvSpPr>
        <p:spPr>
          <a:xfrm>
            <a:off x="4472581" y="4066298"/>
            <a:ext cx="504056" cy="189021"/>
          </a:xfrm>
          <a:prstGeom prst="rightArrow">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IN" sz="1600">
              <a:solidFill>
                <a:schemeClr val="tx1"/>
              </a:solidFill>
              <a:latin typeface="Century Schoolbook" pitchFamily="18" charset="0"/>
            </a:endParaRPr>
          </a:p>
        </p:txBody>
      </p:sp>
    </p:spTree>
    <p:extLst>
      <p:ext uri="{BB962C8B-B14F-4D97-AF65-F5344CB8AC3E}">
        <p14:creationId xmlns:p14="http://schemas.microsoft.com/office/powerpoint/2010/main" val="1610632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7"/>
                                        </p:tgtEl>
                                        <p:attrNameLst>
                                          <p:attrName>style.color</p:attrName>
                                        </p:attrNameLst>
                                      </p:cBhvr>
                                      <p:by>
                                        <p:hsl h="0" s="-12549" l="-25098"/>
                                      </p:by>
                                    </p:animClr>
                                    <p:animClr clrSpc="hsl" dir="cw">
                                      <p:cBhvr>
                                        <p:cTn id="7" dur="500" fill="hold"/>
                                        <p:tgtEl>
                                          <p:spTgt spid="7"/>
                                        </p:tgtEl>
                                        <p:attrNameLst>
                                          <p:attrName>fillcolor</p:attrName>
                                        </p:attrNameLst>
                                      </p:cBhvr>
                                      <p:by>
                                        <p:hsl h="0" s="-12549" l="-25098"/>
                                      </p:by>
                                    </p:animClr>
                                    <p:animClr clrSpc="hsl" dir="cw">
                                      <p:cBhvr>
                                        <p:cTn id="8" dur="500" fill="hold"/>
                                        <p:tgtEl>
                                          <p:spTgt spid="7"/>
                                        </p:tgtEl>
                                        <p:attrNameLst>
                                          <p:attrName>stroke.color</p:attrName>
                                        </p:attrNameLst>
                                      </p:cBhvr>
                                      <p:by>
                                        <p:hsl h="0" s="-12549" l="-25098"/>
                                      </p:by>
                                    </p:animClr>
                                    <p:set>
                                      <p:cBhvr>
                                        <p:cTn id="9" dur="500" fill="hold"/>
                                        <p:tgtEl>
                                          <p:spTgt spid="7"/>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4" presetClass="emph" presetSubtype="0" fill="hold" grpId="0" nodeType="clickEffect">
                                  <p:stCondLst>
                                    <p:cond delay="0"/>
                                  </p:stCondLst>
                                  <p:childTnLst>
                                    <p:animClr clrSpc="hsl" dir="cw">
                                      <p:cBhvr override="childStyle">
                                        <p:cTn id="13" dur="500" fill="hold"/>
                                        <p:tgtEl>
                                          <p:spTgt spid="8"/>
                                        </p:tgtEl>
                                        <p:attrNameLst>
                                          <p:attrName>style.color</p:attrName>
                                        </p:attrNameLst>
                                      </p:cBhvr>
                                      <p:by>
                                        <p:hsl h="0" s="-12549" l="-25098"/>
                                      </p:by>
                                    </p:animClr>
                                    <p:animClr clrSpc="hsl" dir="cw">
                                      <p:cBhvr>
                                        <p:cTn id="14" dur="500" fill="hold"/>
                                        <p:tgtEl>
                                          <p:spTgt spid="8"/>
                                        </p:tgtEl>
                                        <p:attrNameLst>
                                          <p:attrName>fillcolor</p:attrName>
                                        </p:attrNameLst>
                                      </p:cBhvr>
                                      <p:by>
                                        <p:hsl h="0" s="-12549" l="-25098"/>
                                      </p:by>
                                    </p:animClr>
                                    <p:animClr clrSpc="hsl" dir="cw">
                                      <p:cBhvr>
                                        <p:cTn id="15" dur="500" fill="hold"/>
                                        <p:tgtEl>
                                          <p:spTgt spid="8"/>
                                        </p:tgtEl>
                                        <p:attrNameLst>
                                          <p:attrName>stroke.color</p:attrName>
                                        </p:attrNameLst>
                                      </p:cBhvr>
                                      <p:by>
                                        <p:hsl h="0" s="-12549" l="-25098"/>
                                      </p:by>
                                    </p:animClr>
                                    <p:set>
                                      <p:cBhvr>
                                        <p:cTn id="16" dur="500" fill="hold"/>
                                        <p:tgtEl>
                                          <p:spTgt spid="8"/>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4" presetClass="emph" presetSubtype="0" fill="hold" grpId="0" nodeType="clickEffect">
                                  <p:stCondLst>
                                    <p:cond delay="0"/>
                                  </p:stCondLst>
                                  <p:childTnLst>
                                    <p:animClr clrSpc="hsl" dir="cw">
                                      <p:cBhvr override="childStyle">
                                        <p:cTn id="20" dur="500" fill="hold"/>
                                        <p:tgtEl>
                                          <p:spTgt spid="9"/>
                                        </p:tgtEl>
                                        <p:attrNameLst>
                                          <p:attrName>style.color</p:attrName>
                                        </p:attrNameLst>
                                      </p:cBhvr>
                                      <p:by>
                                        <p:hsl h="0" s="-12549" l="-25098"/>
                                      </p:by>
                                    </p:animClr>
                                    <p:animClr clrSpc="hsl" dir="cw">
                                      <p:cBhvr>
                                        <p:cTn id="21" dur="500" fill="hold"/>
                                        <p:tgtEl>
                                          <p:spTgt spid="9"/>
                                        </p:tgtEl>
                                        <p:attrNameLst>
                                          <p:attrName>fillcolor</p:attrName>
                                        </p:attrNameLst>
                                      </p:cBhvr>
                                      <p:by>
                                        <p:hsl h="0" s="-12549" l="-25098"/>
                                      </p:by>
                                    </p:animClr>
                                    <p:animClr clrSpc="hsl" dir="cw">
                                      <p:cBhvr>
                                        <p:cTn id="22" dur="500" fill="hold"/>
                                        <p:tgtEl>
                                          <p:spTgt spid="9"/>
                                        </p:tgtEl>
                                        <p:attrNameLst>
                                          <p:attrName>stroke.color</p:attrName>
                                        </p:attrNameLst>
                                      </p:cBhvr>
                                      <p:by>
                                        <p:hsl h="0" s="-12549" l="-25098"/>
                                      </p:by>
                                    </p:animClr>
                                    <p:set>
                                      <p:cBhvr>
                                        <p:cTn id="23" dur="500" fill="hold"/>
                                        <p:tgtEl>
                                          <p:spTgt spid="9"/>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4" presetClass="emph" presetSubtype="0" fill="hold" grpId="0" nodeType="clickEffect">
                                  <p:stCondLst>
                                    <p:cond delay="0"/>
                                  </p:stCondLst>
                                  <p:childTnLst>
                                    <p:animClr clrSpc="hsl" dir="cw">
                                      <p:cBhvr override="childStyle">
                                        <p:cTn id="27" dur="500" fill="hold"/>
                                        <p:tgtEl>
                                          <p:spTgt spid="10"/>
                                        </p:tgtEl>
                                        <p:attrNameLst>
                                          <p:attrName>style.color</p:attrName>
                                        </p:attrNameLst>
                                      </p:cBhvr>
                                      <p:by>
                                        <p:hsl h="0" s="-12549" l="-25098"/>
                                      </p:by>
                                    </p:animClr>
                                    <p:animClr clrSpc="hsl" dir="cw">
                                      <p:cBhvr>
                                        <p:cTn id="28" dur="500" fill="hold"/>
                                        <p:tgtEl>
                                          <p:spTgt spid="10"/>
                                        </p:tgtEl>
                                        <p:attrNameLst>
                                          <p:attrName>fillcolor</p:attrName>
                                        </p:attrNameLst>
                                      </p:cBhvr>
                                      <p:by>
                                        <p:hsl h="0" s="-12549" l="-25098"/>
                                      </p:by>
                                    </p:animClr>
                                    <p:animClr clrSpc="hsl" dir="cw">
                                      <p:cBhvr>
                                        <p:cTn id="29" dur="500" fill="hold"/>
                                        <p:tgtEl>
                                          <p:spTgt spid="10"/>
                                        </p:tgtEl>
                                        <p:attrNameLst>
                                          <p:attrName>stroke.color</p:attrName>
                                        </p:attrNameLst>
                                      </p:cBhvr>
                                      <p:by>
                                        <p:hsl h="0" s="-12549" l="-25098"/>
                                      </p:by>
                                    </p:animClr>
                                    <p:set>
                                      <p:cBhvr>
                                        <p:cTn id="30" dur="500" fill="hold"/>
                                        <p:tgtEl>
                                          <p:spTgt spid="10"/>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4" presetClass="emph" presetSubtype="0" fill="hold" grpId="0" nodeType="clickEffect">
                                  <p:stCondLst>
                                    <p:cond delay="0"/>
                                  </p:stCondLst>
                                  <p:childTnLst>
                                    <p:animClr clrSpc="hsl" dir="cw">
                                      <p:cBhvr override="childStyle">
                                        <p:cTn id="34" dur="500" fill="hold"/>
                                        <p:tgtEl>
                                          <p:spTgt spid="13"/>
                                        </p:tgtEl>
                                        <p:attrNameLst>
                                          <p:attrName>style.color</p:attrName>
                                        </p:attrNameLst>
                                      </p:cBhvr>
                                      <p:by>
                                        <p:hsl h="0" s="-12549" l="-25098"/>
                                      </p:by>
                                    </p:animClr>
                                    <p:animClr clrSpc="hsl" dir="cw">
                                      <p:cBhvr>
                                        <p:cTn id="35" dur="500" fill="hold"/>
                                        <p:tgtEl>
                                          <p:spTgt spid="13"/>
                                        </p:tgtEl>
                                        <p:attrNameLst>
                                          <p:attrName>fillcolor</p:attrName>
                                        </p:attrNameLst>
                                      </p:cBhvr>
                                      <p:by>
                                        <p:hsl h="0" s="-12549" l="-25098"/>
                                      </p:by>
                                    </p:animClr>
                                    <p:animClr clrSpc="hsl" dir="cw">
                                      <p:cBhvr>
                                        <p:cTn id="36" dur="500" fill="hold"/>
                                        <p:tgtEl>
                                          <p:spTgt spid="13"/>
                                        </p:tgtEl>
                                        <p:attrNameLst>
                                          <p:attrName>stroke.color</p:attrName>
                                        </p:attrNameLst>
                                      </p:cBhvr>
                                      <p:by>
                                        <p:hsl h="0" s="-12549" l="-25098"/>
                                      </p:by>
                                    </p:animClr>
                                    <p:set>
                                      <p:cBhvr>
                                        <p:cTn id="37" dur="500" fill="hold"/>
                                        <p:tgtEl>
                                          <p:spTgt spid="13"/>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4" presetClass="emph" presetSubtype="0" fill="hold" grpId="0" nodeType="clickEffect">
                                  <p:stCondLst>
                                    <p:cond delay="0"/>
                                  </p:stCondLst>
                                  <p:childTnLst>
                                    <p:animClr clrSpc="hsl" dir="cw">
                                      <p:cBhvr override="childStyle">
                                        <p:cTn id="41" dur="500" fill="hold"/>
                                        <p:tgtEl>
                                          <p:spTgt spid="14"/>
                                        </p:tgtEl>
                                        <p:attrNameLst>
                                          <p:attrName>style.color</p:attrName>
                                        </p:attrNameLst>
                                      </p:cBhvr>
                                      <p:by>
                                        <p:hsl h="0" s="-12549" l="-25098"/>
                                      </p:by>
                                    </p:animClr>
                                    <p:animClr clrSpc="hsl" dir="cw">
                                      <p:cBhvr>
                                        <p:cTn id="42" dur="500" fill="hold"/>
                                        <p:tgtEl>
                                          <p:spTgt spid="14"/>
                                        </p:tgtEl>
                                        <p:attrNameLst>
                                          <p:attrName>fillcolor</p:attrName>
                                        </p:attrNameLst>
                                      </p:cBhvr>
                                      <p:by>
                                        <p:hsl h="0" s="-12549" l="-25098"/>
                                      </p:by>
                                    </p:animClr>
                                    <p:animClr clrSpc="hsl" dir="cw">
                                      <p:cBhvr>
                                        <p:cTn id="43" dur="500" fill="hold"/>
                                        <p:tgtEl>
                                          <p:spTgt spid="14"/>
                                        </p:tgtEl>
                                        <p:attrNameLst>
                                          <p:attrName>stroke.color</p:attrName>
                                        </p:attrNameLst>
                                      </p:cBhvr>
                                      <p:by>
                                        <p:hsl h="0" s="-12549" l="-25098"/>
                                      </p:by>
                                    </p:animClr>
                                    <p:set>
                                      <p:cBhvr>
                                        <p:cTn id="44" dur="500" fill="hold"/>
                                        <p:tgtEl>
                                          <p:spTgt spid="14"/>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4" presetClass="emph" presetSubtype="0" fill="hold" grpId="0" nodeType="clickEffect">
                                  <p:stCondLst>
                                    <p:cond delay="0"/>
                                  </p:stCondLst>
                                  <p:childTnLst>
                                    <p:animClr clrSpc="hsl" dir="cw">
                                      <p:cBhvr override="childStyle">
                                        <p:cTn id="48" dur="500" fill="hold"/>
                                        <p:tgtEl>
                                          <p:spTgt spid="19"/>
                                        </p:tgtEl>
                                        <p:attrNameLst>
                                          <p:attrName>style.color</p:attrName>
                                        </p:attrNameLst>
                                      </p:cBhvr>
                                      <p:by>
                                        <p:hsl h="0" s="-12549" l="-25098"/>
                                      </p:by>
                                    </p:animClr>
                                    <p:animClr clrSpc="hsl" dir="cw">
                                      <p:cBhvr>
                                        <p:cTn id="49" dur="500" fill="hold"/>
                                        <p:tgtEl>
                                          <p:spTgt spid="19"/>
                                        </p:tgtEl>
                                        <p:attrNameLst>
                                          <p:attrName>fillcolor</p:attrName>
                                        </p:attrNameLst>
                                      </p:cBhvr>
                                      <p:by>
                                        <p:hsl h="0" s="-12549" l="-25098"/>
                                      </p:by>
                                    </p:animClr>
                                    <p:animClr clrSpc="hsl" dir="cw">
                                      <p:cBhvr>
                                        <p:cTn id="50" dur="500" fill="hold"/>
                                        <p:tgtEl>
                                          <p:spTgt spid="19"/>
                                        </p:tgtEl>
                                        <p:attrNameLst>
                                          <p:attrName>stroke.color</p:attrName>
                                        </p:attrNameLst>
                                      </p:cBhvr>
                                      <p:by>
                                        <p:hsl h="0" s="-12549" l="-25098"/>
                                      </p:by>
                                    </p:animClr>
                                    <p:set>
                                      <p:cBhvr>
                                        <p:cTn id="51" dur="500" fill="hold"/>
                                        <p:tgtEl>
                                          <p:spTgt spid="1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3" grpId="0" animBg="1"/>
      <p:bldP spid="14" grpId="0" animBg="1"/>
      <p:bldP spid="19"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116" y="2231018"/>
            <a:ext cx="7687183" cy="857250"/>
          </a:xfrm>
        </p:spPr>
        <p:txBody>
          <a:bodyPr>
            <a:noAutofit/>
          </a:bodyPr>
          <a:lstStyle/>
          <a:p>
            <a:r>
              <a:rPr lang="en-IN" sz="4200" dirty="0"/>
              <a:t>Exploring different I2C </a:t>
            </a:r>
            <a:r>
              <a:rPr lang="en-IN" sz="4200" dirty="0" smtClean="0"/>
              <a:t>Peripherals and Pins of the MCU</a:t>
            </a:r>
            <a:endParaRPr lang="en-IN" sz="4200" dirty="0"/>
          </a:p>
        </p:txBody>
      </p:sp>
    </p:spTree>
    <p:extLst>
      <p:ext uri="{BB962C8B-B14F-4D97-AF65-F5344CB8AC3E}">
        <p14:creationId xmlns:p14="http://schemas.microsoft.com/office/powerpoint/2010/main" val="197112182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85983071"/>
              </p:ext>
            </p:extLst>
          </p:nvPr>
        </p:nvGraphicFramePr>
        <p:xfrm>
          <a:off x="988223" y="1197123"/>
          <a:ext cx="7200800" cy="2277645"/>
        </p:xfrm>
        <a:graphic>
          <a:graphicData uri="http://schemas.openxmlformats.org/drawingml/2006/table">
            <a:tbl>
              <a:tblPr firstRow="1" bandRow="1">
                <a:effectLst>
                  <a:outerShdw blurRad="50800" dist="38100" dir="2700000" algn="tl" rotWithShape="0">
                    <a:prstClr val="black">
                      <a:alpha val="40000"/>
                    </a:prstClr>
                  </a:outerShdw>
                </a:effectLst>
                <a:tableStyleId>{0505E3EF-67EA-436B-97B2-0124C06EBD24}</a:tableStyleId>
              </a:tblPr>
              <a:tblGrid>
                <a:gridCol w="1296142"/>
                <a:gridCol w="792089"/>
                <a:gridCol w="792089"/>
                <a:gridCol w="792087"/>
                <a:gridCol w="792087"/>
                <a:gridCol w="864096"/>
                <a:gridCol w="864096"/>
                <a:gridCol w="1008114"/>
              </a:tblGrid>
              <a:tr h="365760">
                <a:tc rowSpan="2">
                  <a:txBody>
                    <a:bodyPr/>
                    <a:lstStyle/>
                    <a:p>
                      <a:r>
                        <a:rPr lang="en-US" sz="2000" dirty="0" smtClean="0"/>
                        <a:t>I2Cx</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en-US" sz="2000" dirty="0" smtClean="0"/>
                        <a:t>Pin Pack 1</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a:p>
                  </a:txBody>
                  <a:tcPr/>
                </a:tc>
                <a:tc gridSpan="2">
                  <a:txBody>
                    <a:bodyPr/>
                    <a:lstStyle/>
                    <a:p>
                      <a:r>
                        <a:rPr lang="en-US" sz="2000" dirty="0" smtClean="0"/>
                        <a:t>Pin pack 2</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a:p>
                  </a:txBody>
                  <a:tcPr/>
                </a:tc>
                <a:tc gridSpan="2">
                  <a:txBody>
                    <a:bodyPr/>
                    <a:lstStyle/>
                    <a:p>
                      <a:r>
                        <a:rPr lang="en-US" sz="2000" dirty="0" smtClean="0"/>
                        <a:t>Pin pack</a:t>
                      </a:r>
                      <a:r>
                        <a:rPr lang="en-US" sz="2000" baseline="0" dirty="0" smtClean="0"/>
                        <a:t> </a:t>
                      </a:r>
                      <a:r>
                        <a:rPr lang="en-US" sz="2000" dirty="0" smtClean="0"/>
                        <a:t>3</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a:p>
                  </a:txBody>
                  <a:tcPr/>
                </a:tc>
                <a:tc rowSpan="2">
                  <a:txBody>
                    <a:bodyPr/>
                    <a:lstStyle/>
                    <a:p>
                      <a:r>
                        <a:rPr lang="en-US" sz="2000" dirty="0" smtClean="0"/>
                        <a:t>Bus</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65760">
                <a:tc vMerge="1">
                  <a:txBody>
                    <a:bodyPr/>
                    <a:lstStyle/>
                    <a:p>
                      <a:endParaRPr lang="en-IN"/>
                    </a:p>
                  </a:txBody>
                  <a:tcPr/>
                </a:tc>
                <a:tc>
                  <a:txBody>
                    <a:bodyPr/>
                    <a:lstStyle/>
                    <a:p>
                      <a:r>
                        <a:rPr lang="en-US" sz="2000" b="1" dirty="0" smtClean="0"/>
                        <a:t>SCL</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1" dirty="0" smtClean="0"/>
                        <a:t>SDA</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1" dirty="0" smtClean="0"/>
                        <a:t>SCL</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1" dirty="0" smtClean="0"/>
                        <a:t>SDA</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1" dirty="0" smtClean="0"/>
                        <a:t>SCL</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1" dirty="0" smtClean="0"/>
                        <a:t>SDA</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IN"/>
                    </a:p>
                  </a:txBody>
                  <a:tcPr/>
                </a:tc>
              </a:tr>
              <a:tr h="495055">
                <a:tc>
                  <a:txBody>
                    <a:bodyPr/>
                    <a:lstStyle/>
                    <a:p>
                      <a:r>
                        <a:rPr lang="en-US" sz="2000" dirty="0" smtClean="0"/>
                        <a:t>I2C1</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b="0" i="0" kern="1200" dirty="0" smtClean="0">
                          <a:solidFill>
                            <a:schemeClr val="tx1"/>
                          </a:solidFill>
                          <a:effectLst/>
                          <a:latin typeface="+mn-lt"/>
                          <a:ea typeface="+mn-ea"/>
                          <a:cs typeface="+mn-cs"/>
                        </a:rPr>
                        <a:t>PB6</a:t>
                      </a:r>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b="0" i="0" kern="1200" dirty="0" smtClean="0">
                          <a:solidFill>
                            <a:schemeClr val="tx1"/>
                          </a:solidFill>
                          <a:effectLst/>
                          <a:latin typeface="+mn-lt"/>
                          <a:ea typeface="+mn-ea"/>
                          <a:cs typeface="+mn-cs"/>
                        </a:rPr>
                        <a:t>PB7</a:t>
                      </a:r>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b="0" i="0" kern="1200" dirty="0" smtClean="0">
                          <a:solidFill>
                            <a:schemeClr val="tx1"/>
                          </a:solidFill>
                          <a:effectLst/>
                          <a:latin typeface="+mn-lt"/>
                          <a:ea typeface="+mn-ea"/>
                          <a:cs typeface="+mn-cs"/>
                        </a:rPr>
                        <a:t>PB8</a:t>
                      </a:r>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b="0" i="0" kern="1200" smtClean="0">
                          <a:solidFill>
                            <a:schemeClr val="tx1"/>
                          </a:solidFill>
                          <a:effectLst/>
                          <a:latin typeface="+mn-lt"/>
                          <a:ea typeface="+mn-ea"/>
                          <a:cs typeface="+mn-cs"/>
                        </a:rPr>
                        <a:t>PB9</a:t>
                      </a:r>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b="0" i="0" kern="1200" dirty="0" smtClean="0">
                          <a:solidFill>
                            <a:schemeClr val="tx1"/>
                          </a:solidFill>
                          <a:effectLst/>
                          <a:latin typeface="+mn-lt"/>
                          <a:ea typeface="+mn-ea"/>
                          <a:cs typeface="+mn-cs"/>
                        </a:rPr>
                        <a:t>PB6</a:t>
                      </a:r>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b="0" i="0" kern="1200" dirty="0" smtClean="0">
                          <a:solidFill>
                            <a:schemeClr val="tx1"/>
                          </a:solidFill>
                          <a:effectLst/>
                          <a:latin typeface="+mn-lt"/>
                          <a:ea typeface="+mn-ea"/>
                          <a:cs typeface="+mn-cs"/>
                        </a:rPr>
                        <a:t>PB9</a:t>
                      </a:r>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smtClean="0">
                          <a:solidFill>
                            <a:schemeClr val="tx1"/>
                          </a:solidFill>
                        </a:rPr>
                        <a:t>APB1</a:t>
                      </a:r>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95055">
                <a:tc>
                  <a:txBody>
                    <a:bodyPr/>
                    <a:lstStyle/>
                    <a:p>
                      <a:r>
                        <a:rPr lang="en-US" sz="2000" dirty="0" smtClean="0"/>
                        <a:t>I2C2</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b="0" i="0" kern="1200" dirty="0" smtClean="0">
                          <a:solidFill>
                            <a:schemeClr val="tx1"/>
                          </a:solidFill>
                          <a:effectLst/>
                          <a:latin typeface="+mn-lt"/>
                          <a:ea typeface="+mn-ea"/>
                          <a:cs typeface="+mn-cs"/>
                        </a:rPr>
                        <a:t>PB10</a:t>
                      </a:r>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b="0" i="0" kern="1200" dirty="0" smtClean="0">
                          <a:solidFill>
                            <a:schemeClr val="tx1"/>
                          </a:solidFill>
                          <a:effectLst/>
                          <a:latin typeface="+mn-lt"/>
                          <a:ea typeface="+mn-ea"/>
                          <a:cs typeface="+mn-cs"/>
                        </a:rPr>
                        <a:t>PB11</a:t>
                      </a:r>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b="0" i="0" kern="1200" dirty="0" smtClean="0">
                          <a:solidFill>
                            <a:schemeClr val="tx1"/>
                          </a:solidFill>
                          <a:effectLst/>
                          <a:latin typeface="+mn-lt"/>
                          <a:ea typeface="+mn-ea"/>
                          <a:cs typeface="+mn-cs"/>
                        </a:rPr>
                        <a:t>PF1</a:t>
                      </a:r>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b="0" i="0" kern="1200" dirty="0" smtClean="0">
                          <a:solidFill>
                            <a:schemeClr val="tx1"/>
                          </a:solidFill>
                          <a:effectLst/>
                          <a:latin typeface="+mn-lt"/>
                          <a:ea typeface="+mn-ea"/>
                          <a:cs typeface="+mn-cs"/>
                        </a:rPr>
                        <a:t>PF0</a:t>
                      </a:r>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b="0" i="0" kern="1200" dirty="0" smtClean="0">
                          <a:solidFill>
                            <a:schemeClr val="tx1"/>
                          </a:solidFill>
                          <a:effectLst/>
                          <a:latin typeface="+mn-lt"/>
                          <a:ea typeface="+mn-ea"/>
                          <a:cs typeface="+mn-cs"/>
                        </a:rPr>
                        <a:t>PH4</a:t>
                      </a:r>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b="0" i="0" kern="1200" dirty="0" smtClean="0">
                          <a:solidFill>
                            <a:schemeClr val="tx1"/>
                          </a:solidFill>
                          <a:effectLst/>
                          <a:latin typeface="+mn-lt"/>
                          <a:ea typeface="+mn-ea"/>
                          <a:cs typeface="+mn-cs"/>
                        </a:rPr>
                        <a:t>PH5</a:t>
                      </a:r>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smtClean="0">
                          <a:solidFill>
                            <a:schemeClr val="tx1"/>
                          </a:solidFill>
                        </a:rPr>
                        <a:t>APB1</a:t>
                      </a:r>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95055">
                <a:tc>
                  <a:txBody>
                    <a:bodyPr/>
                    <a:lstStyle/>
                    <a:p>
                      <a:r>
                        <a:rPr lang="en-US" sz="2000" dirty="0" smtClean="0"/>
                        <a:t>I2C3</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b="0" i="0" kern="1200" dirty="0" smtClean="0">
                          <a:solidFill>
                            <a:schemeClr val="tx1"/>
                          </a:solidFill>
                          <a:effectLst/>
                          <a:latin typeface="+mn-lt"/>
                          <a:ea typeface="+mn-ea"/>
                          <a:cs typeface="+mn-cs"/>
                        </a:rPr>
                        <a:t>PA8</a:t>
                      </a:r>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b="0" i="0" kern="1200" dirty="0" smtClean="0">
                          <a:solidFill>
                            <a:schemeClr val="tx1"/>
                          </a:solidFill>
                          <a:effectLst/>
                          <a:latin typeface="+mn-lt"/>
                          <a:ea typeface="+mn-ea"/>
                          <a:cs typeface="+mn-cs"/>
                        </a:rPr>
                        <a:t>PC9</a:t>
                      </a:r>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b="0" i="0" kern="1200" dirty="0" smtClean="0">
                          <a:solidFill>
                            <a:schemeClr val="tx1"/>
                          </a:solidFill>
                          <a:effectLst/>
                          <a:latin typeface="+mn-lt"/>
                          <a:ea typeface="+mn-ea"/>
                          <a:cs typeface="+mn-cs"/>
                        </a:rPr>
                        <a:t>PH7</a:t>
                      </a:r>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2000" b="0" i="0" kern="1200" dirty="0" smtClean="0">
                          <a:solidFill>
                            <a:schemeClr val="tx1"/>
                          </a:solidFill>
                          <a:effectLst/>
                          <a:latin typeface="+mn-lt"/>
                          <a:ea typeface="+mn-ea"/>
                          <a:cs typeface="+mn-cs"/>
                        </a:rPr>
                        <a:t>PH8</a:t>
                      </a:r>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smtClean="0">
                          <a:solidFill>
                            <a:schemeClr val="tx1"/>
                          </a:solidFill>
                        </a:rPr>
                        <a:t>APB1</a:t>
                      </a:r>
                      <a:endParaRPr lang="en-IN"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95717079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5558" y="2984964"/>
            <a:ext cx="5793574" cy="584775"/>
          </a:xfrm>
          <a:prstGeom prst="rect">
            <a:avLst/>
          </a:prstGeom>
        </p:spPr>
        <p:txBody>
          <a:bodyPr wrap="none">
            <a:spAutoFit/>
          </a:bodyPr>
          <a:lstStyle/>
          <a:p>
            <a:r>
              <a:rPr lang="en-US" sz="3200" dirty="0" smtClean="0"/>
              <a:t>Exploring I2C </a:t>
            </a:r>
            <a:r>
              <a:rPr lang="en-US" sz="3200" dirty="0"/>
              <a:t>control </a:t>
            </a:r>
            <a:r>
              <a:rPr lang="en-US" sz="3200" dirty="0" smtClean="0"/>
              <a:t>register</a:t>
            </a:r>
            <a:endParaRPr lang="en-IN" sz="3200" dirty="0"/>
          </a:p>
        </p:txBody>
      </p:sp>
    </p:spTree>
    <p:extLst>
      <p:ext uri="{BB962C8B-B14F-4D97-AF65-F5344CB8AC3E}">
        <p14:creationId xmlns:p14="http://schemas.microsoft.com/office/powerpoint/2010/main" val="182500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8602" y="2729946"/>
            <a:ext cx="8294258" cy="738664"/>
          </a:xfrm>
          <a:prstGeom prst="rect">
            <a:avLst/>
          </a:prstGeom>
        </p:spPr>
        <p:txBody>
          <a:bodyPr wrap="none">
            <a:spAutoFit/>
          </a:bodyPr>
          <a:lstStyle/>
          <a:p>
            <a:r>
              <a:rPr lang="en-US" sz="4200" dirty="0" smtClean="0"/>
              <a:t>Exploring I2C Address Registers </a:t>
            </a:r>
            <a:endParaRPr lang="en-IN" sz="4200" dirty="0"/>
          </a:p>
        </p:txBody>
      </p:sp>
    </p:spTree>
    <p:extLst>
      <p:ext uri="{BB962C8B-B14F-4D97-AF65-F5344CB8AC3E}">
        <p14:creationId xmlns:p14="http://schemas.microsoft.com/office/powerpoint/2010/main" val="342394614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3430" y="2799437"/>
            <a:ext cx="7192995" cy="738664"/>
          </a:xfrm>
          <a:prstGeom prst="rect">
            <a:avLst/>
          </a:prstGeom>
        </p:spPr>
        <p:txBody>
          <a:bodyPr wrap="none">
            <a:spAutoFit/>
          </a:bodyPr>
          <a:lstStyle/>
          <a:p>
            <a:r>
              <a:rPr lang="en-US" sz="4200" dirty="0" smtClean="0"/>
              <a:t>Exploring I2C Data Register</a:t>
            </a:r>
            <a:endParaRPr lang="en-IN" sz="4200" dirty="0"/>
          </a:p>
        </p:txBody>
      </p:sp>
    </p:spTree>
    <p:extLst>
      <p:ext uri="{BB962C8B-B14F-4D97-AF65-F5344CB8AC3E}">
        <p14:creationId xmlns:p14="http://schemas.microsoft.com/office/powerpoint/2010/main" val="332683972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3708" y="2805431"/>
            <a:ext cx="7409401" cy="738664"/>
          </a:xfrm>
          <a:prstGeom prst="rect">
            <a:avLst/>
          </a:prstGeom>
        </p:spPr>
        <p:txBody>
          <a:bodyPr wrap="none">
            <a:spAutoFit/>
          </a:bodyPr>
          <a:lstStyle/>
          <a:p>
            <a:r>
              <a:rPr lang="en-US" sz="4200" dirty="0" smtClean="0"/>
              <a:t>Exploring I2C Status Register</a:t>
            </a:r>
            <a:endParaRPr lang="en-IN" sz="4200" dirty="0"/>
          </a:p>
        </p:txBody>
      </p:sp>
    </p:spTree>
    <p:extLst>
      <p:ext uri="{BB962C8B-B14F-4D97-AF65-F5344CB8AC3E}">
        <p14:creationId xmlns:p14="http://schemas.microsoft.com/office/powerpoint/2010/main" val="96420562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2608" y="2475231"/>
            <a:ext cx="7263527" cy="1384995"/>
          </a:xfrm>
          <a:prstGeom prst="rect">
            <a:avLst/>
          </a:prstGeom>
        </p:spPr>
        <p:txBody>
          <a:bodyPr wrap="none">
            <a:spAutoFit/>
          </a:bodyPr>
          <a:lstStyle/>
          <a:p>
            <a:r>
              <a:rPr lang="en-US" sz="4200" dirty="0" smtClean="0"/>
              <a:t>Exploring I2C Clock Control</a:t>
            </a:r>
          </a:p>
          <a:p>
            <a:r>
              <a:rPr lang="en-US" sz="4200" dirty="0" smtClean="0"/>
              <a:t>Register</a:t>
            </a:r>
            <a:endParaRPr lang="en-IN" sz="4200" dirty="0"/>
          </a:p>
        </p:txBody>
      </p:sp>
    </p:spTree>
    <p:extLst>
      <p:ext uri="{BB962C8B-B14F-4D97-AF65-F5344CB8AC3E}">
        <p14:creationId xmlns:p14="http://schemas.microsoft.com/office/powerpoint/2010/main" val="370186282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615" y="1865160"/>
            <a:ext cx="8315482" cy="2677656"/>
          </a:xfrm>
          <a:prstGeom prst="rect">
            <a:avLst/>
          </a:prstGeom>
        </p:spPr>
        <p:txBody>
          <a:bodyPr wrap="square">
            <a:spAutoFit/>
          </a:bodyPr>
          <a:lstStyle/>
          <a:p>
            <a:r>
              <a:rPr lang="en-US" sz="2400" dirty="0"/>
              <a:t>During </a:t>
            </a:r>
            <a:r>
              <a:rPr lang="en-US" sz="2400" dirty="0" err="1" smtClean="0"/>
              <a:t>Txing</a:t>
            </a:r>
            <a:r>
              <a:rPr lang="en-US" sz="2400" dirty="0" smtClean="0"/>
              <a:t> of </a:t>
            </a:r>
            <a:r>
              <a:rPr lang="en-US" sz="2400" dirty="0"/>
              <a:t>a data byte, if </a:t>
            </a:r>
            <a:r>
              <a:rPr lang="en-US" sz="2400" dirty="0" smtClean="0"/>
              <a:t>TXE=1, then that </a:t>
            </a:r>
            <a:r>
              <a:rPr lang="en-US" sz="2400" dirty="0"/>
              <a:t>means data register is </a:t>
            </a:r>
            <a:r>
              <a:rPr lang="en-US" sz="2400" dirty="0" smtClean="0"/>
              <a:t>empty. </a:t>
            </a:r>
          </a:p>
          <a:p>
            <a:endParaRPr lang="en-US" sz="2400" dirty="0" smtClean="0"/>
          </a:p>
          <a:p>
            <a:r>
              <a:rPr lang="en-US" sz="2400" dirty="0" smtClean="0"/>
              <a:t>And </a:t>
            </a:r>
            <a:r>
              <a:rPr lang="en-US" sz="2400" dirty="0"/>
              <a:t>if the firmware has not written any byte to data register before shift register becomes </a:t>
            </a:r>
            <a:r>
              <a:rPr lang="en-US" sz="2400" dirty="0" smtClean="0"/>
              <a:t>empty(previous byte transmission), </a:t>
            </a:r>
            <a:r>
              <a:rPr lang="en-US" sz="2400" dirty="0"/>
              <a:t>then </a:t>
            </a:r>
            <a:r>
              <a:rPr lang="en-US" sz="2400" i="1" dirty="0" smtClean="0"/>
              <a:t>BTF flag </a:t>
            </a:r>
            <a:r>
              <a:rPr lang="en-US" sz="2400" i="1" dirty="0"/>
              <a:t>will be set and clock will be stretched to prevent the under run</a:t>
            </a:r>
            <a:r>
              <a:rPr lang="en-US" sz="2400" dirty="0"/>
              <a:t>. </a:t>
            </a:r>
            <a:endParaRPr lang="en-IN" sz="2400" dirty="0"/>
          </a:p>
        </p:txBody>
      </p:sp>
      <p:sp>
        <p:nvSpPr>
          <p:cNvPr id="3" name="Rectangle 2"/>
          <p:cNvSpPr/>
          <p:nvPr/>
        </p:nvSpPr>
        <p:spPr>
          <a:xfrm>
            <a:off x="418614" y="886072"/>
            <a:ext cx="2658100" cy="584775"/>
          </a:xfrm>
          <a:prstGeom prst="rect">
            <a:avLst/>
          </a:prstGeom>
        </p:spPr>
        <p:txBody>
          <a:bodyPr wrap="none">
            <a:spAutoFit/>
          </a:bodyPr>
          <a:lstStyle/>
          <a:p>
            <a:r>
              <a:rPr lang="en-US" sz="3200" dirty="0"/>
              <a:t>BTF flag in TX</a:t>
            </a:r>
            <a:endParaRPr lang="en-IN" sz="3200" dirty="0"/>
          </a:p>
        </p:txBody>
      </p:sp>
    </p:spTree>
    <p:extLst>
      <p:ext uri="{BB962C8B-B14F-4D97-AF65-F5344CB8AC3E}">
        <p14:creationId xmlns:p14="http://schemas.microsoft.com/office/powerpoint/2010/main" val="200877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90"/>
                                  </p:iterate>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90"/>
                                  </p:iterate>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6432" y="2126824"/>
            <a:ext cx="7834189" cy="1938992"/>
          </a:xfrm>
          <a:prstGeom prst="rect">
            <a:avLst/>
          </a:prstGeom>
        </p:spPr>
        <p:txBody>
          <a:bodyPr wrap="square">
            <a:spAutoFit/>
          </a:bodyPr>
          <a:lstStyle/>
          <a:p>
            <a:r>
              <a:rPr lang="en-US" sz="2400" dirty="0" smtClean="0"/>
              <a:t> If RXNE </a:t>
            </a:r>
            <a:r>
              <a:rPr lang="en-US" sz="2400" dirty="0"/>
              <a:t>=1</a:t>
            </a:r>
            <a:r>
              <a:rPr lang="en-US" sz="2400" dirty="0" smtClean="0"/>
              <a:t>, Then it  </a:t>
            </a:r>
            <a:r>
              <a:rPr lang="en-US" sz="2400" dirty="0"/>
              <a:t>means new data is waiting in the data register, and the firmware has not read the data byte yet before Shit register is filled with another </a:t>
            </a:r>
            <a:r>
              <a:rPr lang="en-US" sz="2400" dirty="0" smtClean="0"/>
              <a:t>new data</a:t>
            </a:r>
            <a:r>
              <a:rPr lang="en-US" sz="2400" dirty="0"/>
              <a:t>, then also </a:t>
            </a:r>
            <a:r>
              <a:rPr lang="en-US" sz="2400"/>
              <a:t>the </a:t>
            </a:r>
            <a:r>
              <a:rPr lang="en-US" sz="2400" smtClean="0"/>
              <a:t>BTF flag </a:t>
            </a:r>
            <a:r>
              <a:rPr lang="en-US" sz="2400" dirty="0"/>
              <a:t>will be set and clock will be stretched to prevent the overrun. </a:t>
            </a:r>
            <a:endParaRPr lang="en-IN" sz="2400" dirty="0"/>
          </a:p>
        </p:txBody>
      </p:sp>
      <p:sp>
        <p:nvSpPr>
          <p:cNvPr id="3" name="Rectangle 2"/>
          <p:cNvSpPr/>
          <p:nvPr/>
        </p:nvSpPr>
        <p:spPr>
          <a:xfrm>
            <a:off x="416432" y="1015173"/>
            <a:ext cx="2731838" cy="584775"/>
          </a:xfrm>
          <a:prstGeom prst="rect">
            <a:avLst/>
          </a:prstGeom>
        </p:spPr>
        <p:txBody>
          <a:bodyPr wrap="none">
            <a:spAutoFit/>
          </a:bodyPr>
          <a:lstStyle/>
          <a:p>
            <a:r>
              <a:rPr lang="en-US" sz="3200" dirty="0"/>
              <a:t>BTF flag in </a:t>
            </a:r>
            <a:r>
              <a:rPr lang="en-US" sz="3200" dirty="0" smtClean="0"/>
              <a:t>RX</a:t>
            </a:r>
            <a:endParaRPr lang="en-IN" sz="3200" dirty="0"/>
          </a:p>
        </p:txBody>
      </p:sp>
    </p:spTree>
    <p:extLst>
      <p:ext uri="{BB962C8B-B14F-4D97-AF65-F5344CB8AC3E}">
        <p14:creationId xmlns:p14="http://schemas.microsoft.com/office/powerpoint/2010/main" val="33425960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Red">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FC5151-73AF-4992-B300-816A43C7C2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A7F0F3B-1D69-4071-934C-7373F1C638FD}">
  <ds:schemaRefs>
    <ds:schemaRef ds:uri="http://purl.org/dc/elements/1.1/"/>
    <ds:schemaRef ds:uri="http://purl.org/dc/terms/"/>
    <ds:schemaRef ds:uri="http://schemas.microsoft.com/office/2006/documentManagement/types"/>
    <ds:schemaRef ds:uri="http://www.w3.org/XML/1998/namespace"/>
    <ds:schemaRef ds:uri="http://schemas.microsoft.com/office/2006/metadata/properties"/>
    <ds:schemaRef ds:uri="http://schemas.microsoft.com/office/infopath/2007/PartnerControls"/>
    <ds:schemaRef ds:uri="http://purl.org/dc/dcmitype/"/>
    <ds:schemaRef ds:uri="http://schemas.openxmlformats.org/package/2006/metadata/core-properties"/>
  </ds:schemaRefs>
</ds:datastoreItem>
</file>

<file path=customXml/itemProps3.xml><?xml version="1.0" encoding="utf-8"?>
<ds:datastoreItem xmlns:ds="http://schemas.openxmlformats.org/officeDocument/2006/customXml" ds:itemID="{BE3F18AE-EF60-42A5-B9E1-3F709899B7F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5151</Words>
  <Application>Microsoft Office PowerPoint</Application>
  <PresentationFormat>On-screen Show (16:9)</PresentationFormat>
  <Paragraphs>1404</Paragraphs>
  <Slides>149</Slides>
  <Notes>93</Notes>
  <HiddenSlides>0</HiddenSlides>
  <MMClips>0</MMClips>
  <ScaleCrop>false</ScaleCrop>
  <HeadingPairs>
    <vt:vector size="4" baseType="variant">
      <vt:variant>
        <vt:lpstr>Theme</vt:lpstr>
      </vt:variant>
      <vt:variant>
        <vt:i4>1</vt:i4>
      </vt:variant>
      <vt:variant>
        <vt:lpstr>Slide Titles</vt:lpstr>
      </vt:variant>
      <vt:variant>
        <vt:i4>149</vt:i4>
      </vt:variant>
    </vt:vector>
  </HeadingPairs>
  <TitlesOfParts>
    <vt:vector size="150" baseType="lpstr">
      <vt:lpstr>Ion</vt:lpstr>
      <vt:lpstr>Introduction to I2C </vt:lpstr>
      <vt:lpstr>Inter–Integrated Circuit(I2C) Protocol</vt:lpstr>
      <vt:lpstr>PowerPoint Presentation</vt:lpstr>
      <vt:lpstr>How different than SPI ?</vt:lpstr>
      <vt:lpstr>How different than SPI ?</vt:lpstr>
      <vt:lpstr>How different than SPI ?</vt:lpstr>
      <vt:lpstr>How different than SPI ?</vt:lpstr>
      <vt:lpstr>How different than SPI ?</vt:lpstr>
      <vt:lpstr>How different than SPI ?</vt:lpstr>
      <vt:lpstr>How different than SPI ?</vt:lpstr>
      <vt:lpstr>How different than SPI ?</vt:lpstr>
      <vt:lpstr>PowerPoint Presentation</vt:lpstr>
      <vt:lpstr>How different than SPI ?</vt:lpstr>
      <vt:lpstr>I2C:Hardware Setup</vt:lpstr>
      <vt:lpstr>PowerPoint Presentation</vt:lpstr>
      <vt:lpstr>PowerPoint Presentation</vt:lpstr>
      <vt:lpstr>I2C PROTOCOL IN DETAIL !</vt:lpstr>
      <vt:lpstr>Basics</vt:lpstr>
      <vt:lpstr>PowerPoint Presentation</vt:lpstr>
      <vt:lpstr>I2C Protocol: Start Condition</vt:lpstr>
      <vt:lpstr>PowerPoint Presentation</vt:lpstr>
      <vt:lpstr>I2C Protocol: Address Phase</vt:lpstr>
      <vt:lpstr>PowerPoint Presentation</vt:lpstr>
      <vt:lpstr>PowerPoint Presentation</vt:lpstr>
      <vt:lpstr>I2C Protocol: ACK/NACK</vt:lpstr>
      <vt:lpstr>PowerPoint Presentation</vt:lpstr>
      <vt:lpstr>I2C Protocol: NACK</vt:lpstr>
      <vt:lpstr>PowerPoint Presentation</vt:lpstr>
      <vt:lpstr>I2C Protocol: Stop Condition</vt:lpstr>
      <vt:lpstr>PowerPoint Presentation</vt:lpstr>
      <vt:lpstr>Master Read/Write  data phase</vt:lpstr>
      <vt:lpstr>Master Writing data to slave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Master Reading  data from slave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Repeated Start </vt:lpstr>
      <vt:lpstr>PowerPoint Presentation</vt:lpstr>
      <vt:lpstr>PowerPoint Presentation</vt:lpstr>
      <vt:lpstr>PowerPoint Presentation</vt:lpstr>
      <vt:lpstr>PowerPoint Presentation</vt:lpstr>
      <vt:lpstr>PowerPoint Presentation</vt:lpstr>
      <vt:lpstr>I2C MODES</vt:lpstr>
      <vt:lpstr>Fast Mode/Standard Mode</vt:lpstr>
      <vt:lpstr>Fast Mode</vt:lpstr>
      <vt:lpstr>Standard Mode</vt:lpstr>
      <vt:lpstr>I2C Duty Cycle</vt:lpstr>
      <vt:lpstr>PowerPoint Presentation</vt:lpstr>
      <vt:lpstr>PowerPoint Presentation</vt:lpstr>
      <vt:lpstr>PowerPoint Presentation</vt:lpstr>
      <vt:lpstr>PowerPoint Presentation</vt:lpstr>
      <vt:lpstr>PowerPoint Presentation</vt:lpstr>
      <vt:lpstr>I2C Addressing MODES</vt:lpstr>
      <vt:lpstr>I2C Addressing MODES</vt:lpstr>
      <vt:lpstr>PowerPoint Presentation</vt:lpstr>
      <vt:lpstr>7-bit Addressing </vt:lpstr>
      <vt:lpstr>PowerPoint Presentation</vt:lpstr>
      <vt:lpstr>10-bit Addressing </vt:lpstr>
      <vt:lpstr>I2C Functional block and Peripheral Clock</vt:lpstr>
      <vt:lpstr>I2C Functional Block</vt:lpstr>
      <vt:lpstr>I2C Peripheral clock and Serial line clock</vt:lpstr>
      <vt:lpstr>PowerPoint Presentation</vt:lpstr>
      <vt:lpstr>PowerPoint Presentation</vt:lpstr>
      <vt:lpstr>PowerPoint Presentation</vt:lpstr>
      <vt:lpstr>PowerPoint Presentation</vt:lpstr>
      <vt:lpstr>I2C Interrupts</vt:lpstr>
      <vt:lpstr>I2C IRQs and Interrupt mapping</vt:lpstr>
      <vt:lpstr>Bus Error</vt:lpstr>
      <vt:lpstr>ACK Failure Error</vt:lpstr>
      <vt:lpstr>Under-run Error </vt:lpstr>
      <vt:lpstr>Time-Out Error </vt:lpstr>
      <vt:lpstr>I2C IRQ numbers</vt:lpstr>
      <vt:lpstr>PowerPoint Presentation</vt:lpstr>
      <vt:lpstr>I2C Driver Development: Overview</vt:lpstr>
      <vt:lpstr>PowerPoint Presentation</vt:lpstr>
      <vt:lpstr>Understanding the Requirements</vt:lpstr>
      <vt:lpstr>PowerPoint Presentation</vt:lpstr>
      <vt:lpstr>Exploring different I2C Peripherals and Pins of the MCU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Clock Stretching</vt:lpstr>
      <vt:lpstr>PowerPoint Presentation</vt:lpstr>
      <vt:lpstr>I2C Master TX</vt:lpstr>
      <vt:lpstr>PowerPoint Presentation</vt:lpstr>
      <vt:lpstr>PowerPoint Presentation</vt:lpstr>
      <vt:lpstr>PowerPoint Presentation</vt:lpstr>
      <vt:lpstr>PowerPoint Presentation</vt:lpstr>
      <vt:lpstr>I2C Master RX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I2C Slave TX</vt:lpstr>
      <vt:lpstr>I2C Slave TX</vt:lpstr>
      <vt:lpstr>I2C Slave RX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2013-07-30T14:48:57Z</dcterms:created>
  <dcterms:modified xsi:type="dcterms:W3CDTF">2016-11-07T04:25:16Z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