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2"/>
  </p:notesMasterIdLst>
  <p:handoutMasterIdLst>
    <p:handoutMasterId r:id="rId13"/>
  </p:handoutMasterIdLst>
  <p:sldIdLst>
    <p:sldId id="402" r:id="rId5"/>
    <p:sldId id="401" r:id="rId6"/>
    <p:sldId id="403" r:id="rId7"/>
    <p:sldId id="404" r:id="rId8"/>
    <p:sldId id="405" r:id="rId9"/>
    <p:sldId id="407" r:id="rId10"/>
    <p:sldId id="408" r:id="rId11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3" autoAdjust="0"/>
    <p:restoredTop sz="76699" autoAdjust="0"/>
  </p:normalViewPr>
  <p:slideViewPr>
    <p:cSldViewPr snapToGrid="0" showGuides="1">
      <p:cViewPr>
        <p:scale>
          <a:sx n="75" d="100"/>
          <a:sy n="75" d="100"/>
        </p:scale>
        <p:origin x="-97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21" y="728439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0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23722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3714750"/>
            <a:ext cx="5999486" cy="80554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0525" y="2487385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721" y="728439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2886458"/>
            <a:ext cx="6619244" cy="441388"/>
          </a:xfrm>
        </p:spPr>
        <p:txBody>
          <a:bodyPr anchor="b">
            <a:normAutofit/>
          </a:bodyPr>
          <a:lstStyle>
            <a:lvl1pPr marL="0" indent="0" algn="l" defTabSz="342900" rtl="0" eaLnBrk="1" latinLnBrk="0" hangingPunct="1">
              <a:buNone/>
              <a:defRPr lang="en-US" sz="27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3114" y="1085850"/>
            <a:ext cx="1057474" cy="330993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1085850"/>
            <a:ext cx="5082473" cy="330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15491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629841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99559" y="-342900"/>
            <a:ext cx="1200150" cy="12001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56759" y="4572000"/>
            <a:ext cx="742950" cy="7429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228" y="450166"/>
            <a:ext cx="5303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Clock Sources in the MCU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96097" y="1466114"/>
            <a:ext cx="617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High Speed Internal (HSI) oscillator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High Speed External (HSE) oscillator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Phase Locked Loop (PLL)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Low Speed Internal (LSI) clock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Low Speed External (LSE) clock</a:t>
            </a:r>
          </a:p>
        </p:txBody>
      </p:sp>
    </p:spTree>
    <p:extLst>
      <p:ext uri="{BB962C8B-B14F-4D97-AF65-F5344CB8AC3E}">
        <p14:creationId xmlns:p14="http://schemas.microsoft.com/office/powerpoint/2010/main" val="33827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1123171" y="1456842"/>
            <a:ext cx="4851242" cy="26214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iagonal Stripe 3"/>
          <p:cNvSpPr/>
          <p:nvPr/>
        </p:nvSpPr>
        <p:spPr>
          <a:xfrm rot="7909446">
            <a:off x="1012724" y="1791318"/>
            <a:ext cx="1122956" cy="1040247"/>
          </a:xfrm>
          <a:prstGeom prst="diagStripe">
            <a:avLst>
              <a:gd name="adj" fmla="val 76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6216" y="231144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/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7107" y="2311440"/>
            <a:ext cx="727276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VCO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727107" y="161073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79949" y="231144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979949" y="3244528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10" name="Diagonal Stripe 9"/>
          <p:cNvSpPr/>
          <p:nvPr/>
        </p:nvSpPr>
        <p:spPr>
          <a:xfrm rot="7909446">
            <a:off x="5793942" y="1791316"/>
            <a:ext cx="1122956" cy="1040247"/>
          </a:xfrm>
          <a:prstGeom prst="diagStripe">
            <a:avLst>
              <a:gd name="adj" fmla="val 76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265" y="2608826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883265" y="3677679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/</a:t>
            </a:r>
            <a:endParaRPr lang="en-IN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7034455" y="2111114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/</a:t>
            </a:r>
            <a:endParaRPr lang="en-IN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996" y="1954554"/>
            <a:ext cx="1249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73" y="2788536"/>
            <a:ext cx="1249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76176" y="784906"/>
            <a:ext cx="0" cy="116964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6176" y="784906"/>
            <a:ext cx="490466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80845" y="784906"/>
            <a:ext cx="0" cy="9207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80845" y="1705698"/>
            <a:ext cx="474575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16247" y="1245302"/>
            <a:ext cx="0" cy="154323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6247" y="1245302"/>
            <a:ext cx="4377159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93406" y="1245302"/>
            <a:ext cx="0" cy="77161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93407" y="2016919"/>
            <a:ext cx="762013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1"/>
          </p:cNvCxnSpPr>
          <p:nvPr/>
        </p:nvCxnSpPr>
        <p:spPr>
          <a:xfrm>
            <a:off x="1753179" y="2560295"/>
            <a:ext cx="583037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1"/>
          </p:cNvCxnSpPr>
          <p:nvPr/>
        </p:nvCxnSpPr>
        <p:spPr>
          <a:xfrm>
            <a:off x="2981400" y="2541305"/>
            <a:ext cx="745707" cy="18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8" idx="1"/>
          </p:cNvCxnSpPr>
          <p:nvPr/>
        </p:nvCxnSpPr>
        <p:spPr>
          <a:xfrm>
            <a:off x="4454383" y="2560296"/>
            <a:ext cx="5255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9" idx="1"/>
          </p:cNvCxnSpPr>
          <p:nvPr/>
        </p:nvCxnSpPr>
        <p:spPr>
          <a:xfrm rot="16200000" flipH="1">
            <a:off x="4382014" y="2895448"/>
            <a:ext cx="933087" cy="26278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93407" y="2560295"/>
            <a:ext cx="762013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14" idx="1"/>
          </p:cNvCxnSpPr>
          <p:nvPr/>
        </p:nvCxnSpPr>
        <p:spPr>
          <a:xfrm>
            <a:off x="6530904" y="2294958"/>
            <a:ext cx="503551" cy="16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</p:cNvCxnSpPr>
          <p:nvPr/>
        </p:nvCxnSpPr>
        <p:spPr>
          <a:xfrm>
            <a:off x="7458860" y="2311439"/>
            <a:ext cx="1489276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13" idx="1"/>
          </p:cNvCxnSpPr>
          <p:nvPr/>
        </p:nvCxnSpPr>
        <p:spPr>
          <a:xfrm rot="16200000" flipH="1">
            <a:off x="6887781" y="2882519"/>
            <a:ext cx="1566563" cy="42440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1" idx="1"/>
          </p:cNvCxnSpPr>
          <p:nvPr/>
        </p:nvCxnSpPr>
        <p:spPr>
          <a:xfrm rot="16200000" flipH="1">
            <a:off x="7528308" y="2454194"/>
            <a:ext cx="497710" cy="2122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</p:cNvCxnSpPr>
          <p:nvPr/>
        </p:nvCxnSpPr>
        <p:spPr>
          <a:xfrm>
            <a:off x="8307670" y="2809151"/>
            <a:ext cx="6404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</p:cNvCxnSpPr>
          <p:nvPr/>
        </p:nvCxnSpPr>
        <p:spPr>
          <a:xfrm flipV="1">
            <a:off x="8307670" y="3878003"/>
            <a:ext cx="6404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24996" y="164143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HSI</a:t>
            </a:r>
            <a:endParaRPr lang="en-IN" b="1" dirty="0"/>
          </a:p>
        </p:txBody>
      </p:sp>
      <p:sp>
        <p:nvSpPr>
          <p:cNvPr id="69" name="Rectangle 68"/>
          <p:cNvSpPr/>
          <p:nvPr/>
        </p:nvSpPr>
        <p:spPr>
          <a:xfrm>
            <a:off x="374248" y="245493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HSE</a:t>
            </a:r>
            <a:endParaRPr lang="en-IN" b="1" dirty="0"/>
          </a:p>
        </p:txBody>
      </p:sp>
      <p:sp>
        <p:nvSpPr>
          <p:cNvPr id="70" name="Rectangle 69"/>
          <p:cNvSpPr/>
          <p:nvPr/>
        </p:nvSpPr>
        <p:spPr>
          <a:xfrm>
            <a:off x="374248" y="195455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16MHz</a:t>
            </a:r>
            <a:endParaRPr lang="en-IN" b="1" dirty="0"/>
          </a:p>
        </p:txBody>
      </p:sp>
      <p:sp>
        <p:nvSpPr>
          <p:cNvPr id="71" name="Rectangle 70"/>
          <p:cNvSpPr/>
          <p:nvPr/>
        </p:nvSpPr>
        <p:spPr>
          <a:xfrm>
            <a:off x="417830" y="2768918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8 – 26 MHz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2423975" y="2016919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PLLM</a:t>
            </a:r>
            <a:endParaRPr lang="en-IN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40410" y="2443720"/>
            <a:ext cx="29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40410" y="1859586"/>
            <a:ext cx="0" cy="58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" idx="1"/>
          </p:cNvCxnSpPr>
          <p:nvPr/>
        </p:nvCxnSpPr>
        <p:spPr>
          <a:xfrm>
            <a:off x="3440410" y="1859586"/>
            <a:ext cx="286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" idx="3"/>
          </p:cNvCxnSpPr>
          <p:nvPr/>
        </p:nvCxnSpPr>
        <p:spPr>
          <a:xfrm flipV="1">
            <a:off x="4340565" y="1859586"/>
            <a:ext cx="255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96055" y="1859586"/>
            <a:ext cx="0" cy="68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53679" y="1572310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PLLN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5067708" y="200366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PLLP</a:t>
            </a:r>
            <a:endParaRPr lang="en-IN" b="1" dirty="0"/>
          </a:p>
        </p:txBody>
      </p:sp>
      <p:sp>
        <p:nvSpPr>
          <p:cNvPr id="87" name="Rectangle 86"/>
          <p:cNvSpPr/>
          <p:nvPr/>
        </p:nvSpPr>
        <p:spPr>
          <a:xfrm>
            <a:off x="4979949" y="292280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PLLQ</a:t>
            </a:r>
            <a:endParaRPr lang="en-IN" b="1" dirty="0"/>
          </a:p>
        </p:txBody>
      </p:sp>
      <p:cxnSp>
        <p:nvCxnSpPr>
          <p:cNvPr id="89" name="Straight Arrow Connector 88"/>
          <p:cNvCxnSpPr>
            <a:stCxn id="9" idx="2"/>
          </p:cNvCxnSpPr>
          <p:nvPr/>
        </p:nvCxnSpPr>
        <p:spPr>
          <a:xfrm>
            <a:off x="5286678" y="3742239"/>
            <a:ext cx="0" cy="9086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414484" y="4638028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USB </a:t>
            </a:r>
            <a:r>
              <a:rPr lang="en-US" b="1" dirty="0" err="1"/>
              <a:t>OTG,SDIO,etc</a:t>
            </a:r>
            <a:endParaRPr lang="en-IN" b="1" dirty="0"/>
          </a:p>
        </p:txBody>
      </p:sp>
      <p:sp>
        <p:nvSpPr>
          <p:cNvPr id="91" name="Rectangle 90"/>
          <p:cNvSpPr/>
          <p:nvPr/>
        </p:nvSpPr>
        <p:spPr>
          <a:xfrm>
            <a:off x="6433757" y="1803337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SysClk</a:t>
            </a:r>
            <a:endParaRPr lang="en-IN" b="1" dirty="0"/>
          </a:p>
        </p:txBody>
      </p:sp>
      <p:sp>
        <p:nvSpPr>
          <p:cNvPr id="92" name="Rectangle 91"/>
          <p:cNvSpPr/>
          <p:nvPr/>
        </p:nvSpPr>
        <p:spPr>
          <a:xfrm>
            <a:off x="7109484" y="17868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AHB</a:t>
            </a:r>
            <a:endParaRPr lang="en-IN" b="1" dirty="0"/>
          </a:p>
        </p:txBody>
      </p:sp>
      <p:sp>
        <p:nvSpPr>
          <p:cNvPr id="93" name="Rectangle 92"/>
          <p:cNvSpPr/>
          <p:nvPr/>
        </p:nvSpPr>
        <p:spPr>
          <a:xfrm>
            <a:off x="8218931" y="199776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AHB</a:t>
            </a:r>
            <a:endParaRPr lang="en-IN" b="1" dirty="0"/>
          </a:p>
        </p:txBody>
      </p:sp>
      <p:sp>
        <p:nvSpPr>
          <p:cNvPr id="94" name="Rectangle 93"/>
          <p:cNvSpPr/>
          <p:nvPr/>
        </p:nvSpPr>
        <p:spPr>
          <a:xfrm>
            <a:off x="8356033" y="2481199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APB1</a:t>
            </a:r>
            <a:endParaRPr lang="en-IN" b="1" dirty="0"/>
          </a:p>
        </p:txBody>
      </p:sp>
      <p:sp>
        <p:nvSpPr>
          <p:cNvPr id="95" name="Rectangle 94"/>
          <p:cNvSpPr/>
          <p:nvPr/>
        </p:nvSpPr>
        <p:spPr>
          <a:xfrm>
            <a:off x="8356033" y="3570832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APB2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2896654" y="3684373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PLL</a:t>
            </a:r>
            <a:endParaRPr lang="en-IN" sz="2000" b="1" dirty="0"/>
          </a:p>
        </p:txBody>
      </p:sp>
      <p:sp>
        <p:nvSpPr>
          <p:cNvPr id="99" name="Rectangle 98"/>
          <p:cNvSpPr/>
          <p:nvPr/>
        </p:nvSpPr>
        <p:spPr>
          <a:xfrm>
            <a:off x="342461" y="157778"/>
            <a:ext cx="5303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Clock Sources in the MCU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79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24" y="1875702"/>
            <a:ext cx="84784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HSI RC oscillator which is inside the MCU has the advantage of providing a clock source at low cost  . Because there is no external components required to use this clock. </a:t>
            </a:r>
            <a:r>
              <a:rPr lang="en-IN" sz="2000" dirty="0" smtClean="0"/>
              <a:t> </a:t>
            </a:r>
            <a:r>
              <a:rPr lang="en-IN" sz="2000" dirty="0"/>
              <a:t>I</a:t>
            </a:r>
            <a:r>
              <a:rPr lang="en-IN" sz="2000" dirty="0" smtClean="0"/>
              <a:t>t </a:t>
            </a:r>
            <a:r>
              <a:rPr lang="en-IN" sz="2000" dirty="0"/>
              <a:t>also has a faster </a:t>
            </a:r>
            <a:r>
              <a:rPr lang="en-IN" sz="2000" dirty="0" smtClean="0"/>
              <a:t>start-up </a:t>
            </a:r>
            <a:r>
              <a:rPr lang="en-IN" sz="2000" dirty="0"/>
              <a:t>time than the </a:t>
            </a:r>
            <a:r>
              <a:rPr lang="en-IN" sz="2000" dirty="0" smtClean="0"/>
              <a:t>external </a:t>
            </a:r>
            <a:r>
              <a:rPr lang="en-IN" sz="2000" dirty="0"/>
              <a:t>crystal oscillator however, the frequency is less accurate than an external crystal oscillator.</a:t>
            </a:r>
          </a:p>
        </p:txBody>
      </p:sp>
    </p:spTree>
    <p:extLst>
      <p:ext uri="{BB962C8B-B14F-4D97-AF65-F5344CB8AC3E}">
        <p14:creationId xmlns:p14="http://schemas.microsoft.com/office/powerpoint/2010/main" val="11505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2" y="226490"/>
            <a:ext cx="3508033" cy="46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75230" y="82712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STM32F4xx Discovery board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2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6091" y="694084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STM32F411RE </a:t>
            </a:r>
            <a:r>
              <a:rPr lang="en-IN" sz="1800" b="1" dirty="0" smtClean="0"/>
              <a:t> </a:t>
            </a:r>
            <a:r>
              <a:rPr lang="en-IN" sz="1800" dirty="0" smtClean="0"/>
              <a:t>Nucleo-64 </a:t>
            </a:r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" y="361949"/>
            <a:ext cx="3918768" cy="462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744" y="1754554"/>
            <a:ext cx="7199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How </a:t>
            </a:r>
            <a:r>
              <a:rPr lang="en-US" sz="3200" dirty="0" smtClean="0"/>
              <a:t>to </a:t>
            </a:r>
            <a:r>
              <a:rPr lang="en-US" sz="3200" dirty="0"/>
              <a:t>enable the High Speed External Crystal Oscillator and use it as System Clock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96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744" y="1754554"/>
            <a:ext cx="71994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Let’s measure the frequency of different clock sources like HSI,HSE,PLL by using USB logic Analyzer 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6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On-screen Show (16:9)</PresentationFormat>
  <Paragraphs>41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2016-11-07T04:45:56Z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