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g"/>
  <Override PartName="/ppt/media/image4.jpg" ContentType="image/jpg"/>
  <Override PartName="/ppt/media/image5.jpg" ContentType="image/jpg"/>
  <Override PartName="/ppt/media/image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64" y="-14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8312" y="874522"/>
            <a:ext cx="2255774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8855" y="1995271"/>
            <a:ext cx="5974689" cy="473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9238" y="3709542"/>
            <a:ext cx="5231765" cy="532972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528955" marR="520065" indent="1454150">
              <a:lnSpc>
                <a:spcPts val="2760"/>
              </a:lnSpc>
              <a:spcBef>
                <a:spcPts val="290"/>
              </a:spcBef>
            </a:pPr>
            <a:r>
              <a:rPr sz="2400" b="1" spc="-5" dirty="0">
                <a:latin typeface="Times New Roman"/>
                <a:cs typeface="Times New Roman"/>
              </a:rPr>
              <a:t>REPORT  </a:t>
            </a:r>
            <a:r>
              <a:rPr lang="en-IN" sz="2400" b="1" dirty="0">
                <a:latin typeface="Times New Roman"/>
                <a:cs typeface="Times New Roman"/>
              </a:rPr>
              <a:t>BOOKING </a:t>
            </a:r>
            <a:r>
              <a:rPr sz="2400" b="1" spc="-5" dirty="0">
                <a:latin typeface="Times New Roman"/>
                <a:cs typeface="Times New Roman"/>
              </a:rPr>
              <a:t>CAB</a:t>
            </a:r>
            <a:r>
              <a:rPr lang="en-IN"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WITHIN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LPU</a:t>
            </a:r>
            <a:endParaRPr sz="2400" dirty="0">
              <a:latin typeface="Times New Roman"/>
              <a:cs typeface="Times New Roman"/>
            </a:endParaRPr>
          </a:p>
          <a:p>
            <a:pPr marL="1410335">
              <a:lnSpc>
                <a:spcPts val="2630"/>
              </a:lnSpc>
            </a:pPr>
            <a:r>
              <a:rPr sz="2400" b="1" spc="-5" dirty="0">
                <a:latin typeface="Times New Roman"/>
                <a:cs typeface="Times New Roman"/>
              </a:rPr>
              <a:t>PROJECT </a:t>
            </a:r>
            <a:r>
              <a:rPr sz="2400" b="1" dirty="0">
                <a:latin typeface="Times New Roman"/>
                <a:cs typeface="Times New Roman"/>
              </a:rPr>
              <a:t>NO.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lang="en-IN" sz="2400" b="1" spc="-5" dirty="0">
                <a:latin typeface="Times New Roman"/>
                <a:cs typeface="Times New Roman"/>
              </a:rPr>
              <a:t>09</a:t>
            </a:r>
            <a:endParaRPr sz="2400" dirty="0">
              <a:latin typeface="Times New Roman"/>
              <a:cs typeface="Times New Roman"/>
            </a:endParaRPr>
          </a:p>
          <a:p>
            <a:pPr marL="12700" marR="5080" indent="703580">
              <a:lnSpc>
                <a:spcPts val="2760"/>
              </a:lnSpc>
              <a:spcBef>
                <a:spcPts val="135"/>
              </a:spcBef>
            </a:pPr>
            <a:r>
              <a:rPr sz="2400" b="1" spc="-5" dirty="0">
                <a:latin typeface="Times New Roman"/>
                <a:cs typeface="Times New Roman"/>
              </a:rPr>
              <a:t>As </a:t>
            </a:r>
            <a:r>
              <a:rPr sz="2400" b="1" dirty="0">
                <a:latin typeface="Times New Roman"/>
                <a:cs typeface="Times New Roman"/>
              </a:rPr>
              <a:t>a project </a:t>
            </a:r>
            <a:r>
              <a:rPr sz="2400" b="1" spc="-5" dirty="0">
                <a:latin typeface="Times New Roman"/>
                <a:cs typeface="Times New Roman"/>
              </a:rPr>
              <a:t>work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b="1" spc="-5" dirty="0">
                <a:latin typeface="Times New Roman"/>
                <a:cs typeface="Times New Roman"/>
              </a:rPr>
              <a:t>Course  PYTHON PROGRAMMING (INT </a:t>
            </a:r>
            <a:r>
              <a:rPr sz="2400" b="1" dirty="0">
                <a:latin typeface="Times New Roman"/>
                <a:cs typeface="Times New Roman"/>
              </a:rPr>
              <a:t>213)</a:t>
            </a:r>
            <a:endParaRPr sz="2400" dirty="0">
              <a:latin typeface="Times New Roman"/>
              <a:cs typeface="Times New Roman"/>
            </a:endParaRPr>
          </a:p>
          <a:p>
            <a:pPr marL="390525" marR="379730" indent="1066800">
              <a:lnSpc>
                <a:spcPts val="5480"/>
              </a:lnSpc>
              <a:spcBef>
                <a:spcPts val="345"/>
              </a:spcBef>
            </a:pPr>
            <a:r>
              <a:rPr sz="2000" dirty="0">
                <a:latin typeface="Times New Roman"/>
                <a:cs typeface="Times New Roman"/>
              </a:rPr>
              <a:t>GROUP </a:t>
            </a:r>
            <a:r>
              <a:rPr sz="2000" spc="-5" dirty="0">
                <a:latin typeface="Times New Roman"/>
                <a:cs typeface="Times New Roman"/>
              </a:rPr>
              <a:t>M</a:t>
            </a:r>
            <a:r>
              <a:rPr sz="2150" spc="-5" dirty="0">
                <a:latin typeface="Times New Roman"/>
                <a:cs typeface="Times New Roman"/>
              </a:rPr>
              <a:t>EMBERS:  </a:t>
            </a:r>
            <a:r>
              <a:rPr lang="en-IN" sz="2150" spc="-5" dirty="0">
                <a:latin typeface="Times New Roman"/>
                <a:cs typeface="Times New Roman"/>
              </a:rPr>
              <a:t>HIMANSHU 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(121</a:t>
            </a:r>
            <a:r>
              <a:rPr lang="en-IN" sz="2150" dirty="0">
                <a:latin typeface="Times New Roman"/>
                <a:cs typeface="Times New Roman"/>
              </a:rPr>
              <a:t>00881</a:t>
            </a:r>
            <a:r>
              <a:rPr sz="2150" dirty="0">
                <a:latin typeface="Times New Roman"/>
                <a:cs typeface="Times New Roman"/>
              </a:rPr>
              <a:t>-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A2</a:t>
            </a:r>
            <a:r>
              <a:rPr lang="en-IN" sz="2150" spc="-5" dirty="0">
                <a:latin typeface="Times New Roman"/>
                <a:cs typeface="Times New Roman"/>
              </a:rPr>
              <a:t>5</a:t>
            </a:r>
            <a:r>
              <a:rPr sz="2150" spc="-5" dirty="0">
                <a:latin typeface="Times New Roman"/>
                <a:cs typeface="Times New Roman"/>
              </a:rPr>
              <a:t>)</a:t>
            </a:r>
            <a:endParaRPr lang="en-IN" sz="2150" dirty="0">
              <a:latin typeface="Times New Roman"/>
              <a:cs typeface="Times New Roman"/>
            </a:endParaRPr>
          </a:p>
          <a:p>
            <a:pPr marL="1905">
              <a:lnSpc>
                <a:spcPts val="2180"/>
              </a:lnSpc>
            </a:pPr>
            <a:r>
              <a:rPr lang="en-IN" sz="2150" spc="-5" dirty="0">
                <a:latin typeface="Times New Roman"/>
                <a:cs typeface="Times New Roman"/>
              </a:rPr>
              <a:t>      SAIKAT NANDI </a:t>
            </a:r>
            <a:r>
              <a:rPr lang="en-IN" sz="2150" dirty="0">
                <a:latin typeface="Times New Roman"/>
                <a:cs typeface="Times New Roman"/>
              </a:rPr>
              <a:t>(12104728 </a:t>
            </a:r>
            <a:r>
              <a:rPr lang="en-IN" sz="2150" spc="-5" dirty="0">
                <a:latin typeface="Times New Roman"/>
                <a:cs typeface="Times New Roman"/>
              </a:rPr>
              <a:t>–</a:t>
            </a:r>
            <a:r>
              <a:rPr lang="en-IN" sz="2150" spc="-10" dirty="0">
                <a:latin typeface="Times New Roman"/>
                <a:cs typeface="Times New Roman"/>
              </a:rPr>
              <a:t> </a:t>
            </a:r>
            <a:r>
              <a:rPr lang="en-IN" sz="2150" dirty="0">
                <a:latin typeface="Times New Roman"/>
                <a:cs typeface="Times New Roman"/>
              </a:rPr>
              <a:t>A26)</a:t>
            </a:r>
          </a:p>
          <a:p>
            <a:pPr marL="1905">
              <a:lnSpc>
                <a:spcPct val="100000"/>
              </a:lnSpc>
              <a:spcBef>
                <a:spcPts val="265"/>
              </a:spcBef>
            </a:pPr>
            <a:r>
              <a:rPr lang="en-IN" sz="2150" spc="-5" dirty="0">
                <a:latin typeface="Times New Roman"/>
                <a:cs typeface="Times New Roman"/>
              </a:rPr>
              <a:t>      AARYAN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lang="en-IN"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(121</a:t>
            </a:r>
            <a:r>
              <a:rPr lang="en-IN" sz="2150" dirty="0">
                <a:latin typeface="Times New Roman"/>
                <a:cs typeface="Times New Roman"/>
              </a:rPr>
              <a:t>04731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–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A</a:t>
            </a:r>
            <a:r>
              <a:rPr lang="en-IN" sz="2150" spc="-5" dirty="0">
                <a:latin typeface="Times New Roman"/>
                <a:cs typeface="Times New Roman"/>
              </a:rPr>
              <a:t>27</a:t>
            </a:r>
            <a:r>
              <a:rPr sz="2150" spc="-5" dirty="0">
                <a:latin typeface="Times New Roman"/>
                <a:cs typeface="Times New Roman"/>
              </a:rPr>
              <a:t>)</a:t>
            </a:r>
            <a:endParaRPr sz="2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1590" marR="10795" algn="ctr">
              <a:lnSpc>
                <a:spcPct val="110200"/>
              </a:lnSpc>
            </a:pPr>
            <a:r>
              <a:rPr sz="2150" spc="-5" dirty="0">
                <a:latin typeface="Times New Roman"/>
                <a:cs typeface="Times New Roman"/>
              </a:rPr>
              <a:t>DATE OF SUBMISSION: November 2</a:t>
            </a:r>
            <a:r>
              <a:rPr lang="en-IN" sz="2150" spc="-5" dirty="0">
                <a:latin typeface="Times New Roman"/>
                <a:cs typeface="Times New Roman"/>
              </a:rPr>
              <a:t>2</a:t>
            </a:r>
            <a:r>
              <a:rPr sz="2150" spc="-5" dirty="0">
                <a:latin typeface="Times New Roman"/>
                <a:cs typeface="Times New Roman"/>
              </a:rPr>
              <a:t>, </a:t>
            </a:r>
            <a:r>
              <a:rPr sz="2150" dirty="0">
                <a:latin typeface="Times New Roman"/>
                <a:cs typeface="Times New Roman"/>
              </a:rPr>
              <a:t>2022  </a:t>
            </a:r>
            <a:r>
              <a:rPr sz="2150" spc="-5" dirty="0">
                <a:latin typeface="Times New Roman"/>
                <a:cs typeface="Times New Roman"/>
              </a:rPr>
              <a:t>SUBMITTED TO: </a:t>
            </a:r>
            <a:r>
              <a:rPr lang="en-IN" sz="2150" spc="-5" dirty="0">
                <a:latin typeface="Times New Roman"/>
                <a:cs typeface="Times New Roman"/>
              </a:rPr>
              <a:t>AKSHARA RANA MAM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00"/>
            <a:ext cx="5943600" cy="247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189" y="874522"/>
            <a:ext cx="4474845" cy="153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>
              <a:lnSpc>
                <a:spcPts val="3995"/>
              </a:lnSpc>
              <a:spcBef>
                <a:spcPts val="95"/>
              </a:spcBef>
            </a:pPr>
            <a:r>
              <a:rPr spc="-5" dirty="0"/>
              <a:t>ALGORITHM/</a:t>
            </a:r>
            <a:r>
              <a:rPr spc="-20" dirty="0"/>
              <a:t> </a:t>
            </a:r>
            <a:r>
              <a:rPr spc="-5" dirty="0"/>
              <a:t>STEP</a:t>
            </a:r>
          </a:p>
          <a:p>
            <a:pPr marL="12700" marR="5080" indent="234315">
              <a:lnSpc>
                <a:spcPts val="3900"/>
              </a:lnSpc>
              <a:spcBef>
                <a:spcPts val="195"/>
              </a:spcBef>
            </a:pPr>
            <a:r>
              <a:rPr spc="-5" dirty="0"/>
              <a:t>(Explain the different  modules/functions</a:t>
            </a:r>
            <a:r>
              <a:rPr spc="-15" dirty="0"/>
              <a:t> </a:t>
            </a:r>
            <a:r>
              <a:rPr spc="-5" dirty="0"/>
              <a:t>used)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839948"/>
            <a:ext cx="5907405" cy="38131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have written </a:t>
            </a:r>
            <a:r>
              <a:rPr sz="2000" dirty="0">
                <a:latin typeface="Times New Roman"/>
                <a:cs typeface="Times New Roman"/>
              </a:rPr>
              <a:t>the code in python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language.</a:t>
            </a:r>
            <a:endParaRPr sz="20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267335" algn="l"/>
              </a:tabLst>
            </a:pPr>
            <a:r>
              <a:rPr sz="2000" spc="-5" dirty="0">
                <a:latin typeface="Times New Roman"/>
                <a:cs typeface="Times New Roman"/>
              </a:rPr>
              <a:t>Our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based on Booking cab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LPU</a:t>
            </a:r>
            <a:endParaRPr sz="20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functions of Booking Cab </a:t>
            </a:r>
            <a:r>
              <a:rPr sz="2000" dirty="0">
                <a:latin typeface="Times New Roman"/>
                <a:cs typeface="Times New Roman"/>
              </a:rPr>
              <a:t>within LPU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469265" marR="5080" lvl="1" indent="-228600">
              <a:lnSpc>
                <a:spcPct val="110200"/>
              </a:lnSpc>
              <a:spcBef>
                <a:spcPts val="140"/>
              </a:spcBef>
              <a:buFont typeface="Symbol"/>
              <a:buChar char="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User: Click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New user </a:t>
            </a:r>
            <a:r>
              <a:rPr sz="2000" dirty="0">
                <a:latin typeface="Times New Roman"/>
                <a:cs typeface="Times New Roman"/>
              </a:rPr>
              <a:t>to create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new  account </a:t>
            </a:r>
            <a:r>
              <a:rPr sz="2000" spc="-5" dirty="0">
                <a:latin typeface="Times New Roman"/>
                <a:cs typeface="Times New Roman"/>
              </a:rPr>
              <a:t>and enter </a:t>
            </a:r>
            <a:r>
              <a:rPr sz="2000" dirty="0">
                <a:latin typeface="Times New Roman"/>
                <a:cs typeface="Times New Roman"/>
              </a:rPr>
              <a:t>the full valid details for </a:t>
            </a:r>
            <a:r>
              <a:rPr sz="2000" spc="-5" dirty="0">
                <a:latin typeface="Times New Roman"/>
                <a:cs typeface="Times New Roman"/>
              </a:rPr>
              <a:t>creating an  </a:t>
            </a:r>
            <a:r>
              <a:rPr sz="2000" dirty="0">
                <a:latin typeface="Times New Roman"/>
                <a:cs typeface="Times New Roman"/>
              </a:rPr>
              <a:t>account.</a:t>
            </a:r>
            <a:endParaRPr sz="2000">
              <a:latin typeface="Times New Roman"/>
              <a:cs typeface="Times New Roman"/>
            </a:endParaRPr>
          </a:p>
          <a:p>
            <a:pPr marL="469265" marR="243840" lvl="1" indent="-228600">
              <a:lnSpc>
                <a:spcPct val="110100"/>
              </a:lnSpc>
              <a:spcBef>
                <a:spcPts val="155"/>
              </a:spcBef>
              <a:buFont typeface="Symbol"/>
              <a:buChar char="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Login: </a:t>
            </a:r>
            <a:r>
              <a:rPr sz="2000" spc="-5" dirty="0">
                <a:latin typeface="Times New Roman"/>
                <a:cs typeface="Times New Roman"/>
              </a:rPr>
              <a:t>Enter the </a:t>
            </a:r>
            <a:r>
              <a:rPr sz="2000" dirty="0">
                <a:latin typeface="Times New Roman"/>
                <a:cs typeface="Times New Roman"/>
              </a:rPr>
              <a:t>correct username and </a:t>
            </a:r>
            <a:r>
              <a:rPr sz="2000" spc="-5" dirty="0">
                <a:latin typeface="Times New Roman"/>
                <a:cs typeface="Times New Roman"/>
              </a:rPr>
              <a:t>password to  login.</a:t>
            </a:r>
            <a:endParaRPr sz="20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Available </a:t>
            </a:r>
            <a:r>
              <a:rPr sz="2000" spc="-5" dirty="0">
                <a:latin typeface="Times New Roman"/>
                <a:cs typeface="Times New Roman"/>
              </a:rPr>
              <a:t>routes: Click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check </a:t>
            </a:r>
            <a:r>
              <a:rPr sz="2000" dirty="0">
                <a:latin typeface="Times New Roman"/>
                <a:cs typeface="Times New Roman"/>
              </a:rPr>
              <a:t>the routes 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cab.</a:t>
            </a:r>
            <a:endParaRPr sz="20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395"/>
              </a:spcBef>
              <a:buFont typeface="Symbol"/>
              <a:buChar char="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Booking: </a:t>
            </a:r>
            <a:r>
              <a:rPr sz="2000" spc="-5" dirty="0">
                <a:latin typeface="Times New Roman"/>
                <a:cs typeface="Times New Roman"/>
              </a:rPr>
              <a:t>Enter details for booking </a:t>
            </a:r>
            <a:r>
              <a:rPr sz="2000" dirty="0">
                <a:latin typeface="Times New Roman"/>
                <a:cs typeface="Times New Roman"/>
              </a:rPr>
              <a:t>the cab.</a:t>
            </a:r>
            <a:endParaRPr sz="20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Quit: </a:t>
            </a:r>
            <a:r>
              <a:rPr sz="2000" spc="-5" dirty="0">
                <a:latin typeface="Times New Roman"/>
                <a:cs typeface="Times New Roman"/>
              </a:rPr>
              <a:t>Function </a:t>
            </a:r>
            <a:r>
              <a:rPr sz="2000" dirty="0">
                <a:latin typeface="Times New Roman"/>
                <a:cs typeface="Times New Roman"/>
              </a:rPr>
              <a:t>helps us </a:t>
            </a:r>
            <a:r>
              <a:rPr sz="2000" spc="-5" dirty="0">
                <a:latin typeface="Times New Roman"/>
                <a:cs typeface="Times New Roman"/>
              </a:rPr>
              <a:t>to terminate </a:t>
            </a:r>
            <a:r>
              <a:rPr sz="2000" dirty="0">
                <a:latin typeface="Times New Roman"/>
                <a:cs typeface="Times New Roman"/>
              </a:rPr>
              <a:t>the process</a:t>
            </a:r>
            <a:r>
              <a:rPr sz="1600" dirty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622" y="874522"/>
            <a:ext cx="36576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5" dirty="0"/>
              <a:t>Project</a:t>
            </a:r>
            <a:r>
              <a:rPr u="sng" spc="-30" dirty="0"/>
              <a:t> </a:t>
            </a:r>
            <a:r>
              <a:rPr u="sng" spc="-5" dirty="0"/>
              <a:t>Screenshots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022093"/>
            <a:ext cx="18497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Times New Roman"/>
                <a:cs typeface="Times New Roman"/>
              </a:rPr>
              <a:t>Main</a:t>
            </a:r>
            <a:r>
              <a:rPr sz="2500" b="1" spc="-5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Screen: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969861"/>
            <a:ext cx="5970270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1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There is one </a:t>
            </a:r>
            <a:r>
              <a:rPr sz="2000" spc="-5" dirty="0">
                <a:latin typeface="Times New Roman"/>
                <a:cs typeface="Times New Roman"/>
              </a:rPr>
              <a:t>Login interface for existing customer. If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there 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new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user,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he/she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account.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Any  </a:t>
            </a:r>
            <a:r>
              <a:rPr sz="2000" dirty="0">
                <a:latin typeface="Times New Roman"/>
                <a:cs typeface="Times New Roman"/>
              </a:rPr>
              <a:t>user can </a:t>
            </a:r>
            <a:r>
              <a:rPr sz="2000" spc="-5" dirty="0">
                <a:latin typeface="Times New Roman"/>
                <a:cs typeface="Times New Roman"/>
              </a:rPr>
              <a:t>check the route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cab.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2476500"/>
            <a:ext cx="5943600" cy="408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880617"/>
            <a:ext cx="4977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Next interface for existing</a:t>
            </a:r>
            <a:r>
              <a:rPr sz="2500" spc="30" dirty="0"/>
              <a:t> </a:t>
            </a:r>
            <a:r>
              <a:rPr sz="2500" spc="-5" dirty="0"/>
              <a:t>customer: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902004" y="5851626"/>
            <a:ext cx="5966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  <a:tabLst>
                <a:tab pos="370205" algn="l"/>
                <a:tab pos="882015" algn="l"/>
                <a:tab pos="1448435" algn="l"/>
                <a:tab pos="2087880" algn="l"/>
                <a:tab pos="3009265" algn="l"/>
                <a:tab pos="3620135" algn="l"/>
                <a:tab pos="4469765" algn="l"/>
                <a:tab pos="5588000" algn="l"/>
              </a:tabLst>
            </a:pPr>
            <a:r>
              <a:rPr sz="2000" dirty="0">
                <a:latin typeface="Times New Roman"/>
                <a:cs typeface="Times New Roman"/>
              </a:rPr>
              <a:t>In	this	us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	must	pr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vide	their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orrect	us</a:t>
            </a:r>
            <a:r>
              <a:rPr sz="2000" spc="-10" dirty="0">
                <a:latin typeface="Times New Roman"/>
                <a:cs typeface="Times New Roman"/>
              </a:rPr>
              <a:t>er</a:t>
            </a:r>
            <a:r>
              <a:rPr sz="2000" dirty="0">
                <a:latin typeface="Times New Roman"/>
                <a:cs typeface="Times New Roman"/>
              </a:rPr>
              <a:t>name	a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  password to </a:t>
            </a:r>
            <a:r>
              <a:rPr sz="2000" spc="-5" dirty="0">
                <a:latin typeface="Times New Roman"/>
                <a:cs typeface="Times New Roman"/>
              </a:rPr>
              <a:t>login into 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334261"/>
            <a:ext cx="5943600" cy="4119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877569"/>
            <a:ext cx="3890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/>
              <a:t>Next interface for new</a:t>
            </a:r>
            <a:r>
              <a:rPr sz="2500" spc="-15" dirty="0"/>
              <a:t> </a:t>
            </a:r>
            <a:r>
              <a:rPr sz="2500" dirty="0"/>
              <a:t>User</a:t>
            </a:r>
            <a:r>
              <a:rPr sz="3000" dirty="0"/>
              <a:t>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902004" y="6025362"/>
            <a:ext cx="5965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this user must provide all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credential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sign </a:t>
            </a:r>
            <a:r>
              <a:rPr sz="2000" dirty="0">
                <a:latin typeface="Times New Roman"/>
                <a:cs typeface="Times New Roman"/>
              </a:rPr>
              <a:t>up </a:t>
            </a:r>
            <a:r>
              <a:rPr sz="2000" spc="-5" dirty="0">
                <a:latin typeface="Times New Roman"/>
                <a:cs typeface="Times New Roman"/>
              </a:rPr>
              <a:t>into  </a:t>
            </a:r>
            <a:r>
              <a:rPr sz="2000" dirty="0">
                <a:latin typeface="Times New Roman"/>
                <a:cs typeface="Times New Roman"/>
              </a:rPr>
              <a:t>the system </a:t>
            </a:r>
            <a:r>
              <a:rPr sz="2000" spc="-5" dirty="0">
                <a:latin typeface="Times New Roman"/>
                <a:cs typeface="Times New Roman"/>
              </a:rPr>
              <a:t>Username, </a:t>
            </a:r>
            <a:r>
              <a:rPr sz="2000" dirty="0">
                <a:latin typeface="Times New Roman"/>
                <a:cs typeface="Times New Roman"/>
              </a:rPr>
              <a:t>Password, Name, </a:t>
            </a:r>
            <a:r>
              <a:rPr sz="2000" spc="-5" dirty="0">
                <a:latin typeface="Times New Roman"/>
                <a:cs typeface="Times New Roman"/>
              </a:rPr>
              <a:t>Mobile </a:t>
            </a:r>
            <a:r>
              <a:rPr sz="2000" spc="5" dirty="0">
                <a:latin typeface="Times New Roman"/>
                <a:cs typeface="Times New Roman"/>
              </a:rPr>
              <a:t>no.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etc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418844"/>
            <a:ext cx="5943600" cy="4093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0617"/>
            <a:ext cx="27311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Times New Roman"/>
                <a:cs typeface="Times New Roman"/>
              </a:rPr>
              <a:t>Routes</a:t>
            </a:r>
            <a:r>
              <a:rPr sz="2500" b="1" spc="-3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Availability: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BACE6-B8B1-4CF7-ADCE-FA20B9BDD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1"/>
            <a:ext cx="63246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874522"/>
            <a:ext cx="243713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Booking</a:t>
            </a:r>
            <a:r>
              <a:rPr sz="2500" spc="-65" dirty="0"/>
              <a:t> </a:t>
            </a:r>
            <a:r>
              <a:rPr sz="2500" dirty="0"/>
              <a:t>window</a:t>
            </a:r>
            <a:r>
              <a:rPr dirty="0"/>
              <a:t>: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902004" y="6423126"/>
            <a:ext cx="5970270" cy="1089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9500"/>
              </a:lnSpc>
              <a:spcBef>
                <a:spcPts val="110"/>
              </a:spcBef>
            </a:pPr>
            <a:r>
              <a:rPr sz="2000" dirty="0">
                <a:latin typeface="Times New Roman"/>
                <a:cs typeface="Times New Roman"/>
              </a:rPr>
              <a:t>To book </a:t>
            </a:r>
            <a:r>
              <a:rPr sz="2000" spc="-5" dirty="0">
                <a:latin typeface="Times New Roman"/>
                <a:cs typeface="Times New Roman"/>
              </a:rPr>
              <a:t>for cab </a:t>
            </a:r>
            <a:r>
              <a:rPr sz="2000" dirty="0">
                <a:latin typeface="Times New Roman"/>
                <a:cs typeface="Times New Roman"/>
              </a:rPr>
              <a:t>user </a:t>
            </a:r>
            <a:r>
              <a:rPr sz="2000" spc="-5" dirty="0">
                <a:latin typeface="Times New Roman"/>
                <a:cs typeface="Times New Roman"/>
              </a:rPr>
              <a:t>must provide </a:t>
            </a:r>
            <a:r>
              <a:rPr sz="2000" dirty="0">
                <a:latin typeface="Times New Roman"/>
                <a:cs typeface="Times New Roman"/>
              </a:rPr>
              <a:t>his/her </a:t>
            </a:r>
            <a:r>
              <a:rPr sz="2000" spc="-5" dirty="0">
                <a:latin typeface="Times New Roman"/>
                <a:cs typeface="Times New Roman"/>
              </a:rPr>
              <a:t>booking </a:t>
            </a:r>
            <a:r>
              <a:rPr sz="2000" dirty="0">
                <a:latin typeface="Times New Roman"/>
                <a:cs typeface="Times New Roman"/>
              </a:rPr>
              <a:t>details  e.g., </a:t>
            </a:r>
            <a:r>
              <a:rPr sz="2000" spc="-5" dirty="0">
                <a:latin typeface="Times New Roman"/>
                <a:cs typeface="Times New Roman"/>
              </a:rPr>
              <a:t>mobile </a:t>
            </a:r>
            <a:r>
              <a:rPr sz="2000" dirty="0">
                <a:latin typeface="Times New Roman"/>
                <a:cs typeface="Times New Roman"/>
              </a:rPr>
              <a:t>no, </a:t>
            </a:r>
            <a:r>
              <a:rPr sz="2000" spc="-5" dirty="0">
                <a:latin typeface="Times New Roman"/>
                <a:cs typeface="Times New Roman"/>
              </a:rPr>
              <a:t>route, Day,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time. After Clicking </a:t>
            </a:r>
            <a:r>
              <a:rPr sz="2000" dirty="0">
                <a:latin typeface="Times New Roman"/>
                <a:cs typeface="Times New Roman"/>
              </a:rPr>
              <a:t>on  check </a:t>
            </a:r>
            <a:r>
              <a:rPr sz="2000" spc="-5" dirty="0">
                <a:latin typeface="Times New Roman"/>
                <a:cs typeface="Times New Roman"/>
              </a:rPr>
              <a:t>fare </a:t>
            </a:r>
            <a:r>
              <a:rPr sz="2000" dirty="0">
                <a:latin typeface="Times New Roman"/>
                <a:cs typeface="Times New Roman"/>
              </a:rPr>
              <a:t>the System will </a:t>
            </a:r>
            <a:r>
              <a:rPr sz="2000" spc="-5" dirty="0">
                <a:latin typeface="Times New Roman"/>
                <a:cs typeface="Times New Roman"/>
              </a:rPr>
              <a:t>display the </a:t>
            </a:r>
            <a:r>
              <a:rPr sz="2000" dirty="0">
                <a:latin typeface="Times New Roman"/>
                <a:cs typeface="Times New Roman"/>
              </a:rPr>
              <a:t>fare 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Rs</a:t>
            </a:r>
            <a:r>
              <a:rPr sz="2400" spc="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485900"/>
            <a:ext cx="5943600" cy="4112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APPEND</a:t>
            </a:r>
            <a:r>
              <a:rPr spc="5" dirty="0"/>
              <a:t>I</a:t>
            </a:r>
            <a:r>
              <a:rPr spc="-5"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896416" y="1487677"/>
            <a:ext cx="5981065" cy="6350"/>
          </a:xfrm>
          <a:custGeom>
            <a:avLst/>
            <a:gdLst/>
            <a:ahLst/>
            <a:cxnLst/>
            <a:rect l="l" t="t" r="r" b="b"/>
            <a:pathLst>
              <a:path w="5981065" h="6350">
                <a:moveTo>
                  <a:pt x="5981065" y="0"/>
                </a:moveTo>
                <a:lnTo>
                  <a:pt x="0" y="0"/>
                </a:lnTo>
                <a:lnTo>
                  <a:pt x="0" y="6096"/>
                </a:lnTo>
                <a:lnTo>
                  <a:pt x="5981065" y="6096"/>
                </a:lnTo>
                <a:lnTo>
                  <a:pt x="5981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693518"/>
            <a:ext cx="2085975" cy="7630421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5" dirty="0">
                <a:latin typeface="Times New Roman"/>
                <a:cs typeface="Times New Roman"/>
              </a:rPr>
              <a:t>from tkinter import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*</a:t>
            </a:r>
          </a:p>
          <a:p>
            <a:pPr marL="12700" marR="26797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from tkinter import messagebox  from tkinter.ttk import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*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160655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user_names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["Admin", </a:t>
            </a:r>
            <a:r>
              <a:rPr sz="1100" spc="-10" dirty="0">
                <a:latin typeface="Times New Roman"/>
                <a:cs typeface="Times New Roman"/>
              </a:rPr>
              <a:t>""]  </a:t>
            </a:r>
            <a:r>
              <a:rPr sz="1100" dirty="0">
                <a:latin typeface="Times New Roman"/>
                <a:cs typeface="Times New Roman"/>
              </a:rPr>
              <a:t>passwords = </a:t>
            </a:r>
            <a:r>
              <a:rPr sz="1100" spc="-5" dirty="0">
                <a:latin typeface="Times New Roman"/>
                <a:cs typeface="Times New Roman"/>
              </a:rPr>
              <a:t>{"Admin":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"admin"}  </a:t>
            </a:r>
            <a:r>
              <a:rPr sz="1100" dirty="0">
                <a:latin typeface="Times New Roman"/>
                <a:cs typeface="Times New Roman"/>
              </a:rPr>
              <a:t>options =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[</a:t>
            </a:r>
          </a:p>
          <a:p>
            <a:pPr marL="1524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Times New Roman"/>
                <a:cs typeface="Times New Roman"/>
              </a:rPr>
              <a:t>"None",</a:t>
            </a:r>
            <a:endParaRPr sz="1100" dirty="0">
              <a:latin typeface="Times New Roman"/>
              <a:cs typeface="Times New Roman"/>
            </a:endParaRPr>
          </a:p>
          <a:p>
            <a:pPr marL="152400" marR="513715">
              <a:lnSpc>
                <a:spcPct val="110200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"LPU </a:t>
            </a:r>
            <a:r>
              <a:rPr sz="1100" spc="-5" dirty="0">
                <a:latin typeface="Times New Roman"/>
                <a:cs typeface="Times New Roman"/>
              </a:rPr>
              <a:t>Gate to Block-34",  </a:t>
            </a:r>
            <a:r>
              <a:rPr sz="1100" dirty="0">
                <a:latin typeface="Times New Roman"/>
                <a:cs typeface="Times New Roman"/>
              </a:rPr>
              <a:t>"LPU </a:t>
            </a:r>
            <a:r>
              <a:rPr sz="1100" spc="-5" dirty="0">
                <a:latin typeface="Times New Roman"/>
                <a:cs typeface="Times New Roman"/>
              </a:rPr>
              <a:t>Gate to Block-12",  </a:t>
            </a:r>
            <a:r>
              <a:rPr sz="1100" dirty="0">
                <a:latin typeface="Times New Roman"/>
                <a:cs typeface="Times New Roman"/>
              </a:rPr>
              <a:t>"LPU </a:t>
            </a:r>
            <a:r>
              <a:rPr sz="1100" spc="-5" dirty="0">
                <a:latin typeface="Times New Roman"/>
                <a:cs typeface="Times New Roman"/>
              </a:rPr>
              <a:t>Gate to Block-9",  "Block-34 </a:t>
            </a:r>
            <a:r>
              <a:rPr sz="1100" dirty="0">
                <a:latin typeface="Times New Roman"/>
                <a:cs typeface="Times New Roman"/>
              </a:rPr>
              <a:t>to LPU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Gate",  "Block-34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Block-9",  "Block-34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Block-5",  "Block-40 </a:t>
            </a:r>
            <a:r>
              <a:rPr sz="1100" dirty="0">
                <a:latin typeface="Times New Roman"/>
                <a:cs typeface="Times New Roman"/>
              </a:rPr>
              <a:t>to LPU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Gate",  "Block-56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Block-34",  "Block-56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Block-51",  "Block-36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Block-8",  "Block-51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Block-34",  "Block-51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Block-56"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Times New Roman"/>
                <a:cs typeface="Times New Roman"/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00" spc="-5" dirty="0">
                <a:latin typeface="Times New Roman"/>
                <a:cs typeface="Times New Roman"/>
              </a:rPr>
              <a:t>rates </a:t>
            </a:r>
            <a:r>
              <a:rPr sz="1100" dirty="0">
                <a:latin typeface="Times New Roman"/>
                <a:cs typeface="Times New Roman"/>
              </a:rPr>
              <a:t>= {</a:t>
            </a:r>
          </a:p>
          <a:p>
            <a:pPr marL="152400" marR="187960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"LPU </a:t>
            </a:r>
            <a:r>
              <a:rPr sz="1100" spc="-5" dirty="0">
                <a:latin typeface="Times New Roman"/>
                <a:cs typeface="Times New Roman"/>
              </a:rPr>
              <a:t>Gate to Block-34": "50",  </a:t>
            </a:r>
            <a:r>
              <a:rPr sz="1100" dirty="0">
                <a:latin typeface="Times New Roman"/>
                <a:cs typeface="Times New Roman"/>
              </a:rPr>
              <a:t>"LPU </a:t>
            </a:r>
            <a:r>
              <a:rPr sz="1100" spc="-5" dirty="0">
                <a:latin typeface="Times New Roman"/>
                <a:cs typeface="Times New Roman"/>
              </a:rPr>
              <a:t>Gate to Block-15": "2</a:t>
            </a:r>
            <a:r>
              <a:rPr lang="en-IN" sz="1100" spc="-5" dirty="0">
                <a:latin typeface="Times New Roman"/>
                <a:cs typeface="Times New Roman"/>
              </a:rPr>
              <a:t>5</a:t>
            </a:r>
            <a:r>
              <a:rPr sz="1100" spc="-5" dirty="0">
                <a:latin typeface="Times New Roman"/>
                <a:cs typeface="Times New Roman"/>
              </a:rPr>
              <a:t>",  </a:t>
            </a:r>
            <a:r>
              <a:rPr sz="1100" dirty="0">
                <a:latin typeface="Times New Roman"/>
                <a:cs typeface="Times New Roman"/>
              </a:rPr>
              <a:t>"LPU </a:t>
            </a:r>
            <a:r>
              <a:rPr sz="1100" spc="-5" dirty="0">
                <a:latin typeface="Times New Roman"/>
                <a:cs typeface="Times New Roman"/>
              </a:rPr>
              <a:t>Gate to Block-9": "20",  "Block-34 </a:t>
            </a:r>
            <a:r>
              <a:rPr sz="1100" dirty="0">
                <a:latin typeface="Times New Roman"/>
                <a:cs typeface="Times New Roman"/>
              </a:rPr>
              <a:t>to LPU </a:t>
            </a:r>
            <a:r>
              <a:rPr sz="1100" spc="-5" dirty="0">
                <a:latin typeface="Times New Roman"/>
                <a:cs typeface="Times New Roman"/>
              </a:rPr>
              <a:t>Gate":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"50",</a:t>
            </a:r>
            <a:endParaRPr sz="110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45"/>
              </a:spcBef>
            </a:pPr>
            <a:r>
              <a:rPr sz="1100" spc="-5" dirty="0">
                <a:latin typeface="Times New Roman"/>
                <a:cs typeface="Times New Roman"/>
              </a:rPr>
              <a:t>"Block-34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Block-9":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"50",</a:t>
            </a:r>
            <a:endParaRPr sz="1100" dirty="0">
              <a:latin typeface="Times New Roman"/>
              <a:cs typeface="Times New Roman"/>
            </a:endParaRPr>
          </a:p>
          <a:p>
            <a:pPr marL="152400" marR="18796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"Block-34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Block-5": "</a:t>
            </a:r>
            <a:r>
              <a:rPr lang="en-IN" sz="1100" spc="-5" dirty="0">
                <a:latin typeface="Times New Roman"/>
                <a:cs typeface="Times New Roman"/>
              </a:rPr>
              <a:t>75</a:t>
            </a:r>
            <a:r>
              <a:rPr sz="1100" spc="-5" dirty="0">
                <a:latin typeface="Times New Roman"/>
                <a:cs typeface="Times New Roman"/>
              </a:rPr>
              <a:t>",  "Block</a:t>
            </a:r>
            <a:r>
              <a:rPr lang="en-IN" sz="1100" spc="-5" dirty="0">
                <a:latin typeface="Times New Roman"/>
                <a:cs typeface="Times New Roman"/>
              </a:rPr>
              <a:t>-</a:t>
            </a:r>
            <a:r>
              <a:rPr sz="1100" spc="-5" dirty="0">
                <a:latin typeface="Times New Roman"/>
                <a:cs typeface="Times New Roman"/>
              </a:rPr>
              <a:t>56 </a:t>
            </a:r>
            <a:r>
              <a:rPr sz="1100" dirty="0">
                <a:latin typeface="Times New Roman"/>
                <a:cs typeface="Times New Roman"/>
              </a:rPr>
              <a:t>to LPU </a:t>
            </a:r>
            <a:r>
              <a:rPr sz="1100" spc="-5" dirty="0">
                <a:latin typeface="Times New Roman"/>
                <a:cs typeface="Times New Roman"/>
              </a:rPr>
              <a:t>Gate":"</a:t>
            </a:r>
            <a:r>
              <a:rPr lang="en-IN" sz="1100" spc="-5" dirty="0">
                <a:latin typeface="Times New Roman"/>
                <a:cs typeface="Times New Roman"/>
              </a:rPr>
              <a:t>120</a:t>
            </a:r>
            <a:r>
              <a:rPr sz="1100" spc="-5" dirty="0">
                <a:latin typeface="Times New Roman"/>
                <a:cs typeface="Times New Roman"/>
              </a:rPr>
              <a:t>",  </a:t>
            </a:r>
            <a:endParaRPr lang="en-IN" sz="1100" spc="-5" dirty="0">
              <a:latin typeface="Times New Roman"/>
              <a:cs typeface="Times New Roman"/>
            </a:endParaRPr>
          </a:p>
          <a:p>
            <a:pPr marL="152400" marR="18796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"Block-56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Block-34":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</a:t>
            </a:r>
            <a:r>
              <a:rPr lang="en-IN" sz="1100" spc="-5" dirty="0">
                <a:latin typeface="Times New Roman"/>
                <a:cs typeface="Times New Roman"/>
              </a:rPr>
              <a:t>7</a:t>
            </a:r>
            <a:r>
              <a:rPr sz="1100" spc="-5" dirty="0">
                <a:latin typeface="Times New Roman"/>
                <a:cs typeface="Times New Roman"/>
              </a:rPr>
              <a:t>0",</a:t>
            </a:r>
            <a:endParaRPr sz="110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50"/>
              </a:spcBef>
            </a:pPr>
            <a:r>
              <a:rPr sz="1100" spc="-5" dirty="0">
                <a:latin typeface="Times New Roman"/>
                <a:cs typeface="Times New Roman"/>
              </a:rPr>
              <a:t>"Block-56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Block-51":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"40",</a:t>
            </a:r>
            <a:endParaRPr sz="110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Times New Roman"/>
                <a:cs typeface="Times New Roman"/>
              </a:rPr>
              <a:t>"Block-36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Block-8":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</a:t>
            </a:r>
            <a:r>
              <a:rPr lang="en-IN" sz="1100" spc="-5" dirty="0">
                <a:latin typeface="Times New Roman"/>
                <a:cs typeface="Times New Roman"/>
              </a:rPr>
              <a:t>60</a:t>
            </a:r>
            <a:r>
              <a:rPr sz="1100" spc="-5" dirty="0">
                <a:latin typeface="Times New Roman"/>
                <a:cs typeface="Times New Roman"/>
              </a:rPr>
              <a:t>",</a:t>
            </a:r>
            <a:endParaRPr sz="110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Times New Roman"/>
                <a:cs typeface="Times New Roman"/>
              </a:rPr>
              <a:t>"Block-51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Block-34":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</a:t>
            </a:r>
            <a:r>
              <a:rPr lang="en-IN" sz="1100" spc="-5" dirty="0">
                <a:latin typeface="Times New Roman"/>
                <a:cs typeface="Times New Roman"/>
              </a:rPr>
              <a:t>65</a:t>
            </a:r>
            <a:r>
              <a:rPr sz="1100" spc="-5" dirty="0">
                <a:latin typeface="Times New Roman"/>
                <a:cs typeface="Times New Roman"/>
              </a:rPr>
              <a:t>",</a:t>
            </a:r>
            <a:endParaRPr sz="110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Times New Roman"/>
                <a:cs typeface="Times New Roman"/>
              </a:rPr>
              <a:t>"Block-51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Block-56":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</a:t>
            </a:r>
            <a:r>
              <a:rPr lang="en-IN" sz="1100" spc="-5" dirty="0">
                <a:latin typeface="Times New Roman"/>
                <a:cs typeface="Times New Roman"/>
              </a:rPr>
              <a:t>40</a:t>
            </a:r>
            <a:r>
              <a:rPr sz="1100" spc="-5" dirty="0">
                <a:latin typeface="Times New Roman"/>
                <a:cs typeface="Times New Roman"/>
              </a:rPr>
              <a:t>",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5080">
              <a:lnSpc>
                <a:spcPct val="110400"/>
              </a:lnSpc>
            </a:pPr>
            <a:r>
              <a:rPr sz="1100" dirty="0">
                <a:latin typeface="Times New Roman"/>
                <a:cs typeface="Times New Roman"/>
              </a:rPr>
              <a:t>root = </a:t>
            </a:r>
            <a:r>
              <a:rPr sz="1100" spc="-5" dirty="0">
                <a:latin typeface="Times New Roman"/>
                <a:cs typeface="Times New Roman"/>
              </a:rPr>
              <a:t>Tk()  root.geometry("700x450+300+100")  root.title("Main Screen")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61059"/>
            <a:ext cx="4803775" cy="796988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dirty="0">
                <a:latin typeface="Times New Roman"/>
                <a:cs typeface="Times New Roman"/>
              </a:rPr>
              <a:t># for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login</a:t>
            </a:r>
            <a:endParaRPr sz="1100">
              <a:latin typeface="Times New Roman"/>
              <a:cs typeface="Times New Roman"/>
            </a:endParaRPr>
          </a:p>
          <a:p>
            <a:pPr marL="12700" marR="3385185">
              <a:lnSpc>
                <a:spcPts val="1460"/>
              </a:lnSpc>
              <a:spcBef>
                <a:spcPts val="65"/>
              </a:spcBef>
            </a:pPr>
            <a:r>
              <a:rPr sz="1100" spc="-5" dirty="0">
                <a:latin typeface="Times New Roman"/>
                <a:cs typeface="Times New Roman"/>
              </a:rPr>
              <a:t>username1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StringVar()  </a:t>
            </a:r>
            <a:r>
              <a:rPr sz="1100" dirty="0">
                <a:latin typeface="Times New Roman"/>
                <a:cs typeface="Times New Roman"/>
              </a:rPr>
              <a:t>password1 =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StringVar()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3385185">
              <a:lnSpc>
                <a:spcPct val="110200"/>
              </a:lnSpc>
            </a:pPr>
            <a:r>
              <a:rPr sz="1100" dirty="0">
                <a:latin typeface="Times New Roman"/>
                <a:cs typeface="Times New Roman"/>
              </a:rPr>
              <a:t># for new </a:t>
            </a:r>
            <a:r>
              <a:rPr sz="1100" spc="-5" dirty="0">
                <a:latin typeface="Times New Roman"/>
                <a:cs typeface="Times New Roman"/>
              </a:rPr>
              <a:t>user  </a:t>
            </a:r>
            <a:r>
              <a:rPr sz="1100" dirty="0">
                <a:latin typeface="Times New Roman"/>
                <a:cs typeface="Times New Roman"/>
              </a:rPr>
              <a:t>gender_box = </a:t>
            </a:r>
            <a:r>
              <a:rPr sz="1100" spc="-5" dirty="0">
                <a:latin typeface="Times New Roman"/>
                <a:cs typeface="Times New Roman"/>
              </a:rPr>
              <a:t>IntVar()  username2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StringVar()  </a:t>
            </a:r>
            <a:r>
              <a:rPr sz="1100" dirty="0">
                <a:latin typeface="Times New Roman"/>
                <a:cs typeface="Times New Roman"/>
              </a:rPr>
              <a:t>password2 = </a:t>
            </a:r>
            <a:r>
              <a:rPr sz="1100" spc="-5" dirty="0">
                <a:latin typeface="Times New Roman"/>
                <a:cs typeface="Times New Roman"/>
              </a:rPr>
              <a:t>StringVar()  </a:t>
            </a:r>
            <a:r>
              <a:rPr sz="1100" dirty="0">
                <a:latin typeface="Times New Roman"/>
                <a:cs typeface="Times New Roman"/>
              </a:rPr>
              <a:t>name = </a:t>
            </a:r>
            <a:r>
              <a:rPr sz="1100" spc="-5" dirty="0">
                <a:latin typeface="Times New Roman"/>
                <a:cs typeface="Times New Roman"/>
              </a:rPr>
              <a:t>StringVar()  mobile_no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StringVar()  Email_id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StringVar()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3329940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# for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booking options_var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-5" dirty="0">
                <a:latin typeface="Times New Roman"/>
                <a:cs typeface="Times New Roman"/>
              </a:rPr>
              <a:t> StringVar()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275590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mobile_no_entry_text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StringVar()  day_entry_text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StringVar()  time_entry_text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StringVar()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375920">
              <a:lnSpc>
                <a:spcPct val="110900"/>
              </a:lnSpc>
              <a:tabLst>
                <a:tab pos="1571625" algn="l"/>
                <a:tab pos="4418965" algn="l"/>
              </a:tabLst>
            </a:pPr>
            <a:r>
              <a:rPr sz="1100" dirty="0">
                <a:latin typeface="Times New Roman"/>
                <a:cs typeface="Times New Roman"/>
              </a:rPr>
              <a:t>#</a:t>
            </a:r>
            <a:r>
              <a:rPr sz="110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dirty="0">
                <a:latin typeface="Times New Roman"/>
                <a:cs typeface="Times New Roman"/>
              </a:rPr>
              <a:t>show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rate </a:t>
            </a:r>
            <a:r>
              <a:rPr sz="110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dirty="0">
                <a:latin typeface="Times New Roman"/>
                <a:cs typeface="Times New Roman"/>
              </a:rPr>
              <a:t>                                                                def </a:t>
            </a:r>
            <a:r>
              <a:rPr sz="1100" spc="-5" dirty="0">
                <a:latin typeface="Times New Roman"/>
                <a:cs typeface="Times New Roman"/>
              </a:rPr>
              <a:t>show_rate(child1):</a:t>
            </a:r>
            <a:endParaRPr sz="1100">
              <a:latin typeface="Times New Roman"/>
              <a:cs typeface="Times New Roman"/>
            </a:endParaRPr>
          </a:p>
          <a:p>
            <a:pPr marL="152400" marR="3241675">
              <a:lnSpc>
                <a:spcPts val="1450"/>
              </a:lnSpc>
              <a:spcBef>
                <a:spcPts val="70"/>
              </a:spcBef>
            </a:pPr>
            <a:r>
              <a:rPr sz="1100" dirty="0">
                <a:latin typeface="Times New Roman"/>
                <a:cs typeface="Times New Roman"/>
              </a:rPr>
              <a:t>a = </a:t>
            </a:r>
            <a:r>
              <a:rPr sz="1100" spc="-5" dirty="0">
                <a:latin typeface="Times New Roman"/>
                <a:cs typeface="Times New Roman"/>
              </a:rPr>
              <a:t>str(options_var.get())  rate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rates[a]</a:t>
            </a:r>
            <a:endParaRPr sz="1100">
              <a:latin typeface="Times New Roman"/>
              <a:cs typeface="Times New Roman"/>
            </a:endParaRPr>
          </a:p>
          <a:p>
            <a:pPr marL="152400" marR="1361440">
              <a:lnSpc>
                <a:spcPts val="1450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lbl_fare_1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Label(child1, text=rate, font='Times </a:t>
            </a:r>
            <a:r>
              <a:rPr sz="1100" spc="-10" dirty="0">
                <a:latin typeface="Times New Roman"/>
                <a:cs typeface="Times New Roman"/>
              </a:rPr>
              <a:t>18 </a:t>
            </a:r>
            <a:r>
              <a:rPr sz="1100" spc="-5" dirty="0">
                <a:latin typeface="Times New Roman"/>
                <a:cs typeface="Times New Roman"/>
              </a:rPr>
              <a:t>bold')  lbl_fare_1.place(relx=.6, </a:t>
            </a:r>
            <a:r>
              <a:rPr sz="1100" dirty="0">
                <a:latin typeface="Times New Roman"/>
                <a:cs typeface="Times New Roman"/>
              </a:rPr>
              <a:t>rely=.45,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67005">
              <a:lnSpc>
                <a:spcPct val="110000"/>
              </a:lnSpc>
              <a:spcBef>
                <a:spcPts val="5"/>
              </a:spcBef>
              <a:tabLst>
                <a:tab pos="1756410" algn="l"/>
                <a:tab pos="4627880" algn="l"/>
              </a:tabLst>
            </a:pPr>
            <a:r>
              <a:rPr sz="1100" dirty="0">
                <a:latin typeface="Times New Roman"/>
                <a:cs typeface="Times New Roman"/>
              </a:rPr>
              <a:t>#</a:t>
            </a:r>
            <a:r>
              <a:rPr sz="110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booking </a:t>
            </a:r>
            <a:r>
              <a:rPr sz="110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dirty="0">
                <a:latin typeface="Times New Roman"/>
                <a:cs typeface="Times New Roman"/>
              </a:rPr>
              <a:t>                                                             def </a:t>
            </a:r>
            <a:r>
              <a:rPr sz="1100" spc="-5" dirty="0">
                <a:latin typeface="Times New Roman"/>
                <a:cs typeface="Times New Roman"/>
              </a:rPr>
              <a:t>show_msg_booking():</a:t>
            </a:r>
            <a:endParaRPr sz="1100">
              <a:latin typeface="Times New Roman"/>
              <a:cs typeface="Times New Roman"/>
            </a:endParaRPr>
          </a:p>
          <a:p>
            <a:pPr marL="152400" marR="2479675">
              <a:lnSpc>
                <a:spcPts val="146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mob = </a:t>
            </a:r>
            <a:r>
              <a:rPr sz="1100" spc="-5" dirty="0">
                <a:latin typeface="Times New Roman"/>
                <a:cs typeface="Times New Roman"/>
              </a:rPr>
              <a:t>str(mobile_no_entry_text.get())  </a:t>
            </a:r>
            <a:r>
              <a:rPr sz="1100" dirty="0">
                <a:latin typeface="Times New Roman"/>
                <a:cs typeface="Times New Roman"/>
              </a:rPr>
              <a:t>day =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str(day_entry_text.get())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65"/>
              </a:spcBef>
            </a:pPr>
            <a:r>
              <a:rPr sz="1100" spc="-5" dirty="0">
                <a:latin typeface="Times New Roman"/>
                <a:cs typeface="Times New Roman"/>
              </a:rPr>
              <a:t>time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str(time_entry_text.get())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92735" marR="646430" indent="-140335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if mob != </a:t>
            </a:r>
            <a:r>
              <a:rPr sz="1100" spc="-5" dirty="0">
                <a:latin typeface="Times New Roman"/>
                <a:cs typeface="Times New Roman"/>
              </a:rPr>
              <a:t>""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day </a:t>
            </a:r>
            <a:r>
              <a:rPr sz="1100" dirty="0">
                <a:latin typeface="Times New Roman"/>
                <a:cs typeface="Times New Roman"/>
              </a:rPr>
              <a:t>!= </a:t>
            </a:r>
            <a:r>
              <a:rPr sz="1100" spc="-5" dirty="0">
                <a:latin typeface="Times New Roman"/>
                <a:cs typeface="Times New Roman"/>
              </a:rPr>
              <a:t>""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time </a:t>
            </a:r>
            <a:r>
              <a:rPr sz="1100" dirty="0">
                <a:latin typeface="Times New Roman"/>
                <a:cs typeface="Times New Roman"/>
              </a:rPr>
              <a:t>!= </a:t>
            </a:r>
            <a:r>
              <a:rPr sz="1100" spc="-5" dirty="0">
                <a:latin typeface="Times New Roman"/>
                <a:cs typeface="Times New Roman"/>
              </a:rPr>
              <a:t>"":  messagebox.showinfo("Booking Successful", </a:t>
            </a:r>
            <a:r>
              <a:rPr sz="1100" dirty="0">
                <a:latin typeface="Times New Roman"/>
                <a:cs typeface="Times New Roman"/>
              </a:rPr>
              <a:t>"Booking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Successful")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50"/>
              </a:spcBef>
            </a:pPr>
            <a:r>
              <a:rPr sz="1100" dirty="0">
                <a:latin typeface="Times New Roman"/>
                <a:cs typeface="Times New Roman"/>
              </a:rPr>
              <a:t>else: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Times New Roman"/>
                <a:cs typeface="Times New Roman"/>
              </a:rPr>
              <a:t>messagebox.showerror("ERROR", "Mobile number </a:t>
            </a:r>
            <a:r>
              <a:rPr sz="1100" dirty="0">
                <a:latin typeface="Times New Roman"/>
                <a:cs typeface="Times New Roman"/>
              </a:rPr>
              <a:t>or day </a:t>
            </a:r>
            <a:r>
              <a:rPr sz="1100" spc="-5" dirty="0">
                <a:latin typeface="Times New Roman"/>
                <a:cs typeface="Times New Roman"/>
              </a:rPr>
              <a:t>or time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not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filled")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20320">
              <a:lnSpc>
                <a:spcPct val="110900"/>
              </a:lnSpc>
              <a:spcBef>
                <a:spcPts val="5"/>
              </a:spcBef>
              <a:tabLst>
                <a:tab pos="1849120" algn="l"/>
                <a:tab pos="4774565" algn="l"/>
              </a:tabLst>
            </a:pPr>
            <a:r>
              <a:rPr sz="1100" dirty="0">
                <a:latin typeface="Times New Roman"/>
                <a:cs typeface="Times New Roman"/>
              </a:rPr>
              <a:t>#</a:t>
            </a:r>
            <a:r>
              <a:rPr sz="110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dirty="0">
                <a:latin typeface="Times New Roman"/>
                <a:cs typeface="Times New Roman"/>
              </a:rPr>
              <a:t>create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account </a:t>
            </a:r>
            <a:r>
              <a:rPr sz="110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dirty="0">
                <a:latin typeface="Times New Roman"/>
                <a:cs typeface="Times New Roman"/>
              </a:rPr>
              <a:t>                                                          def </a:t>
            </a:r>
            <a:r>
              <a:rPr sz="1100" spc="-5" dirty="0">
                <a:latin typeface="Times New Roman"/>
                <a:cs typeface="Times New Roman"/>
              </a:rPr>
              <a:t>create_new_user():</a:t>
            </a:r>
            <a:endParaRPr sz="1100">
              <a:latin typeface="Times New Roman"/>
              <a:cs typeface="Times New Roman"/>
            </a:endParaRPr>
          </a:p>
          <a:p>
            <a:pPr marL="152400" marR="3054350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user_new =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username2.get()  </a:t>
            </a:r>
            <a:r>
              <a:rPr sz="1100" dirty="0">
                <a:latin typeface="Times New Roman"/>
                <a:cs typeface="Times New Roman"/>
              </a:rPr>
              <a:t>pass_new =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password2.get()  </a:t>
            </a:r>
            <a:r>
              <a:rPr sz="1100" dirty="0">
                <a:latin typeface="Times New Roman"/>
                <a:cs typeface="Times New Roman"/>
              </a:rPr>
              <a:t>gender = </a:t>
            </a:r>
            <a:r>
              <a:rPr sz="1100" spc="-5" dirty="0">
                <a:latin typeface="Times New Roman"/>
                <a:cs typeface="Times New Roman"/>
              </a:rPr>
              <a:t>gender_box.get()  </a:t>
            </a:r>
            <a:r>
              <a:rPr sz="1100" dirty="0">
                <a:latin typeface="Times New Roman"/>
                <a:cs typeface="Times New Roman"/>
              </a:rPr>
              <a:t>name_new =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name.get()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6656"/>
            <a:ext cx="5960745" cy="8154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422783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mob = </a:t>
            </a:r>
            <a:r>
              <a:rPr sz="1100" spc="-5" dirty="0">
                <a:latin typeface="Times New Roman"/>
                <a:cs typeface="Times New Roman"/>
              </a:rPr>
              <a:t>mobile_no.get()  email_new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Email_id.get()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indent="139700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if user_new != "" and pass_new != "" and </a:t>
            </a:r>
            <a:r>
              <a:rPr sz="1100" spc="-5" dirty="0">
                <a:latin typeface="Times New Roman"/>
                <a:cs typeface="Times New Roman"/>
              </a:rPr>
              <a:t>(gender != </a:t>
            </a:r>
            <a:r>
              <a:rPr sz="1100" dirty="0">
                <a:latin typeface="Times New Roman"/>
                <a:cs typeface="Times New Roman"/>
              </a:rPr>
              <a:t>1 or gender </a:t>
            </a:r>
            <a:r>
              <a:rPr sz="1100" spc="-5" dirty="0">
                <a:latin typeface="Times New Roman"/>
                <a:cs typeface="Times New Roman"/>
              </a:rPr>
              <a:t>!= </a:t>
            </a:r>
            <a:r>
              <a:rPr sz="1100" dirty="0">
                <a:latin typeface="Times New Roman"/>
                <a:cs typeface="Times New Roman"/>
              </a:rPr>
              <a:t>2) and </a:t>
            </a:r>
            <a:r>
              <a:rPr sz="1100" spc="-5" dirty="0">
                <a:latin typeface="Times New Roman"/>
                <a:cs typeface="Times New Roman"/>
              </a:rPr>
              <a:t>name_new </a:t>
            </a:r>
            <a:r>
              <a:rPr sz="1100" dirty="0">
                <a:latin typeface="Times New Roman"/>
                <a:cs typeface="Times New Roman"/>
              </a:rPr>
              <a:t>!= </a:t>
            </a:r>
            <a:r>
              <a:rPr sz="1100" spc="-5" dirty="0">
                <a:latin typeface="Times New Roman"/>
                <a:cs typeface="Times New Roman"/>
              </a:rPr>
              <a:t>"" </a:t>
            </a:r>
            <a:r>
              <a:rPr sz="1100" dirty="0">
                <a:latin typeface="Times New Roman"/>
                <a:cs typeface="Times New Roman"/>
              </a:rPr>
              <a:t>and mob !=  ""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\</a:t>
            </a:r>
            <a:endParaRPr sz="1100">
              <a:latin typeface="Times New Roman"/>
              <a:cs typeface="Times New Roman"/>
            </a:endParaRPr>
          </a:p>
          <a:p>
            <a:pPr marL="292735" marR="4154170" indent="13970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and email_new </a:t>
            </a:r>
            <a:r>
              <a:rPr sz="1100" dirty="0">
                <a:latin typeface="Times New Roman"/>
                <a:cs typeface="Times New Roman"/>
              </a:rPr>
              <a:t>!= </a:t>
            </a:r>
            <a:r>
              <a:rPr sz="1100" spc="-5" dirty="0">
                <a:latin typeface="Times New Roman"/>
                <a:cs typeface="Times New Roman"/>
              </a:rPr>
              <a:t>"":  user_names[1]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user_new</a:t>
            </a:r>
            <a:endParaRPr sz="1100">
              <a:latin typeface="Times New Roman"/>
              <a:cs typeface="Times New Roman"/>
            </a:endParaRPr>
          </a:p>
          <a:p>
            <a:pPr marL="292735" marR="1684655">
              <a:lnSpc>
                <a:spcPct val="110000"/>
              </a:lnSpc>
              <a:spcBef>
                <a:spcPts val="10"/>
              </a:spcBef>
            </a:pPr>
            <a:r>
              <a:rPr sz="1100" spc="-5" dirty="0">
                <a:latin typeface="Times New Roman"/>
                <a:cs typeface="Times New Roman"/>
              </a:rPr>
              <a:t>new_user_created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{user_new: </a:t>
            </a:r>
            <a:r>
              <a:rPr sz="1100" dirty="0">
                <a:latin typeface="Times New Roman"/>
                <a:cs typeface="Times New Roman"/>
              </a:rPr>
              <a:t>pass_new}  </a:t>
            </a:r>
            <a:r>
              <a:rPr sz="1100" spc="-5" dirty="0">
                <a:latin typeface="Times New Roman"/>
                <a:cs typeface="Times New Roman"/>
              </a:rPr>
              <a:t>passwords.update(new_user_created)  messagebox.showinfo("Successful", "New User Created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successfully")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Times New Roman"/>
                <a:cs typeface="Times New Roman"/>
              </a:rPr>
              <a:t>else: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Times New Roman"/>
                <a:cs typeface="Times New Roman"/>
              </a:rPr>
              <a:t>messagebox.showerror("ERROR", "One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5" dirty="0">
                <a:latin typeface="Times New Roman"/>
                <a:cs typeface="Times New Roman"/>
              </a:rPr>
              <a:t>more field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empty")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def </a:t>
            </a:r>
            <a:r>
              <a:rPr sz="1100" spc="-5" dirty="0">
                <a:latin typeface="Times New Roman"/>
                <a:cs typeface="Times New Roman"/>
              </a:rPr>
              <a:t>new_user():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Times New Roman"/>
                <a:cs typeface="Times New Roman"/>
              </a:rPr>
              <a:t>root_child_1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Toplevel(root)</a:t>
            </a:r>
            <a:endParaRPr sz="1100">
              <a:latin typeface="Times New Roman"/>
              <a:cs typeface="Times New Roman"/>
            </a:endParaRPr>
          </a:p>
          <a:p>
            <a:pPr marL="152400" marR="3251200">
              <a:lnSpc>
                <a:spcPct val="110000"/>
              </a:lnSpc>
              <a:spcBef>
                <a:spcPts val="15"/>
              </a:spcBef>
            </a:pPr>
            <a:r>
              <a:rPr sz="1100" spc="-5" dirty="0">
                <a:latin typeface="Times New Roman"/>
                <a:cs typeface="Times New Roman"/>
              </a:rPr>
              <a:t>root_child_1.title("New User")  root_child_1.geometry("700x450+300+100")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52400" marR="1136015">
              <a:lnSpc>
                <a:spcPct val="110000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lbl2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text="Register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New Account", font='Times </a:t>
            </a:r>
            <a:r>
              <a:rPr sz="1100" spc="-10" dirty="0">
                <a:latin typeface="Times New Roman"/>
                <a:cs typeface="Times New Roman"/>
              </a:rPr>
              <a:t>30 </a:t>
            </a:r>
            <a:r>
              <a:rPr sz="1100" spc="-5" dirty="0">
                <a:latin typeface="Times New Roman"/>
                <a:cs typeface="Times New Roman"/>
              </a:rPr>
              <a:t>bold')  lbl2.place(relx=.5, rely=.1, anchor=CENTER)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52400" marR="1495425">
              <a:lnSpc>
                <a:spcPct val="110200"/>
              </a:lnSpc>
            </a:pPr>
            <a:r>
              <a:rPr sz="1100" spc="-5" dirty="0">
                <a:latin typeface="Times New Roman"/>
                <a:cs typeface="Times New Roman"/>
              </a:rPr>
              <a:t>lbl_username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text='Username :', font='Times </a:t>
            </a:r>
            <a:r>
              <a:rPr sz="1100" spc="-10" dirty="0">
                <a:latin typeface="Times New Roman"/>
                <a:cs typeface="Times New Roman"/>
              </a:rPr>
              <a:t>18 </a:t>
            </a:r>
            <a:r>
              <a:rPr sz="1100" spc="-5" dirty="0">
                <a:latin typeface="Times New Roman"/>
                <a:cs typeface="Times New Roman"/>
              </a:rPr>
              <a:t>bold')  lbl_username.place(relx=.3, rely=.25,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 marL="152400" marR="162179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username_entry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Entry(root_child_1, textvariable=username2, width=35)  username_entry.place(relx=.6, rely=.25,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52400" marR="1533525">
              <a:lnSpc>
                <a:spcPct val="110000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lbl_password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text='Password :', font='Times </a:t>
            </a:r>
            <a:r>
              <a:rPr sz="1100" spc="-10" dirty="0">
                <a:latin typeface="Times New Roman"/>
                <a:cs typeface="Times New Roman"/>
              </a:rPr>
              <a:t>18 </a:t>
            </a:r>
            <a:r>
              <a:rPr sz="1100" spc="-5" dirty="0">
                <a:latin typeface="Times New Roman"/>
                <a:cs typeface="Times New Roman"/>
              </a:rPr>
              <a:t>bold')  lbl_password.place(relx=.3, rely=.35,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 marL="152400" marR="1010919">
              <a:lnSpc>
                <a:spcPts val="146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password_entry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Entry(root_child_1, show="*", textvariable=password2, width=35)  password_entry.place(relx=.6, rely=.35, anchor=CENTER)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0" marR="1958339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lbl_name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text='Name :', font='Times </a:t>
            </a:r>
            <a:r>
              <a:rPr sz="1100" dirty="0">
                <a:latin typeface="Times New Roman"/>
                <a:cs typeface="Times New Roman"/>
              </a:rPr>
              <a:t>18 bold')  </a:t>
            </a:r>
            <a:r>
              <a:rPr sz="1100" spc="-5" dirty="0">
                <a:latin typeface="Times New Roman"/>
                <a:cs typeface="Times New Roman"/>
              </a:rPr>
              <a:t>lbl_name.place(relx=.3, rely=.45,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 marL="152400" marR="2157730">
              <a:lnSpc>
                <a:spcPts val="1470"/>
              </a:lnSpc>
              <a:spcBef>
                <a:spcPts val="55"/>
              </a:spcBef>
            </a:pPr>
            <a:r>
              <a:rPr sz="1100" spc="-5" dirty="0">
                <a:latin typeface="Times New Roman"/>
                <a:cs typeface="Times New Roman"/>
              </a:rPr>
              <a:t>name_entry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Entry(root_child_1, textvariable=name, width=35)  name_entry.place(relx=.6, rely=.45,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52400" marR="1805939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lbl_gender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text='Gender :', font='Times </a:t>
            </a:r>
            <a:r>
              <a:rPr sz="1100" dirty="0">
                <a:latin typeface="Times New Roman"/>
                <a:cs typeface="Times New Roman"/>
              </a:rPr>
              <a:t>18 </a:t>
            </a:r>
            <a:r>
              <a:rPr sz="1100" spc="-5" dirty="0">
                <a:latin typeface="Times New Roman"/>
                <a:cs typeface="Times New Roman"/>
              </a:rPr>
              <a:t>bold')  lbl_gender.place(relx=.3, </a:t>
            </a:r>
            <a:r>
              <a:rPr sz="1100" dirty="0">
                <a:latin typeface="Times New Roman"/>
                <a:cs typeface="Times New Roman"/>
              </a:rPr>
              <a:t>rely=.55,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52400" marR="1229360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gender1 = </a:t>
            </a:r>
            <a:r>
              <a:rPr sz="1100" spc="-5" dirty="0">
                <a:latin typeface="Times New Roman"/>
                <a:cs typeface="Times New Roman"/>
              </a:rPr>
              <a:t>Radiobutton(root_child_1, text='Male', variable=gender_box, value=1)  gender1.place(relx=.5, </a:t>
            </a:r>
            <a:r>
              <a:rPr sz="1100" dirty="0">
                <a:latin typeface="Times New Roman"/>
                <a:cs typeface="Times New Roman"/>
              </a:rPr>
              <a:t>rely=.55,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 marL="152400" marR="1102995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gender2 = </a:t>
            </a:r>
            <a:r>
              <a:rPr sz="1100" spc="-5" dirty="0">
                <a:latin typeface="Times New Roman"/>
                <a:cs typeface="Times New Roman"/>
              </a:rPr>
              <a:t>Radiobutton(root_child_1, text='Female', </a:t>
            </a:r>
            <a:r>
              <a:rPr sz="1100" dirty="0">
                <a:latin typeface="Times New Roman"/>
                <a:cs typeface="Times New Roman"/>
              </a:rPr>
              <a:t>variable=gender_box, </a:t>
            </a:r>
            <a:r>
              <a:rPr sz="1100" spc="-5" dirty="0">
                <a:latin typeface="Times New Roman"/>
                <a:cs typeface="Times New Roman"/>
              </a:rPr>
              <a:t>value=2)  gender2.place(relx=.6, </a:t>
            </a:r>
            <a:r>
              <a:rPr sz="1100" dirty="0">
                <a:latin typeface="Times New Roman"/>
                <a:cs typeface="Times New Roman"/>
              </a:rPr>
              <a:t>rely=.55,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61059"/>
            <a:ext cx="5699760" cy="7969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1334770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lbl_mobile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text='Mobile </a:t>
            </a:r>
            <a:r>
              <a:rPr sz="1100" dirty="0">
                <a:latin typeface="Times New Roman"/>
                <a:cs typeface="Times New Roman"/>
              </a:rPr>
              <a:t>no. </a:t>
            </a:r>
            <a:r>
              <a:rPr sz="1100" spc="-5" dirty="0">
                <a:latin typeface="Times New Roman"/>
                <a:cs typeface="Times New Roman"/>
              </a:rPr>
              <a:t>:', font='Times </a:t>
            </a:r>
            <a:r>
              <a:rPr sz="1100" dirty="0">
                <a:latin typeface="Times New Roman"/>
                <a:cs typeface="Times New Roman"/>
              </a:rPr>
              <a:t>18 </a:t>
            </a:r>
            <a:r>
              <a:rPr sz="1100" spc="-5" dirty="0">
                <a:latin typeface="Times New Roman"/>
                <a:cs typeface="Times New Roman"/>
              </a:rPr>
              <a:t>bold')  lbl_mobile.place(relx=.3, </a:t>
            </a:r>
            <a:r>
              <a:rPr sz="1100" dirty="0">
                <a:latin typeface="Times New Roman"/>
                <a:cs typeface="Times New Roman"/>
              </a:rPr>
              <a:t>rely=.65,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 marL="152400" marR="1306830">
              <a:lnSpc>
                <a:spcPct val="110000"/>
              </a:lnSpc>
              <a:spcBef>
                <a:spcPts val="10"/>
              </a:spcBef>
            </a:pPr>
            <a:r>
              <a:rPr sz="1100" spc="-5" dirty="0">
                <a:latin typeface="Times New Roman"/>
                <a:cs typeface="Times New Roman"/>
              </a:rPr>
              <a:t>mobile_no_entry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Entry(root_child_1, textvariable=mobile_no, width=35)  mobile_no_entry.place(relx=.6, rely=.65,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52400" marR="1509395">
              <a:lnSpc>
                <a:spcPct val="110900"/>
              </a:lnSpc>
            </a:pPr>
            <a:r>
              <a:rPr sz="1100" spc="-5" dirty="0">
                <a:latin typeface="Times New Roman"/>
                <a:cs typeface="Times New Roman"/>
              </a:rPr>
              <a:t>lbl_email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text='Email ID :', font='Times </a:t>
            </a:r>
            <a:r>
              <a:rPr sz="1100" dirty="0">
                <a:latin typeface="Times New Roman"/>
                <a:cs typeface="Times New Roman"/>
              </a:rPr>
              <a:t>18 </a:t>
            </a:r>
            <a:r>
              <a:rPr sz="1100" spc="-5" dirty="0">
                <a:latin typeface="Times New Roman"/>
                <a:cs typeface="Times New Roman"/>
              </a:rPr>
              <a:t>bold')  lbl_email.place(relx=.3, </a:t>
            </a:r>
            <a:r>
              <a:rPr sz="1100" dirty="0">
                <a:latin typeface="Times New Roman"/>
                <a:cs typeface="Times New Roman"/>
              </a:rPr>
              <a:t>rely=.75,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 marL="152400" marR="1679575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email_entry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Entry(root_child_1, textvariable=Email_id, width=35)  email_entry.place(relx=.6, rely=.75,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52400" marR="424180">
              <a:lnSpc>
                <a:spcPct val="111100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submit_btn1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Button(root_child_1, text='Create', command=lambda: [create_new_user()])  submit_btn1.place(relx=.6, </a:t>
            </a:r>
            <a:r>
              <a:rPr sz="1100" dirty="0">
                <a:latin typeface="Times New Roman"/>
                <a:cs typeface="Times New Roman"/>
              </a:rPr>
              <a:t>rely=.9, </a:t>
            </a:r>
            <a:r>
              <a:rPr sz="1100" spc="-5" dirty="0">
                <a:latin typeface="Times New Roman"/>
                <a:cs typeface="Times New Roman"/>
              </a:rPr>
              <a:t>anchor=CENTER, height=40,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width=70)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52400" marR="505459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exit_btn2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Button(root_child_1, text='Exit', command=lambda: [root_child_1.destroy()])  exit_btn2.place(relx=.7, </a:t>
            </a:r>
            <a:r>
              <a:rPr sz="1100" dirty="0">
                <a:latin typeface="Times New Roman"/>
                <a:cs typeface="Times New Roman"/>
              </a:rPr>
              <a:t>rely=.9, </a:t>
            </a:r>
            <a:r>
              <a:rPr sz="1100" spc="-5" dirty="0">
                <a:latin typeface="Times New Roman"/>
                <a:cs typeface="Times New Roman"/>
              </a:rPr>
              <a:t>anchor=CENTER, height=40, width=70)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root_child_1.mainloop()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1337310">
              <a:lnSpc>
                <a:spcPct val="110000"/>
              </a:lnSpc>
              <a:tabLst>
                <a:tab pos="2175510" algn="l"/>
                <a:tab pos="4354195" algn="l"/>
              </a:tabLst>
            </a:pPr>
            <a:r>
              <a:rPr sz="1100" dirty="0">
                <a:latin typeface="Times New Roman"/>
                <a:cs typeface="Times New Roman"/>
              </a:rPr>
              <a:t>#</a:t>
            </a:r>
            <a:r>
              <a:rPr sz="110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dirty="0">
                <a:latin typeface="Times New Roman"/>
                <a:cs typeface="Times New Roman"/>
              </a:rPr>
              <a:t>login </a:t>
            </a:r>
            <a:r>
              <a:rPr sz="110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100" dirty="0">
                <a:latin typeface="Times New Roman"/>
                <a:cs typeface="Times New Roman"/>
              </a:rPr>
              <a:t> def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login_button():</a:t>
            </a:r>
            <a:endParaRPr sz="1100" dirty="0">
              <a:latin typeface="Times New Roman"/>
              <a:cs typeface="Times New Roman"/>
            </a:endParaRPr>
          </a:p>
          <a:p>
            <a:pPr marL="152400" marR="4183379">
              <a:lnSpc>
                <a:spcPct val="110000"/>
              </a:lnSpc>
              <a:spcBef>
                <a:spcPts val="10"/>
              </a:spcBef>
            </a:pPr>
            <a:r>
              <a:rPr sz="1100" spc="-5" dirty="0">
                <a:latin typeface="Times New Roman"/>
                <a:cs typeface="Times New Roman"/>
              </a:rPr>
              <a:t>user1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username1.get()  user1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str(user1)</a:t>
            </a:r>
            <a:endParaRPr sz="1100" dirty="0">
              <a:latin typeface="Times New Roman"/>
              <a:cs typeface="Times New Roman"/>
            </a:endParaRPr>
          </a:p>
          <a:p>
            <a:pPr marL="152400" marR="4184015">
              <a:lnSpc>
                <a:spcPct val="110000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pass1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password1.get()  pass1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-5" dirty="0">
                <a:latin typeface="Times New Roman"/>
                <a:cs typeface="Times New Roman"/>
              </a:rPr>
              <a:t> str(pass1)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a =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"1"</a:t>
            </a:r>
          </a:p>
          <a:p>
            <a:pPr marL="292735" marR="4394200" indent="-140335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for x in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user_names:  if </a:t>
            </a:r>
            <a:r>
              <a:rPr sz="1100" dirty="0">
                <a:latin typeface="Times New Roman"/>
                <a:cs typeface="Times New Roman"/>
              </a:rPr>
              <a:t>user1 ==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x:</a:t>
            </a:r>
            <a:endParaRPr sz="1100" dirty="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Times New Roman"/>
                <a:cs typeface="Times New Roman"/>
              </a:rPr>
              <a:t>a =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x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92735" marR="2850515" indent="-140335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if a == </a:t>
            </a:r>
            <a:r>
              <a:rPr sz="1100" spc="-5" dirty="0">
                <a:latin typeface="Times New Roman"/>
                <a:cs typeface="Times New Roman"/>
              </a:rPr>
              <a:t>user1 and passwords[a] </a:t>
            </a:r>
            <a:r>
              <a:rPr sz="1100" dirty="0">
                <a:latin typeface="Times New Roman"/>
                <a:cs typeface="Times New Roman"/>
              </a:rPr>
              <a:t>== </a:t>
            </a:r>
            <a:r>
              <a:rPr sz="1100" spc="-5" dirty="0">
                <a:latin typeface="Times New Roman"/>
                <a:cs typeface="Times New Roman"/>
              </a:rPr>
              <a:t>pass1:  root_child_1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Toplevel(root)  root_child_1.title("Booking Request")  root_child_1.geometry("700x450+300+100")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92735" marR="1360805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lbl5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text="Book </a:t>
            </a:r>
            <a:r>
              <a:rPr sz="1100" dirty="0">
                <a:latin typeface="Times New Roman"/>
                <a:cs typeface="Times New Roman"/>
              </a:rPr>
              <a:t>your </a:t>
            </a:r>
            <a:r>
              <a:rPr sz="1100" spc="-5" dirty="0">
                <a:latin typeface="Times New Roman"/>
                <a:cs typeface="Times New Roman"/>
              </a:rPr>
              <a:t>ride", font='Times </a:t>
            </a:r>
            <a:r>
              <a:rPr sz="1100" spc="-10" dirty="0">
                <a:latin typeface="Times New Roman"/>
                <a:cs typeface="Times New Roman"/>
              </a:rPr>
              <a:t>30 </a:t>
            </a:r>
            <a:r>
              <a:rPr sz="1100" spc="-5" dirty="0">
                <a:latin typeface="Times New Roman"/>
                <a:cs typeface="Times New Roman"/>
              </a:rPr>
              <a:t>bold')  lbl5.place(relx=.5, rely=.1, anchor=CENTER)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92735" marR="709930">
              <a:lnSpc>
                <a:spcPct val="110000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mobile_no_booking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text='Mobile no :', font='Times 18 bold')  mobile_no_booking.place(relx=.3, rely=.25,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 marL="292735" marR="508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mobile_no_booking_entry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Entry(root_child_1, textvariable=mobile_no_entry_text, width=35)  mobile_no_booking_entry.place(relx=.6, rely=.25,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Times New Roman"/>
                <a:cs typeface="Times New Roman"/>
              </a:rPr>
              <a:t>lbl_routes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text='Select Route :', font='Times </a:t>
            </a:r>
            <a:r>
              <a:rPr sz="1100" dirty="0">
                <a:latin typeface="Times New Roman"/>
                <a:cs typeface="Times New Roman"/>
              </a:rPr>
              <a:t>18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bold')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92789-165C-CF0E-9E14-118A1D792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8" y="0"/>
            <a:ext cx="6941043" cy="10058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6656"/>
            <a:ext cx="5838825" cy="8154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2247900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lbl_routes.place(relx=.3, rely=.35, anchor=CENTER)  routes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OptionMenu(root_child_1, options_var, *options)  routes.place(relx=.55, </a:t>
            </a:r>
            <a:r>
              <a:rPr sz="1100" dirty="0">
                <a:latin typeface="Times New Roman"/>
                <a:cs typeface="Times New Roman"/>
              </a:rPr>
              <a:t>rely=.35,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 marL="292735" marR="5080">
              <a:lnSpc>
                <a:spcPct val="110000"/>
              </a:lnSpc>
              <a:spcBef>
                <a:spcPts val="10"/>
              </a:spcBef>
            </a:pPr>
            <a:r>
              <a:rPr sz="1100" spc="-5" dirty="0">
                <a:latin typeface="Times New Roman"/>
                <a:cs typeface="Times New Roman"/>
              </a:rPr>
              <a:t>rate_btn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Button(root_child_1, text="Check fare", command=lambda: [show_rate(root_child_1)])  rate_btn.place(relx=.75, rely=.35,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 marL="292735" marR="1725295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fare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text='Fare </a:t>
            </a:r>
            <a:r>
              <a:rPr sz="1100" dirty="0">
                <a:latin typeface="Times New Roman"/>
                <a:cs typeface="Times New Roman"/>
              </a:rPr>
              <a:t>in Rs. </a:t>
            </a:r>
            <a:r>
              <a:rPr sz="1100" spc="-5" dirty="0">
                <a:latin typeface="Times New Roman"/>
                <a:cs typeface="Times New Roman"/>
              </a:rPr>
              <a:t>:', font='Times </a:t>
            </a:r>
            <a:r>
              <a:rPr sz="1100" spc="-10" dirty="0">
                <a:latin typeface="Times New Roman"/>
                <a:cs typeface="Times New Roman"/>
              </a:rPr>
              <a:t>18 </a:t>
            </a:r>
            <a:r>
              <a:rPr sz="1100" spc="-5" dirty="0">
                <a:latin typeface="Times New Roman"/>
                <a:cs typeface="Times New Roman"/>
              </a:rPr>
              <a:t>bold')  fare.place(relx=.3, rely=.45, anchor=CENTER)</a:t>
            </a:r>
            <a:endParaRPr sz="1100">
              <a:latin typeface="Times New Roman"/>
              <a:cs typeface="Times New Roman"/>
            </a:endParaRPr>
          </a:p>
          <a:p>
            <a:pPr marL="292735" marR="2054225">
              <a:lnSpc>
                <a:spcPct val="110000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day = </a:t>
            </a:r>
            <a:r>
              <a:rPr sz="1100" spc="-5" dirty="0">
                <a:latin typeface="Times New Roman"/>
                <a:cs typeface="Times New Roman"/>
              </a:rPr>
              <a:t>Label(root_child_1, text='Day :', font="Times </a:t>
            </a:r>
            <a:r>
              <a:rPr sz="1100" dirty="0">
                <a:latin typeface="Times New Roman"/>
                <a:cs typeface="Times New Roman"/>
              </a:rPr>
              <a:t>18 </a:t>
            </a:r>
            <a:r>
              <a:rPr sz="1100" spc="-5" dirty="0">
                <a:latin typeface="Times New Roman"/>
                <a:cs typeface="Times New Roman"/>
              </a:rPr>
              <a:t>bold")  day.place(relx=.3, rely=.55,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 marL="292735" marR="146177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day_entry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Entry(root_child_1, textvariable=day_entry_text, width=25)  day_entry.place(relx=.55, rely=.55,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 marL="292735" marR="1054100">
              <a:lnSpc>
                <a:spcPts val="14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day_format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text='Format dd/mm', font="Times </a:t>
            </a:r>
            <a:r>
              <a:rPr sz="1100" dirty="0">
                <a:latin typeface="Times New Roman"/>
                <a:cs typeface="Times New Roman"/>
              </a:rPr>
              <a:t>10 </a:t>
            </a:r>
            <a:r>
              <a:rPr sz="1100" spc="-5" dirty="0">
                <a:latin typeface="Times New Roman"/>
                <a:cs typeface="Times New Roman"/>
              </a:rPr>
              <a:t>italic")  day_format.place(relx=.8, rely=.55,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292735" marR="1945005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time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text='Time :', font="Times </a:t>
            </a:r>
            <a:r>
              <a:rPr sz="1100" dirty="0">
                <a:latin typeface="Times New Roman"/>
                <a:cs typeface="Times New Roman"/>
              </a:rPr>
              <a:t>18 </a:t>
            </a:r>
            <a:r>
              <a:rPr sz="1100" spc="-5" dirty="0">
                <a:latin typeface="Times New Roman"/>
                <a:cs typeface="Times New Roman"/>
              </a:rPr>
              <a:t>bold")  time.place(relx=.3, </a:t>
            </a:r>
            <a:r>
              <a:rPr sz="1100" dirty="0">
                <a:latin typeface="Times New Roman"/>
                <a:cs typeface="Times New Roman"/>
              </a:rPr>
              <a:t>rely=.65,</a:t>
            </a:r>
            <a:r>
              <a:rPr sz="1100" spc="-5" dirty="0">
                <a:latin typeface="Times New Roman"/>
                <a:cs typeface="Times New Roman"/>
              </a:rPr>
              <a:t> anchor=CENTER)</a:t>
            </a:r>
            <a:endParaRPr sz="1100">
              <a:latin typeface="Times New Roman"/>
              <a:cs typeface="Times New Roman"/>
            </a:endParaRPr>
          </a:p>
          <a:p>
            <a:pPr marL="292735" marR="1369060">
              <a:lnSpc>
                <a:spcPct val="110000"/>
              </a:lnSpc>
              <a:spcBef>
                <a:spcPts val="10"/>
              </a:spcBef>
            </a:pPr>
            <a:r>
              <a:rPr sz="1100" spc="-5" dirty="0">
                <a:latin typeface="Times New Roman"/>
                <a:cs typeface="Times New Roman"/>
              </a:rPr>
              <a:t>time_entry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Entry(root_child_1, textvariable=time_entry_text, width=25)  time_entry.place(relx=.55, rely=.65,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 marL="292735" marR="69723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time_format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text='Format HH AM/PM', font="Times </a:t>
            </a:r>
            <a:r>
              <a:rPr sz="1100" dirty="0">
                <a:latin typeface="Times New Roman"/>
                <a:cs typeface="Times New Roman"/>
              </a:rPr>
              <a:t>10 italic")  </a:t>
            </a:r>
            <a:r>
              <a:rPr sz="1100" spc="-5" dirty="0">
                <a:latin typeface="Times New Roman"/>
                <a:cs typeface="Times New Roman"/>
              </a:rPr>
              <a:t>time_format.place(relx=.8, rely=.65, anchor=CENTER)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292735" marR="297815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submit_btn1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Button(root_child_1, text='Book', command=lambda: [show_msg_booking()])  submit_btn1.place(relx=.6, rely=.75, anchor=CENTER, </a:t>
            </a:r>
            <a:r>
              <a:rPr sz="1100" dirty="0">
                <a:latin typeface="Times New Roman"/>
                <a:cs typeface="Times New Roman"/>
              </a:rPr>
              <a:t>height=40,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width=70)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92735" marR="502284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exit_btn3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Button(root_child_1, text='Exit', command=lambda: [root_child_1.destroy()])  exit_btn3.place(relx=.7, rely=.75, anchor=CENTER, height=40,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width=70)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52400" marR="4168775" indent="13970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root_child_1.mainloop()  </a:t>
            </a:r>
            <a:r>
              <a:rPr sz="1100" dirty="0">
                <a:latin typeface="Times New Roman"/>
                <a:cs typeface="Times New Roman"/>
              </a:rPr>
              <a:t>else: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Times New Roman"/>
                <a:cs typeface="Times New Roman"/>
              </a:rPr>
              <a:t>messagebox.showerror("ERROR", "Wrong </a:t>
            </a:r>
            <a:r>
              <a:rPr sz="1100" dirty="0">
                <a:latin typeface="Times New Roman"/>
                <a:cs typeface="Times New Roman"/>
              </a:rPr>
              <a:t>Username or </a:t>
            </a:r>
            <a:r>
              <a:rPr sz="1100" spc="-5" dirty="0">
                <a:latin typeface="Times New Roman"/>
                <a:cs typeface="Times New Roman"/>
              </a:rPr>
              <a:t>Password")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def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login():</a:t>
            </a:r>
            <a:endParaRPr sz="1100">
              <a:latin typeface="Times New Roman"/>
              <a:cs typeface="Times New Roman"/>
            </a:endParaRPr>
          </a:p>
          <a:p>
            <a:pPr marL="152400" marR="4001135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root_child_1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Toplevel(root)  root_child_1.title("Login")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45"/>
              </a:spcBef>
            </a:pPr>
            <a:r>
              <a:rPr sz="1100" spc="-5" dirty="0">
                <a:latin typeface="Times New Roman"/>
                <a:cs typeface="Times New Roman"/>
              </a:rPr>
              <a:t>root_child_1.geometry("700x450+300+100")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52400" marR="1023619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lbl3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text="Please login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book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cab", font='Times </a:t>
            </a:r>
            <a:r>
              <a:rPr sz="1100" spc="-10" dirty="0">
                <a:latin typeface="Times New Roman"/>
                <a:cs typeface="Times New Roman"/>
              </a:rPr>
              <a:t>30 </a:t>
            </a:r>
            <a:r>
              <a:rPr sz="1100" spc="-5" dirty="0">
                <a:latin typeface="Times New Roman"/>
                <a:cs typeface="Times New Roman"/>
              </a:rPr>
              <a:t>bold')  lbl3.place(relx=.5, rely=.25, anchor=CENTER)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52400" marR="1374140">
              <a:lnSpc>
                <a:spcPct val="110000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lbl_username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text='Username :', font='Times </a:t>
            </a:r>
            <a:r>
              <a:rPr sz="1100" spc="-10" dirty="0">
                <a:latin typeface="Times New Roman"/>
                <a:cs typeface="Times New Roman"/>
              </a:rPr>
              <a:t>20 </a:t>
            </a:r>
            <a:r>
              <a:rPr sz="1100" spc="-5" dirty="0">
                <a:latin typeface="Times New Roman"/>
                <a:cs typeface="Times New Roman"/>
              </a:rPr>
              <a:t>bold')  lbl_username.place(relx=.3, rely=.45,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 marL="152400" marR="149987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username_entry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Entry(root_child_1, textvariable=username1, width=35)  username_entry.place(relx=.6, rely=.45,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61059"/>
            <a:ext cx="5224145" cy="7969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796925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lbl_password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text='Password :', font='Times </a:t>
            </a:r>
            <a:r>
              <a:rPr sz="1100" spc="-10" dirty="0">
                <a:latin typeface="Times New Roman"/>
                <a:cs typeface="Times New Roman"/>
              </a:rPr>
              <a:t>20 </a:t>
            </a:r>
            <a:r>
              <a:rPr sz="1100" spc="-5" dirty="0">
                <a:latin typeface="Times New Roman"/>
                <a:cs typeface="Times New Roman"/>
              </a:rPr>
              <a:t>bold')  lbl_password.place(relx=.3, rely=.55,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 marL="152400" marR="274320">
              <a:lnSpc>
                <a:spcPct val="110000"/>
              </a:lnSpc>
              <a:spcBef>
                <a:spcPts val="10"/>
              </a:spcBef>
            </a:pPr>
            <a:r>
              <a:rPr sz="1100" spc="-5" dirty="0">
                <a:latin typeface="Times New Roman"/>
                <a:cs typeface="Times New Roman"/>
              </a:rPr>
              <a:t>password_entry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Entry(root_child_1, show="*", textvariable=password1, width=35)  password_entry.place(relx=.6, rely=.55, anchor=CENTER)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52400" marR="231140">
              <a:lnSpc>
                <a:spcPct val="110900"/>
              </a:lnSpc>
            </a:pPr>
            <a:r>
              <a:rPr sz="1100" spc="-5" dirty="0">
                <a:latin typeface="Times New Roman"/>
                <a:cs typeface="Times New Roman"/>
              </a:rPr>
              <a:t>lbl_new_user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text="Don't have account", font='Times </a:t>
            </a:r>
            <a:r>
              <a:rPr sz="1100" dirty="0">
                <a:latin typeface="Times New Roman"/>
                <a:cs typeface="Times New Roman"/>
              </a:rPr>
              <a:t>10 </a:t>
            </a:r>
            <a:r>
              <a:rPr sz="1100" spc="-5" dirty="0">
                <a:latin typeface="Times New Roman"/>
                <a:cs typeface="Times New Roman"/>
              </a:rPr>
              <a:t>italic')  lbl_new_user.place(relx=.3, rely=.65,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 marL="152400" marR="508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register_btn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Button(root_child_1, text='Register here', command=lambda: [new_user()])  register_btn.place(relx=.3, </a:t>
            </a:r>
            <a:r>
              <a:rPr sz="1100" dirty="0">
                <a:latin typeface="Times New Roman"/>
                <a:cs typeface="Times New Roman"/>
              </a:rPr>
              <a:t>rely=.7, </a:t>
            </a:r>
            <a:r>
              <a:rPr sz="1100" spc="-5" dirty="0">
                <a:latin typeface="Times New Roman"/>
                <a:cs typeface="Times New Roman"/>
              </a:rPr>
              <a:t>anchor=CENTER, height=25,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width=100)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52400" marR="202565">
              <a:lnSpc>
                <a:spcPct val="111100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submit_btn1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Button(root_child_1, text='Login', command=lambda: [login_button()])  submit_btn1.place(relx=.6, </a:t>
            </a:r>
            <a:r>
              <a:rPr sz="1100" dirty="0">
                <a:latin typeface="Times New Roman"/>
                <a:cs typeface="Times New Roman"/>
              </a:rPr>
              <a:t>rely=.7, </a:t>
            </a:r>
            <a:r>
              <a:rPr sz="1100" spc="-5" dirty="0">
                <a:latin typeface="Times New Roman"/>
                <a:cs typeface="Times New Roman"/>
              </a:rPr>
              <a:t>anchor=CENTER, height=40,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width=70)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52400" marR="2794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exit_btn3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Button(root_child_1, text='Exit', command=lambda: [root_child_1.destroy()])  exit_btn3.place(relx=.7, </a:t>
            </a:r>
            <a:r>
              <a:rPr sz="1100" dirty="0">
                <a:latin typeface="Times New Roman"/>
                <a:cs typeface="Times New Roman"/>
              </a:rPr>
              <a:t>rely=.7, </a:t>
            </a:r>
            <a:r>
              <a:rPr sz="1100" spc="-5" dirty="0">
                <a:latin typeface="Times New Roman"/>
                <a:cs typeface="Times New Roman"/>
              </a:rPr>
              <a:t>anchor=CENTER, height=40, width=70)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root_child_1.mainloop()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965835">
              <a:lnSpc>
                <a:spcPct val="110000"/>
              </a:lnSpc>
              <a:tabLst>
                <a:tab pos="2360930" algn="l"/>
                <a:tab pos="4249420" algn="l"/>
              </a:tabLst>
            </a:pPr>
            <a:r>
              <a:rPr sz="1100" dirty="0">
                <a:latin typeface="Times New Roman"/>
                <a:cs typeface="Times New Roman"/>
              </a:rPr>
              <a:t>#</a:t>
            </a:r>
            <a:r>
              <a:rPr sz="110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dirty="0">
                <a:latin typeface="Times New Roman"/>
                <a:cs typeface="Times New Roman"/>
              </a:rPr>
              <a:t>available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routes </a:t>
            </a:r>
            <a:r>
              <a:rPr sz="110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dirty="0">
                <a:latin typeface="Times New Roman"/>
                <a:cs typeface="Times New Roman"/>
              </a:rPr>
              <a:t>                           def </a:t>
            </a:r>
            <a:r>
              <a:rPr sz="1100" spc="-5" dirty="0">
                <a:latin typeface="Times New Roman"/>
                <a:cs typeface="Times New Roman"/>
              </a:rPr>
              <a:t>available_route():</a:t>
            </a:r>
            <a:endParaRPr sz="1100">
              <a:latin typeface="Times New Roman"/>
              <a:cs typeface="Times New Roman"/>
            </a:endParaRPr>
          </a:p>
          <a:p>
            <a:pPr marL="152400" marR="2584450">
              <a:lnSpc>
                <a:spcPct val="110100"/>
              </a:lnSpc>
              <a:spcBef>
                <a:spcPts val="10"/>
              </a:spcBef>
            </a:pPr>
            <a:r>
              <a:rPr sz="1100" spc="-5" dirty="0">
                <a:latin typeface="Times New Roman"/>
                <a:cs typeface="Times New Roman"/>
              </a:rPr>
              <a:t>root_child_1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Toplevel(root)  root_child_1.title("Available Routes")  root_child_1.geometry("700x600+300+50")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52400" marR="403225">
              <a:lnSpc>
                <a:spcPct val="110900"/>
              </a:lnSpc>
            </a:pPr>
            <a:r>
              <a:rPr sz="1100" spc="-5" dirty="0">
                <a:latin typeface="Times New Roman"/>
                <a:cs typeface="Times New Roman"/>
              </a:rPr>
              <a:t>lbl4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text='Available Routes', font='Times </a:t>
            </a:r>
            <a:r>
              <a:rPr sz="1100" dirty="0">
                <a:latin typeface="Times New Roman"/>
                <a:cs typeface="Times New Roman"/>
              </a:rPr>
              <a:t>30 bold </a:t>
            </a:r>
            <a:r>
              <a:rPr sz="1100" spc="-5" dirty="0">
                <a:latin typeface="Times New Roman"/>
                <a:cs typeface="Times New Roman"/>
              </a:rPr>
              <a:t>underline')  lbl4.place(relx=.5, rely=.05, anchor=CENTER)</a:t>
            </a:r>
            <a:endParaRPr sz="1100">
              <a:latin typeface="Times New Roman"/>
              <a:cs typeface="Times New Roman"/>
            </a:endParaRPr>
          </a:p>
          <a:p>
            <a:pPr marL="152400" marR="1203325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lbl_routes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text='Routes', font='Times </a:t>
            </a:r>
            <a:r>
              <a:rPr sz="1100" dirty="0">
                <a:latin typeface="Times New Roman"/>
                <a:cs typeface="Times New Roman"/>
              </a:rPr>
              <a:t>25 </a:t>
            </a:r>
            <a:r>
              <a:rPr sz="1100" spc="-5" dirty="0">
                <a:latin typeface="Times New Roman"/>
                <a:cs typeface="Times New Roman"/>
              </a:rPr>
              <a:t>bold')  lbl_routes.place(relx=.25, </a:t>
            </a:r>
            <a:r>
              <a:rPr sz="1100" dirty="0">
                <a:latin typeface="Times New Roman"/>
                <a:cs typeface="Times New Roman"/>
              </a:rPr>
              <a:t>rely=.13,</a:t>
            </a:r>
            <a:r>
              <a:rPr sz="1100" spc="-5" dirty="0">
                <a:latin typeface="Times New Roman"/>
                <a:cs typeface="Times New Roman"/>
              </a:rPr>
              <a:t> anchor=CENTER)</a:t>
            </a:r>
            <a:endParaRPr sz="1100">
              <a:latin typeface="Times New Roman"/>
              <a:cs typeface="Times New Roman"/>
            </a:endParaRPr>
          </a:p>
          <a:p>
            <a:pPr marL="152400" marR="1107440">
              <a:lnSpc>
                <a:spcPts val="1460"/>
              </a:lnSpc>
              <a:spcBef>
                <a:spcPts val="65"/>
              </a:spcBef>
            </a:pPr>
            <a:r>
              <a:rPr sz="1100" spc="-5" dirty="0">
                <a:latin typeface="Times New Roman"/>
                <a:cs typeface="Times New Roman"/>
              </a:rPr>
              <a:t>lbl_fare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text='Fare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Rs.', font='Times </a:t>
            </a:r>
            <a:r>
              <a:rPr sz="1100" spc="-10" dirty="0">
                <a:latin typeface="Times New Roman"/>
                <a:cs typeface="Times New Roman"/>
              </a:rPr>
              <a:t>25 </a:t>
            </a:r>
            <a:r>
              <a:rPr sz="1100" spc="-5" dirty="0">
                <a:latin typeface="Times New Roman"/>
                <a:cs typeface="Times New Roman"/>
              </a:rPr>
              <a:t>bold')  lbl_fare.place(relx=.75, rely=.13,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52400" marR="57658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ja_ph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text='LPU Gate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Block-34',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ja_ph.place(relx=.25, </a:t>
            </a:r>
            <a:r>
              <a:rPr sz="1100" dirty="0">
                <a:latin typeface="Times New Roman"/>
                <a:cs typeface="Times New Roman"/>
              </a:rPr>
              <a:t>rely=.2,</a:t>
            </a:r>
            <a:r>
              <a:rPr sz="1100" spc="-5" dirty="0">
                <a:latin typeface="Times New Roman"/>
                <a:cs typeface="Times New Roman"/>
              </a:rPr>
              <a:t> anchor=CENTER)</a:t>
            </a:r>
            <a:endParaRPr sz="1100">
              <a:latin typeface="Times New Roman"/>
              <a:cs typeface="Times New Roman"/>
            </a:endParaRPr>
          </a:p>
          <a:p>
            <a:pPr marL="152400" marR="1421130">
              <a:lnSpc>
                <a:spcPts val="147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ja_ph_rate = </a:t>
            </a:r>
            <a:r>
              <a:rPr sz="1100" spc="-5" dirty="0">
                <a:latin typeface="Times New Roman"/>
                <a:cs typeface="Times New Roman"/>
              </a:rPr>
              <a:t>Label(root_child_1, text='50',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ja_ph_rate.place(relx=.75, </a:t>
            </a:r>
            <a:r>
              <a:rPr sz="1100" dirty="0">
                <a:latin typeface="Times New Roman"/>
                <a:cs typeface="Times New Roman"/>
              </a:rPr>
              <a:t>rely=.2,</a:t>
            </a:r>
            <a:r>
              <a:rPr sz="1100" spc="-5" dirty="0">
                <a:latin typeface="Times New Roman"/>
                <a:cs typeface="Times New Roman"/>
              </a:rPr>
              <a:t> anchor=CENTER)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52400" marR="615950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ja_am = </a:t>
            </a:r>
            <a:r>
              <a:rPr sz="1100" spc="-5" dirty="0">
                <a:latin typeface="Times New Roman"/>
                <a:cs typeface="Times New Roman"/>
              </a:rPr>
              <a:t>Label(root_child_1, text='LPU Gate to Block-9',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ja_am.place(relx=.25, rely=.25,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 marL="152400" marR="1390650">
              <a:lnSpc>
                <a:spcPct val="110000"/>
              </a:lnSpc>
              <a:spcBef>
                <a:spcPts val="15"/>
              </a:spcBef>
            </a:pPr>
            <a:r>
              <a:rPr sz="1100" spc="-5" dirty="0">
                <a:latin typeface="Times New Roman"/>
                <a:cs typeface="Times New Roman"/>
              </a:rPr>
              <a:t>ja_am_rate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text='20',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ja_am_rate.place(relx=.75, rely=.25,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52400" marR="608965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ja_lu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text='Block-34 </a:t>
            </a:r>
            <a:r>
              <a:rPr sz="1100" dirty="0">
                <a:latin typeface="Times New Roman"/>
                <a:cs typeface="Times New Roman"/>
              </a:rPr>
              <a:t>to LPU </a:t>
            </a:r>
            <a:r>
              <a:rPr sz="1100" spc="-5" dirty="0">
                <a:latin typeface="Times New Roman"/>
                <a:cs typeface="Times New Roman"/>
              </a:rPr>
              <a:t>Gate',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ja_lu.place(relx=.25, rely=.3, anchor=CENTER)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2212" y="876656"/>
            <a:ext cx="4549775" cy="83153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19480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ja_lu_rate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text='50',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ja_lu_rate.place(relx=.75, </a:t>
            </a:r>
            <a:r>
              <a:rPr sz="1100" dirty="0">
                <a:latin typeface="Times New Roman"/>
                <a:cs typeface="Times New Roman"/>
              </a:rPr>
              <a:t>rely=.3,</a:t>
            </a:r>
            <a:r>
              <a:rPr sz="1100" spc="-5" dirty="0">
                <a:latin typeface="Times New Roman"/>
                <a:cs typeface="Times New Roman"/>
              </a:rPr>
              <a:t> anchor=CENTER)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15748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ph_ja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text='Block-34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Block-9', </a:t>
            </a:r>
            <a:r>
              <a:rPr sz="1100" spc="-5" dirty="0">
                <a:latin typeface="Times New Roman"/>
                <a:cs typeface="Times New Roman"/>
              </a:rPr>
              <a:t>font='Times </a:t>
            </a:r>
            <a:r>
              <a:rPr sz="1100" spc="-1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ph_ja.place(relx=.25, </a:t>
            </a:r>
            <a:r>
              <a:rPr sz="1100" dirty="0">
                <a:latin typeface="Times New Roman"/>
                <a:cs typeface="Times New Roman"/>
              </a:rPr>
              <a:t>rely=.4,</a:t>
            </a:r>
            <a:r>
              <a:rPr sz="1100" spc="-5" dirty="0">
                <a:latin typeface="Times New Roman"/>
                <a:cs typeface="Times New Roman"/>
              </a:rPr>
              <a:t> anchor=CENTER)</a:t>
            </a:r>
            <a:endParaRPr sz="1100" dirty="0">
              <a:latin typeface="Times New Roman"/>
              <a:cs typeface="Times New Roman"/>
            </a:endParaRPr>
          </a:p>
          <a:p>
            <a:pPr marL="12700" marR="887094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ph_ja_rate = </a:t>
            </a:r>
            <a:r>
              <a:rPr sz="1100" spc="-5" dirty="0">
                <a:latin typeface="Times New Roman"/>
                <a:cs typeface="Times New Roman"/>
              </a:rPr>
              <a:t>Label(root_child_1, text='50',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ph_ja_rate.place(relx=.75, </a:t>
            </a:r>
            <a:r>
              <a:rPr sz="1100" dirty="0">
                <a:latin typeface="Times New Roman"/>
                <a:cs typeface="Times New Roman"/>
              </a:rPr>
              <a:t>rely=.4,</a:t>
            </a:r>
            <a:r>
              <a:rPr sz="1100" spc="-5" dirty="0">
                <a:latin typeface="Times New Roman"/>
                <a:cs typeface="Times New Roman"/>
              </a:rPr>
              <a:t> anchor=CENTER)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88265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ph_am = </a:t>
            </a:r>
            <a:r>
              <a:rPr sz="1100" spc="-5" dirty="0">
                <a:latin typeface="Times New Roman"/>
                <a:cs typeface="Times New Roman"/>
              </a:rPr>
              <a:t>Label(root_child_1, text='Block-34 to Block-5',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ph_am.place(relx=.25, </a:t>
            </a:r>
            <a:r>
              <a:rPr sz="1100" dirty="0">
                <a:latin typeface="Times New Roman"/>
                <a:cs typeface="Times New Roman"/>
              </a:rPr>
              <a:t>rely=.45,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 marL="12700" marR="817244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ph_am_rate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text=‘</a:t>
            </a:r>
            <a:r>
              <a:rPr lang="en-IN" sz="1100" spc="-5" dirty="0">
                <a:latin typeface="Times New Roman"/>
                <a:cs typeface="Times New Roman"/>
              </a:rPr>
              <a:t>75</a:t>
            </a:r>
            <a:r>
              <a:rPr sz="1100" spc="-5" dirty="0">
                <a:latin typeface="Times New Roman"/>
                <a:cs typeface="Times New Roman"/>
              </a:rPr>
              <a:t>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ph_am_rate.place(relx=.75, rely=.45,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37465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ph_lu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text='Block-56 </a:t>
            </a:r>
            <a:r>
              <a:rPr sz="1100" dirty="0">
                <a:latin typeface="Times New Roman"/>
                <a:cs typeface="Times New Roman"/>
              </a:rPr>
              <a:t>to LPU </a:t>
            </a:r>
            <a:r>
              <a:rPr sz="1100" spc="-5" dirty="0">
                <a:latin typeface="Times New Roman"/>
                <a:cs typeface="Times New Roman"/>
              </a:rPr>
              <a:t>Gate',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ph_lu.place(relx=.25, </a:t>
            </a:r>
            <a:r>
              <a:rPr sz="1100" dirty="0">
                <a:latin typeface="Times New Roman"/>
                <a:cs typeface="Times New Roman"/>
              </a:rPr>
              <a:t>rely=.5,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 marL="12700" marR="880110">
              <a:lnSpc>
                <a:spcPts val="1460"/>
              </a:lnSpc>
              <a:spcBef>
                <a:spcPts val="65"/>
              </a:spcBef>
            </a:pPr>
            <a:r>
              <a:rPr sz="1100" spc="-5" dirty="0">
                <a:latin typeface="Times New Roman"/>
                <a:cs typeface="Times New Roman"/>
              </a:rPr>
              <a:t>ph_lu_rate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</a:t>
            </a:r>
            <a:r>
              <a:rPr lang="en-IN" sz="1100" spc="-5" dirty="0">
                <a:latin typeface="Times New Roman"/>
                <a:cs typeface="Times New Roman"/>
              </a:rPr>
              <a:t>1</a:t>
            </a:r>
            <a:r>
              <a:rPr sz="1100" spc="-5" dirty="0">
                <a:latin typeface="Times New Roman"/>
                <a:cs typeface="Times New Roman"/>
              </a:rPr>
              <a:t>20',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ph_lu_rate.place(relx=.75, </a:t>
            </a:r>
            <a:r>
              <a:rPr sz="1100" dirty="0">
                <a:latin typeface="Times New Roman"/>
                <a:cs typeface="Times New Roman"/>
              </a:rPr>
              <a:t>rely=.5,</a:t>
            </a:r>
            <a:r>
              <a:rPr sz="1100" spc="-5" dirty="0">
                <a:latin typeface="Times New Roman"/>
                <a:cs typeface="Times New Roman"/>
              </a:rPr>
              <a:t> anchor=CENTER)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56515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am_ja = </a:t>
            </a:r>
            <a:r>
              <a:rPr sz="1100" spc="-5" dirty="0">
                <a:latin typeface="Times New Roman"/>
                <a:cs typeface="Times New Roman"/>
              </a:rPr>
              <a:t>Label(root_child_1, text='Block-56 to Block-34',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am_ja.place(relx=.25, rely=.6,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 marL="12700" marR="857250">
              <a:lnSpc>
                <a:spcPts val="1460"/>
              </a:lnSpc>
              <a:spcBef>
                <a:spcPts val="65"/>
              </a:spcBef>
            </a:pPr>
            <a:r>
              <a:rPr sz="1100" spc="-5" dirty="0">
                <a:latin typeface="Times New Roman"/>
                <a:cs typeface="Times New Roman"/>
              </a:rPr>
              <a:t>am_ja_rate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text=‘</a:t>
            </a:r>
            <a:r>
              <a:rPr lang="en-IN" sz="1100" spc="-5" dirty="0">
                <a:latin typeface="Times New Roman"/>
                <a:cs typeface="Times New Roman"/>
              </a:rPr>
              <a:t>70</a:t>
            </a:r>
            <a:r>
              <a:rPr sz="1100" spc="-5" dirty="0">
                <a:latin typeface="Times New Roman"/>
                <a:cs typeface="Times New Roman"/>
              </a:rPr>
              <a:t>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am_ja_rate.place(relx=.75, </a:t>
            </a:r>
            <a:r>
              <a:rPr sz="1100" dirty="0">
                <a:latin typeface="Times New Roman"/>
                <a:cs typeface="Times New Roman"/>
              </a:rPr>
              <a:t>rely=.6,</a:t>
            </a:r>
            <a:r>
              <a:rPr sz="1100" spc="-5" dirty="0">
                <a:latin typeface="Times New Roman"/>
                <a:cs typeface="Times New Roman"/>
              </a:rPr>
              <a:t> anchor=CENTER)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17145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am_ph = </a:t>
            </a:r>
            <a:r>
              <a:rPr sz="1100" spc="-5" dirty="0">
                <a:latin typeface="Times New Roman"/>
                <a:cs typeface="Times New Roman"/>
              </a:rPr>
              <a:t>Label(root_child_1, text='Block-56 to Block-51',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am_ph.place(relx=.25, </a:t>
            </a:r>
            <a:r>
              <a:rPr sz="1100" dirty="0">
                <a:latin typeface="Times New Roman"/>
                <a:cs typeface="Times New Roman"/>
              </a:rPr>
              <a:t>rely=.65,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 marL="12700" marR="817244">
              <a:lnSpc>
                <a:spcPts val="1460"/>
              </a:lnSpc>
              <a:spcBef>
                <a:spcPts val="65"/>
              </a:spcBef>
            </a:pPr>
            <a:r>
              <a:rPr sz="1100" spc="-5" dirty="0">
                <a:latin typeface="Times New Roman"/>
                <a:cs typeface="Times New Roman"/>
              </a:rPr>
              <a:t>am_ph_rate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</a:t>
            </a:r>
            <a:r>
              <a:rPr lang="en-IN" sz="1100" spc="-5" dirty="0">
                <a:latin typeface="Times New Roman"/>
                <a:cs typeface="Times New Roman"/>
              </a:rPr>
              <a:t>4</a:t>
            </a:r>
            <a:r>
              <a:rPr sz="1100" spc="-5" dirty="0">
                <a:latin typeface="Times New Roman"/>
                <a:cs typeface="Times New Roman"/>
              </a:rPr>
              <a:t>0',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am_ph_rate.place(relx=.75, rely=.65,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am_lu = </a:t>
            </a:r>
            <a:r>
              <a:rPr sz="1100" spc="-5" dirty="0">
                <a:latin typeface="Times New Roman"/>
                <a:cs typeface="Times New Roman"/>
              </a:rPr>
              <a:t>Label(root_child_1, text='LPU Gate to Block-15',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am_lu.place(relx=.25, rely=.7,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 marL="12700" marR="849630">
              <a:lnSpc>
                <a:spcPct val="110000"/>
              </a:lnSpc>
              <a:spcBef>
                <a:spcPts val="15"/>
              </a:spcBef>
            </a:pPr>
            <a:r>
              <a:rPr sz="1100" spc="-5" dirty="0">
                <a:latin typeface="Times New Roman"/>
                <a:cs typeface="Times New Roman"/>
              </a:rPr>
              <a:t>am_lu_rate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text='25',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am_lu_rate.place(relx=.75, </a:t>
            </a:r>
            <a:r>
              <a:rPr sz="1100" dirty="0">
                <a:latin typeface="Times New Roman"/>
                <a:cs typeface="Times New Roman"/>
              </a:rPr>
              <a:t>rely=.7,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18796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lu_ja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text='Block-36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Block-8', </a:t>
            </a:r>
            <a:r>
              <a:rPr sz="1100" spc="-5" dirty="0">
                <a:latin typeface="Times New Roman"/>
                <a:cs typeface="Times New Roman"/>
              </a:rPr>
              <a:t>font='Times </a:t>
            </a:r>
            <a:r>
              <a:rPr sz="1100" spc="-1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lu_ja.place(relx=.25, rely=.8, anchor=CENTER)</a:t>
            </a:r>
            <a:endParaRPr sz="1100" dirty="0">
              <a:latin typeface="Times New Roman"/>
              <a:cs typeface="Times New Roman"/>
            </a:endParaRPr>
          </a:p>
          <a:p>
            <a:pPr marL="12700" marR="919480">
              <a:lnSpc>
                <a:spcPct val="110000"/>
              </a:lnSpc>
              <a:spcBef>
                <a:spcPts val="15"/>
              </a:spcBef>
            </a:pPr>
            <a:r>
              <a:rPr sz="1100" spc="-5" dirty="0">
                <a:latin typeface="Times New Roman"/>
                <a:cs typeface="Times New Roman"/>
              </a:rPr>
              <a:t>lu_ja_rate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text=‘</a:t>
            </a:r>
            <a:r>
              <a:rPr lang="en-IN" sz="1100" spc="-5" dirty="0">
                <a:latin typeface="Times New Roman"/>
                <a:cs typeface="Times New Roman"/>
              </a:rPr>
              <a:t>60</a:t>
            </a:r>
            <a:r>
              <a:rPr sz="1100" spc="-5" dirty="0">
                <a:latin typeface="Times New Roman"/>
                <a:cs typeface="Times New Roman"/>
              </a:rPr>
              <a:t>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lu_ja_rate.place(relx=.75, </a:t>
            </a:r>
            <a:r>
              <a:rPr sz="1100" dirty="0">
                <a:latin typeface="Times New Roman"/>
                <a:cs typeface="Times New Roman"/>
              </a:rPr>
              <a:t>rely=.8,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2700" marR="80010">
              <a:lnSpc>
                <a:spcPct val="110900"/>
              </a:lnSpc>
            </a:pPr>
            <a:r>
              <a:rPr sz="1100" spc="-5" dirty="0">
                <a:latin typeface="Times New Roman"/>
                <a:cs typeface="Times New Roman"/>
              </a:rPr>
              <a:t>lu_ph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text='Block-51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Block-34',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lu_ph.place(relx=.25, </a:t>
            </a:r>
            <a:r>
              <a:rPr sz="1100" dirty="0">
                <a:latin typeface="Times New Roman"/>
                <a:cs typeface="Times New Roman"/>
              </a:rPr>
              <a:t>rely=.85,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 marL="12700" marR="88011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lu_ph_rate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text=‘</a:t>
            </a:r>
            <a:r>
              <a:rPr lang="en-IN" sz="1100" spc="-5" dirty="0">
                <a:latin typeface="Times New Roman"/>
                <a:cs typeface="Times New Roman"/>
              </a:rPr>
              <a:t>65</a:t>
            </a:r>
            <a:r>
              <a:rPr sz="1100" spc="-5" dirty="0">
                <a:latin typeface="Times New Roman"/>
                <a:cs typeface="Times New Roman"/>
              </a:rPr>
              <a:t>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lu_ph_rate.place(relx=.75, </a:t>
            </a:r>
            <a:r>
              <a:rPr sz="1100" dirty="0">
                <a:latin typeface="Times New Roman"/>
                <a:cs typeface="Times New Roman"/>
              </a:rPr>
              <a:t>rely=.85,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lu_am = </a:t>
            </a:r>
            <a:r>
              <a:rPr sz="1100" spc="-5" dirty="0">
                <a:latin typeface="Times New Roman"/>
                <a:cs typeface="Times New Roman"/>
              </a:rPr>
              <a:t>Label(root_child_1, text='Block-51 to Block-56', font='Times </a:t>
            </a:r>
            <a:r>
              <a:rPr sz="1100" dirty="0">
                <a:latin typeface="Times New Roman"/>
                <a:cs typeface="Times New Roman"/>
              </a:rPr>
              <a:t>19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bold')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6656"/>
            <a:ext cx="5408295" cy="432913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229"/>
              </a:spcBef>
            </a:pPr>
            <a:r>
              <a:rPr sz="1100" spc="-5" dirty="0">
                <a:latin typeface="Times New Roman"/>
                <a:cs typeface="Times New Roman"/>
              </a:rPr>
              <a:t>lu_am.place(relx=.25, rely=.9,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 marL="152400" marR="156718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lu_am_rate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Label(root_child_1, text='</a:t>
            </a:r>
            <a:r>
              <a:rPr lang="en-IN" sz="1100" spc="-5" dirty="0">
                <a:latin typeface="Times New Roman"/>
                <a:cs typeface="Times New Roman"/>
              </a:rPr>
              <a:t>4</a:t>
            </a:r>
            <a:r>
              <a:rPr sz="1100" spc="-5" dirty="0">
                <a:latin typeface="Times New Roman"/>
                <a:cs typeface="Times New Roman"/>
              </a:rPr>
              <a:t>0', font='Times </a:t>
            </a:r>
            <a:r>
              <a:rPr sz="1100" dirty="0">
                <a:latin typeface="Times New Roman"/>
                <a:cs typeface="Times New Roman"/>
              </a:rPr>
              <a:t>19 </a:t>
            </a:r>
            <a:r>
              <a:rPr sz="1100" spc="-5" dirty="0">
                <a:latin typeface="Times New Roman"/>
                <a:cs typeface="Times New Roman"/>
              </a:rPr>
              <a:t>bold')  lu_am_rate.place(relx=.75, </a:t>
            </a:r>
            <a:r>
              <a:rPr sz="1100" dirty="0">
                <a:latin typeface="Times New Roman"/>
                <a:cs typeface="Times New Roman"/>
              </a:rPr>
              <a:t>rely=.9,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52400" marR="21336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exit_btn4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Button(root_child_1, text='Exit', command=lambda: [root_child_1.destroy()])  exit_btn4.place(relx=.9, </a:t>
            </a:r>
            <a:r>
              <a:rPr sz="1100" dirty="0">
                <a:latin typeface="Times New Roman"/>
                <a:cs typeface="Times New Roman"/>
              </a:rPr>
              <a:t>rely=.95, </a:t>
            </a:r>
            <a:r>
              <a:rPr sz="1100" spc="-5" dirty="0">
                <a:latin typeface="Times New Roman"/>
                <a:cs typeface="Times New Roman"/>
              </a:rPr>
              <a:t>anchor=CENTER, height=40,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width=70)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root_child_1.mainloop()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 marR="782320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lbl1 = </a:t>
            </a:r>
            <a:r>
              <a:rPr sz="1100" spc="-5" dirty="0">
                <a:latin typeface="Times New Roman"/>
                <a:cs typeface="Times New Roman"/>
              </a:rPr>
              <a:t>Label(root, text="Welcome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Cab Booking System", font='Times </a:t>
            </a:r>
            <a:r>
              <a:rPr sz="1100" dirty="0">
                <a:latin typeface="Times New Roman"/>
                <a:cs typeface="Times New Roman"/>
              </a:rPr>
              <a:t>30 </a:t>
            </a:r>
            <a:r>
              <a:rPr sz="1100" spc="-5" dirty="0">
                <a:latin typeface="Times New Roman"/>
                <a:cs typeface="Times New Roman"/>
              </a:rPr>
              <a:t>bold')  lbl1.place(relx=.5, rely=.25,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anchor=CENTER)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880744">
              <a:lnSpc>
                <a:spcPct val="110300"/>
              </a:lnSpc>
            </a:pPr>
            <a:r>
              <a:rPr sz="1100" spc="-5" dirty="0">
                <a:latin typeface="Times New Roman"/>
                <a:cs typeface="Times New Roman"/>
              </a:rPr>
              <a:t>login_btn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Button(root, text="Login", command=lambda: [login()])  login_btn.place(relx=.3, rely=.5, anchor=CENTER, height=40, width=70)  new_user_btn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Button(root, text='New User', command=lambda: [new_user()])  new_user_btn.place(relx=.5, </a:t>
            </a:r>
            <a:r>
              <a:rPr sz="1100" dirty="0">
                <a:latin typeface="Times New Roman"/>
                <a:cs typeface="Times New Roman"/>
              </a:rPr>
              <a:t>rely=.5, </a:t>
            </a:r>
            <a:r>
              <a:rPr sz="1100" spc="-5" dirty="0">
                <a:latin typeface="Times New Roman"/>
                <a:cs typeface="Times New Roman"/>
              </a:rPr>
              <a:t>anchor=CENTER, height=40,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width=75)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avail_routes_btn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Button(root, text='Available Routes', command=lambda: [available_route()])  avail_routes_btn.place(relx=.7, rely=.5, anchor=CENTER, height=40,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width=100)</a:t>
            </a:r>
            <a:endParaRPr sz="1100" dirty="0">
              <a:latin typeface="Times New Roman"/>
              <a:cs typeface="Times New Roman"/>
            </a:endParaRPr>
          </a:p>
          <a:p>
            <a:pPr marL="12700" marR="124841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exit_btn1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Button(root, text='Exit', command=lambda: [root.destroy()])  exit_btn1.place(relx=.5, </a:t>
            </a:r>
            <a:r>
              <a:rPr sz="1100" dirty="0">
                <a:latin typeface="Times New Roman"/>
                <a:cs typeface="Times New Roman"/>
              </a:rPr>
              <a:t>rely=.7, </a:t>
            </a:r>
            <a:r>
              <a:rPr sz="1100" spc="-5" dirty="0">
                <a:latin typeface="Times New Roman"/>
                <a:cs typeface="Times New Roman"/>
              </a:rPr>
              <a:t>anchor=CENTER, height=40,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width=70)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mainloop()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990600"/>
            <a:ext cx="29514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995271"/>
            <a:ext cx="5971540" cy="4730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03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Customers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use an online </a:t>
            </a:r>
            <a:r>
              <a:rPr sz="2000" spc="-5" dirty="0">
                <a:latin typeface="Times New Roman"/>
                <a:cs typeface="Times New Roman"/>
              </a:rPr>
              <a:t>booking system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rent </a:t>
            </a:r>
            <a:r>
              <a:rPr sz="2000" dirty="0">
                <a:latin typeface="Times New Roman"/>
                <a:cs typeface="Times New Roman"/>
              </a:rPr>
              <a:t>cabs.  Customers </a:t>
            </a: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online system to browse available  cab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book cabs. </a:t>
            </a:r>
            <a:r>
              <a:rPr sz="2000" spc="-5" dirty="0">
                <a:latin typeface="Times New Roman"/>
                <a:cs typeface="Times New Roman"/>
              </a:rPr>
              <a:t>Cab booking </a:t>
            </a:r>
            <a:r>
              <a:rPr sz="2000" dirty="0">
                <a:latin typeface="Times New Roman"/>
                <a:cs typeface="Times New Roman"/>
              </a:rPr>
              <a:t>is a </a:t>
            </a:r>
            <a:r>
              <a:rPr sz="2000" spc="-5" dirty="0">
                <a:latin typeface="Times New Roman"/>
                <a:cs typeface="Times New Roman"/>
              </a:rPr>
              <a:t>typical </a:t>
            </a:r>
            <a:r>
              <a:rPr sz="2000" dirty="0">
                <a:latin typeface="Times New Roman"/>
                <a:cs typeface="Times New Roman"/>
              </a:rPr>
              <a:t>kind of  transportation that is offered by </a:t>
            </a:r>
            <a:r>
              <a:rPr sz="2000" spc="-5" dirty="0">
                <a:latin typeface="Times New Roman"/>
                <a:cs typeface="Times New Roman"/>
              </a:rPr>
              <a:t>several </a:t>
            </a:r>
            <a:r>
              <a:rPr sz="2000" dirty="0">
                <a:latin typeface="Times New Roman"/>
                <a:cs typeface="Times New Roman"/>
              </a:rPr>
              <a:t>different  transportation </a:t>
            </a:r>
            <a:r>
              <a:rPr sz="2000" spc="-5" dirty="0">
                <a:latin typeface="Times New Roman"/>
                <a:cs typeface="Times New Roman"/>
              </a:rPr>
              <a:t>firms </a:t>
            </a:r>
            <a:r>
              <a:rPr sz="2000" dirty="0">
                <a:latin typeface="Times New Roman"/>
                <a:cs typeface="Times New Roman"/>
              </a:rPr>
              <a:t>in a </a:t>
            </a:r>
            <a:r>
              <a:rPr sz="2000" spc="-5" dirty="0">
                <a:latin typeface="Times New Roman"/>
                <a:cs typeface="Times New Roman"/>
              </a:rPr>
              <a:t>particular </a:t>
            </a:r>
            <a:r>
              <a:rPr sz="2000" dirty="0">
                <a:latin typeface="Times New Roman"/>
                <a:cs typeface="Times New Roman"/>
              </a:rPr>
              <a:t>city. The bulk of</a:t>
            </a:r>
            <a:r>
              <a:rPr sz="2000" spc="-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  rely on </a:t>
            </a:r>
            <a:r>
              <a:rPr sz="2000" spc="-5" dirty="0">
                <a:latin typeface="Times New Roman"/>
                <a:cs typeface="Times New Roman"/>
              </a:rPr>
              <a:t>taxi services for their </a:t>
            </a:r>
            <a:r>
              <a:rPr sz="2000" dirty="0">
                <a:latin typeface="Times New Roman"/>
                <a:cs typeface="Times New Roman"/>
              </a:rPr>
              <a:t>daily </a:t>
            </a:r>
            <a:r>
              <a:rPr sz="2000" spc="-5" dirty="0">
                <a:latin typeface="Times New Roman"/>
                <a:cs typeface="Times New Roman"/>
              </a:rPr>
              <a:t>transportation </a:t>
            </a:r>
            <a:r>
              <a:rPr sz="2000" dirty="0">
                <a:latin typeface="Times New Roman"/>
                <a:cs typeface="Times New Roman"/>
              </a:rPr>
              <a:t>needs.  requirements. This System </a:t>
            </a:r>
            <a:r>
              <a:rPr sz="2000" spc="-5" dirty="0">
                <a:latin typeface="Times New Roman"/>
                <a:cs typeface="Times New Roman"/>
              </a:rPr>
              <a:t>helps many </a:t>
            </a:r>
            <a:r>
              <a:rPr sz="2000" dirty="0">
                <a:latin typeface="Times New Roman"/>
                <a:cs typeface="Times New Roman"/>
              </a:rPr>
              <a:t>Students/faculty to  </a:t>
            </a:r>
            <a:r>
              <a:rPr sz="2000" spc="-5" dirty="0">
                <a:latin typeface="Times New Roman"/>
                <a:cs typeface="Times New Roman"/>
              </a:rPr>
              <a:t>take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place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other.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very  </a:t>
            </a:r>
            <a:r>
              <a:rPr sz="2000" dirty="0">
                <a:latin typeface="Times New Roman"/>
                <a:cs typeface="Times New Roman"/>
              </a:rPr>
              <a:t>helpful for </a:t>
            </a:r>
            <a:r>
              <a:rPr sz="2000" spc="-5" dirty="0">
                <a:latin typeface="Times New Roman"/>
                <a:cs typeface="Times New Roman"/>
              </a:rPr>
              <a:t>handicap </a:t>
            </a:r>
            <a:r>
              <a:rPr sz="2000" dirty="0">
                <a:latin typeface="Times New Roman"/>
                <a:cs typeface="Times New Roman"/>
              </a:rPr>
              <a:t>students 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faculty.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300"/>
              </a:lnSpc>
            </a:pP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doing this </a:t>
            </a:r>
            <a:r>
              <a:rPr sz="2000" dirty="0">
                <a:latin typeface="Times New Roman"/>
                <a:cs typeface="Times New Roman"/>
              </a:rPr>
              <a:t>project we gained </a:t>
            </a:r>
            <a:r>
              <a:rPr sz="2000" spc="-10" dirty="0">
                <a:latin typeface="Times New Roman"/>
                <a:cs typeface="Times New Roman"/>
              </a:rPr>
              <a:t>so </a:t>
            </a:r>
            <a:r>
              <a:rPr sz="2000" spc="-5" dirty="0">
                <a:latin typeface="Times New Roman"/>
                <a:cs typeface="Times New Roman"/>
              </a:rPr>
              <a:t>much knowledge  regarding problem faced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Students/Faculty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LPU  </a:t>
            </a:r>
            <a:r>
              <a:rPr sz="2000" dirty="0">
                <a:latin typeface="Times New Roman"/>
                <a:cs typeface="Times New Roman"/>
              </a:rPr>
              <a:t>who cannot </a:t>
            </a:r>
            <a:r>
              <a:rPr sz="2000" spc="-5" dirty="0">
                <a:latin typeface="Times New Roman"/>
                <a:cs typeface="Times New Roman"/>
              </a:rPr>
              <a:t>travel </a:t>
            </a:r>
            <a:r>
              <a:rPr sz="2000" spc="-10" dirty="0">
                <a:latin typeface="Times New Roman"/>
                <a:cs typeface="Times New Roman"/>
              </a:rPr>
              <a:t>so </a:t>
            </a:r>
            <a:r>
              <a:rPr sz="2000" dirty="0">
                <a:latin typeface="Times New Roman"/>
                <a:cs typeface="Times New Roman"/>
              </a:rPr>
              <a:t>far by </a:t>
            </a:r>
            <a:r>
              <a:rPr sz="2000" spc="-5" dirty="0">
                <a:latin typeface="Times New Roman"/>
                <a:cs typeface="Times New Roman"/>
              </a:rPr>
              <a:t>walking </a:t>
            </a:r>
            <a:r>
              <a:rPr sz="2000" spc="-10" dirty="0">
                <a:latin typeface="Times New Roman"/>
                <a:cs typeface="Times New Roman"/>
              </a:rPr>
              <a:t>so </a:t>
            </a:r>
            <a:r>
              <a:rPr sz="2000" spc="-5" dirty="0">
                <a:latin typeface="Times New Roman"/>
                <a:cs typeface="Times New Roman"/>
              </a:rPr>
              <a:t>they </a:t>
            </a:r>
            <a:r>
              <a:rPr sz="2000" dirty="0">
                <a:latin typeface="Times New Roman"/>
                <a:cs typeface="Times New Roman"/>
              </a:rPr>
              <a:t>can book cab  to </a:t>
            </a:r>
            <a:r>
              <a:rPr sz="2000" spc="-5" dirty="0">
                <a:latin typeface="Times New Roman"/>
                <a:cs typeface="Times New Roman"/>
              </a:rPr>
              <a:t>travel within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LPU.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874522"/>
            <a:ext cx="48679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5" dirty="0"/>
              <a:t>ACKNOWLEDGEMENT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48966"/>
            <a:ext cx="5971540" cy="4388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2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would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want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heartfelt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gratitude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Akshara Rana mam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invaluable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advice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assistance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completing 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there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assist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every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way,  </a:t>
            </a:r>
            <a:r>
              <a:rPr sz="2000" dirty="0">
                <a:latin typeface="Times New Roman"/>
                <a:cs typeface="Times New Roman"/>
              </a:rPr>
              <a:t>and his </a:t>
            </a:r>
            <a:r>
              <a:rPr sz="2000" spc="-5" dirty="0">
                <a:latin typeface="Times New Roman"/>
                <a:cs typeface="Times New Roman"/>
              </a:rPr>
              <a:t>motivation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what enabled </a:t>
            </a:r>
            <a:r>
              <a:rPr sz="2000" dirty="0">
                <a:latin typeface="Times New Roman"/>
                <a:cs typeface="Times New Roman"/>
              </a:rPr>
              <a:t>us to </a:t>
            </a:r>
            <a:r>
              <a:rPr sz="2000" spc="-5" dirty="0">
                <a:latin typeface="Times New Roman"/>
                <a:cs typeface="Times New Roman"/>
              </a:rPr>
              <a:t>accomplish </a:t>
            </a:r>
            <a:r>
              <a:rPr sz="2000" dirty="0">
                <a:latin typeface="Times New Roman"/>
                <a:cs typeface="Times New Roman"/>
              </a:rPr>
              <a:t>our  </a:t>
            </a:r>
            <a:r>
              <a:rPr sz="2000" spc="-5" dirty="0">
                <a:latin typeface="Times New Roman"/>
                <a:cs typeface="Times New Roman"/>
              </a:rPr>
              <a:t>task effectively. </a:t>
            </a:r>
            <a:r>
              <a:rPr sz="2000" dirty="0">
                <a:latin typeface="Times New Roman"/>
                <a:cs typeface="Times New Roman"/>
              </a:rPr>
              <a:t>We would </a:t>
            </a:r>
            <a:r>
              <a:rPr sz="2000" spc="-5" dirty="0">
                <a:latin typeface="Times New Roman"/>
                <a:cs typeface="Times New Roman"/>
              </a:rPr>
              <a:t>also like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thank all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other  supporting </a:t>
            </a:r>
            <a:r>
              <a:rPr sz="2000" dirty="0">
                <a:latin typeface="Times New Roman"/>
                <a:cs typeface="Times New Roman"/>
              </a:rPr>
              <a:t>personnel who </a:t>
            </a:r>
            <a:r>
              <a:rPr sz="2000" spc="-5" dirty="0">
                <a:latin typeface="Times New Roman"/>
                <a:cs typeface="Times New Roman"/>
              </a:rPr>
              <a:t>assisted </a:t>
            </a:r>
            <a:r>
              <a:rPr sz="2000" dirty="0">
                <a:latin typeface="Times New Roman"/>
                <a:cs typeface="Times New Roman"/>
              </a:rPr>
              <a:t>us by </a:t>
            </a:r>
            <a:r>
              <a:rPr sz="2000" spc="-5" dirty="0">
                <a:latin typeface="Times New Roman"/>
                <a:cs typeface="Times New Roman"/>
              </a:rPr>
              <a:t>supplying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equipment </a:t>
            </a:r>
            <a:r>
              <a:rPr sz="2000" dirty="0">
                <a:latin typeface="Times New Roman"/>
                <a:cs typeface="Times New Roman"/>
              </a:rPr>
              <a:t>that was </a:t>
            </a:r>
            <a:r>
              <a:rPr sz="2000" spc="-5" dirty="0">
                <a:latin typeface="Times New Roman"/>
                <a:cs typeface="Times New Roman"/>
              </a:rPr>
              <a:t>essential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vital, </a:t>
            </a:r>
            <a:r>
              <a:rPr sz="2000" dirty="0">
                <a:latin typeface="Times New Roman"/>
                <a:cs typeface="Times New Roman"/>
              </a:rPr>
              <a:t>without </a:t>
            </a:r>
            <a:r>
              <a:rPr sz="2000" spc="-5" dirty="0">
                <a:latin typeface="Times New Roman"/>
                <a:cs typeface="Times New Roman"/>
              </a:rPr>
              <a:t>which </a:t>
            </a:r>
            <a:r>
              <a:rPr sz="2000" dirty="0">
                <a:latin typeface="Times New Roman"/>
                <a:cs typeface="Times New Roman"/>
              </a:rPr>
              <a:t>we  would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been able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perform efficiently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this  </a:t>
            </a:r>
            <a:r>
              <a:rPr sz="2000" dirty="0">
                <a:latin typeface="Times New Roman"/>
                <a:cs typeface="Times New Roman"/>
              </a:rPr>
              <a:t>project. We would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want to </a:t>
            </a:r>
            <a:r>
              <a:rPr sz="2000" spc="-5" dirty="0">
                <a:latin typeface="Times New Roman"/>
                <a:cs typeface="Times New Roman"/>
              </a:rPr>
              <a:t>thank the Lovely  </a:t>
            </a:r>
            <a:r>
              <a:rPr sz="2000" dirty="0">
                <a:latin typeface="Times New Roman"/>
                <a:cs typeface="Times New Roman"/>
              </a:rPr>
              <a:t>Professional </a:t>
            </a:r>
            <a:r>
              <a:rPr sz="2000" spc="-5" dirty="0">
                <a:latin typeface="Times New Roman"/>
                <a:cs typeface="Times New Roman"/>
              </a:rPr>
              <a:t>University </a:t>
            </a:r>
            <a:r>
              <a:rPr sz="2000" dirty="0">
                <a:latin typeface="Times New Roman"/>
                <a:cs typeface="Times New Roman"/>
              </a:rPr>
              <a:t>providing this </a:t>
            </a:r>
            <a:r>
              <a:rPr sz="2000" spc="-5" dirty="0">
                <a:latin typeface="Times New Roman"/>
                <a:cs typeface="Times New Roman"/>
              </a:rPr>
              <a:t>opportunity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take 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project and thank </a:t>
            </a:r>
            <a:r>
              <a:rPr sz="2000" dirty="0">
                <a:latin typeface="Times New Roman"/>
                <a:cs typeface="Times New Roman"/>
              </a:rPr>
              <a:t>our friends </a:t>
            </a:r>
            <a:r>
              <a:rPr sz="2000" spc="-5" dirty="0">
                <a:latin typeface="Times New Roman"/>
                <a:cs typeface="Times New Roman"/>
              </a:rPr>
              <a:t>for their support and  </a:t>
            </a:r>
            <a:r>
              <a:rPr sz="2000" dirty="0">
                <a:latin typeface="Times New Roman"/>
                <a:cs typeface="Times New Roman"/>
              </a:rPr>
              <a:t>encouragement as we </a:t>
            </a:r>
            <a:r>
              <a:rPr sz="2000" spc="-5" dirty="0">
                <a:latin typeface="Times New Roman"/>
                <a:cs typeface="Times New Roman"/>
              </a:rPr>
              <a:t>worked </a:t>
            </a:r>
            <a:r>
              <a:rPr sz="2000" dirty="0">
                <a:latin typeface="Times New Roman"/>
                <a:cs typeface="Times New Roman"/>
              </a:rPr>
              <a:t>on this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project.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5477" y="874522"/>
            <a:ext cx="44380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5" dirty="0"/>
              <a:t>TABLE OF</a:t>
            </a:r>
            <a:r>
              <a:rPr u="sng" spc="-50" dirty="0"/>
              <a:t> </a:t>
            </a:r>
            <a:r>
              <a:rPr u="sng" spc="-5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604" y="1746859"/>
            <a:ext cx="2209165" cy="413194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285"/>
              </a:spcBef>
              <a:buFont typeface="Symbol"/>
              <a:buChar char="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Abstract</a:t>
            </a:r>
            <a:endParaRPr sz="20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1190"/>
              </a:spcBef>
              <a:buFont typeface="Symbol"/>
              <a:buChar char="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1185"/>
              </a:spcBef>
              <a:buFont typeface="Symbol"/>
              <a:buChar char="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Objective</a:t>
            </a:r>
            <a:endParaRPr sz="20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1205"/>
              </a:spcBef>
              <a:buFont typeface="Symbol"/>
              <a:buChar char="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Team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members</a:t>
            </a:r>
            <a:endParaRPr sz="20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1190"/>
              </a:spcBef>
              <a:buFont typeface="Symbol"/>
              <a:buChar char="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Library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endParaRPr sz="20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1200"/>
              </a:spcBef>
              <a:buFont typeface="Symbol"/>
              <a:buChar char="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Algorithm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endParaRPr sz="20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1185"/>
              </a:spcBef>
              <a:buFont typeface="Symbol"/>
              <a:buChar char="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screenshots</a:t>
            </a:r>
            <a:endParaRPr sz="20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1205"/>
              </a:spcBef>
              <a:buFont typeface="Symbol"/>
              <a:buChar char="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Appendix</a:t>
            </a:r>
            <a:endParaRPr sz="20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1185"/>
              </a:spcBef>
              <a:buFont typeface="Symbol"/>
              <a:buChar char="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4870" y="879093"/>
            <a:ext cx="19615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5" dirty="0"/>
              <a:t>ABSTRACT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2082140"/>
            <a:ext cx="5971540" cy="439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2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Cab booking </a:t>
            </a:r>
            <a:r>
              <a:rPr sz="2000" dirty="0">
                <a:latin typeface="Times New Roman"/>
                <a:cs typeface="Times New Roman"/>
              </a:rPr>
              <a:t>is a </a:t>
            </a:r>
            <a:r>
              <a:rPr sz="2000" spc="-5" dirty="0">
                <a:latin typeface="Times New Roman"/>
                <a:cs typeface="Times New Roman"/>
              </a:rPr>
              <a:t>common </a:t>
            </a:r>
            <a:r>
              <a:rPr sz="2000" dirty="0">
                <a:latin typeface="Times New Roman"/>
                <a:cs typeface="Times New Roman"/>
              </a:rPr>
              <a:t>kind of </a:t>
            </a:r>
            <a:r>
              <a:rPr sz="2000" spc="-5" dirty="0">
                <a:latin typeface="Times New Roman"/>
                <a:cs typeface="Times New Roman"/>
              </a:rPr>
              <a:t>transportation provided 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several </a:t>
            </a:r>
            <a:r>
              <a:rPr sz="2000" dirty="0">
                <a:latin typeface="Times New Roman"/>
                <a:cs typeface="Times New Roman"/>
              </a:rPr>
              <a:t>transportation </a:t>
            </a:r>
            <a:r>
              <a:rPr sz="2000" spc="-5" dirty="0">
                <a:latin typeface="Times New Roman"/>
                <a:cs typeface="Times New Roman"/>
              </a:rPr>
              <a:t>companies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each city. </a:t>
            </a:r>
            <a:r>
              <a:rPr sz="2000" dirty="0">
                <a:latin typeface="Times New Roman"/>
                <a:cs typeface="Times New Roman"/>
              </a:rPr>
              <a:t>Most  </a:t>
            </a:r>
            <a:r>
              <a:rPr sz="2000" spc="-5" dirty="0">
                <a:latin typeface="Times New Roman"/>
                <a:cs typeface="Times New Roman"/>
              </a:rPr>
              <a:t>individuals rely </a:t>
            </a:r>
            <a:r>
              <a:rPr sz="2000" dirty="0">
                <a:latin typeface="Times New Roman"/>
                <a:cs typeface="Times New Roman"/>
              </a:rPr>
              <a:t>on cab </a:t>
            </a:r>
            <a:r>
              <a:rPr sz="2000" spc="-5" dirty="0">
                <a:latin typeface="Times New Roman"/>
                <a:cs typeface="Times New Roman"/>
              </a:rPr>
              <a:t>services for </a:t>
            </a:r>
            <a:r>
              <a:rPr sz="2000" dirty="0">
                <a:latin typeface="Times New Roman"/>
                <a:cs typeface="Times New Roman"/>
              </a:rPr>
              <a:t>their </a:t>
            </a:r>
            <a:r>
              <a:rPr sz="2000" spc="-5" dirty="0">
                <a:latin typeface="Times New Roman"/>
                <a:cs typeface="Times New Roman"/>
              </a:rPr>
              <a:t>everyday   </a:t>
            </a:r>
            <a:r>
              <a:rPr sz="2000" dirty="0">
                <a:latin typeface="Times New Roman"/>
                <a:cs typeface="Times New Roman"/>
              </a:rPr>
              <a:t>transportation </a:t>
            </a:r>
            <a:r>
              <a:rPr sz="2000" spc="-5" dirty="0">
                <a:latin typeface="Times New Roman"/>
                <a:cs typeface="Times New Roman"/>
              </a:rPr>
              <a:t>requirements. </a:t>
            </a:r>
            <a:r>
              <a:rPr sz="2000" dirty="0">
                <a:latin typeface="Times New Roman"/>
                <a:cs typeface="Times New Roman"/>
              </a:rPr>
              <a:t>The Online </a:t>
            </a:r>
            <a:r>
              <a:rPr sz="2000" spc="-5" dirty="0">
                <a:latin typeface="Times New Roman"/>
                <a:cs typeface="Times New Roman"/>
              </a:rPr>
              <a:t>Cab Booking 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web-based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platform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enables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clients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 book </a:t>
            </a:r>
            <a:r>
              <a:rPr sz="2000" spc="-5" dirty="0">
                <a:latin typeface="Times New Roman"/>
                <a:cs typeface="Times New Roman"/>
              </a:rPr>
              <a:t>taxis and executive taxis from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convenience </a:t>
            </a:r>
            <a:r>
              <a:rPr sz="2000" dirty="0">
                <a:latin typeface="Times New Roman"/>
                <a:cs typeface="Times New Roman"/>
              </a:rPr>
              <a:t>of  their own </a:t>
            </a:r>
            <a:r>
              <a:rPr sz="2000" spc="-5" dirty="0">
                <a:latin typeface="Times New Roman"/>
                <a:cs typeface="Times New Roman"/>
              </a:rPr>
              <a:t>home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workplace.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10300"/>
              </a:lnSpc>
            </a:pPr>
            <a:r>
              <a:rPr sz="2000" dirty="0">
                <a:latin typeface="Times New Roman"/>
                <a:cs typeface="Times New Roman"/>
              </a:rPr>
              <a:t>We had </a:t>
            </a:r>
            <a:r>
              <a:rPr sz="2000" spc="-5" dirty="0">
                <a:latin typeface="Times New Roman"/>
                <a:cs typeface="Times New Roman"/>
              </a:rPr>
              <a:t>made the Booking Cab </a:t>
            </a:r>
            <a:r>
              <a:rPr sz="2000" dirty="0">
                <a:latin typeface="Times New Roman"/>
                <a:cs typeface="Times New Roman"/>
              </a:rPr>
              <a:t>Within </a:t>
            </a:r>
            <a:r>
              <a:rPr sz="2000" spc="-5" dirty="0">
                <a:latin typeface="Times New Roman"/>
                <a:cs typeface="Times New Roman"/>
              </a:rPr>
              <a:t>LPU </a:t>
            </a:r>
            <a:r>
              <a:rPr sz="2000" dirty="0">
                <a:latin typeface="Times New Roman"/>
                <a:cs typeface="Times New Roman"/>
              </a:rPr>
              <a:t>Management  System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Student/Faculty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LPU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  </a:t>
            </a:r>
            <a:r>
              <a:rPr sz="2000" dirty="0">
                <a:latin typeface="Times New Roman"/>
                <a:cs typeface="Times New Roman"/>
              </a:rPr>
              <a:t>book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cab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within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LPU.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book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cab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LPU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Student/  </a:t>
            </a:r>
            <a:r>
              <a:rPr sz="2000" dirty="0">
                <a:latin typeface="Times New Roman"/>
                <a:cs typeface="Times New Roman"/>
              </a:rPr>
              <a:t>Faculty must provide </a:t>
            </a:r>
            <a:r>
              <a:rPr sz="2000" spc="-5" dirty="0">
                <a:latin typeface="Times New Roman"/>
                <a:cs typeface="Times New Roman"/>
              </a:rPr>
              <a:t>their mobile number, </a:t>
            </a:r>
            <a:r>
              <a:rPr sz="2000" dirty="0">
                <a:latin typeface="Times New Roman"/>
                <a:cs typeface="Times New Roman"/>
              </a:rPr>
              <a:t>date, </a:t>
            </a:r>
            <a:r>
              <a:rPr sz="2000" spc="-5" dirty="0">
                <a:latin typeface="Times New Roman"/>
                <a:cs typeface="Times New Roman"/>
              </a:rPr>
              <a:t>time, and  </a:t>
            </a:r>
            <a:r>
              <a:rPr sz="2000" dirty="0">
                <a:latin typeface="Times New Roman"/>
                <a:cs typeface="Times New Roman"/>
              </a:rPr>
              <a:t>route.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7607" y="874522"/>
            <a:ext cx="23768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995271"/>
            <a:ext cx="5972810" cy="5066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620" algn="just">
              <a:lnSpc>
                <a:spcPct val="1103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Online </a:t>
            </a:r>
            <a:r>
              <a:rPr sz="2000" spc="-5" dirty="0">
                <a:latin typeface="Times New Roman"/>
                <a:cs typeface="Times New Roman"/>
              </a:rPr>
              <a:t>Cab Booking </a:t>
            </a:r>
            <a:r>
              <a:rPr sz="2000" dirty="0">
                <a:latin typeface="Times New Roman"/>
                <a:cs typeface="Times New Roman"/>
              </a:rPr>
              <a:t>System </a:t>
            </a:r>
            <a:r>
              <a:rPr sz="2000" spc="-5" dirty="0">
                <a:latin typeface="Times New Roman"/>
                <a:cs typeface="Times New Roman"/>
              </a:rPr>
              <a:t>specializing </a:t>
            </a:r>
            <a:r>
              <a:rPr sz="2000" dirty="0">
                <a:latin typeface="Times New Roman"/>
                <a:cs typeface="Times New Roman"/>
              </a:rPr>
              <a:t>in Hiring </a:t>
            </a:r>
            <a:r>
              <a:rPr sz="2000" spc="-5" dirty="0">
                <a:latin typeface="Times New Roman"/>
                <a:cs typeface="Times New Roman"/>
              </a:rPr>
              <a:t>cabs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 customers. It is an online </a:t>
            </a:r>
            <a:r>
              <a:rPr sz="2000" spc="-5" dirty="0">
                <a:latin typeface="Times New Roman"/>
                <a:cs typeface="Times New Roman"/>
              </a:rPr>
              <a:t>system through which customers 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view available </a:t>
            </a:r>
            <a:r>
              <a:rPr sz="2000" dirty="0">
                <a:latin typeface="Times New Roman"/>
                <a:cs typeface="Times New Roman"/>
              </a:rPr>
              <a:t>route of </a:t>
            </a:r>
            <a:r>
              <a:rPr sz="2000" spc="-5" dirty="0">
                <a:latin typeface="Times New Roman"/>
                <a:cs typeface="Times New Roman"/>
              </a:rPr>
              <a:t>cabs, </a:t>
            </a:r>
            <a:r>
              <a:rPr sz="2000" dirty="0">
                <a:latin typeface="Times New Roman"/>
                <a:cs typeface="Times New Roman"/>
              </a:rPr>
              <a:t>register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cabs, book  cabs. </a:t>
            </a:r>
            <a:r>
              <a:rPr sz="2000" spc="-5" dirty="0">
                <a:latin typeface="Times New Roman"/>
                <a:cs typeface="Times New Roman"/>
              </a:rPr>
              <a:t>Cab booking service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major transport </a:t>
            </a:r>
            <a:r>
              <a:rPr sz="2000" dirty="0">
                <a:latin typeface="Times New Roman"/>
                <a:cs typeface="Times New Roman"/>
              </a:rPr>
              <a:t>service  </a:t>
            </a:r>
            <a:r>
              <a:rPr sz="2000" spc="-5" dirty="0">
                <a:latin typeface="Times New Roman"/>
                <a:cs typeface="Times New Roman"/>
              </a:rPr>
              <a:t>provided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various </a:t>
            </a:r>
            <a:r>
              <a:rPr sz="2000" spc="-5" dirty="0">
                <a:latin typeface="Times New Roman"/>
                <a:cs typeface="Times New Roman"/>
              </a:rPr>
              <a:t>transport </a:t>
            </a:r>
            <a:r>
              <a:rPr sz="2000" dirty="0">
                <a:latin typeface="Times New Roman"/>
                <a:cs typeface="Times New Roman"/>
              </a:rPr>
              <a:t>operators in a </a:t>
            </a:r>
            <a:r>
              <a:rPr sz="2000" spc="-5" dirty="0">
                <a:latin typeface="Times New Roman"/>
                <a:cs typeface="Times New Roman"/>
              </a:rPr>
              <a:t>particular  city. </a:t>
            </a:r>
            <a:r>
              <a:rPr sz="2000" dirty="0">
                <a:latin typeface="Times New Roman"/>
                <a:cs typeface="Times New Roman"/>
              </a:rPr>
              <a:t>Mostly peoples use </a:t>
            </a:r>
            <a:r>
              <a:rPr sz="2000" spc="-5" dirty="0">
                <a:latin typeface="Times New Roman"/>
                <a:cs typeface="Times New Roman"/>
              </a:rPr>
              <a:t>cab service for </a:t>
            </a:r>
            <a:r>
              <a:rPr sz="2000" dirty="0">
                <a:latin typeface="Times New Roman"/>
                <a:cs typeface="Times New Roman"/>
              </a:rPr>
              <a:t>their daily  transportations </a:t>
            </a:r>
            <a:r>
              <a:rPr sz="2000" spc="-5" dirty="0">
                <a:latin typeface="Times New Roman"/>
                <a:cs typeface="Times New Roman"/>
              </a:rPr>
              <a:t>need. The company must </a:t>
            </a:r>
            <a:r>
              <a:rPr sz="2000" dirty="0">
                <a:latin typeface="Times New Roman"/>
                <a:cs typeface="Times New Roman"/>
              </a:rPr>
              <a:t>be a registered  and </a:t>
            </a:r>
            <a:r>
              <a:rPr sz="2000" spc="-5" dirty="0">
                <a:latin typeface="Times New Roman"/>
                <a:cs typeface="Times New Roman"/>
              </a:rPr>
              <a:t>fulfils all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requirements and </a:t>
            </a:r>
            <a:r>
              <a:rPr sz="2000" dirty="0">
                <a:latin typeface="Times New Roman"/>
                <a:cs typeface="Times New Roman"/>
              </a:rPr>
              <a:t>security standards set  by the </a:t>
            </a:r>
            <a:r>
              <a:rPr sz="2000" spc="-5" dirty="0">
                <a:latin typeface="Times New Roman"/>
                <a:cs typeface="Times New Roman"/>
              </a:rPr>
              <a:t>transport department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300"/>
              </a:lnSpc>
            </a:pPr>
            <a:r>
              <a:rPr sz="2000" dirty="0">
                <a:latin typeface="Times New Roman"/>
                <a:cs typeface="Times New Roman"/>
              </a:rPr>
              <a:t>We got </a:t>
            </a:r>
            <a:r>
              <a:rPr sz="2000" spc="-5" dirty="0">
                <a:latin typeface="Times New Roman"/>
                <a:cs typeface="Times New Roman"/>
              </a:rPr>
              <a:t>the project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Booking Cab </a:t>
            </a:r>
            <a:r>
              <a:rPr sz="2000" dirty="0">
                <a:latin typeface="Times New Roman"/>
                <a:cs typeface="Times New Roman"/>
              </a:rPr>
              <a:t>Within LPU. </a:t>
            </a:r>
            <a:r>
              <a:rPr sz="2000" spc="-5" dirty="0">
                <a:latin typeface="Times New Roman"/>
                <a:cs typeface="Times New Roman"/>
              </a:rPr>
              <a:t>The aim 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Booking Cab Within LPU </a:t>
            </a:r>
            <a:r>
              <a:rPr sz="2000" dirty="0">
                <a:latin typeface="Times New Roman"/>
                <a:cs typeface="Times New Roman"/>
              </a:rPr>
              <a:t>project is to </a:t>
            </a:r>
            <a:r>
              <a:rPr sz="2000" spc="-5" dirty="0">
                <a:latin typeface="Times New Roman"/>
                <a:cs typeface="Times New Roman"/>
              </a:rPr>
              <a:t>build </a:t>
            </a:r>
            <a:r>
              <a:rPr sz="2000" dirty="0">
                <a:latin typeface="Times New Roman"/>
                <a:cs typeface="Times New Roman"/>
              </a:rPr>
              <a:t>a python-  based </a:t>
            </a:r>
            <a:r>
              <a:rPr sz="2000" spc="-5" dirty="0">
                <a:latin typeface="Times New Roman"/>
                <a:cs typeface="Times New Roman"/>
              </a:rPr>
              <a:t>Booking Cab </a:t>
            </a:r>
            <a:r>
              <a:rPr sz="2000" dirty="0">
                <a:latin typeface="Times New Roman"/>
                <a:cs typeface="Times New Roman"/>
              </a:rPr>
              <a:t>Within LPU. </a:t>
            </a:r>
            <a:r>
              <a:rPr sz="2000" spc="-5" dirty="0">
                <a:latin typeface="Times New Roman"/>
                <a:cs typeface="Times New Roman"/>
              </a:rPr>
              <a:t>Through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System  Student/Faculty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easily travel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LPU which save </a:t>
            </a:r>
            <a:r>
              <a:rPr sz="2000" dirty="0">
                <a:latin typeface="Times New Roman"/>
                <a:cs typeface="Times New Roman"/>
              </a:rPr>
              <a:t>their  </a:t>
            </a:r>
            <a:r>
              <a:rPr sz="2000" spc="-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travel from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block </a:t>
            </a:r>
            <a:r>
              <a:rPr sz="2000" dirty="0">
                <a:latin typeface="Times New Roman"/>
                <a:cs typeface="Times New Roman"/>
              </a:rPr>
              <a:t>to another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167" y="874522"/>
            <a:ext cx="179958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5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995271"/>
            <a:ext cx="5971540" cy="506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algn="just">
              <a:lnSpc>
                <a:spcPct val="1104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Now a </a:t>
            </a:r>
            <a:r>
              <a:rPr sz="2000" spc="-5" dirty="0">
                <a:latin typeface="Times New Roman"/>
                <a:cs typeface="Times New Roman"/>
              </a:rPr>
              <a:t>days </a:t>
            </a:r>
            <a:r>
              <a:rPr sz="2000" dirty="0">
                <a:latin typeface="Times New Roman"/>
                <a:cs typeface="Times New Roman"/>
              </a:rPr>
              <a:t>everyone is </a:t>
            </a:r>
            <a:r>
              <a:rPr sz="2000" spc="-5" dirty="0">
                <a:latin typeface="Times New Roman"/>
                <a:cs typeface="Times New Roman"/>
              </a:rPr>
              <a:t>busy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their work many </a:t>
            </a:r>
            <a:r>
              <a:rPr sz="2000" dirty="0">
                <a:latin typeface="Times New Roman"/>
                <a:cs typeface="Times New Roman"/>
              </a:rPr>
              <a:t>of the  </a:t>
            </a:r>
            <a:r>
              <a:rPr sz="2000" spc="-5" dirty="0">
                <a:latin typeface="Times New Roman"/>
                <a:cs typeface="Times New Roman"/>
              </a:rPr>
              <a:t>families </a:t>
            </a:r>
            <a:r>
              <a:rPr sz="2000" dirty="0">
                <a:latin typeface="Times New Roman"/>
                <a:cs typeface="Times New Roman"/>
              </a:rPr>
              <a:t>do not have vehicle to </a:t>
            </a:r>
            <a:r>
              <a:rPr sz="2000" spc="-5" dirty="0">
                <a:latin typeface="Times New Roman"/>
                <a:cs typeface="Times New Roman"/>
              </a:rPr>
              <a:t>travel </a:t>
            </a:r>
            <a:r>
              <a:rPr sz="2000" dirty="0">
                <a:latin typeface="Times New Roman"/>
                <a:cs typeface="Times New Roman"/>
              </a:rPr>
              <a:t>so </a:t>
            </a:r>
            <a:r>
              <a:rPr sz="2000" spc="-10" dirty="0">
                <a:latin typeface="Times New Roman"/>
                <a:cs typeface="Times New Roman"/>
              </a:rPr>
              <a:t>they </a:t>
            </a:r>
            <a:r>
              <a:rPr sz="2000" spc="-5" dirty="0">
                <a:latin typeface="Times New Roman"/>
                <a:cs typeface="Times New Roman"/>
              </a:rPr>
              <a:t>book cab </a:t>
            </a:r>
            <a:r>
              <a:rPr sz="2000" spc="-10" dirty="0">
                <a:latin typeface="Times New Roman"/>
                <a:cs typeface="Times New Roman"/>
              </a:rPr>
              <a:t>to  </a:t>
            </a:r>
            <a:r>
              <a:rPr sz="2000" dirty="0">
                <a:latin typeface="Times New Roman"/>
                <a:cs typeface="Times New Roman"/>
              </a:rPr>
              <a:t>travel from </a:t>
            </a:r>
            <a:r>
              <a:rPr sz="2000" spc="-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place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other. They can take benefits </a:t>
            </a:r>
            <a:r>
              <a:rPr sz="2000" dirty="0">
                <a:latin typeface="Times New Roman"/>
                <a:cs typeface="Times New Roman"/>
              </a:rPr>
              <a:t>by  saving </a:t>
            </a:r>
            <a:r>
              <a:rPr sz="2000" spc="-5" dirty="0">
                <a:latin typeface="Times New Roman"/>
                <a:cs typeface="Times New Roman"/>
              </a:rPr>
              <a:t>their </a:t>
            </a:r>
            <a:r>
              <a:rPr sz="2000" dirty="0">
                <a:latin typeface="Times New Roman"/>
                <a:cs typeface="Times New Roman"/>
              </a:rPr>
              <a:t>precious </a:t>
            </a:r>
            <a:r>
              <a:rPr sz="2000" spc="-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traveling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10300"/>
              </a:lnSpc>
            </a:pPr>
            <a:r>
              <a:rPr sz="2000" dirty="0">
                <a:latin typeface="Times New Roman"/>
                <a:cs typeface="Times New Roman"/>
              </a:rPr>
              <a:t>The goal of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online </a:t>
            </a:r>
            <a:r>
              <a:rPr sz="2000" spc="-5" dirty="0">
                <a:latin typeface="Times New Roman"/>
                <a:cs typeface="Times New Roman"/>
              </a:rPr>
              <a:t>cab booking system </a:t>
            </a:r>
            <a:r>
              <a:rPr sz="2000" dirty="0">
                <a:latin typeface="Times New Roman"/>
                <a:cs typeface="Times New Roman"/>
              </a:rPr>
              <a:t>is to </a:t>
            </a:r>
            <a:r>
              <a:rPr sz="2000" spc="-5" dirty="0">
                <a:latin typeface="Times New Roman"/>
                <a:cs typeface="Times New Roman"/>
              </a:rPr>
              <a:t>bring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riders  </a:t>
            </a:r>
            <a:r>
              <a:rPr sz="2000" dirty="0">
                <a:latin typeface="Times New Roman"/>
                <a:cs typeface="Times New Roman"/>
              </a:rPr>
              <a:t>and drivers </a:t>
            </a:r>
            <a:r>
              <a:rPr sz="2000" spc="-5" dirty="0">
                <a:latin typeface="Times New Roman"/>
                <a:cs typeface="Times New Roman"/>
              </a:rPr>
              <a:t>together </a:t>
            </a:r>
            <a:r>
              <a:rPr sz="2000" dirty="0">
                <a:latin typeface="Times New Roman"/>
                <a:cs typeface="Times New Roman"/>
              </a:rPr>
              <a:t>on one platform.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online </a:t>
            </a:r>
            <a:r>
              <a:rPr sz="2000" spc="-5" dirty="0">
                <a:latin typeface="Times New Roman"/>
                <a:cs typeface="Times New Roman"/>
              </a:rPr>
              <a:t>cab  booking </a:t>
            </a:r>
            <a:r>
              <a:rPr sz="2000" dirty="0">
                <a:latin typeface="Times New Roman"/>
                <a:cs typeface="Times New Roman"/>
              </a:rPr>
              <a:t>system makes </a:t>
            </a:r>
            <a:r>
              <a:rPr sz="2000" spc="-5" dirty="0">
                <a:latin typeface="Times New Roman"/>
                <a:cs typeface="Times New Roman"/>
              </a:rPr>
              <a:t>traveling easier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digital age  by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allowing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move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location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another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 a single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tap.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2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System Specialty </a:t>
            </a:r>
            <a:r>
              <a:rPr sz="2000" dirty="0">
                <a:latin typeface="Times New Roman"/>
                <a:cs typeface="Times New Roman"/>
              </a:rPr>
              <a:t>made for </a:t>
            </a:r>
            <a:r>
              <a:rPr sz="2000" spc="-5" dirty="0">
                <a:latin typeface="Times New Roman"/>
                <a:cs typeface="Times New Roman"/>
              </a:rPr>
              <a:t>LPU </a:t>
            </a:r>
            <a:r>
              <a:rPr sz="2000" dirty="0">
                <a:latin typeface="Times New Roman"/>
                <a:cs typeface="Times New Roman"/>
              </a:rPr>
              <a:t>faculty and </a:t>
            </a:r>
            <a:r>
              <a:rPr sz="2000" spc="-5" dirty="0">
                <a:latin typeface="Times New Roman"/>
                <a:cs typeface="Times New Roman"/>
              </a:rPr>
              <a:t>students. 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using this cab booking </a:t>
            </a:r>
            <a:r>
              <a:rPr sz="2000" dirty="0">
                <a:latin typeface="Times New Roman"/>
                <a:cs typeface="Times New Roman"/>
              </a:rPr>
              <a:t>System they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save their </a:t>
            </a:r>
            <a:r>
              <a:rPr sz="2000" spc="-5" dirty="0">
                <a:latin typeface="Times New Roman"/>
                <a:cs typeface="Times New Roman"/>
              </a:rPr>
              <a:t>time 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travelling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one block </a:t>
            </a:r>
            <a:r>
              <a:rPr sz="2000" dirty="0">
                <a:latin typeface="Times New Roman"/>
                <a:cs typeface="Times New Roman"/>
              </a:rPr>
              <a:t>to another </a:t>
            </a:r>
            <a:r>
              <a:rPr sz="2000" spc="-5" dirty="0">
                <a:latin typeface="Times New Roman"/>
                <a:cs typeface="Times New Roman"/>
              </a:rPr>
              <a:t>block.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191" y="874522"/>
            <a:ext cx="29381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dirty="0"/>
              <a:t>Team</a:t>
            </a:r>
            <a:r>
              <a:rPr u="sng" spc="-75" dirty="0"/>
              <a:t> </a:t>
            </a:r>
            <a:r>
              <a:rPr u="sng" spc="-5"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74265"/>
            <a:ext cx="3779520" cy="73218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500" b="1" spc="-5" dirty="0">
                <a:latin typeface="Times New Roman"/>
                <a:cs typeface="Times New Roman"/>
              </a:rPr>
              <a:t>Himanshu</a:t>
            </a:r>
            <a:r>
              <a:rPr sz="2500" b="1" spc="-4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(121</a:t>
            </a:r>
            <a:r>
              <a:rPr lang="en-IN" sz="2500" b="1" dirty="0">
                <a:latin typeface="Times New Roman"/>
                <a:cs typeface="Times New Roman"/>
              </a:rPr>
              <a:t>00881</a:t>
            </a:r>
            <a:r>
              <a:rPr sz="2000" dirty="0"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Research 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</a:t>
            </a:r>
            <a:endParaRPr sz="20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4699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Coding(joined)</a:t>
            </a:r>
            <a:endParaRPr sz="20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GUI</a:t>
            </a:r>
          </a:p>
          <a:p>
            <a:pPr marL="469265" indent="-228600">
              <a:lnSpc>
                <a:spcPct val="100000"/>
              </a:lnSpc>
              <a:spcBef>
                <a:spcPts val="395"/>
              </a:spcBef>
              <a:buFont typeface="Symbol"/>
              <a:buChar char="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Report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2500" b="1" spc="-5" dirty="0" err="1">
                <a:latin typeface="Times New Roman"/>
                <a:cs typeface="Times New Roman"/>
              </a:rPr>
              <a:t>Saikat</a:t>
            </a:r>
            <a:r>
              <a:rPr lang="en-IN" sz="2500" b="1" spc="-5" dirty="0">
                <a:latin typeface="Times New Roman"/>
                <a:cs typeface="Times New Roman"/>
              </a:rPr>
              <a:t> Nandi </a:t>
            </a:r>
            <a:r>
              <a:rPr sz="2500" b="1" spc="-5" dirty="0">
                <a:latin typeface="Times New Roman"/>
                <a:cs typeface="Times New Roman"/>
              </a:rPr>
              <a:t>(121</a:t>
            </a:r>
            <a:r>
              <a:rPr lang="en-IN" sz="2500" b="1" spc="-5" dirty="0">
                <a:latin typeface="Times New Roman"/>
                <a:cs typeface="Times New Roman"/>
              </a:rPr>
              <a:t>04728</a:t>
            </a:r>
            <a:r>
              <a:rPr sz="2500" b="1" spc="-5" dirty="0">
                <a:latin typeface="Times New Roman"/>
                <a:cs typeface="Times New Roman"/>
              </a:rPr>
              <a:t>)</a:t>
            </a: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Research 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</a:t>
            </a:r>
            <a:endParaRPr sz="20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95"/>
              </a:spcBef>
              <a:buFont typeface="Symbol"/>
              <a:buChar char="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GUI</a:t>
            </a:r>
          </a:p>
          <a:p>
            <a:pPr marL="469265" indent="-228600">
              <a:lnSpc>
                <a:spcPct val="100000"/>
              </a:lnSpc>
              <a:spcBef>
                <a:spcPts val="384"/>
              </a:spcBef>
              <a:buFont typeface="Symbol"/>
              <a:buChar char=""/>
              <a:tabLst>
                <a:tab pos="4699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Coding(joined)</a:t>
            </a:r>
            <a:endParaRPr sz="20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80"/>
              </a:spcBef>
              <a:buFont typeface="Symbol"/>
              <a:buChar char="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Report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500" b="1" spc="-5" dirty="0">
                <a:latin typeface="Times New Roman"/>
                <a:cs typeface="Times New Roman"/>
              </a:rPr>
              <a:t>Aaryan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(121</a:t>
            </a:r>
            <a:r>
              <a:rPr lang="en-IN" sz="2500" b="1" spc="-5" dirty="0">
                <a:latin typeface="Times New Roman"/>
                <a:cs typeface="Times New Roman"/>
              </a:rPr>
              <a:t>04731</a:t>
            </a:r>
            <a:r>
              <a:rPr sz="2500" b="1" spc="-5" dirty="0">
                <a:latin typeface="Times New Roman"/>
                <a:cs typeface="Times New Roman"/>
              </a:rPr>
              <a:t>)</a:t>
            </a: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Research 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</a:t>
            </a:r>
            <a:endParaRPr sz="20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4699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Coding(joined)</a:t>
            </a:r>
            <a:endParaRPr sz="20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95"/>
              </a:spcBef>
              <a:buFont typeface="Symbol"/>
              <a:buChar char="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GUI</a:t>
            </a:r>
          </a:p>
          <a:p>
            <a:pPr marL="469265" indent="-228600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Report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4663" y="874522"/>
            <a:ext cx="26987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5" dirty="0"/>
              <a:t>Libraries</a:t>
            </a:r>
            <a:r>
              <a:rPr u="sng" spc="-55" dirty="0"/>
              <a:t> </a:t>
            </a:r>
            <a:r>
              <a:rPr u="sng" spc="-5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72742"/>
            <a:ext cx="5972175" cy="311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/>
                <a:cs typeface="Times New Roman"/>
              </a:rPr>
              <a:t>Tkinter-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200"/>
              </a:lnSpc>
            </a:pPr>
            <a:r>
              <a:rPr sz="2000" dirty="0">
                <a:latin typeface="Times New Roman"/>
                <a:cs typeface="Times New Roman"/>
              </a:rPr>
              <a:t>Tkinter is the </a:t>
            </a:r>
            <a:r>
              <a:rPr sz="2000" spc="-5" dirty="0">
                <a:latin typeface="Times New Roman"/>
                <a:cs typeface="Times New Roman"/>
              </a:rPr>
              <a:t>standard </a:t>
            </a:r>
            <a:r>
              <a:rPr sz="2000" dirty="0">
                <a:latin typeface="Times New Roman"/>
                <a:cs typeface="Times New Roman"/>
              </a:rPr>
              <a:t>GUI </a:t>
            </a:r>
            <a:r>
              <a:rPr sz="2000" spc="-5" dirty="0">
                <a:latin typeface="Times New Roman"/>
                <a:cs typeface="Times New Roman"/>
              </a:rPr>
              <a:t>library for </a:t>
            </a:r>
            <a:r>
              <a:rPr sz="2000" dirty="0">
                <a:latin typeface="Times New Roman"/>
                <a:cs typeface="Times New Roman"/>
              </a:rPr>
              <a:t>Python. Python  when </a:t>
            </a:r>
            <a:r>
              <a:rPr sz="2000" spc="-5" dirty="0">
                <a:latin typeface="Times New Roman"/>
                <a:cs typeface="Times New Roman"/>
              </a:rPr>
              <a:t>combined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Tkinter provides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fast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easy </a:t>
            </a:r>
            <a:r>
              <a:rPr sz="2000" dirty="0">
                <a:latin typeface="Times New Roman"/>
                <a:cs typeface="Times New Roman"/>
              </a:rPr>
              <a:t>way  to create </a:t>
            </a:r>
            <a:r>
              <a:rPr sz="2000" spc="-5" dirty="0">
                <a:latin typeface="Times New Roman"/>
                <a:cs typeface="Times New Roman"/>
              </a:rPr>
              <a:t>GUI applications. </a:t>
            </a:r>
            <a:r>
              <a:rPr sz="2000" dirty="0">
                <a:latin typeface="Times New Roman"/>
                <a:cs typeface="Times New Roman"/>
              </a:rPr>
              <a:t>Tkinter </a:t>
            </a:r>
            <a:r>
              <a:rPr sz="2000" spc="-5" dirty="0">
                <a:latin typeface="Times New Roman"/>
                <a:cs typeface="Times New Roman"/>
              </a:rPr>
              <a:t>provides </a:t>
            </a:r>
            <a:r>
              <a:rPr sz="2000" dirty="0">
                <a:latin typeface="Times New Roman"/>
                <a:cs typeface="Times New Roman"/>
              </a:rPr>
              <a:t>a powerful  </a:t>
            </a:r>
            <a:r>
              <a:rPr sz="2000" spc="-5" dirty="0">
                <a:latin typeface="Times New Roman"/>
                <a:cs typeface="Times New Roman"/>
              </a:rPr>
              <a:t>object-oriented </a:t>
            </a:r>
            <a:r>
              <a:rPr sz="2000" dirty="0">
                <a:latin typeface="Times New Roman"/>
                <a:cs typeface="Times New Roman"/>
              </a:rPr>
              <a:t>interface to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Tk </a:t>
            </a:r>
            <a:r>
              <a:rPr sz="2000" spc="-5" dirty="0">
                <a:latin typeface="Times New Roman"/>
                <a:cs typeface="Times New Roman"/>
              </a:rPr>
              <a:t>GUI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toolkit.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ct val="110000"/>
              </a:lnSpc>
            </a:pPr>
            <a:r>
              <a:rPr sz="2000" dirty="0">
                <a:latin typeface="Times New Roman"/>
                <a:cs typeface="Times New Roman"/>
              </a:rPr>
              <a:t>Tkinter </a:t>
            </a:r>
            <a:r>
              <a:rPr sz="2000" spc="-5" dirty="0">
                <a:latin typeface="Times New Roman"/>
                <a:cs typeface="Times New Roman"/>
              </a:rPr>
              <a:t>provides </a:t>
            </a:r>
            <a:r>
              <a:rPr sz="2000" dirty="0">
                <a:latin typeface="Times New Roman"/>
                <a:cs typeface="Times New Roman"/>
              </a:rPr>
              <a:t>various </a:t>
            </a:r>
            <a:r>
              <a:rPr sz="2000" spc="-5" dirty="0">
                <a:latin typeface="Times New Roman"/>
                <a:cs typeface="Times New Roman"/>
              </a:rPr>
              <a:t>controls, such </a:t>
            </a:r>
            <a:r>
              <a:rPr sz="2000" dirty="0">
                <a:latin typeface="Times New Roman"/>
                <a:cs typeface="Times New Roman"/>
              </a:rPr>
              <a:t>as buttons, </a:t>
            </a:r>
            <a:r>
              <a:rPr sz="2000" spc="-5" dirty="0">
                <a:latin typeface="Times New Roman"/>
                <a:cs typeface="Times New Roman"/>
              </a:rPr>
              <a:t>labels 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boxes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GUI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Widgets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15" y="6096"/>
                </a:lnTo>
                <a:lnTo>
                  <a:pt x="7158215" y="9444228"/>
                </a:lnTo>
                <a:lnTo>
                  <a:pt x="7164311" y="9444228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5109</Words>
  <Application>Microsoft Office PowerPoint</Application>
  <PresentationFormat>Custom</PresentationFormat>
  <Paragraphs>281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Carlito</vt:lpstr>
      <vt:lpstr>Symbol</vt:lpstr>
      <vt:lpstr>Times New Roman</vt:lpstr>
      <vt:lpstr>Office Theme</vt:lpstr>
      <vt:lpstr>PowerPoint Presentation</vt:lpstr>
      <vt:lpstr>PowerPoint Presentation</vt:lpstr>
      <vt:lpstr>ACKNOWLEDGEMENT</vt:lpstr>
      <vt:lpstr>TABLE OF CONTENT</vt:lpstr>
      <vt:lpstr>ABSTRACT</vt:lpstr>
      <vt:lpstr>Introduction</vt:lpstr>
      <vt:lpstr>Objective</vt:lpstr>
      <vt:lpstr>Team Members</vt:lpstr>
      <vt:lpstr>Libraries used</vt:lpstr>
      <vt:lpstr>ALGORITHM/ STEP (Explain the different  modules/functions used)</vt:lpstr>
      <vt:lpstr>Project Screenshots</vt:lpstr>
      <vt:lpstr>Next interface for existing customer:</vt:lpstr>
      <vt:lpstr>Next interface for new User:</vt:lpstr>
      <vt:lpstr>PowerPoint Presentation</vt:lpstr>
      <vt:lpstr>Booking window: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Ramanjit Singh</dc:creator>
  <cp:lastModifiedBy>Kaushik Aaryan</cp:lastModifiedBy>
  <cp:revision>1</cp:revision>
  <dcterms:created xsi:type="dcterms:W3CDTF">2022-11-21T16:49:09Z</dcterms:created>
  <dcterms:modified xsi:type="dcterms:W3CDTF">2022-11-21T17:18:37Z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2022-11-21T00:00:00Z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2022-11-21T00:00:00Z</vt:filetime>
  </property>
</Properties>
</file>