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264DE3-940D-4131-B570-05C77D888B31}">
  <a:tblStyle styleId="{6D264DE3-940D-4131-B570-05C77D888B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2abfcc57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312abfcc57e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58f6b77d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3158f6b77d9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58f6b77d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3158f6b77d9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58f6b77d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3158f6b77d9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2abfcc57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12abfcc57e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58f6b77d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158f6b77d9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kaggle.com/datasets/harshalhonde/starbucks-reviews-dataset" TargetMode="External"/><Relationship Id="rId4" Type="http://schemas.openxmlformats.org/officeDocument/2006/relationships/hyperlink" Target="https://github.com/kaushikapoori/Group_4_NL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854400"/>
            <a:ext cx="7772400" cy="1470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41935"/>
              <a:buFont typeface="Calibri"/>
              <a:buNone/>
            </a:pPr>
            <a:r>
              <a:rPr b="1" lang="en-US" sz="3100">
                <a:latin typeface="Times New Roman"/>
                <a:ea typeface="Times New Roman"/>
                <a:cs typeface="Times New Roman"/>
                <a:sym typeface="Times New Roman"/>
              </a:rPr>
              <a:t>Group - 4</a:t>
            </a:r>
            <a:endParaRPr b="1" sz="3100">
              <a:latin typeface="Times New Roman"/>
              <a:ea typeface="Times New Roman"/>
              <a:cs typeface="Times New Roman"/>
              <a:sym typeface="Times New Roman"/>
            </a:endParaRPr>
          </a:p>
          <a:p>
            <a:pPr indent="0" lvl="0" marL="0" rtl="0" algn="ctr">
              <a:spcBef>
                <a:spcPts val="0"/>
              </a:spcBef>
              <a:spcAft>
                <a:spcPts val="0"/>
              </a:spcAft>
              <a:buClr>
                <a:schemeClr val="dk1"/>
              </a:buClr>
              <a:buSzPct val="141935"/>
              <a:buFont typeface="Calibri"/>
              <a:buNone/>
            </a:pPr>
            <a:r>
              <a:rPr b="1" lang="en-US" sz="3100">
                <a:solidFill>
                  <a:schemeClr val="dk1"/>
                </a:solidFill>
                <a:latin typeface="Times New Roman"/>
                <a:ea typeface="Times New Roman"/>
                <a:cs typeface="Times New Roman"/>
                <a:sym typeface="Times New Roman"/>
              </a:rPr>
              <a:t>Aspect-Based Sentiment Analysis on Starbucks Reviews</a:t>
            </a:r>
            <a:endParaRPr b="1" sz="3100">
              <a:latin typeface="Times New Roman"/>
              <a:ea typeface="Times New Roman"/>
              <a:cs typeface="Times New Roman"/>
              <a:sym typeface="Times New Roman"/>
            </a:endParaRPr>
          </a:p>
        </p:txBody>
      </p:sp>
      <p:sp>
        <p:nvSpPr>
          <p:cNvPr id="85" name="Google Shape;85;p13"/>
          <p:cNvSpPr txBox="1"/>
          <p:nvPr>
            <p:ph idx="1" type="subTitle"/>
          </p:nvPr>
        </p:nvSpPr>
        <p:spPr>
          <a:xfrm>
            <a:off x="320600" y="457625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888888"/>
              </a:buClr>
              <a:buSzPts val="1280"/>
              <a:buNone/>
            </a:pPr>
            <a:r>
              <a:t/>
            </a:r>
            <a:endParaRPr sz="1480">
              <a:latin typeface="Times New Roman"/>
              <a:ea typeface="Times New Roman"/>
              <a:cs typeface="Times New Roman"/>
              <a:sym typeface="Times New Roman"/>
            </a:endParaRPr>
          </a:p>
          <a:p>
            <a:pPr indent="0" lvl="0" marL="0" rtl="0" algn="l">
              <a:lnSpc>
                <a:spcPct val="80000"/>
              </a:lnSpc>
              <a:spcBef>
                <a:spcPts val="640"/>
              </a:spcBef>
              <a:spcAft>
                <a:spcPts val="0"/>
              </a:spcAft>
              <a:buClr>
                <a:srgbClr val="888888"/>
              </a:buClr>
              <a:buSzPts val="1280"/>
              <a:buNone/>
            </a:pPr>
            <a:r>
              <a:rPr b="1" lang="en-US" sz="1480">
                <a:solidFill>
                  <a:schemeClr val="dk1"/>
                </a:solidFill>
                <a:latin typeface="Times New Roman"/>
                <a:ea typeface="Times New Roman"/>
                <a:cs typeface="Times New Roman"/>
                <a:sym typeface="Times New Roman"/>
              </a:rPr>
              <a:t>Team Members:</a:t>
            </a:r>
            <a:endParaRPr b="1" sz="1480">
              <a:solidFill>
                <a:schemeClr val="dk1"/>
              </a:solidFill>
              <a:latin typeface="Times New Roman"/>
              <a:ea typeface="Times New Roman"/>
              <a:cs typeface="Times New Roman"/>
              <a:sym typeface="Times New Roman"/>
            </a:endParaRPr>
          </a:p>
          <a:p>
            <a:pPr indent="0" lvl="0" marL="0" rtl="0" algn="l">
              <a:lnSpc>
                <a:spcPct val="80000"/>
              </a:lnSpc>
              <a:spcBef>
                <a:spcPts val="640"/>
              </a:spcBef>
              <a:spcAft>
                <a:spcPts val="0"/>
              </a:spcAft>
              <a:buClr>
                <a:srgbClr val="888888"/>
              </a:buClr>
              <a:buSzPts val="1280"/>
              <a:buNone/>
            </a:pPr>
            <a:r>
              <a:rPr lang="en-US" sz="1480">
                <a:solidFill>
                  <a:schemeClr val="dk1"/>
                </a:solidFill>
                <a:latin typeface="Times New Roman"/>
                <a:ea typeface="Times New Roman"/>
                <a:cs typeface="Times New Roman"/>
                <a:sym typeface="Times New Roman"/>
              </a:rPr>
              <a:t>Deepu Gondhi - 11737274</a:t>
            </a:r>
            <a:endParaRPr sz="1480">
              <a:solidFill>
                <a:schemeClr val="dk1"/>
              </a:solidFill>
              <a:latin typeface="Times New Roman"/>
              <a:ea typeface="Times New Roman"/>
              <a:cs typeface="Times New Roman"/>
              <a:sym typeface="Times New Roman"/>
            </a:endParaRPr>
          </a:p>
          <a:p>
            <a:pPr indent="0" lvl="0" marL="0" rtl="0" algn="l">
              <a:lnSpc>
                <a:spcPct val="80000"/>
              </a:lnSpc>
              <a:spcBef>
                <a:spcPts val="640"/>
              </a:spcBef>
              <a:spcAft>
                <a:spcPts val="0"/>
              </a:spcAft>
              <a:buClr>
                <a:srgbClr val="888888"/>
              </a:buClr>
              <a:buSzPts val="1280"/>
              <a:buNone/>
            </a:pPr>
            <a:r>
              <a:rPr lang="en-US" sz="1480">
                <a:solidFill>
                  <a:schemeClr val="dk1"/>
                </a:solidFill>
                <a:latin typeface="Times New Roman"/>
                <a:ea typeface="Times New Roman"/>
                <a:cs typeface="Times New Roman"/>
                <a:sym typeface="Times New Roman"/>
              </a:rPr>
              <a:t>Kaushik Apoori - 11705023</a:t>
            </a:r>
            <a:endParaRPr sz="1480">
              <a:solidFill>
                <a:schemeClr val="dk1"/>
              </a:solidFill>
              <a:latin typeface="Times New Roman"/>
              <a:ea typeface="Times New Roman"/>
              <a:cs typeface="Times New Roman"/>
              <a:sym typeface="Times New Roman"/>
            </a:endParaRPr>
          </a:p>
          <a:p>
            <a:pPr indent="0" lvl="0" marL="0" rtl="0" algn="l">
              <a:lnSpc>
                <a:spcPct val="80000"/>
              </a:lnSpc>
              <a:spcBef>
                <a:spcPts val="640"/>
              </a:spcBef>
              <a:spcAft>
                <a:spcPts val="0"/>
              </a:spcAft>
              <a:buClr>
                <a:srgbClr val="888888"/>
              </a:buClr>
              <a:buSzPts val="1280"/>
              <a:buNone/>
            </a:pPr>
            <a:r>
              <a:rPr lang="en-US" sz="1480">
                <a:solidFill>
                  <a:schemeClr val="dk1"/>
                </a:solidFill>
                <a:latin typeface="Times New Roman"/>
                <a:ea typeface="Times New Roman"/>
                <a:cs typeface="Times New Roman"/>
                <a:sym typeface="Times New Roman"/>
              </a:rPr>
              <a:t>Manumitha Kamarapu - 11684243</a:t>
            </a:r>
            <a:endParaRPr sz="1480">
              <a:solidFill>
                <a:schemeClr val="dk1"/>
              </a:solidFill>
              <a:latin typeface="Times New Roman"/>
              <a:ea typeface="Times New Roman"/>
              <a:cs typeface="Times New Roman"/>
              <a:sym typeface="Times New Roman"/>
            </a:endParaRPr>
          </a:p>
          <a:p>
            <a:pPr indent="0" lvl="0" marL="0" rtl="0" algn="l">
              <a:lnSpc>
                <a:spcPct val="80000"/>
              </a:lnSpc>
              <a:spcBef>
                <a:spcPts val="640"/>
              </a:spcBef>
              <a:spcAft>
                <a:spcPts val="0"/>
              </a:spcAft>
              <a:buClr>
                <a:srgbClr val="888888"/>
              </a:buClr>
              <a:buSzPts val="1280"/>
              <a:buNone/>
            </a:pPr>
            <a:r>
              <a:rPr lang="en-US" sz="1480">
                <a:solidFill>
                  <a:schemeClr val="dk1"/>
                </a:solidFill>
                <a:latin typeface="Times New Roman"/>
                <a:ea typeface="Times New Roman"/>
                <a:cs typeface="Times New Roman"/>
                <a:sym typeface="Times New Roman"/>
              </a:rPr>
              <a:t>Teena Poorna Sudheera Maganti - 11755850</a:t>
            </a:r>
            <a:endParaRPr sz="1480">
              <a:solidFill>
                <a:schemeClr val="dk1"/>
              </a:solidFill>
              <a:latin typeface="Times New Roman"/>
              <a:ea typeface="Times New Roman"/>
              <a:cs typeface="Times New Roman"/>
              <a:sym typeface="Times New Roman"/>
            </a:endParaRPr>
          </a:p>
          <a:p>
            <a:pPr indent="0" lvl="0" marL="0" rtl="0" algn="ctr">
              <a:lnSpc>
                <a:spcPct val="80000"/>
              </a:lnSpc>
              <a:spcBef>
                <a:spcPts val="640"/>
              </a:spcBef>
              <a:spcAft>
                <a:spcPts val="0"/>
              </a:spcAft>
              <a:buClr>
                <a:srgbClr val="888888"/>
              </a:buClr>
              <a:buSzPts val="1280"/>
              <a:buNone/>
            </a:pPr>
            <a:r>
              <a:t/>
            </a:r>
            <a:endParaRPr sz="1480">
              <a:latin typeface="Times New Roman"/>
              <a:ea typeface="Times New Roman"/>
              <a:cs typeface="Times New Roman"/>
              <a:sym typeface="Times New Roman"/>
            </a:endParaRPr>
          </a:p>
        </p:txBody>
      </p:sp>
      <p:sp>
        <p:nvSpPr>
          <p:cNvPr id="86" name="Google Shape;86;p13"/>
          <p:cNvSpPr txBox="1"/>
          <p:nvPr/>
        </p:nvSpPr>
        <p:spPr>
          <a:xfrm>
            <a:off x="63700" y="95550"/>
            <a:ext cx="6114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rgbClr val="888888"/>
                </a:solidFill>
                <a:latin typeface="Times New Roman"/>
                <a:ea typeface="Times New Roman"/>
                <a:cs typeface="Times New Roman"/>
                <a:sym typeface="Times New Roman"/>
              </a:rPr>
              <a:t>CSCE 5290 Natural Language Processing</a:t>
            </a:r>
            <a:endParaRPr sz="1500">
              <a:solidFill>
                <a:srgbClr val="888888"/>
              </a:solidFill>
              <a:latin typeface="Times New Roman"/>
              <a:ea typeface="Times New Roman"/>
              <a:cs typeface="Times New Roman"/>
              <a:sym typeface="Times New Roman"/>
            </a:endParaRPr>
          </a:p>
        </p:txBody>
      </p:sp>
      <p:pic>
        <p:nvPicPr>
          <p:cNvPr id="87" name="Google Shape;87;p13"/>
          <p:cNvPicPr preferRelativeResize="0"/>
          <p:nvPr/>
        </p:nvPicPr>
        <p:blipFill>
          <a:blip r:embed="rId3">
            <a:alphaModFix/>
          </a:blip>
          <a:stretch>
            <a:fillRect/>
          </a:stretch>
        </p:blipFill>
        <p:spPr>
          <a:xfrm>
            <a:off x="6096225" y="3588250"/>
            <a:ext cx="2740601" cy="27406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457200" y="5168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2950">
                <a:solidFill>
                  <a:schemeClr val="dk1"/>
                </a:solidFill>
                <a:latin typeface="Times New Roman"/>
                <a:ea typeface="Times New Roman"/>
                <a:cs typeface="Times New Roman"/>
                <a:sym typeface="Times New Roman"/>
              </a:rPr>
              <a:t>Data Preprocessing</a:t>
            </a:r>
            <a:endParaRPr b="1" sz="2950">
              <a:latin typeface="Times New Roman"/>
              <a:ea typeface="Times New Roman"/>
              <a:cs typeface="Times New Roman"/>
              <a:sym typeface="Times New Roman"/>
            </a:endParaRPr>
          </a:p>
        </p:txBody>
      </p:sp>
      <p:sp>
        <p:nvSpPr>
          <p:cNvPr id="157" name="Google Shape;157;p22"/>
          <p:cNvSpPr txBox="1"/>
          <p:nvPr>
            <p:ph idx="1" type="body"/>
          </p:nvPr>
        </p:nvSpPr>
        <p:spPr>
          <a:xfrm>
            <a:off x="457200" y="130295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852"/>
              <a:buNone/>
            </a:pPr>
            <a:r>
              <a:rPr b="1" lang="en-US" sz="1695">
                <a:solidFill>
                  <a:schemeClr val="dk1"/>
                </a:solidFill>
                <a:latin typeface="Times New Roman"/>
                <a:ea typeface="Times New Roman"/>
                <a:cs typeface="Times New Roman"/>
                <a:sym typeface="Times New Roman"/>
              </a:rPr>
              <a:t>Preprocessing Steps:</a:t>
            </a:r>
            <a:endParaRPr b="1" sz="1695">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t/>
            </a:r>
            <a:endParaRPr b="1" sz="1695">
              <a:latin typeface="Times New Roman"/>
              <a:ea typeface="Times New Roman"/>
              <a:cs typeface="Times New Roman"/>
              <a:sym typeface="Times New Roman"/>
            </a:endParaRPr>
          </a:p>
          <a:p>
            <a:pPr indent="-247332" lvl="0" marL="342900" rtl="0" algn="l">
              <a:lnSpc>
                <a:spcPct val="80000"/>
              </a:lnSpc>
              <a:spcBef>
                <a:spcPts val="640"/>
              </a:spcBef>
              <a:spcAft>
                <a:spcPts val="0"/>
              </a:spcAft>
              <a:buClr>
                <a:schemeClr val="dk1"/>
              </a:buClr>
              <a:buSzPts val="1695"/>
              <a:buFont typeface="Times New Roman"/>
              <a:buChar char="•"/>
            </a:pPr>
            <a:r>
              <a:rPr b="1" lang="en-US" sz="1695">
                <a:solidFill>
                  <a:schemeClr val="dk1"/>
                </a:solidFill>
                <a:latin typeface="Times New Roman"/>
                <a:ea typeface="Times New Roman"/>
                <a:cs typeface="Times New Roman"/>
                <a:sym typeface="Times New Roman"/>
              </a:rPr>
              <a:t>Handle missing values.</a:t>
            </a:r>
            <a:endParaRPr sz="1695">
              <a:latin typeface="Times New Roman"/>
              <a:ea typeface="Times New Roman"/>
              <a:cs typeface="Times New Roman"/>
              <a:sym typeface="Times New Roman"/>
            </a:endParaRPr>
          </a:p>
          <a:p>
            <a:pPr indent="0" lvl="0" marL="0" rtl="0" algn="l">
              <a:lnSpc>
                <a:spcPct val="80000"/>
              </a:lnSpc>
              <a:spcBef>
                <a:spcPts val="640"/>
              </a:spcBef>
              <a:spcAft>
                <a:spcPts val="0"/>
              </a:spcAft>
              <a:buSzPts val="852"/>
              <a:buNone/>
            </a:pPr>
            <a:r>
              <a:rPr lang="en-US" sz="1695">
                <a:latin typeface="Times New Roman"/>
                <a:ea typeface="Times New Roman"/>
                <a:cs typeface="Times New Roman"/>
                <a:sym typeface="Times New Roman"/>
              </a:rPr>
              <a:t>df.dropna(subset=['Review', 'Rating'], inplace=True)</a:t>
            </a:r>
            <a:endParaRPr sz="1695">
              <a:latin typeface="Times New Roman"/>
              <a:ea typeface="Times New Roman"/>
              <a:cs typeface="Times New Roman"/>
              <a:sym typeface="Times New Roman"/>
            </a:endParaRPr>
          </a:p>
          <a:p>
            <a:pPr indent="0" lvl="0" marL="0" rtl="0" algn="l">
              <a:lnSpc>
                <a:spcPct val="80000"/>
              </a:lnSpc>
              <a:spcBef>
                <a:spcPts val="640"/>
              </a:spcBef>
              <a:spcAft>
                <a:spcPts val="0"/>
              </a:spcAft>
              <a:buSzPts val="852"/>
              <a:buNone/>
            </a:pPr>
            <a:r>
              <a:t/>
            </a:r>
            <a:endParaRPr sz="1695">
              <a:latin typeface="Times New Roman"/>
              <a:ea typeface="Times New Roman"/>
              <a:cs typeface="Times New Roman"/>
              <a:sym typeface="Times New Roman"/>
            </a:endParaRPr>
          </a:p>
          <a:p>
            <a:pPr indent="-247332" lvl="0" marL="342900" rtl="0" algn="l">
              <a:lnSpc>
                <a:spcPct val="80000"/>
              </a:lnSpc>
              <a:spcBef>
                <a:spcPts val="640"/>
              </a:spcBef>
              <a:spcAft>
                <a:spcPts val="0"/>
              </a:spcAft>
              <a:buClr>
                <a:schemeClr val="dk1"/>
              </a:buClr>
              <a:buSzPts val="1695"/>
              <a:buFont typeface="Times New Roman"/>
              <a:buChar char="•"/>
            </a:pPr>
            <a:r>
              <a:rPr b="1" lang="en-US" sz="1695">
                <a:solidFill>
                  <a:schemeClr val="dk1"/>
                </a:solidFill>
                <a:latin typeface="Times New Roman"/>
                <a:ea typeface="Times New Roman"/>
                <a:cs typeface="Times New Roman"/>
                <a:sym typeface="Times New Roman"/>
              </a:rPr>
              <a:t>Remove URLs, special characters, punctuation.</a:t>
            </a:r>
            <a:endParaRPr b="1" sz="1695">
              <a:solidFill>
                <a:schemeClr val="dk1"/>
              </a:solidFill>
              <a:latin typeface="Times New Roman"/>
              <a:ea typeface="Times New Roman"/>
              <a:cs typeface="Times New Roman"/>
              <a:sym typeface="Times New Roman"/>
            </a:endParaRPr>
          </a:p>
          <a:p>
            <a:pPr indent="0" lvl="0" marL="0" rtl="0" algn="l">
              <a:lnSpc>
                <a:spcPct val="80000"/>
              </a:lnSpc>
              <a:spcBef>
                <a:spcPts val="640"/>
              </a:spcBef>
              <a:spcAft>
                <a:spcPts val="0"/>
              </a:spcAft>
              <a:buSzPts val="852"/>
              <a:buNone/>
            </a:pPr>
            <a:r>
              <a:rPr lang="en-US" sz="1695">
                <a:latin typeface="Times New Roman"/>
                <a:ea typeface="Times New Roman"/>
                <a:cs typeface="Times New Roman"/>
                <a:sym typeface="Times New Roman"/>
              </a:rPr>
              <a:t>import re</a:t>
            </a:r>
            <a:endParaRPr sz="1695">
              <a:latin typeface="Times New Roman"/>
              <a:ea typeface="Times New Roman"/>
              <a:cs typeface="Times New Roman"/>
              <a:sym typeface="Times New Roman"/>
            </a:endParaRPr>
          </a:p>
          <a:p>
            <a:pPr indent="0" lvl="0" marL="0" rtl="0" algn="l">
              <a:lnSpc>
                <a:spcPct val="80000"/>
              </a:lnSpc>
              <a:spcBef>
                <a:spcPts val="640"/>
              </a:spcBef>
              <a:spcAft>
                <a:spcPts val="0"/>
              </a:spcAft>
              <a:buSzPts val="852"/>
              <a:buNone/>
            </a:pPr>
            <a:r>
              <a:rPr lang="en-US" sz="1695">
                <a:latin typeface="Times New Roman"/>
                <a:ea typeface="Times New Roman"/>
                <a:cs typeface="Times New Roman"/>
                <a:sym typeface="Times New Roman"/>
              </a:rPr>
              <a:t>def preprocess_text(text):</a:t>
            </a:r>
            <a:endParaRPr sz="1695">
              <a:latin typeface="Times New Roman"/>
              <a:ea typeface="Times New Roman"/>
              <a:cs typeface="Times New Roman"/>
              <a:sym typeface="Times New Roman"/>
            </a:endParaRPr>
          </a:p>
          <a:p>
            <a:pPr indent="0" lvl="0" marL="0" rtl="0" algn="l">
              <a:lnSpc>
                <a:spcPct val="80000"/>
              </a:lnSpc>
              <a:spcBef>
                <a:spcPts val="640"/>
              </a:spcBef>
              <a:spcAft>
                <a:spcPts val="0"/>
              </a:spcAft>
              <a:buSzPts val="852"/>
              <a:buNone/>
            </a:pPr>
            <a:r>
              <a:rPr lang="en-US" sz="1695">
                <a:latin typeface="Times New Roman"/>
                <a:ea typeface="Times New Roman"/>
                <a:cs typeface="Times New Roman"/>
                <a:sym typeface="Times New Roman"/>
              </a:rPr>
              <a:t>    text = re.sub(r'http\S+|www\S+|https\S+', '', text)  </a:t>
            </a:r>
            <a:endParaRPr sz="1695">
              <a:latin typeface="Times New Roman"/>
              <a:ea typeface="Times New Roman"/>
              <a:cs typeface="Times New Roman"/>
              <a:sym typeface="Times New Roman"/>
            </a:endParaRPr>
          </a:p>
          <a:p>
            <a:pPr indent="0" lvl="0" marL="0" rtl="0" algn="l">
              <a:lnSpc>
                <a:spcPct val="80000"/>
              </a:lnSpc>
              <a:spcBef>
                <a:spcPts val="640"/>
              </a:spcBef>
              <a:spcAft>
                <a:spcPts val="0"/>
              </a:spcAft>
              <a:buSzPts val="852"/>
              <a:buNone/>
            </a:pPr>
            <a:r>
              <a:rPr lang="en-US" sz="1695">
                <a:latin typeface="Times New Roman"/>
                <a:ea typeface="Times New Roman"/>
                <a:cs typeface="Times New Roman"/>
                <a:sym typeface="Times New Roman"/>
              </a:rPr>
              <a:t>    text = re.sub(r'\@\w+|\#', '', text)  </a:t>
            </a:r>
            <a:endParaRPr sz="1695">
              <a:latin typeface="Times New Roman"/>
              <a:ea typeface="Times New Roman"/>
              <a:cs typeface="Times New Roman"/>
              <a:sym typeface="Times New Roman"/>
            </a:endParaRPr>
          </a:p>
          <a:p>
            <a:pPr indent="0" lvl="0" marL="0" rtl="0" algn="l">
              <a:lnSpc>
                <a:spcPct val="80000"/>
              </a:lnSpc>
              <a:spcBef>
                <a:spcPts val="640"/>
              </a:spcBef>
              <a:spcAft>
                <a:spcPts val="0"/>
              </a:spcAft>
              <a:buSzPts val="852"/>
              <a:buNone/>
            </a:pPr>
            <a:r>
              <a:rPr lang="en-US" sz="1695">
                <a:latin typeface="Times New Roman"/>
                <a:ea typeface="Times New Roman"/>
                <a:cs typeface="Times New Roman"/>
                <a:sym typeface="Times New Roman"/>
              </a:rPr>
              <a:t>    text = re.sub(r'[^\w\s]', '', text)  </a:t>
            </a:r>
            <a:endParaRPr sz="1695">
              <a:latin typeface="Times New Roman"/>
              <a:ea typeface="Times New Roman"/>
              <a:cs typeface="Times New Roman"/>
              <a:sym typeface="Times New Roman"/>
            </a:endParaRPr>
          </a:p>
          <a:p>
            <a:pPr indent="0" lvl="0" marL="0" rtl="0" algn="l">
              <a:lnSpc>
                <a:spcPct val="80000"/>
              </a:lnSpc>
              <a:spcBef>
                <a:spcPts val="640"/>
              </a:spcBef>
              <a:spcAft>
                <a:spcPts val="0"/>
              </a:spcAft>
              <a:buSzPts val="852"/>
              <a:buNone/>
            </a:pPr>
            <a:r>
              <a:rPr lang="en-US" sz="1695">
                <a:latin typeface="Times New Roman"/>
                <a:ea typeface="Times New Roman"/>
                <a:cs typeface="Times New Roman"/>
                <a:sym typeface="Times New Roman"/>
              </a:rPr>
              <a:t>    text = text.lower() </a:t>
            </a:r>
            <a:endParaRPr sz="1695">
              <a:latin typeface="Times New Roman"/>
              <a:ea typeface="Times New Roman"/>
              <a:cs typeface="Times New Roman"/>
              <a:sym typeface="Times New Roman"/>
            </a:endParaRPr>
          </a:p>
          <a:p>
            <a:pPr indent="0" lvl="0" marL="0" rtl="0" algn="l">
              <a:lnSpc>
                <a:spcPct val="80000"/>
              </a:lnSpc>
              <a:spcBef>
                <a:spcPts val="640"/>
              </a:spcBef>
              <a:spcAft>
                <a:spcPts val="0"/>
              </a:spcAft>
              <a:buSzPts val="852"/>
              <a:buNone/>
            </a:pPr>
            <a:r>
              <a:rPr lang="en-US" sz="1695">
                <a:latin typeface="Times New Roman"/>
                <a:ea typeface="Times New Roman"/>
                <a:cs typeface="Times New Roman"/>
                <a:sym typeface="Times New Roman"/>
              </a:rPr>
              <a:t>    return text</a:t>
            </a:r>
            <a:endParaRPr sz="1695">
              <a:latin typeface="Times New Roman"/>
              <a:ea typeface="Times New Roman"/>
              <a:cs typeface="Times New Roman"/>
              <a:sym typeface="Times New Roman"/>
            </a:endParaRPr>
          </a:p>
          <a:p>
            <a:pPr indent="0" lvl="0" marL="0" rtl="0" algn="l">
              <a:lnSpc>
                <a:spcPct val="80000"/>
              </a:lnSpc>
              <a:spcBef>
                <a:spcPts val="640"/>
              </a:spcBef>
              <a:spcAft>
                <a:spcPts val="0"/>
              </a:spcAft>
              <a:buSzPts val="852"/>
              <a:buNone/>
            </a:pPr>
            <a:r>
              <a:rPr lang="en-US" sz="1695">
                <a:latin typeface="Times New Roman"/>
                <a:ea typeface="Times New Roman"/>
                <a:cs typeface="Times New Roman"/>
                <a:sym typeface="Times New Roman"/>
              </a:rPr>
              <a:t>df['Cleaned_Review'] = df['Review'].apply(preprocess_text)</a:t>
            </a:r>
            <a:endParaRPr sz="1695">
              <a:latin typeface="Times New Roman"/>
              <a:ea typeface="Times New Roman"/>
              <a:cs typeface="Times New Roman"/>
              <a:sym typeface="Times New Roman"/>
            </a:endParaRPr>
          </a:p>
          <a:p>
            <a:pPr indent="0" lvl="0" marL="0" rtl="0" algn="l">
              <a:lnSpc>
                <a:spcPct val="80000"/>
              </a:lnSpc>
              <a:spcBef>
                <a:spcPts val="640"/>
              </a:spcBef>
              <a:spcAft>
                <a:spcPts val="0"/>
              </a:spcAft>
              <a:buSzPts val="852"/>
              <a:buNone/>
            </a:pPr>
            <a:r>
              <a:t/>
            </a:r>
            <a:endParaRPr sz="1695">
              <a:latin typeface="Times New Roman"/>
              <a:ea typeface="Times New Roman"/>
              <a:cs typeface="Times New Roman"/>
              <a:sym typeface="Times New Roman"/>
            </a:endParaRPr>
          </a:p>
        </p:txBody>
      </p:sp>
      <p:sp>
        <p:nvSpPr>
          <p:cNvPr id="158" name="Google Shape;158;p22"/>
          <p:cNvSpPr/>
          <p:nvPr/>
        </p:nvSpPr>
        <p:spPr>
          <a:xfrm>
            <a:off x="6167975" y="1302950"/>
            <a:ext cx="2420400" cy="138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This line ensures that the data we deal with is complete by eliminating any rows that lack the "Review" or "Rating" fields.</a:t>
            </a:r>
            <a:endParaRPr>
              <a:latin typeface="Times New Roman"/>
              <a:ea typeface="Times New Roman"/>
              <a:cs typeface="Times New Roman"/>
              <a:sym typeface="Times New Roman"/>
            </a:endParaRPr>
          </a:p>
        </p:txBody>
      </p:sp>
      <p:sp>
        <p:nvSpPr>
          <p:cNvPr id="159" name="Google Shape;159;p22"/>
          <p:cNvSpPr/>
          <p:nvPr/>
        </p:nvSpPr>
        <p:spPr>
          <a:xfrm>
            <a:off x="6293450" y="2940650"/>
            <a:ext cx="2339100" cy="326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US" sz="1100">
                <a:solidFill>
                  <a:schemeClr val="dk1"/>
                </a:solidFill>
                <a:latin typeface="Times New Roman"/>
                <a:ea typeface="Times New Roman"/>
                <a:cs typeface="Times New Roman"/>
                <a:sym typeface="Times New Roman"/>
              </a:rPr>
              <a:t>Eliminate URLs: The regex eliminates URLs, such as http://example.com.</a:t>
            </a: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Char char="●"/>
            </a:pPr>
            <a:r>
              <a:rPr lang="en-US" sz="1100">
                <a:solidFill>
                  <a:schemeClr val="dk1"/>
                </a:solidFill>
                <a:latin typeface="Times New Roman"/>
                <a:ea typeface="Times New Roman"/>
                <a:cs typeface="Times New Roman"/>
                <a:sym typeface="Times New Roman"/>
              </a:rPr>
              <a:t>Eliminate Mentions and Hashtags: Eliminates any evaluations that contain @mentions or #hashtags.</a:t>
            </a: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Char char="●"/>
            </a:pPr>
            <a:r>
              <a:rPr lang="en-US" sz="1100">
                <a:solidFill>
                  <a:schemeClr val="dk1"/>
                </a:solidFill>
                <a:latin typeface="Times New Roman"/>
                <a:ea typeface="Times New Roman"/>
                <a:cs typeface="Times New Roman"/>
                <a:sym typeface="Times New Roman"/>
              </a:rPr>
              <a:t>Eliminate Punctuation: This removes punctuation from the evaluations, such as periods and commas.</a:t>
            </a: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Char char="●"/>
            </a:pPr>
            <a:r>
              <a:rPr lang="en-US" sz="1100">
                <a:solidFill>
                  <a:schemeClr val="dk1"/>
                </a:solidFill>
                <a:latin typeface="Times New Roman"/>
                <a:ea typeface="Times New Roman"/>
                <a:cs typeface="Times New Roman"/>
                <a:sym typeface="Times New Roman"/>
              </a:rPr>
              <a:t>Lowercase: Standardizes all text by converting it to lowercase.</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457200" y="-12"/>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2950">
                <a:solidFill>
                  <a:schemeClr val="dk1"/>
                </a:solidFill>
                <a:latin typeface="Times New Roman"/>
                <a:ea typeface="Times New Roman"/>
                <a:cs typeface="Times New Roman"/>
                <a:sym typeface="Times New Roman"/>
              </a:rPr>
              <a:t>Data Preprocessing</a:t>
            </a:r>
            <a:endParaRPr b="1" sz="2950">
              <a:latin typeface="Times New Roman"/>
              <a:ea typeface="Times New Roman"/>
              <a:cs typeface="Times New Roman"/>
              <a:sym typeface="Times New Roman"/>
            </a:endParaRPr>
          </a:p>
        </p:txBody>
      </p:sp>
      <p:sp>
        <p:nvSpPr>
          <p:cNvPr id="165" name="Google Shape;165;p23"/>
          <p:cNvSpPr txBox="1"/>
          <p:nvPr>
            <p:ph idx="1" type="body"/>
          </p:nvPr>
        </p:nvSpPr>
        <p:spPr>
          <a:xfrm>
            <a:off x="361650" y="116595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605"/>
              <a:buNone/>
            </a:pPr>
            <a:r>
              <a:rPr b="1" lang="en-US" sz="1290">
                <a:solidFill>
                  <a:schemeClr val="dk1"/>
                </a:solidFill>
                <a:latin typeface="Times New Roman"/>
                <a:ea typeface="Times New Roman"/>
                <a:cs typeface="Times New Roman"/>
                <a:sym typeface="Times New Roman"/>
              </a:rPr>
              <a:t>Preprocessing Steps:</a:t>
            </a:r>
            <a:endParaRPr sz="1290">
              <a:latin typeface="Times New Roman"/>
              <a:ea typeface="Times New Roman"/>
              <a:cs typeface="Times New Roman"/>
              <a:sym typeface="Times New Roman"/>
            </a:endParaRPr>
          </a:p>
          <a:p>
            <a:pPr indent="-221615" lvl="0" marL="342900" rtl="0" algn="l">
              <a:lnSpc>
                <a:spcPct val="80000"/>
              </a:lnSpc>
              <a:spcBef>
                <a:spcPts val="640"/>
              </a:spcBef>
              <a:spcAft>
                <a:spcPts val="0"/>
              </a:spcAft>
              <a:buSzPts val="1290"/>
              <a:buFont typeface="Times New Roman"/>
              <a:buChar char="•"/>
            </a:pPr>
            <a:r>
              <a:rPr b="1" lang="en-US" sz="1290">
                <a:latin typeface="Times New Roman"/>
                <a:ea typeface="Times New Roman"/>
                <a:cs typeface="Times New Roman"/>
                <a:sym typeface="Times New Roman"/>
              </a:rPr>
              <a:t>Lemmatization and stopword removal.</a:t>
            </a:r>
            <a:endParaRPr b="1" sz="1290">
              <a:latin typeface="Times New Roman"/>
              <a:ea typeface="Times New Roman"/>
              <a:cs typeface="Times New Roman"/>
              <a:sym typeface="Times New Roman"/>
            </a:endParaRPr>
          </a:p>
          <a:p>
            <a:pPr indent="0" lvl="0" marL="342900" rtl="0" algn="l">
              <a:lnSpc>
                <a:spcPct val="80000"/>
              </a:lnSpc>
              <a:spcBef>
                <a:spcPts val="0"/>
              </a:spcBef>
              <a:spcAft>
                <a:spcPts val="0"/>
              </a:spcAft>
              <a:buSzPts val="605"/>
              <a:buNone/>
            </a:pPr>
            <a:r>
              <a:rPr lang="en-US" sz="1290">
                <a:latin typeface="Times New Roman"/>
                <a:ea typeface="Times New Roman"/>
                <a:cs typeface="Times New Roman"/>
                <a:sym typeface="Times New Roman"/>
              </a:rPr>
              <a:t>import nltk</a:t>
            </a:r>
            <a:endParaRPr sz="1290">
              <a:latin typeface="Times New Roman"/>
              <a:ea typeface="Times New Roman"/>
              <a:cs typeface="Times New Roman"/>
              <a:sym typeface="Times New Roman"/>
            </a:endParaRPr>
          </a:p>
          <a:p>
            <a:pPr indent="0" lvl="0" marL="342900" rtl="0" algn="l">
              <a:lnSpc>
                <a:spcPct val="80000"/>
              </a:lnSpc>
              <a:spcBef>
                <a:spcPts val="0"/>
              </a:spcBef>
              <a:spcAft>
                <a:spcPts val="0"/>
              </a:spcAft>
              <a:buSzPts val="605"/>
              <a:buNone/>
            </a:pPr>
            <a:r>
              <a:rPr lang="en-US" sz="1290">
                <a:latin typeface="Times New Roman"/>
                <a:ea typeface="Times New Roman"/>
                <a:cs typeface="Times New Roman"/>
                <a:sym typeface="Times New Roman"/>
              </a:rPr>
              <a:t>from nltk.corpus import stopwords</a:t>
            </a:r>
            <a:endParaRPr sz="1290">
              <a:latin typeface="Times New Roman"/>
              <a:ea typeface="Times New Roman"/>
              <a:cs typeface="Times New Roman"/>
              <a:sym typeface="Times New Roman"/>
            </a:endParaRPr>
          </a:p>
          <a:p>
            <a:pPr indent="0" lvl="0" marL="342900" rtl="0" algn="l">
              <a:lnSpc>
                <a:spcPct val="80000"/>
              </a:lnSpc>
              <a:spcBef>
                <a:spcPts val="0"/>
              </a:spcBef>
              <a:spcAft>
                <a:spcPts val="0"/>
              </a:spcAft>
              <a:buSzPts val="605"/>
              <a:buNone/>
            </a:pPr>
            <a:r>
              <a:rPr lang="en-US" sz="1290">
                <a:latin typeface="Times New Roman"/>
                <a:ea typeface="Times New Roman"/>
                <a:cs typeface="Times New Roman"/>
                <a:sym typeface="Times New Roman"/>
              </a:rPr>
              <a:t>from nltk.stem import WordNetLemmatizer</a:t>
            </a:r>
            <a:endParaRPr sz="1290">
              <a:latin typeface="Times New Roman"/>
              <a:ea typeface="Times New Roman"/>
              <a:cs typeface="Times New Roman"/>
              <a:sym typeface="Times New Roman"/>
            </a:endParaRPr>
          </a:p>
          <a:p>
            <a:pPr indent="0" lvl="0" marL="0" rtl="0" algn="l">
              <a:lnSpc>
                <a:spcPct val="80000"/>
              </a:lnSpc>
              <a:spcBef>
                <a:spcPts val="0"/>
              </a:spcBef>
              <a:spcAft>
                <a:spcPts val="0"/>
              </a:spcAft>
              <a:buSzPts val="605"/>
              <a:buNone/>
            </a:pPr>
            <a:r>
              <a:t/>
            </a:r>
            <a:endParaRPr sz="1290">
              <a:latin typeface="Times New Roman"/>
              <a:ea typeface="Times New Roman"/>
              <a:cs typeface="Times New Roman"/>
              <a:sym typeface="Times New Roman"/>
            </a:endParaRPr>
          </a:p>
          <a:p>
            <a:pPr indent="0" lvl="0" marL="342900" rtl="0" algn="l">
              <a:lnSpc>
                <a:spcPct val="80000"/>
              </a:lnSpc>
              <a:spcBef>
                <a:spcPts val="0"/>
              </a:spcBef>
              <a:spcAft>
                <a:spcPts val="0"/>
              </a:spcAft>
              <a:buSzPts val="605"/>
              <a:buNone/>
            </a:pPr>
            <a:r>
              <a:rPr lang="en-US" sz="1290">
                <a:latin typeface="Times New Roman"/>
                <a:ea typeface="Times New Roman"/>
                <a:cs typeface="Times New Roman"/>
                <a:sym typeface="Times New Roman"/>
              </a:rPr>
              <a:t>nltk.download('stopwords')</a:t>
            </a:r>
            <a:endParaRPr sz="1290">
              <a:latin typeface="Times New Roman"/>
              <a:ea typeface="Times New Roman"/>
              <a:cs typeface="Times New Roman"/>
              <a:sym typeface="Times New Roman"/>
            </a:endParaRPr>
          </a:p>
          <a:p>
            <a:pPr indent="0" lvl="0" marL="342900" rtl="0" algn="l">
              <a:lnSpc>
                <a:spcPct val="80000"/>
              </a:lnSpc>
              <a:spcBef>
                <a:spcPts val="0"/>
              </a:spcBef>
              <a:spcAft>
                <a:spcPts val="0"/>
              </a:spcAft>
              <a:buSzPts val="605"/>
              <a:buNone/>
            </a:pPr>
            <a:r>
              <a:rPr lang="en-US" sz="1290">
                <a:latin typeface="Times New Roman"/>
                <a:ea typeface="Times New Roman"/>
                <a:cs typeface="Times New Roman"/>
                <a:sym typeface="Times New Roman"/>
              </a:rPr>
              <a:t>nltk.download('wordnet')</a:t>
            </a:r>
            <a:endParaRPr sz="1290">
              <a:latin typeface="Times New Roman"/>
              <a:ea typeface="Times New Roman"/>
              <a:cs typeface="Times New Roman"/>
              <a:sym typeface="Times New Roman"/>
            </a:endParaRPr>
          </a:p>
          <a:p>
            <a:pPr indent="0" lvl="0" marL="0" rtl="0" algn="l">
              <a:lnSpc>
                <a:spcPct val="80000"/>
              </a:lnSpc>
              <a:spcBef>
                <a:spcPts val="0"/>
              </a:spcBef>
              <a:spcAft>
                <a:spcPts val="0"/>
              </a:spcAft>
              <a:buSzPts val="605"/>
              <a:buNone/>
            </a:pPr>
            <a:r>
              <a:t/>
            </a:r>
            <a:endParaRPr sz="1290">
              <a:latin typeface="Times New Roman"/>
              <a:ea typeface="Times New Roman"/>
              <a:cs typeface="Times New Roman"/>
              <a:sym typeface="Times New Roman"/>
            </a:endParaRPr>
          </a:p>
          <a:p>
            <a:pPr indent="0" lvl="0" marL="342900" rtl="0" algn="l">
              <a:lnSpc>
                <a:spcPct val="80000"/>
              </a:lnSpc>
              <a:spcBef>
                <a:spcPts val="0"/>
              </a:spcBef>
              <a:spcAft>
                <a:spcPts val="0"/>
              </a:spcAft>
              <a:buSzPts val="605"/>
              <a:buNone/>
            </a:pPr>
            <a:r>
              <a:rPr lang="en-US" sz="1290">
                <a:latin typeface="Times New Roman"/>
                <a:ea typeface="Times New Roman"/>
                <a:cs typeface="Times New Roman"/>
                <a:sym typeface="Times New Roman"/>
              </a:rPr>
              <a:t>lemmatizer = WordNetLemmatizer()</a:t>
            </a:r>
            <a:endParaRPr sz="1290">
              <a:latin typeface="Times New Roman"/>
              <a:ea typeface="Times New Roman"/>
              <a:cs typeface="Times New Roman"/>
              <a:sym typeface="Times New Roman"/>
            </a:endParaRPr>
          </a:p>
          <a:p>
            <a:pPr indent="0" lvl="0" marL="342900" rtl="0" algn="l">
              <a:lnSpc>
                <a:spcPct val="80000"/>
              </a:lnSpc>
              <a:spcBef>
                <a:spcPts val="0"/>
              </a:spcBef>
              <a:spcAft>
                <a:spcPts val="0"/>
              </a:spcAft>
              <a:buSzPts val="605"/>
              <a:buNone/>
            </a:pPr>
            <a:r>
              <a:rPr lang="en-US" sz="1290">
                <a:latin typeface="Times New Roman"/>
                <a:ea typeface="Times New Roman"/>
                <a:cs typeface="Times New Roman"/>
                <a:sym typeface="Times New Roman"/>
              </a:rPr>
              <a:t>stop_words = set(stopwords.words('english'))</a:t>
            </a:r>
            <a:endParaRPr sz="1290">
              <a:latin typeface="Times New Roman"/>
              <a:ea typeface="Times New Roman"/>
              <a:cs typeface="Times New Roman"/>
              <a:sym typeface="Times New Roman"/>
            </a:endParaRPr>
          </a:p>
          <a:p>
            <a:pPr indent="0" lvl="0" marL="0" rtl="0" algn="l">
              <a:lnSpc>
                <a:spcPct val="80000"/>
              </a:lnSpc>
              <a:spcBef>
                <a:spcPts val="0"/>
              </a:spcBef>
              <a:spcAft>
                <a:spcPts val="0"/>
              </a:spcAft>
              <a:buSzPts val="605"/>
              <a:buNone/>
            </a:pPr>
            <a:r>
              <a:t/>
            </a:r>
            <a:endParaRPr sz="1290">
              <a:latin typeface="Times New Roman"/>
              <a:ea typeface="Times New Roman"/>
              <a:cs typeface="Times New Roman"/>
              <a:sym typeface="Times New Roman"/>
            </a:endParaRPr>
          </a:p>
          <a:p>
            <a:pPr indent="0" lvl="0" marL="342900" rtl="0" algn="l">
              <a:lnSpc>
                <a:spcPct val="80000"/>
              </a:lnSpc>
              <a:spcBef>
                <a:spcPts val="0"/>
              </a:spcBef>
              <a:spcAft>
                <a:spcPts val="0"/>
              </a:spcAft>
              <a:buSzPts val="605"/>
              <a:buNone/>
            </a:pPr>
            <a:r>
              <a:rPr lang="en-US" sz="1290">
                <a:latin typeface="Times New Roman"/>
                <a:ea typeface="Times New Roman"/>
                <a:cs typeface="Times New Roman"/>
                <a:sym typeface="Times New Roman"/>
              </a:rPr>
              <a:t>def preprocess_text_advanced(text):</a:t>
            </a:r>
            <a:endParaRPr sz="1290">
              <a:latin typeface="Times New Roman"/>
              <a:ea typeface="Times New Roman"/>
              <a:cs typeface="Times New Roman"/>
              <a:sym typeface="Times New Roman"/>
            </a:endParaRPr>
          </a:p>
          <a:p>
            <a:pPr indent="0" lvl="0" marL="342900" rtl="0" algn="l">
              <a:lnSpc>
                <a:spcPct val="80000"/>
              </a:lnSpc>
              <a:spcBef>
                <a:spcPts val="0"/>
              </a:spcBef>
              <a:spcAft>
                <a:spcPts val="0"/>
              </a:spcAft>
              <a:buSzPts val="605"/>
              <a:buNone/>
            </a:pPr>
            <a:r>
              <a:rPr lang="en-US" sz="1290">
                <a:latin typeface="Times New Roman"/>
                <a:ea typeface="Times New Roman"/>
                <a:cs typeface="Times New Roman"/>
                <a:sym typeface="Times New Roman"/>
              </a:rPr>
              <a:t>    text = ' '.join(lemmatizer.lemmatize(word) for word in text.split() if word not in stop_words)</a:t>
            </a:r>
            <a:endParaRPr sz="1290">
              <a:latin typeface="Times New Roman"/>
              <a:ea typeface="Times New Roman"/>
              <a:cs typeface="Times New Roman"/>
              <a:sym typeface="Times New Roman"/>
            </a:endParaRPr>
          </a:p>
          <a:p>
            <a:pPr indent="0" lvl="0" marL="342900" rtl="0" algn="l">
              <a:lnSpc>
                <a:spcPct val="80000"/>
              </a:lnSpc>
              <a:spcBef>
                <a:spcPts val="0"/>
              </a:spcBef>
              <a:spcAft>
                <a:spcPts val="0"/>
              </a:spcAft>
              <a:buSzPts val="605"/>
              <a:buNone/>
            </a:pPr>
            <a:r>
              <a:rPr lang="en-US" sz="1290">
                <a:latin typeface="Times New Roman"/>
                <a:ea typeface="Times New Roman"/>
                <a:cs typeface="Times New Roman"/>
                <a:sym typeface="Times New Roman"/>
              </a:rPr>
              <a:t>    return text</a:t>
            </a:r>
            <a:endParaRPr sz="1290">
              <a:latin typeface="Times New Roman"/>
              <a:ea typeface="Times New Roman"/>
              <a:cs typeface="Times New Roman"/>
              <a:sym typeface="Times New Roman"/>
            </a:endParaRPr>
          </a:p>
          <a:p>
            <a:pPr indent="0" lvl="0" marL="0" rtl="0" algn="l">
              <a:lnSpc>
                <a:spcPct val="80000"/>
              </a:lnSpc>
              <a:spcBef>
                <a:spcPts val="0"/>
              </a:spcBef>
              <a:spcAft>
                <a:spcPts val="0"/>
              </a:spcAft>
              <a:buSzPts val="605"/>
              <a:buNone/>
            </a:pPr>
            <a:r>
              <a:t/>
            </a:r>
            <a:endParaRPr sz="1290">
              <a:latin typeface="Times New Roman"/>
              <a:ea typeface="Times New Roman"/>
              <a:cs typeface="Times New Roman"/>
              <a:sym typeface="Times New Roman"/>
            </a:endParaRPr>
          </a:p>
          <a:p>
            <a:pPr indent="0" lvl="0" marL="342900" rtl="0" algn="l">
              <a:lnSpc>
                <a:spcPct val="80000"/>
              </a:lnSpc>
              <a:spcBef>
                <a:spcPts val="0"/>
              </a:spcBef>
              <a:spcAft>
                <a:spcPts val="0"/>
              </a:spcAft>
              <a:buSzPts val="605"/>
              <a:buNone/>
            </a:pPr>
            <a:r>
              <a:rPr lang="en-US" sz="1290">
                <a:latin typeface="Times New Roman"/>
                <a:ea typeface="Times New Roman"/>
                <a:cs typeface="Times New Roman"/>
                <a:sym typeface="Times New Roman"/>
              </a:rPr>
              <a:t>df['Cleaned_Review'] = df['Cleaned_Review'].apply(preprocess_text_advanced)</a:t>
            </a:r>
            <a:endParaRPr sz="1290">
              <a:latin typeface="Times New Roman"/>
              <a:ea typeface="Times New Roman"/>
              <a:cs typeface="Times New Roman"/>
              <a:sym typeface="Times New Roman"/>
            </a:endParaRPr>
          </a:p>
          <a:p>
            <a:pPr indent="0" lvl="0" marL="0" rtl="0" algn="l">
              <a:lnSpc>
                <a:spcPct val="80000"/>
              </a:lnSpc>
              <a:spcBef>
                <a:spcPts val="640"/>
              </a:spcBef>
              <a:spcAft>
                <a:spcPts val="0"/>
              </a:spcAft>
              <a:buSzPts val="605"/>
              <a:buNone/>
            </a:pPr>
            <a:r>
              <a:t/>
            </a:r>
            <a:endParaRPr sz="1290">
              <a:latin typeface="Times New Roman"/>
              <a:ea typeface="Times New Roman"/>
              <a:cs typeface="Times New Roman"/>
              <a:sym typeface="Times New Roman"/>
            </a:endParaRPr>
          </a:p>
          <a:p>
            <a:pPr indent="-221615" lvl="0" marL="342900" rtl="0" algn="l">
              <a:lnSpc>
                <a:spcPct val="80000"/>
              </a:lnSpc>
              <a:spcBef>
                <a:spcPts val="640"/>
              </a:spcBef>
              <a:spcAft>
                <a:spcPts val="0"/>
              </a:spcAft>
              <a:buSzPts val="1290"/>
              <a:buFont typeface="Times New Roman"/>
              <a:buChar char="•"/>
            </a:pPr>
            <a:r>
              <a:rPr b="1" lang="en-US" sz="1290">
                <a:latin typeface="Times New Roman"/>
                <a:ea typeface="Times New Roman"/>
                <a:cs typeface="Times New Roman"/>
                <a:sym typeface="Times New Roman"/>
              </a:rPr>
              <a:t>Timestamp Transformation: Convert review dates for analysis.</a:t>
            </a:r>
            <a:endParaRPr sz="1290">
              <a:latin typeface="Times New Roman"/>
              <a:ea typeface="Times New Roman"/>
              <a:cs typeface="Times New Roman"/>
              <a:sym typeface="Times New Roman"/>
            </a:endParaRPr>
          </a:p>
          <a:p>
            <a:pPr indent="0" lvl="0" marL="342900" rtl="0" algn="l">
              <a:lnSpc>
                <a:spcPct val="80000"/>
              </a:lnSpc>
              <a:spcBef>
                <a:spcPts val="0"/>
              </a:spcBef>
              <a:spcAft>
                <a:spcPts val="0"/>
              </a:spcAft>
              <a:buSzPts val="605"/>
              <a:buNone/>
            </a:pPr>
            <a:r>
              <a:rPr lang="en-US" sz="1290">
                <a:latin typeface="Times New Roman"/>
                <a:ea typeface="Times New Roman"/>
                <a:cs typeface="Times New Roman"/>
                <a:sym typeface="Times New Roman"/>
              </a:rPr>
              <a:t>df['Date'] = df['Date'].str.replace('Reviewed ', ''</a:t>
            </a:r>
            <a:r>
              <a:rPr lang="en-US" sz="1290">
                <a:latin typeface="Times New Roman"/>
                <a:ea typeface="Times New Roman"/>
                <a:cs typeface="Times New Roman"/>
                <a:sym typeface="Times New Roman"/>
              </a:rPr>
              <a:t>)</a:t>
            </a:r>
            <a:endParaRPr sz="1290">
              <a:latin typeface="Times New Roman"/>
              <a:ea typeface="Times New Roman"/>
              <a:cs typeface="Times New Roman"/>
              <a:sym typeface="Times New Roman"/>
            </a:endParaRPr>
          </a:p>
          <a:p>
            <a:pPr indent="0" lvl="0" marL="342900" rtl="0" algn="l">
              <a:lnSpc>
                <a:spcPct val="80000"/>
              </a:lnSpc>
              <a:spcBef>
                <a:spcPts val="0"/>
              </a:spcBef>
              <a:spcAft>
                <a:spcPts val="0"/>
              </a:spcAft>
              <a:buSzPts val="605"/>
              <a:buNone/>
            </a:pPr>
            <a:r>
              <a:rPr lang="en-US" sz="1290">
                <a:latin typeface="Times New Roman"/>
                <a:ea typeface="Times New Roman"/>
                <a:cs typeface="Times New Roman"/>
                <a:sym typeface="Times New Roman"/>
              </a:rPr>
              <a:t>df['Date'] = pd.to_datetime(df['Date'], format='%b %d, %Y', errors='coerce') </a:t>
            </a:r>
            <a:endParaRPr sz="1290">
              <a:latin typeface="Times New Roman"/>
              <a:ea typeface="Times New Roman"/>
              <a:cs typeface="Times New Roman"/>
              <a:sym typeface="Times New Roman"/>
            </a:endParaRPr>
          </a:p>
          <a:p>
            <a:pPr indent="0" lvl="0" marL="0" rtl="0" algn="l">
              <a:lnSpc>
                <a:spcPct val="80000"/>
              </a:lnSpc>
              <a:spcBef>
                <a:spcPts val="0"/>
              </a:spcBef>
              <a:spcAft>
                <a:spcPts val="0"/>
              </a:spcAft>
              <a:buSzPts val="605"/>
              <a:buNone/>
            </a:pPr>
            <a:r>
              <a:t/>
            </a:r>
            <a:endParaRPr sz="1290">
              <a:latin typeface="Times New Roman"/>
              <a:ea typeface="Times New Roman"/>
              <a:cs typeface="Times New Roman"/>
              <a:sym typeface="Times New Roman"/>
            </a:endParaRPr>
          </a:p>
          <a:p>
            <a:pPr indent="0" lvl="0" marL="342900" rtl="0" algn="l">
              <a:lnSpc>
                <a:spcPct val="80000"/>
              </a:lnSpc>
              <a:spcBef>
                <a:spcPts val="0"/>
              </a:spcBef>
              <a:spcAft>
                <a:spcPts val="0"/>
              </a:spcAft>
              <a:buSzPts val="605"/>
              <a:buNone/>
            </a:pPr>
            <a:r>
              <a:rPr lang="en-US" sz="1290">
                <a:latin typeface="Times New Roman"/>
                <a:ea typeface="Times New Roman"/>
                <a:cs typeface="Times New Roman"/>
                <a:sym typeface="Times New Roman"/>
              </a:rPr>
              <a:t>print(df[['Date', 'Cleaned_Review']].head())</a:t>
            </a:r>
            <a:endParaRPr sz="1290">
              <a:latin typeface="Times New Roman"/>
              <a:ea typeface="Times New Roman"/>
              <a:cs typeface="Times New Roman"/>
              <a:sym typeface="Times New Roman"/>
            </a:endParaRPr>
          </a:p>
          <a:p>
            <a:pPr indent="0" lvl="0" marL="342900" rtl="0" algn="l">
              <a:lnSpc>
                <a:spcPct val="80000"/>
              </a:lnSpc>
              <a:spcBef>
                <a:spcPts val="640"/>
              </a:spcBef>
              <a:spcAft>
                <a:spcPts val="0"/>
              </a:spcAft>
              <a:buSzPts val="605"/>
              <a:buNone/>
            </a:pPr>
            <a:r>
              <a:t/>
            </a:r>
            <a:endParaRPr b="1" sz="1290">
              <a:latin typeface="Times New Roman"/>
              <a:ea typeface="Times New Roman"/>
              <a:cs typeface="Times New Roman"/>
              <a:sym typeface="Times New Roman"/>
            </a:endParaRPr>
          </a:p>
          <a:p>
            <a:pPr indent="0" lvl="0" marL="342900" rtl="0" algn="l">
              <a:lnSpc>
                <a:spcPct val="80000"/>
              </a:lnSpc>
              <a:spcBef>
                <a:spcPts val="640"/>
              </a:spcBef>
              <a:spcAft>
                <a:spcPts val="0"/>
              </a:spcAft>
              <a:buSzPts val="605"/>
              <a:buNone/>
            </a:pPr>
            <a:r>
              <a:t/>
            </a:r>
            <a:endParaRPr b="1" sz="1290">
              <a:latin typeface="Times New Roman"/>
              <a:ea typeface="Times New Roman"/>
              <a:cs typeface="Times New Roman"/>
              <a:sym typeface="Times New Roman"/>
            </a:endParaRPr>
          </a:p>
          <a:p>
            <a:pPr indent="0" lvl="0" marL="342900" rtl="0" algn="l">
              <a:lnSpc>
                <a:spcPct val="80000"/>
              </a:lnSpc>
              <a:spcBef>
                <a:spcPts val="640"/>
              </a:spcBef>
              <a:spcAft>
                <a:spcPts val="0"/>
              </a:spcAft>
              <a:buSzPts val="605"/>
              <a:buNone/>
            </a:pPr>
            <a:r>
              <a:t/>
            </a:r>
            <a:endParaRPr sz="1290">
              <a:latin typeface="Times New Roman"/>
              <a:ea typeface="Times New Roman"/>
              <a:cs typeface="Times New Roman"/>
              <a:sym typeface="Times New Roman"/>
            </a:endParaRPr>
          </a:p>
        </p:txBody>
      </p:sp>
      <p:sp>
        <p:nvSpPr>
          <p:cNvPr id="166" name="Google Shape;166;p23"/>
          <p:cNvSpPr/>
          <p:nvPr/>
        </p:nvSpPr>
        <p:spPr>
          <a:xfrm>
            <a:off x="4681700" y="1417650"/>
            <a:ext cx="3726300" cy="152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spcBef>
                <a:spcPts val="0"/>
              </a:spcBef>
              <a:spcAft>
                <a:spcPts val="0"/>
              </a:spcAft>
              <a:buClr>
                <a:schemeClr val="dk1"/>
              </a:buClr>
              <a:buSzPts val="1100"/>
              <a:buFont typeface="Times New Roman"/>
              <a:buChar char="●"/>
            </a:pPr>
            <a:r>
              <a:rPr lang="en-US" sz="1100">
                <a:solidFill>
                  <a:schemeClr val="dk1"/>
                </a:solidFill>
                <a:latin typeface="Times New Roman"/>
                <a:ea typeface="Times New Roman"/>
                <a:cs typeface="Times New Roman"/>
                <a:sym typeface="Times New Roman"/>
              </a:rPr>
              <a:t>Lemmatization is the process of reducing words to their most basic form, such as "better" -&gt; "good" or "running" -&gt; "run."</a:t>
            </a: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US" sz="1100">
                <a:solidFill>
                  <a:schemeClr val="dk1"/>
                </a:solidFill>
                <a:latin typeface="Times New Roman"/>
                <a:ea typeface="Times New Roman"/>
                <a:cs typeface="Times New Roman"/>
                <a:sym typeface="Times New Roman"/>
              </a:rPr>
              <a:t>Stopword Removal: Eliminates terms that don't contribute much significance to the review, such as "the," "is," and "in."</a:t>
            </a:r>
            <a:endParaRPr sz="1100">
              <a:solidFill>
                <a:schemeClr val="dk1"/>
              </a:solidFill>
              <a:latin typeface="Times New Roman"/>
              <a:ea typeface="Times New Roman"/>
              <a:cs typeface="Times New Roman"/>
              <a:sym typeface="Times New Roman"/>
            </a:endParaRPr>
          </a:p>
        </p:txBody>
      </p:sp>
      <p:sp>
        <p:nvSpPr>
          <p:cNvPr id="167" name="Google Shape;167;p23"/>
          <p:cNvSpPr/>
          <p:nvPr/>
        </p:nvSpPr>
        <p:spPr>
          <a:xfrm>
            <a:off x="6266400" y="3984825"/>
            <a:ext cx="2420400" cy="138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85750" lvl="0" marL="457200" rtl="0" algn="l">
              <a:spcBef>
                <a:spcPts val="0"/>
              </a:spcBef>
              <a:spcAft>
                <a:spcPts val="0"/>
              </a:spcAft>
              <a:buClr>
                <a:schemeClr val="dk1"/>
              </a:buClr>
              <a:buSzPts val="900"/>
              <a:buChar char="●"/>
            </a:pPr>
            <a:r>
              <a:rPr lang="en-US" sz="900">
                <a:solidFill>
                  <a:schemeClr val="dk1"/>
                </a:solidFill>
                <a:latin typeface="Times New Roman"/>
                <a:ea typeface="Times New Roman"/>
                <a:cs typeface="Times New Roman"/>
                <a:sym typeface="Times New Roman"/>
              </a:rPr>
              <a:t>In the 'Date' column, the "Reviewed" prefix is removed.</a:t>
            </a:r>
            <a:endParaRPr sz="900">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Char char="●"/>
            </a:pPr>
            <a:r>
              <a:rPr lang="en-US" sz="900">
                <a:solidFill>
                  <a:schemeClr val="dk1"/>
                </a:solidFill>
                <a:latin typeface="Times New Roman"/>
                <a:ea typeface="Times New Roman"/>
                <a:cs typeface="Times New Roman"/>
                <a:sym typeface="Times New Roman"/>
              </a:rPr>
              <a:t>Convert to datetime: To enable easier analysis, this function transforms a date from a string into a datetime object in the format supplied (for example, "Nov 06, 2024").</a:t>
            </a:r>
            <a:endParaRPr sz="9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2950">
                <a:solidFill>
                  <a:schemeClr val="dk1"/>
                </a:solidFill>
                <a:latin typeface="Times New Roman"/>
                <a:ea typeface="Times New Roman"/>
                <a:cs typeface="Times New Roman"/>
                <a:sym typeface="Times New Roman"/>
              </a:rPr>
              <a:t>Exploratory Data Analysis (EDA)</a:t>
            </a:r>
            <a:endParaRPr b="1" sz="2950">
              <a:latin typeface="Times New Roman"/>
              <a:ea typeface="Times New Roman"/>
              <a:cs typeface="Times New Roman"/>
              <a:sym typeface="Times New Roman"/>
            </a:endParaRPr>
          </a:p>
        </p:txBody>
      </p:sp>
      <p:sp>
        <p:nvSpPr>
          <p:cNvPr id="173" name="Google Shape;173;p24"/>
          <p:cNvSpPr txBox="1"/>
          <p:nvPr>
            <p:ph idx="1" type="body"/>
          </p:nvPr>
        </p:nvSpPr>
        <p:spPr>
          <a:xfrm>
            <a:off x="457200" y="1600200"/>
            <a:ext cx="3502500" cy="36336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EDA Visualizations:</a:t>
            </a:r>
            <a:endParaRPr b="1" sz="1800">
              <a:latin typeface="Times New Roman"/>
              <a:ea typeface="Times New Roman"/>
              <a:cs typeface="Times New Roman"/>
              <a:sym typeface="Times New Roman"/>
            </a:endParaRPr>
          </a:p>
          <a:p>
            <a:pPr indent="-254000" lvl="0" marL="342900" rtl="0" algn="l">
              <a:spcBef>
                <a:spcPts val="64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Sentiment </a:t>
            </a:r>
            <a:r>
              <a:rPr b="1" lang="en-US" sz="1800">
                <a:latin typeface="Times New Roman"/>
                <a:ea typeface="Times New Roman"/>
                <a:cs typeface="Times New Roman"/>
                <a:sym typeface="Times New Roman"/>
              </a:rPr>
              <a:t>Analysis</a:t>
            </a:r>
            <a:r>
              <a:rPr b="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Countplot showing distribution of sentiments (positive, negative, neutral).</a:t>
            </a:r>
            <a:endParaRPr sz="1800">
              <a:solidFill>
                <a:schemeClr val="dk1"/>
              </a:solidFill>
              <a:latin typeface="Times New Roman"/>
              <a:ea typeface="Times New Roman"/>
              <a:cs typeface="Times New Roman"/>
              <a:sym typeface="Times New Roman"/>
            </a:endParaRPr>
          </a:p>
          <a:p>
            <a:pPr indent="0" lvl="0" marL="0" rtl="0" algn="l">
              <a:spcBef>
                <a:spcPts val="640"/>
              </a:spcBef>
              <a:spcAft>
                <a:spcPts val="0"/>
              </a:spcAft>
              <a:buNone/>
            </a:pPr>
            <a:r>
              <a:t/>
            </a:r>
            <a:endParaRPr sz="1800">
              <a:latin typeface="Times New Roman"/>
              <a:ea typeface="Times New Roman"/>
              <a:cs typeface="Times New Roman"/>
              <a:sym typeface="Times New Roman"/>
            </a:endParaRPr>
          </a:p>
          <a:p>
            <a:pPr indent="0" lvl="0" marL="0" rtl="0" algn="l">
              <a:spcBef>
                <a:spcPts val="640"/>
              </a:spcBef>
              <a:spcAft>
                <a:spcPts val="0"/>
              </a:spcAft>
              <a:buNone/>
            </a:pPr>
            <a:r>
              <a:t/>
            </a:r>
            <a:endParaRPr sz="1800">
              <a:latin typeface="Times New Roman"/>
              <a:ea typeface="Times New Roman"/>
              <a:cs typeface="Times New Roman"/>
              <a:sym typeface="Times New Roman"/>
            </a:endParaRPr>
          </a:p>
          <a:p>
            <a:pPr indent="0" lvl="0" marL="0" rtl="0" algn="l">
              <a:spcBef>
                <a:spcPts val="640"/>
              </a:spcBef>
              <a:spcAft>
                <a:spcPts val="0"/>
              </a:spcAft>
              <a:buNone/>
            </a:pPr>
            <a:r>
              <a:t/>
            </a:r>
            <a:endParaRPr sz="1800">
              <a:latin typeface="Times New Roman"/>
              <a:ea typeface="Times New Roman"/>
              <a:cs typeface="Times New Roman"/>
              <a:sym typeface="Times New Roman"/>
            </a:endParaRPr>
          </a:p>
          <a:p>
            <a:pPr indent="0" lvl="0" marL="0" rtl="0" algn="l">
              <a:spcBef>
                <a:spcPts val="640"/>
              </a:spcBef>
              <a:spcAft>
                <a:spcPts val="0"/>
              </a:spcAft>
              <a:buNone/>
            </a:pPr>
            <a:r>
              <a:t/>
            </a:r>
            <a:endParaRPr sz="1800">
              <a:latin typeface="Times New Roman"/>
              <a:ea typeface="Times New Roman"/>
              <a:cs typeface="Times New Roman"/>
              <a:sym typeface="Times New Roman"/>
            </a:endParaRPr>
          </a:p>
          <a:p>
            <a:pPr indent="0" lvl="0" marL="0" rtl="0" algn="l">
              <a:spcBef>
                <a:spcPts val="64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640"/>
              </a:spcBef>
              <a:spcAft>
                <a:spcPts val="0"/>
              </a:spcAft>
              <a:buNone/>
            </a:pPr>
            <a:r>
              <a:t/>
            </a:r>
            <a:endParaRPr sz="1800">
              <a:latin typeface="Times New Roman"/>
              <a:ea typeface="Times New Roman"/>
              <a:cs typeface="Times New Roman"/>
              <a:sym typeface="Times New Roman"/>
            </a:endParaRPr>
          </a:p>
        </p:txBody>
      </p:sp>
      <p:sp>
        <p:nvSpPr>
          <p:cNvPr id="174" name="Google Shape;174;p24"/>
          <p:cNvSpPr txBox="1"/>
          <p:nvPr>
            <p:ph idx="1" type="body"/>
          </p:nvPr>
        </p:nvSpPr>
        <p:spPr>
          <a:xfrm>
            <a:off x="4686175" y="1773825"/>
            <a:ext cx="3502500" cy="3714600"/>
          </a:xfrm>
          <a:prstGeom prst="rect">
            <a:avLst/>
          </a:prstGeom>
          <a:noFill/>
          <a:ln>
            <a:noFill/>
          </a:ln>
        </p:spPr>
        <p:txBody>
          <a:bodyPr anchorCtr="0" anchor="t" bIns="45700" lIns="91425" spcFirstLastPara="1" rIns="91425" wrap="square" tIns="45700">
            <a:normAutofit/>
          </a:bodyPr>
          <a:lstStyle/>
          <a:p>
            <a:pPr indent="0" lvl="0" marL="0" rtl="0" algn="l">
              <a:spcBef>
                <a:spcPts val="640"/>
              </a:spcBef>
              <a:spcAft>
                <a:spcPts val="0"/>
              </a:spcAft>
              <a:buNone/>
            </a:pPr>
            <a:r>
              <a:rPr b="1" lang="en-US" sz="1800">
                <a:solidFill>
                  <a:schemeClr val="dk1"/>
                </a:solidFill>
                <a:latin typeface="Times New Roman"/>
                <a:ea typeface="Times New Roman"/>
                <a:cs typeface="Times New Roman"/>
                <a:sym typeface="Times New Roman"/>
              </a:rPr>
              <a:t>Aspect </a:t>
            </a:r>
            <a:r>
              <a:rPr b="1" lang="en-US" sz="1800">
                <a:latin typeface="Times New Roman"/>
                <a:ea typeface="Times New Roman"/>
                <a:cs typeface="Times New Roman"/>
                <a:sym typeface="Times New Roman"/>
              </a:rPr>
              <a:t>Analysis</a:t>
            </a:r>
            <a:r>
              <a:rPr b="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Barplot showing frequency of mentioned aspects (e.g., service, price, product quality).</a:t>
            </a:r>
            <a:endParaRPr sz="1800">
              <a:solidFill>
                <a:schemeClr val="dk1"/>
              </a:solidFill>
              <a:latin typeface="Times New Roman"/>
              <a:ea typeface="Times New Roman"/>
              <a:cs typeface="Times New Roman"/>
              <a:sym typeface="Times New Roman"/>
            </a:endParaRPr>
          </a:p>
          <a:p>
            <a:pPr indent="0" lvl="0" marL="0" rtl="0" algn="l">
              <a:spcBef>
                <a:spcPts val="640"/>
              </a:spcBef>
              <a:spcAft>
                <a:spcPts val="0"/>
              </a:spcAft>
              <a:buNone/>
            </a:pPr>
            <a:r>
              <a:t/>
            </a:r>
            <a:endParaRPr sz="1800">
              <a:latin typeface="Times New Roman"/>
              <a:ea typeface="Times New Roman"/>
              <a:cs typeface="Times New Roman"/>
              <a:sym typeface="Times New Roman"/>
            </a:endParaRPr>
          </a:p>
          <a:p>
            <a:pPr indent="0" lvl="0" marL="0" rtl="0" algn="l">
              <a:spcBef>
                <a:spcPts val="640"/>
              </a:spcBef>
              <a:spcAft>
                <a:spcPts val="0"/>
              </a:spcAft>
              <a:buNone/>
            </a:pPr>
            <a:r>
              <a:t/>
            </a:r>
            <a:endParaRPr sz="1800">
              <a:latin typeface="Times New Roman"/>
              <a:ea typeface="Times New Roman"/>
              <a:cs typeface="Times New Roman"/>
              <a:sym typeface="Times New Roman"/>
            </a:endParaRPr>
          </a:p>
          <a:p>
            <a:pPr indent="0" lvl="0" marL="0" rtl="0" algn="l">
              <a:spcBef>
                <a:spcPts val="640"/>
              </a:spcBef>
              <a:spcAft>
                <a:spcPts val="0"/>
              </a:spcAft>
              <a:buNone/>
            </a:pPr>
            <a:r>
              <a:t/>
            </a:r>
            <a:endParaRPr sz="1800">
              <a:latin typeface="Times New Roman"/>
              <a:ea typeface="Times New Roman"/>
              <a:cs typeface="Times New Roman"/>
              <a:sym typeface="Times New Roman"/>
            </a:endParaRPr>
          </a:p>
        </p:txBody>
      </p:sp>
      <p:sp>
        <p:nvSpPr>
          <p:cNvPr id="175" name="Google Shape;175;p24"/>
          <p:cNvSpPr txBox="1"/>
          <p:nvPr/>
        </p:nvSpPr>
        <p:spPr>
          <a:xfrm>
            <a:off x="1514550" y="5573425"/>
            <a:ext cx="6114900" cy="738900"/>
          </a:xfrm>
          <a:prstGeom prst="rect">
            <a:avLst/>
          </a:prstGeom>
          <a:noFill/>
          <a:ln>
            <a:noFill/>
          </a:ln>
        </p:spPr>
        <p:txBody>
          <a:bodyPr anchorCtr="0" anchor="t" bIns="91425" lIns="91425" spcFirstLastPara="1" rIns="91425" wrap="square" tIns="91425">
            <a:spAutoFit/>
          </a:bodyPr>
          <a:lstStyle/>
          <a:p>
            <a:pPr indent="-254000" lvl="0" marL="342900" rtl="0" algn="l">
              <a:spcBef>
                <a:spcPts val="64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Visualizations will be generated from the code output in the colab</a:t>
            </a:r>
            <a:endParaRPr sz="3200">
              <a:solidFill>
                <a:schemeClr val="dk1"/>
              </a:solidFill>
              <a:latin typeface="Calibri"/>
              <a:ea typeface="Calibri"/>
              <a:cs typeface="Calibri"/>
              <a:sym typeface="Calibri"/>
            </a:endParaRPr>
          </a:p>
        </p:txBody>
      </p:sp>
      <p:pic>
        <p:nvPicPr>
          <p:cNvPr id="176" name="Google Shape;176;p24"/>
          <p:cNvPicPr preferRelativeResize="0"/>
          <p:nvPr/>
        </p:nvPicPr>
        <p:blipFill>
          <a:blip r:embed="rId3">
            <a:alphaModFix/>
          </a:blip>
          <a:stretch>
            <a:fillRect/>
          </a:stretch>
        </p:blipFill>
        <p:spPr>
          <a:xfrm>
            <a:off x="1167775" y="3062800"/>
            <a:ext cx="6401499" cy="2501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2950">
                <a:solidFill>
                  <a:schemeClr val="dk1"/>
                </a:solidFill>
                <a:latin typeface="Times New Roman"/>
                <a:ea typeface="Times New Roman"/>
                <a:cs typeface="Times New Roman"/>
                <a:sym typeface="Times New Roman"/>
              </a:rPr>
              <a:t>Implementation Details</a:t>
            </a:r>
            <a:endParaRPr b="1" sz="2950">
              <a:latin typeface="Times New Roman"/>
              <a:ea typeface="Times New Roman"/>
              <a:cs typeface="Times New Roman"/>
              <a:sym typeface="Times New Roman"/>
            </a:endParaRPr>
          </a:p>
        </p:txBody>
      </p:sp>
      <p:sp>
        <p:nvSpPr>
          <p:cNvPr id="182" name="Google Shape;182;p25"/>
          <p:cNvSpPr txBox="1"/>
          <p:nvPr>
            <p:ph idx="1" type="body"/>
          </p:nvPr>
        </p:nvSpPr>
        <p:spPr>
          <a:xfrm>
            <a:off x="457200" y="1324175"/>
            <a:ext cx="82296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640"/>
              </a:spcBef>
              <a:spcAft>
                <a:spcPts val="0"/>
              </a:spcAft>
              <a:buClr>
                <a:schemeClr val="dk1"/>
              </a:buClr>
              <a:buSzPts val="1100"/>
              <a:buNone/>
            </a:pPr>
            <a:r>
              <a:rPr b="1" lang="en-US" sz="1800">
                <a:latin typeface="Times New Roman"/>
                <a:ea typeface="Times New Roman"/>
                <a:cs typeface="Times New Roman"/>
                <a:sym typeface="Times New Roman"/>
              </a:rPr>
              <a:t>Pipeline for Sentiment Analysis:</a:t>
            </a:r>
            <a:r>
              <a:rPr lang="en-US" sz="1800">
                <a:latin typeface="Times New Roman"/>
                <a:ea typeface="Times New Roman"/>
                <a:cs typeface="Times New Roman"/>
                <a:sym typeface="Times New Roman"/>
              </a:rPr>
              <a:t> Libraries Matplotlib and Seaborn were used for visualizations, pandas, numpy, nltk for preprocessing, and transformers (for sentiment analysis).</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1100"/>
              <a:buNone/>
            </a:pPr>
            <a:r>
              <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1100"/>
              <a:buNone/>
            </a:pPr>
            <a:r>
              <a:rPr b="1" lang="en-US" sz="1800">
                <a:latin typeface="Times New Roman"/>
                <a:ea typeface="Times New Roman"/>
                <a:cs typeface="Times New Roman"/>
                <a:sym typeface="Times New Roman"/>
              </a:rPr>
              <a:t>Steps in the Code:</a:t>
            </a:r>
            <a:endParaRPr b="1" sz="1800">
              <a:latin typeface="Times New Roman"/>
              <a:ea typeface="Times New Roman"/>
              <a:cs typeface="Times New Roman"/>
              <a:sym typeface="Times New Roman"/>
            </a:endParaRPr>
          </a:p>
          <a:p>
            <a:pPr indent="-342900" lvl="0" marL="457200" rtl="0" algn="l">
              <a:spcBef>
                <a:spcPts val="640"/>
              </a:spcBef>
              <a:spcAft>
                <a:spcPts val="0"/>
              </a:spcAft>
              <a:buSzPts val="1800"/>
              <a:buFont typeface="Times New Roman"/>
              <a:buAutoNum type="arabicPeriod"/>
            </a:pPr>
            <a:r>
              <a:rPr b="1" lang="en-US" sz="1800">
                <a:latin typeface="Times New Roman"/>
                <a:ea typeface="Times New Roman"/>
                <a:cs typeface="Times New Roman"/>
                <a:sym typeface="Times New Roman"/>
              </a:rPr>
              <a:t>Data preprocessing:</a:t>
            </a:r>
            <a:r>
              <a:rPr lang="en-US" sz="1800">
                <a:latin typeface="Times New Roman"/>
                <a:ea typeface="Times New Roman"/>
                <a:cs typeface="Times New Roman"/>
                <a:sym typeface="Times New Roman"/>
              </a:rPr>
              <a:t> Lemmatization, punctuation, URLs, and special characters are eliminated to clean and prepare text data.</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b="1" lang="en-US" sz="1800">
                <a:latin typeface="Times New Roman"/>
                <a:ea typeface="Times New Roman"/>
                <a:cs typeface="Times New Roman"/>
                <a:sym typeface="Times New Roman"/>
              </a:rPr>
              <a:t>Sentiment Analysis:</a:t>
            </a:r>
            <a:r>
              <a:rPr lang="en-US" sz="1800">
                <a:latin typeface="Times New Roman"/>
                <a:ea typeface="Times New Roman"/>
                <a:cs typeface="Times New Roman"/>
                <a:sym typeface="Times New Roman"/>
              </a:rPr>
              <a:t> Classifies the sentiment of each review using a transformer model.</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b="1" lang="en-US" sz="1800">
                <a:latin typeface="Times New Roman"/>
                <a:ea typeface="Times New Roman"/>
                <a:cs typeface="Times New Roman"/>
                <a:sym typeface="Times New Roman"/>
              </a:rPr>
              <a:t>Aspect Extraction:</a:t>
            </a:r>
            <a:r>
              <a:rPr lang="en-US" sz="1800">
                <a:latin typeface="Times New Roman"/>
                <a:ea typeface="Times New Roman"/>
                <a:cs typeface="Times New Roman"/>
                <a:sym typeface="Times New Roman"/>
              </a:rPr>
              <a:t> Relevant elements, such as service and product, are extracted using keywords.</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457200" y="-12"/>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2950">
                <a:solidFill>
                  <a:schemeClr val="dk1"/>
                </a:solidFill>
                <a:latin typeface="Times New Roman"/>
                <a:ea typeface="Times New Roman"/>
                <a:cs typeface="Times New Roman"/>
                <a:sym typeface="Times New Roman"/>
              </a:rPr>
              <a:t>Implementation Details</a:t>
            </a:r>
            <a:endParaRPr b="1" sz="2950">
              <a:latin typeface="Times New Roman"/>
              <a:ea typeface="Times New Roman"/>
              <a:cs typeface="Times New Roman"/>
              <a:sym typeface="Times New Roman"/>
            </a:endParaRPr>
          </a:p>
        </p:txBody>
      </p:sp>
      <p:sp>
        <p:nvSpPr>
          <p:cNvPr id="188" name="Google Shape;188;p26"/>
          <p:cNvSpPr txBox="1"/>
          <p:nvPr>
            <p:ph idx="1" type="body"/>
          </p:nvPr>
        </p:nvSpPr>
        <p:spPr>
          <a:xfrm>
            <a:off x="457200" y="942000"/>
            <a:ext cx="8229600" cy="4526100"/>
          </a:xfrm>
          <a:prstGeom prst="rect">
            <a:avLst/>
          </a:prstGeom>
          <a:noFill/>
          <a:ln>
            <a:noFill/>
          </a:ln>
        </p:spPr>
        <p:txBody>
          <a:bodyPr anchorCtr="0" anchor="t" bIns="45700" lIns="91425" spcFirstLastPara="1" rIns="91425" wrap="square" tIns="45700">
            <a:normAutofit/>
          </a:bodyPr>
          <a:lstStyle/>
          <a:p>
            <a:pPr indent="0" lvl="0" marL="0" rtl="0" algn="l">
              <a:spcBef>
                <a:spcPts val="640"/>
              </a:spcBef>
              <a:spcAft>
                <a:spcPts val="0"/>
              </a:spcAft>
              <a:buNone/>
            </a:pPr>
            <a:r>
              <a:rPr b="1" lang="en-US" sz="1800">
                <a:solidFill>
                  <a:schemeClr val="dk1"/>
                </a:solidFill>
                <a:latin typeface="Times New Roman"/>
                <a:ea typeface="Times New Roman"/>
                <a:cs typeface="Times New Roman"/>
                <a:sym typeface="Times New Roman"/>
              </a:rPr>
              <a:t>Data Preprocessing:</a:t>
            </a:r>
            <a:r>
              <a:rPr lang="en-US" sz="1800">
                <a:solidFill>
                  <a:schemeClr val="dk1"/>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Eliminates URLs, special characters, punctuation, and lemmatization to clean and prepare text data.</a:t>
            </a:r>
            <a:endParaRPr sz="1800">
              <a:latin typeface="Times New Roman"/>
              <a:ea typeface="Times New Roman"/>
              <a:cs typeface="Times New Roman"/>
              <a:sym typeface="Times New Roman"/>
            </a:endParaRPr>
          </a:p>
          <a:p>
            <a:pPr indent="0" lvl="0" marL="0" rtl="0" algn="l">
              <a:spcBef>
                <a:spcPts val="640"/>
              </a:spcBef>
              <a:spcAft>
                <a:spcPts val="0"/>
              </a:spcAft>
              <a:buNone/>
            </a:pPr>
            <a:r>
              <a:t/>
            </a:r>
            <a:endParaRPr sz="1800">
              <a:latin typeface="Times New Roman"/>
              <a:ea typeface="Times New Roman"/>
              <a:cs typeface="Times New Roman"/>
              <a:sym typeface="Times New Roman"/>
            </a:endParaRPr>
          </a:p>
          <a:p>
            <a:pPr indent="0" lvl="0" marL="0" rtl="0" algn="l">
              <a:spcBef>
                <a:spcPts val="64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800">
              <a:latin typeface="Times New Roman"/>
              <a:ea typeface="Times New Roman"/>
              <a:cs typeface="Times New Roman"/>
              <a:sym typeface="Times New Roman"/>
            </a:endParaRPr>
          </a:p>
          <a:p>
            <a:pPr indent="0" lvl="0" marL="0" rtl="0" algn="l">
              <a:spcBef>
                <a:spcPts val="640"/>
              </a:spcBef>
              <a:spcAft>
                <a:spcPts val="0"/>
              </a:spcAft>
              <a:buClr>
                <a:schemeClr val="dk1"/>
              </a:buClr>
              <a:buSzPts val="1100"/>
              <a:buFont typeface="Arial"/>
              <a:buNone/>
            </a:pPr>
            <a:r>
              <a:t/>
            </a:r>
            <a:endParaRPr b="1" sz="18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t/>
            </a:r>
            <a:endParaRPr b="1" sz="1800">
              <a:latin typeface="Times New Roman"/>
              <a:ea typeface="Times New Roman"/>
              <a:cs typeface="Times New Roman"/>
              <a:sym typeface="Times New Roman"/>
            </a:endParaRPr>
          </a:p>
        </p:txBody>
      </p:sp>
      <p:sp>
        <p:nvSpPr>
          <p:cNvPr id="189" name="Google Shape;189;p26"/>
          <p:cNvSpPr txBox="1"/>
          <p:nvPr/>
        </p:nvSpPr>
        <p:spPr>
          <a:xfrm>
            <a:off x="254800" y="1656100"/>
            <a:ext cx="61149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import pandas as pan</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import re</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import nltk</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from nltk.corpus import stopwords</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from nltk.stem import WordNetLemmatizer</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nltk.download('stopwords')</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nltk.download('wordnet')</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df = pd.read_csv('/content/reviews_data.csv')</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df.dropna(subset=['Review', 'Rating'], inplace=True)</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lemmatizer = WordNetLemmatizer()</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stop_words = set(stopwords.words('english'))</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def preprocess_text(text):</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    text = re.sub(r'http\S+|www\S+|https\S+', '', text)  </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    text = re.sub(r'\@\w+|\#', '', text) </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    text = re.sub(r'[^\w\s]', '', text)</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800">
                <a:solidFill>
                  <a:schemeClr val="dk1"/>
                </a:solidFill>
                <a:latin typeface="Times New Roman"/>
                <a:ea typeface="Times New Roman"/>
                <a:cs typeface="Times New Roman"/>
                <a:sym typeface="Times New Roman"/>
              </a:rPr>
              <a:t>    text = text.lower()  </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800">
                <a:solidFill>
                  <a:schemeClr val="dk1"/>
                </a:solidFill>
                <a:latin typeface="Times New Roman"/>
                <a:ea typeface="Times New Roman"/>
                <a:cs typeface="Times New Roman"/>
                <a:sym typeface="Times New Roman"/>
              </a:rPr>
              <a:t>    text = ' '.join(lemmatizer.lemmatize(word) for word in text.split() if word not in stop_words)  </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    return text</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df['Cleaned_Review'] = df['Review'].apply(preprocess_text)</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df['Date'] = df['Date'].str.replace('Reviewed ', '')  # Remove 'Reviewed ' prefix</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df['Date'] = pd.to_datetime(df['Date'], format='%b %d, %Y', errors='coerce') </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800">
                <a:solidFill>
                  <a:schemeClr val="dk1"/>
                </a:solidFill>
                <a:latin typeface="Times New Roman"/>
                <a:ea typeface="Times New Roman"/>
                <a:cs typeface="Times New Roman"/>
                <a:sym typeface="Times New Roman"/>
              </a:rPr>
              <a:t>print(df[['Date', 'Cleaned_Review']].head())</a:t>
            </a:r>
            <a:endParaRPr sz="2200">
              <a:solidFill>
                <a:schemeClr val="dk1"/>
              </a:solidFill>
              <a:latin typeface="Times New Roman"/>
              <a:ea typeface="Times New Roman"/>
              <a:cs typeface="Times New Roman"/>
              <a:sym typeface="Times New Roman"/>
            </a:endParaRPr>
          </a:p>
        </p:txBody>
      </p:sp>
      <p:sp>
        <p:nvSpPr>
          <p:cNvPr id="190" name="Google Shape;190;p26"/>
          <p:cNvSpPr/>
          <p:nvPr/>
        </p:nvSpPr>
        <p:spPr>
          <a:xfrm>
            <a:off x="5124525" y="1936350"/>
            <a:ext cx="3474300" cy="253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spcBef>
                <a:spcPts val="0"/>
              </a:spcBef>
              <a:spcAft>
                <a:spcPts val="0"/>
              </a:spcAft>
              <a:buClr>
                <a:schemeClr val="dk1"/>
              </a:buClr>
              <a:buSzPts val="1000"/>
              <a:buAutoNum type="arabicPeriod"/>
            </a:pPr>
            <a:r>
              <a:rPr lang="en-US" sz="1000">
                <a:solidFill>
                  <a:schemeClr val="dk1"/>
                </a:solidFill>
              </a:rPr>
              <a:t>Remove URLs: To eliminate URLs from the reviews, use regex.</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US" sz="1000">
                <a:solidFill>
                  <a:schemeClr val="dk1"/>
                </a:solidFill>
              </a:rPr>
              <a:t>Eliminate Mentions and Hashtags: Eliminates hashtags and mentions (like @user).</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US" sz="1000">
                <a:solidFill>
                  <a:schemeClr val="dk1"/>
                </a:solidFill>
              </a:rPr>
              <a:t>Eliminate Punctuation: This method purifies the text by eliminating punctuation elements.</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US" sz="1000">
                <a:solidFill>
                  <a:schemeClr val="dk1"/>
                </a:solidFill>
              </a:rPr>
              <a:t>Text is converted to lowercase for consistency.</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US" sz="1000">
                <a:solidFill>
                  <a:schemeClr val="dk1"/>
                </a:solidFill>
              </a:rPr>
              <a:t>Eliminating common words that don't add value (like "the" and "is") and lemmatizing words to their root form (like "running" -&gt; "run") are two examples of stopword removal and lemmatization.</a:t>
            </a:r>
            <a:endParaRPr sz="1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2950">
                <a:solidFill>
                  <a:schemeClr val="dk1"/>
                </a:solidFill>
                <a:latin typeface="Times New Roman"/>
                <a:ea typeface="Times New Roman"/>
                <a:cs typeface="Times New Roman"/>
                <a:sym typeface="Times New Roman"/>
              </a:rPr>
              <a:t>Implementation Details</a:t>
            </a:r>
            <a:endParaRPr b="1" sz="2950">
              <a:latin typeface="Times New Roman"/>
              <a:ea typeface="Times New Roman"/>
              <a:cs typeface="Times New Roman"/>
              <a:sym typeface="Times New Roman"/>
            </a:endParaRPr>
          </a:p>
        </p:txBody>
      </p:sp>
      <p:sp>
        <p:nvSpPr>
          <p:cNvPr id="196" name="Google Shape;196;p27"/>
          <p:cNvSpPr txBox="1"/>
          <p:nvPr>
            <p:ph idx="1" type="body"/>
          </p:nvPr>
        </p:nvSpPr>
        <p:spPr>
          <a:xfrm>
            <a:off x="457200" y="1324175"/>
            <a:ext cx="5116200" cy="4526100"/>
          </a:xfrm>
          <a:prstGeom prst="rect">
            <a:avLst/>
          </a:prstGeom>
          <a:noFill/>
          <a:ln>
            <a:noFill/>
          </a:ln>
        </p:spPr>
        <p:txBody>
          <a:bodyPr anchorCtr="0" anchor="t" bIns="45700" lIns="91425" spcFirstLastPara="1" rIns="91425" wrap="square" tIns="45700">
            <a:normAutofit/>
          </a:bodyPr>
          <a:lstStyle/>
          <a:p>
            <a:pPr indent="0" lvl="0" marL="0" rtl="0" algn="l">
              <a:spcBef>
                <a:spcPts val="640"/>
              </a:spcBef>
              <a:spcAft>
                <a:spcPts val="0"/>
              </a:spcAft>
              <a:buNone/>
            </a:pPr>
            <a:r>
              <a:rPr b="1" lang="en-US" sz="1800">
                <a:solidFill>
                  <a:schemeClr val="dk1"/>
                </a:solidFill>
                <a:latin typeface="Times New Roman"/>
                <a:ea typeface="Times New Roman"/>
                <a:cs typeface="Times New Roman"/>
                <a:sym typeface="Times New Roman"/>
              </a:rPr>
              <a:t>Sentiment Analysis:</a:t>
            </a:r>
            <a:r>
              <a:rPr lang="en-US" sz="1800">
                <a:solidFill>
                  <a:schemeClr val="dk1"/>
                </a:solidFill>
                <a:latin typeface="Times New Roman"/>
                <a:ea typeface="Times New Roman"/>
                <a:cs typeface="Times New Roman"/>
                <a:sym typeface="Times New Roman"/>
              </a:rPr>
              <a:t> Uses a transformer model to classify each review's sentiment.</a:t>
            </a:r>
            <a:endParaRPr sz="1800">
              <a:latin typeface="Times New Roman"/>
              <a:ea typeface="Times New Roman"/>
              <a:cs typeface="Times New Roman"/>
              <a:sym typeface="Times New Roman"/>
            </a:endParaRPr>
          </a:p>
          <a:p>
            <a:pPr indent="0" lvl="0" marL="0" rtl="0" algn="l">
              <a:spcBef>
                <a:spcPts val="640"/>
              </a:spcBef>
              <a:spcAft>
                <a:spcPts val="0"/>
              </a:spcAft>
              <a:buNone/>
            </a:pPr>
            <a:r>
              <a:t/>
            </a:r>
            <a:endParaRPr sz="1800">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from transformers import pipeline</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sentiment_analyzer = pipeline('sentiment-analysis')</a:t>
            </a:r>
            <a:endParaRPr sz="1800">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df['Sentiment'] = df['Cleaned_Review'].apply(lambda x: sentiment_analyzer(x)[0]['label'])</a:t>
            </a:r>
            <a:endParaRPr sz="1800">
              <a:latin typeface="Times New Roman"/>
              <a:ea typeface="Times New Roman"/>
              <a:cs typeface="Times New Roman"/>
              <a:sym typeface="Times New Roman"/>
            </a:endParaRPr>
          </a:p>
          <a:p>
            <a:pPr indent="-139700" lvl="0" marL="34290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print(df[['Cleaned_Review', 'Sentiment']].head())</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sz="1800">
              <a:latin typeface="Times New Roman"/>
              <a:ea typeface="Times New Roman"/>
              <a:cs typeface="Times New Roman"/>
              <a:sym typeface="Times New Roman"/>
            </a:endParaRPr>
          </a:p>
        </p:txBody>
      </p:sp>
      <p:sp>
        <p:nvSpPr>
          <p:cNvPr id="197" name="Google Shape;197;p27"/>
          <p:cNvSpPr/>
          <p:nvPr/>
        </p:nvSpPr>
        <p:spPr>
          <a:xfrm>
            <a:off x="5506675" y="1840800"/>
            <a:ext cx="3474300" cy="253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Clr>
                <a:schemeClr val="dk1"/>
              </a:buClr>
              <a:buSzPts val="1300"/>
              <a:buFont typeface="Times New Roman"/>
              <a:buAutoNum type="arabicPeriod"/>
            </a:pPr>
            <a:r>
              <a:rPr lang="en-US" sz="1300">
                <a:solidFill>
                  <a:schemeClr val="dk1"/>
                </a:solidFill>
                <a:latin typeface="Times New Roman"/>
                <a:ea typeface="Times New Roman"/>
                <a:cs typeface="Times New Roman"/>
                <a:sym typeface="Times New Roman"/>
              </a:rPr>
              <a:t>Sentiment Analysis: Sentiment analysis is utilized through the transformers pipeline. "POSITIVE" and "NEGATIVE" are examples of the attitudes that the model automatically categorizes from the cleaned review text.</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US" sz="1300">
                <a:solidFill>
                  <a:schemeClr val="dk1"/>
                </a:solidFill>
                <a:latin typeface="Times New Roman"/>
                <a:ea typeface="Times New Roman"/>
                <a:cs typeface="Times New Roman"/>
                <a:sym typeface="Times New Roman"/>
              </a:rPr>
              <a:t>Each cleansed review's row has the sentiment analysis applied by the apply() function.</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2950">
                <a:solidFill>
                  <a:schemeClr val="dk1"/>
                </a:solidFill>
                <a:latin typeface="Times New Roman"/>
                <a:ea typeface="Times New Roman"/>
                <a:cs typeface="Times New Roman"/>
                <a:sym typeface="Times New Roman"/>
              </a:rPr>
              <a:t>Implementation Details</a:t>
            </a:r>
            <a:endParaRPr b="1" sz="2950">
              <a:latin typeface="Times New Roman"/>
              <a:ea typeface="Times New Roman"/>
              <a:cs typeface="Times New Roman"/>
              <a:sym typeface="Times New Roman"/>
            </a:endParaRPr>
          </a:p>
        </p:txBody>
      </p:sp>
      <p:sp>
        <p:nvSpPr>
          <p:cNvPr id="203" name="Google Shape;203;p28"/>
          <p:cNvSpPr txBox="1"/>
          <p:nvPr>
            <p:ph idx="1" type="body"/>
          </p:nvPr>
        </p:nvSpPr>
        <p:spPr>
          <a:xfrm>
            <a:off x="457200" y="1324175"/>
            <a:ext cx="8229600" cy="45261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640"/>
              </a:spcBef>
              <a:spcAft>
                <a:spcPts val="0"/>
              </a:spcAft>
              <a:buNone/>
            </a:pPr>
            <a:r>
              <a:rPr b="1" lang="en-US" sz="1800">
                <a:solidFill>
                  <a:schemeClr val="dk1"/>
                </a:solidFill>
                <a:latin typeface="Times New Roman"/>
                <a:ea typeface="Times New Roman"/>
                <a:cs typeface="Times New Roman"/>
                <a:sym typeface="Times New Roman"/>
              </a:rPr>
              <a:t>Aspect Extraction: </a:t>
            </a:r>
            <a:r>
              <a:rPr lang="en-US" sz="1800">
                <a:solidFill>
                  <a:schemeClr val="dk1"/>
                </a:solidFill>
                <a:latin typeface="Times New Roman"/>
                <a:ea typeface="Times New Roman"/>
                <a:cs typeface="Times New Roman"/>
                <a:sym typeface="Times New Roman"/>
              </a:rPr>
              <a:t>Keywords are used to extract relevant aspects like service and product.</a:t>
            </a:r>
            <a:endParaRPr sz="1800">
              <a:solidFill>
                <a:schemeClr val="dk1"/>
              </a:solidFill>
              <a:latin typeface="Times New Roman"/>
              <a:ea typeface="Times New Roman"/>
              <a:cs typeface="Times New Roman"/>
              <a:sym typeface="Times New Roman"/>
            </a:endParaRPr>
          </a:p>
          <a:p>
            <a:pPr indent="0" lvl="0" marL="0" rtl="0" algn="l">
              <a:spcBef>
                <a:spcPts val="640"/>
              </a:spcBef>
              <a:spcAft>
                <a:spcPts val="0"/>
              </a:spcAft>
              <a:buNone/>
            </a:pPr>
            <a:r>
              <a:t/>
            </a:r>
            <a:endParaRPr sz="1800">
              <a:latin typeface="Times New Roman"/>
              <a:ea typeface="Times New Roman"/>
              <a:cs typeface="Times New Roman"/>
              <a:sym typeface="Times New Roman"/>
            </a:endParaRPr>
          </a:p>
          <a:p>
            <a:pPr indent="0" lvl="0" marL="203200" rtl="0" algn="l">
              <a:spcBef>
                <a:spcPts val="640"/>
              </a:spcBef>
              <a:spcAft>
                <a:spcPts val="0"/>
              </a:spcAft>
              <a:buClr>
                <a:schemeClr val="dk1"/>
              </a:buClr>
              <a:buSzPct val="61111"/>
              <a:buFont typeface="Arial"/>
              <a:buNone/>
            </a:pPr>
            <a:r>
              <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ct val="61111"/>
              <a:buFont typeface="Arial"/>
              <a:buNone/>
            </a:pPr>
            <a:r>
              <a:rPr lang="en-US" sz="1800">
                <a:latin typeface="Times New Roman"/>
                <a:ea typeface="Times New Roman"/>
                <a:cs typeface="Times New Roman"/>
                <a:sym typeface="Times New Roman"/>
              </a:rPr>
              <a:t>def extract_aspects(review):</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ct val="61111"/>
              <a:buFont typeface="Arial"/>
              <a:buNone/>
            </a:pPr>
            <a:r>
              <a:rPr lang="en-US" sz="1800">
                <a:latin typeface="Times New Roman"/>
                <a:ea typeface="Times New Roman"/>
                <a:cs typeface="Times New Roman"/>
                <a:sym typeface="Times New Roman"/>
              </a:rPr>
              <a:t>    aspects = []</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ct val="61111"/>
              <a:buFont typeface="Arial"/>
              <a:buNone/>
            </a:pPr>
            <a:r>
              <a:rPr lang="en-US" sz="1800">
                <a:latin typeface="Times New Roman"/>
                <a:ea typeface="Times New Roman"/>
                <a:cs typeface="Times New Roman"/>
                <a:sym typeface="Times New Roman"/>
              </a:rPr>
              <a:t>    if 'service' in review:</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ct val="61111"/>
              <a:buFont typeface="Arial"/>
              <a:buNone/>
            </a:pPr>
            <a:r>
              <a:rPr lang="en-US" sz="1800">
                <a:latin typeface="Times New Roman"/>
                <a:ea typeface="Times New Roman"/>
                <a:cs typeface="Times New Roman"/>
                <a:sym typeface="Times New Roman"/>
              </a:rPr>
              <a:t>        aspects.append('Service Quality')</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ct val="61111"/>
              <a:buFont typeface="Arial"/>
              <a:buNone/>
            </a:pPr>
            <a:r>
              <a:rPr lang="en-US" sz="1800">
                <a:latin typeface="Times New Roman"/>
                <a:ea typeface="Times New Roman"/>
                <a:cs typeface="Times New Roman"/>
                <a:sym typeface="Times New Roman"/>
              </a:rPr>
              <a:t>    if 'product' in review:</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ct val="61111"/>
              <a:buFont typeface="Arial"/>
              <a:buNone/>
            </a:pPr>
            <a:r>
              <a:rPr lang="en-US" sz="1800">
                <a:latin typeface="Times New Roman"/>
                <a:ea typeface="Times New Roman"/>
                <a:cs typeface="Times New Roman"/>
                <a:sym typeface="Times New Roman"/>
              </a:rPr>
              <a:t>        aspects.append('Product Quality')</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ct val="61111"/>
              <a:buFont typeface="Arial"/>
              <a:buNone/>
            </a:pPr>
            <a:r>
              <a:rPr lang="en-US" sz="1800">
                <a:latin typeface="Times New Roman"/>
                <a:ea typeface="Times New Roman"/>
                <a:cs typeface="Times New Roman"/>
                <a:sym typeface="Times New Roman"/>
              </a:rPr>
              <a:t>    if 'price' in review:</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ct val="61111"/>
              <a:buFont typeface="Arial"/>
              <a:buNone/>
            </a:pPr>
            <a:r>
              <a:rPr lang="en-US" sz="1800">
                <a:latin typeface="Times New Roman"/>
                <a:ea typeface="Times New Roman"/>
                <a:cs typeface="Times New Roman"/>
                <a:sym typeface="Times New Roman"/>
              </a:rPr>
              <a:t>        aspects.append('Pricing')</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ct val="61111"/>
              <a:buFont typeface="Arial"/>
              <a:buNone/>
            </a:pPr>
            <a:r>
              <a:rPr lang="en-US" sz="1800">
                <a:latin typeface="Times New Roman"/>
                <a:ea typeface="Times New Roman"/>
                <a:cs typeface="Times New Roman"/>
                <a:sym typeface="Times New Roman"/>
              </a:rPr>
              <a:t>    return aspects</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ct val="61111"/>
              <a:buFont typeface="Arial"/>
              <a:buNone/>
            </a:pPr>
            <a:r>
              <a:t/>
            </a:r>
            <a:endParaRPr sz="1800">
              <a:latin typeface="Times New Roman"/>
              <a:ea typeface="Times New Roman"/>
              <a:cs typeface="Times New Roman"/>
              <a:sym typeface="Times New Roman"/>
            </a:endParaRPr>
          </a:p>
          <a:p>
            <a:pPr indent="0" lvl="0" marL="203200" rtl="0" algn="l">
              <a:spcBef>
                <a:spcPts val="640"/>
              </a:spcBef>
              <a:spcAft>
                <a:spcPts val="0"/>
              </a:spcAft>
              <a:buClr>
                <a:schemeClr val="dk1"/>
              </a:buClr>
              <a:buSzPct val="61111"/>
              <a:buFont typeface="Arial"/>
              <a:buNone/>
            </a:pPr>
            <a:r>
              <a:rPr lang="en-US" sz="1800">
                <a:latin typeface="Times New Roman"/>
                <a:ea typeface="Times New Roman"/>
                <a:cs typeface="Times New Roman"/>
                <a:sym typeface="Times New Roman"/>
              </a:rPr>
              <a:t>df['Aspects'] = df['Cleaned_Review'].apply(extract_aspects)</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ct val="61111"/>
              <a:buFont typeface="Arial"/>
              <a:buNone/>
            </a:pPr>
            <a:r>
              <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ct val="177777"/>
              <a:buNone/>
            </a:pPr>
            <a:r>
              <a:t/>
            </a:r>
            <a:endParaRPr sz="1800">
              <a:latin typeface="Times New Roman"/>
              <a:ea typeface="Times New Roman"/>
              <a:cs typeface="Times New Roman"/>
              <a:sym typeface="Times New Roman"/>
            </a:endParaRPr>
          </a:p>
        </p:txBody>
      </p:sp>
      <p:sp>
        <p:nvSpPr>
          <p:cNvPr id="204" name="Google Shape;204;p28"/>
          <p:cNvSpPr/>
          <p:nvPr/>
        </p:nvSpPr>
        <p:spPr>
          <a:xfrm>
            <a:off x="5053275" y="2318525"/>
            <a:ext cx="3474300" cy="253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Clr>
                <a:schemeClr val="dk1"/>
              </a:buClr>
              <a:buSzPts val="1300"/>
              <a:buFont typeface="Times New Roman"/>
              <a:buAutoNum type="arabicPeriod"/>
            </a:pPr>
            <a:r>
              <a:rPr lang="en-US" sz="1300">
                <a:solidFill>
                  <a:schemeClr val="dk1"/>
                </a:solidFill>
                <a:latin typeface="Times New Roman"/>
                <a:ea typeface="Times New Roman"/>
                <a:cs typeface="Times New Roman"/>
                <a:sym typeface="Times New Roman"/>
              </a:rPr>
              <a:t>Aspect Extraction: This straightforward function assigns pertinent aspects to the review (such as "Service Quality" and "Product Quality") and determines whether specific keywords (such as "service," "product," or "price") occur in the review.</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US" sz="1300">
                <a:solidFill>
                  <a:schemeClr val="dk1"/>
                </a:solidFill>
                <a:latin typeface="Times New Roman"/>
                <a:ea typeface="Times New Roman"/>
                <a:cs typeface="Times New Roman"/>
                <a:sym typeface="Times New Roman"/>
              </a:rPr>
              <a:t>Aspects for every review are extracted using the apply() function.</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457200" y="-228037"/>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2950">
                <a:solidFill>
                  <a:schemeClr val="dk1"/>
                </a:solidFill>
                <a:latin typeface="Times New Roman"/>
                <a:ea typeface="Times New Roman"/>
                <a:cs typeface="Times New Roman"/>
                <a:sym typeface="Times New Roman"/>
              </a:rPr>
              <a:t>Results and Insights</a:t>
            </a:r>
            <a:endParaRPr b="1" sz="2950">
              <a:latin typeface="Times New Roman"/>
              <a:ea typeface="Times New Roman"/>
              <a:cs typeface="Times New Roman"/>
              <a:sym typeface="Times New Roman"/>
            </a:endParaRPr>
          </a:p>
        </p:txBody>
      </p:sp>
      <p:sp>
        <p:nvSpPr>
          <p:cNvPr id="210" name="Google Shape;210;p29"/>
          <p:cNvSpPr txBox="1"/>
          <p:nvPr>
            <p:ph idx="1" type="body"/>
          </p:nvPr>
        </p:nvSpPr>
        <p:spPr>
          <a:xfrm>
            <a:off x="457200" y="698500"/>
            <a:ext cx="3710100" cy="4526100"/>
          </a:xfrm>
          <a:prstGeom prst="rect">
            <a:avLst/>
          </a:prstGeom>
          <a:noFill/>
          <a:ln>
            <a:noFill/>
          </a:ln>
        </p:spPr>
        <p:txBody>
          <a:bodyPr anchorCtr="0" anchor="t" bIns="45700" lIns="91425" spcFirstLastPara="1" rIns="91425" wrap="square" tIns="45700">
            <a:normAutofit lnSpcReduction="20000"/>
          </a:bodyPr>
          <a:lstStyle/>
          <a:p>
            <a:pPr indent="-254000" lvl="0" marL="342900" rtl="0" algn="l">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Performance Metrics:</a:t>
            </a:r>
            <a:endParaRPr b="1" sz="1800">
              <a:latin typeface="Times New Roman"/>
              <a:ea typeface="Times New Roman"/>
              <a:cs typeface="Times New Roman"/>
              <a:sym typeface="Times New Roman"/>
            </a:endParaRPr>
          </a:p>
          <a:p>
            <a:pPr indent="0" lvl="0" marL="0" rtl="0" algn="l">
              <a:spcBef>
                <a:spcPts val="640"/>
              </a:spcBef>
              <a:spcAft>
                <a:spcPts val="0"/>
              </a:spcAft>
              <a:buNone/>
            </a:pPr>
            <a:r>
              <a:rPr lang="en-US" sz="1800">
                <a:solidFill>
                  <a:schemeClr val="dk1"/>
                </a:solidFill>
                <a:latin typeface="Times New Roman"/>
                <a:ea typeface="Times New Roman"/>
                <a:cs typeface="Times New Roman"/>
                <a:sym typeface="Times New Roman"/>
              </a:rPr>
              <a:t>Achieved accuracy and F1-score of sentiment classification.</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sz="1800">
              <a:solidFill>
                <a:schemeClr val="dk1"/>
              </a:solidFill>
              <a:latin typeface="Times New Roman"/>
              <a:ea typeface="Times New Roman"/>
              <a:cs typeface="Times New Roman"/>
              <a:sym typeface="Times New Roman"/>
            </a:endParaRPr>
          </a:p>
          <a:p>
            <a:pPr indent="-254000" lvl="0" marL="342900" rtl="0" algn="l">
              <a:spcBef>
                <a:spcPts val="64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Expected Results:</a:t>
            </a:r>
            <a:endParaRPr b="1" sz="1800">
              <a:latin typeface="Times New Roman"/>
              <a:ea typeface="Times New Roman"/>
              <a:cs typeface="Times New Roman"/>
              <a:sym typeface="Times New Roman"/>
            </a:endParaRPr>
          </a:p>
          <a:p>
            <a:pPr indent="0" lvl="0" marL="0" rtl="0" algn="l">
              <a:spcBef>
                <a:spcPts val="640"/>
              </a:spcBef>
              <a:spcAft>
                <a:spcPts val="0"/>
              </a:spcAft>
              <a:buNone/>
            </a:pPr>
            <a:r>
              <a:rPr lang="en-US" sz="1800">
                <a:solidFill>
                  <a:schemeClr val="dk1"/>
                </a:solidFill>
                <a:latin typeface="Times New Roman"/>
                <a:ea typeface="Times New Roman"/>
                <a:cs typeface="Times New Roman"/>
                <a:sym typeface="Times New Roman"/>
              </a:rPr>
              <a:t>Sentiment Distribution</a:t>
            </a:r>
            <a:endParaRPr sz="1800">
              <a:latin typeface="Times New Roman"/>
              <a:ea typeface="Times New Roman"/>
              <a:cs typeface="Times New Roman"/>
              <a:sym typeface="Times New Roman"/>
            </a:endParaRPr>
          </a:p>
          <a:p>
            <a:pPr indent="0" lvl="0" marL="0" rtl="0" algn="l">
              <a:spcBef>
                <a:spcPts val="640"/>
              </a:spcBef>
              <a:spcAft>
                <a:spcPts val="0"/>
              </a:spcAft>
              <a:buNone/>
            </a:pPr>
            <a:r>
              <a:rPr lang="en-US" sz="1800">
                <a:solidFill>
                  <a:schemeClr val="dk1"/>
                </a:solidFill>
                <a:latin typeface="Times New Roman"/>
                <a:ea typeface="Times New Roman"/>
                <a:cs typeface="Times New Roman"/>
                <a:sym typeface="Times New Roman"/>
              </a:rPr>
              <a:t>Aspect Distribution</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sz="1800">
              <a:solidFill>
                <a:schemeClr val="dk1"/>
              </a:solidFill>
              <a:latin typeface="Times New Roman"/>
              <a:ea typeface="Times New Roman"/>
              <a:cs typeface="Times New Roman"/>
              <a:sym typeface="Times New Roman"/>
            </a:endParaRPr>
          </a:p>
          <a:p>
            <a:pPr indent="-254000" lvl="0" marL="342900" rtl="0" algn="l">
              <a:spcBef>
                <a:spcPts val="64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Insights:</a:t>
            </a:r>
            <a:endParaRPr b="1" sz="1800">
              <a:latin typeface="Times New Roman"/>
              <a:ea typeface="Times New Roman"/>
              <a:cs typeface="Times New Roman"/>
              <a:sym typeface="Times New Roman"/>
            </a:endParaRPr>
          </a:p>
          <a:p>
            <a:pPr indent="0" lvl="0" marL="0" rtl="0" algn="l">
              <a:spcBef>
                <a:spcPts val="640"/>
              </a:spcBef>
              <a:spcAft>
                <a:spcPts val="0"/>
              </a:spcAft>
              <a:buNone/>
            </a:pPr>
            <a:r>
              <a:rPr lang="en-US" sz="1800">
                <a:solidFill>
                  <a:schemeClr val="dk1"/>
                </a:solidFill>
                <a:latin typeface="Times New Roman"/>
                <a:ea typeface="Times New Roman"/>
                <a:cs typeface="Times New Roman"/>
                <a:sym typeface="Times New Roman"/>
              </a:rPr>
              <a:t>Graphs will provide actionable insights, e.g., trends in service satisfaction or dissatisfaction by location.</a:t>
            </a:r>
            <a:endParaRPr sz="1800">
              <a:latin typeface="Times New Roman"/>
              <a:ea typeface="Times New Roman"/>
              <a:cs typeface="Times New Roman"/>
              <a:sym typeface="Times New Roman"/>
            </a:endParaRPr>
          </a:p>
          <a:p>
            <a:pPr indent="0" lvl="0" marL="0" rtl="0" algn="l">
              <a:spcBef>
                <a:spcPts val="640"/>
              </a:spcBef>
              <a:spcAft>
                <a:spcPts val="0"/>
              </a:spcAft>
              <a:buNone/>
            </a:pPr>
            <a:r>
              <a:rPr lang="en-US" sz="1800">
                <a:solidFill>
                  <a:schemeClr val="dk1"/>
                </a:solidFill>
                <a:latin typeface="Times New Roman"/>
                <a:ea typeface="Times New Roman"/>
                <a:cs typeface="Times New Roman"/>
                <a:sym typeface="Times New Roman"/>
              </a:rPr>
              <a:t>Graphs to be generated from EDA code output.</a:t>
            </a:r>
            <a:endParaRPr sz="1800">
              <a:latin typeface="Times New Roman"/>
              <a:ea typeface="Times New Roman"/>
              <a:cs typeface="Times New Roman"/>
              <a:sym typeface="Times New Roman"/>
            </a:endParaRPr>
          </a:p>
        </p:txBody>
      </p:sp>
      <p:sp>
        <p:nvSpPr>
          <p:cNvPr id="211" name="Google Shape;211;p29"/>
          <p:cNvSpPr txBox="1"/>
          <p:nvPr/>
        </p:nvSpPr>
        <p:spPr>
          <a:xfrm>
            <a:off x="0" y="5098300"/>
            <a:ext cx="52389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insights =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US" sz="1200">
                <a:latin typeface="Times New Roman"/>
                <a:ea typeface="Times New Roman"/>
                <a:cs typeface="Times New Roman"/>
                <a:sym typeface="Times New Roman"/>
              </a:rPr>
              <a:t>    '1': 'Improve service quality by training staff based on customer feedback.',</a:t>
            </a:r>
            <a:endParaRPr sz="1200">
              <a:latin typeface="Times New Roman"/>
              <a:ea typeface="Times New Roman"/>
              <a:cs typeface="Times New Roman"/>
              <a:sym typeface="Times New Roman"/>
            </a:endParaRPr>
          </a:p>
          <a:p>
            <a:pPr indent="0" lvl="0" marL="0" rtl="0" algn="l">
              <a:spcBef>
                <a:spcPts val="0"/>
              </a:spcBef>
              <a:spcAft>
                <a:spcPts val="0"/>
              </a:spcAft>
              <a:buNone/>
            </a:pPr>
            <a:r>
              <a:rPr lang="en-US" sz="1200">
                <a:latin typeface="Times New Roman"/>
                <a:ea typeface="Times New Roman"/>
                <a:cs typeface="Times New Roman"/>
                <a:sym typeface="Times New Roman"/>
              </a:rPr>
              <a:t>    '2': 'Expand product offerings based on popular customer preferences.',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US" sz="1200">
                <a:latin typeface="Times New Roman"/>
                <a:ea typeface="Times New Roman"/>
                <a:cs typeface="Times New Roman"/>
                <a:sym typeface="Times New Roman"/>
              </a:rPr>
              <a:t>    '3': 'Enhance store ambiance to improve customer experience.',</a:t>
            </a:r>
            <a:endParaRPr sz="1200">
              <a:latin typeface="Times New Roman"/>
              <a:ea typeface="Times New Roman"/>
              <a:cs typeface="Times New Roman"/>
              <a:sym typeface="Times New Roman"/>
            </a:endParaRPr>
          </a:p>
          <a:p>
            <a:pPr indent="0" lvl="0" marL="0" rtl="0" algn="l">
              <a:spcBef>
                <a:spcPts val="0"/>
              </a:spcBef>
              <a:spcAft>
                <a:spcPts val="0"/>
              </a:spcAft>
              <a:buNone/>
            </a:pPr>
            <a:r>
              <a:rPr lang="en-US" sz="1200">
                <a:latin typeface="Times New Roman"/>
                <a:ea typeface="Times New Roman"/>
                <a:cs typeface="Times New Roman"/>
                <a:sym typeface="Times New Roman"/>
              </a:rPr>
              <a:t>    '4': 'Adjust pricing strategies based on customer feedback on pricing.',</a:t>
            </a:r>
            <a:endParaRPr sz="1200">
              <a:latin typeface="Times New Roman"/>
              <a:ea typeface="Times New Roman"/>
              <a:cs typeface="Times New Roman"/>
              <a:sym typeface="Times New Roman"/>
            </a:endParaRPr>
          </a:p>
          <a:p>
            <a:pPr indent="0" lvl="0" marL="0" rtl="0" algn="l">
              <a:spcBef>
                <a:spcPts val="0"/>
              </a:spcBef>
              <a:spcAft>
                <a:spcPts val="0"/>
              </a:spcAft>
              <a:buNone/>
            </a:pPr>
            <a:r>
              <a:rPr lang="en-US" sz="1200">
                <a:latin typeface="Times New Roman"/>
                <a:ea typeface="Times New Roman"/>
                <a:cs typeface="Times New Roman"/>
                <a:sym typeface="Times New Roman"/>
              </a:rPr>
              <a:t>    '5': 'Focus on locations with high dissatisfaction to improve overall ratings.'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U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pic>
        <p:nvPicPr>
          <p:cNvPr id="212" name="Google Shape;212;p29"/>
          <p:cNvPicPr preferRelativeResize="0"/>
          <p:nvPr/>
        </p:nvPicPr>
        <p:blipFill rotWithShape="1">
          <a:blip r:embed="rId3">
            <a:alphaModFix/>
          </a:blip>
          <a:srcRect b="0" l="0" r="48849" t="0"/>
          <a:stretch/>
        </p:blipFill>
        <p:spPr>
          <a:xfrm>
            <a:off x="5074337" y="698500"/>
            <a:ext cx="3301600" cy="3038375"/>
          </a:xfrm>
          <a:prstGeom prst="rect">
            <a:avLst/>
          </a:prstGeom>
          <a:noFill/>
          <a:ln>
            <a:noFill/>
          </a:ln>
        </p:spPr>
      </p:pic>
      <p:pic>
        <p:nvPicPr>
          <p:cNvPr id="213" name="Google Shape;213;p29"/>
          <p:cNvPicPr preferRelativeResize="0"/>
          <p:nvPr/>
        </p:nvPicPr>
        <p:blipFill rotWithShape="1">
          <a:blip r:embed="rId3">
            <a:alphaModFix/>
          </a:blip>
          <a:srcRect b="0" l="49763" r="0" t="0"/>
          <a:stretch/>
        </p:blipFill>
        <p:spPr>
          <a:xfrm>
            <a:off x="5238900" y="3561025"/>
            <a:ext cx="2972475" cy="2785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457200" y="729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2950">
                <a:solidFill>
                  <a:schemeClr val="dk1"/>
                </a:solidFill>
                <a:latin typeface="Times New Roman"/>
                <a:ea typeface="Times New Roman"/>
                <a:cs typeface="Times New Roman"/>
                <a:sym typeface="Times New Roman"/>
              </a:rPr>
              <a:t>Insights and Recommendations</a:t>
            </a:r>
            <a:endParaRPr b="1" sz="2950">
              <a:latin typeface="Times New Roman"/>
              <a:ea typeface="Times New Roman"/>
              <a:cs typeface="Times New Roman"/>
              <a:sym typeface="Times New Roman"/>
            </a:endParaRPr>
          </a:p>
        </p:txBody>
      </p:sp>
      <p:sp>
        <p:nvSpPr>
          <p:cNvPr id="219" name="Google Shape;219;p30"/>
          <p:cNvSpPr txBox="1"/>
          <p:nvPr>
            <p:ph idx="1" type="body"/>
          </p:nvPr>
        </p:nvSpPr>
        <p:spPr>
          <a:xfrm>
            <a:off x="457200" y="1378275"/>
            <a:ext cx="8229600" cy="37917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1200"/>
              </a:spcBef>
              <a:spcAft>
                <a:spcPts val="0"/>
              </a:spcAft>
              <a:buNone/>
            </a:pPr>
            <a:r>
              <a:rPr b="1" lang="en-US" sz="1800">
                <a:latin typeface="Times New Roman"/>
                <a:ea typeface="Times New Roman"/>
                <a:cs typeface="Times New Roman"/>
                <a:sym typeface="Times New Roman"/>
              </a:rPr>
              <a:t>Important Takeaways:</a:t>
            </a:r>
            <a:endParaRPr b="1" sz="18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Char char="●"/>
            </a:pPr>
            <a:r>
              <a:rPr lang="en-US" sz="1800">
                <a:latin typeface="Times New Roman"/>
                <a:ea typeface="Times New Roman"/>
                <a:cs typeface="Times New Roman"/>
                <a:sym typeface="Times New Roman"/>
              </a:rPr>
              <a:t>Enhancement of Services Needed: Poor service quality reviews draw attention to problems with order correctness and responsiveness.</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US" sz="1800">
                <a:latin typeface="Times New Roman"/>
                <a:ea typeface="Times New Roman"/>
                <a:cs typeface="Times New Roman"/>
                <a:sym typeface="Times New Roman"/>
              </a:rPr>
              <a:t>Product Improvement: According to consumer feedback, there is a need for more options that are in line with customer preferences and better product consistency</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800">
                <a:latin typeface="Times New Roman"/>
                <a:ea typeface="Times New Roman"/>
                <a:cs typeface="Times New Roman"/>
                <a:sym typeface="Times New Roman"/>
              </a:rPr>
              <a:t>Suggestions:</a:t>
            </a:r>
            <a:endParaRPr b="1" sz="18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Char char="●"/>
            </a:pPr>
            <a:r>
              <a:rPr lang="en-US" sz="1800">
                <a:latin typeface="Times New Roman"/>
                <a:ea typeface="Times New Roman"/>
                <a:cs typeface="Times New Roman"/>
                <a:sym typeface="Times New Roman"/>
              </a:rPr>
              <a:t>Service: Improve employee education and expedite service procedures.</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US" sz="1800">
                <a:latin typeface="Times New Roman"/>
                <a:ea typeface="Times New Roman"/>
                <a:cs typeface="Times New Roman"/>
                <a:sym typeface="Times New Roman"/>
              </a:rPr>
              <a:t>Product: Pay attention to regularity and experiment with new menu items based on consumer preferences.</a:t>
            </a:r>
            <a:endParaRPr sz="1800">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457200" y="623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60"/>
              <a:buFont typeface="Calibri"/>
              <a:buNone/>
            </a:pPr>
            <a:r>
              <a:rPr b="1" lang="en-US" sz="2960">
                <a:solidFill>
                  <a:schemeClr val="dk1"/>
                </a:solidFill>
                <a:latin typeface="Times New Roman"/>
                <a:ea typeface="Times New Roman"/>
                <a:cs typeface="Times New Roman"/>
                <a:sym typeface="Times New Roman"/>
              </a:rPr>
              <a:t>Project Management - Team Tasks</a:t>
            </a:r>
            <a:endParaRPr b="1" sz="2960">
              <a:latin typeface="Times New Roman"/>
              <a:ea typeface="Times New Roman"/>
              <a:cs typeface="Times New Roman"/>
              <a:sym typeface="Times New Roman"/>
            </a:endParaRPr>
          </a:p>
        </p:txBody>
      </p:sp>
      <p:sp>
        <p:nvSpPr>
          <p:cNvPr id="225" name="Google Shape;225;p31"/>
          <p:cNvSpPr txBox="1"/>
          <p:nvPr>
            <p:ph idx="1" type="body"/>
          </p:nvPr>
        </p:nvSpPr>
        <p:spPr>
          <a:xfrm>
            <a:off x="1047750" y="4346900"/>
            <a:ext cx="7515600" cy="1905900"/>
          </a:xfrm>
          <a:prstGeom prst="rect">
            <a:avLst/>
          </a:prstGeom>
          <a:noFill/>
          <a:ln>
            <a:noFill/>
          </a:ln>
        </p:spPr>
        <p:txBody>
          <a:bodyPr anchorCtr="0" anchor="t" bIns="45700" lIns="91425" spcFirstLastPara="1" rIns="91425" wrap="square" tIns="45700">
            <a:normAutofit/>
          </a:bodyPr>
          <a:lstStyle/>
          <a:p>
            <a:pPr indent="0" lvl="0" marL="0" rtl="0" algn="l">
              <a:spcBef>
                <a:spcPts val="640"/>
              </a:spcBef>
              <a:spcAft>
                <a:spcPts val="0"/>
              </a:spcAft>
              <a:buNone/>
            </a:pPr>
            <a:r>
              <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sz="1800">
              <a:solidFill>
                <a:schemeClr val="dk1"/>
              </a:solidFill>
              <a:latin typeface="Times New Roman"/>
              <a:ea typeface="Times New Roman"/>
              <a:cs typeface="Times New Roman"/>
              <a:sym typeface="Times New Roman"/>
            </a:endParaRPr>
          </a:p>
          <a:p>
            <a:pPr indent="0" lvl="0" marL="0" rtl="0" algn="l">
              <a:spcBef>
                <a:spcPts val="640"/>
              </a:spcBef>
              <a:spcAft>
                <a:spcPts val="0"/>
              </a:spcAft>
              <a:buNone/>
            </a:pPr>
            <a:r>
              <a:rPr b="1" lang="en-US" sz="1800" u="sng">
                <a:solidFill>
                  <a:schemeClr val="dk1"/>
                </a:solidFill>
                <a:latin typeface="Times New Roman"/>
                <a:ea typeface="Times New Roman"/>
                <a:cs typeface="Times New Roman"/>
                <a:sym typeface="Times New Roman"/>
              </a:rPr>
              <a:t>Challenges:</a:t>
            </a:r>
            <a:endParaRPr b="1" sz="1800" u="sng">
              <a:latin typeface="Times New Roman"/>
              <a:ea typeface="Times New Roman"/>
              <a:cs typeface="Times New Roman"/>
              <a:sym typeface="Times New Roman"/>
            </a:endParaRPr>
          </a:p>
          <a:p>
            <a:pPr indent="-342900" lvl="0" marL="342900" rtl="0" algn="l">
              <a:spcBef>
                <a:spcPts val="640"/>
              </a:spcBef>
              <a:spcAft>
                <a:spcPts val="0"/>
              </a:spcAft>
              <a:buSzPts val="1800"/>
              <a:buFont typeface="Times New Roman"/>
              <a:buChar char="•"/>
            </a:pPr>
            <a:r>
              <a:rPr lang="en-US" sz="1800">
                <a:latin typeface="Times New Roman"/>
                <a:ea typeface="Times New Roman"/>
                <a:cs typeface="Times New Roman"/>
                <a:sym typeface="Times New Roman"/>
              </a:rPr>
              <a:t>Addressing missing information, eliminating redundancies, and deriving useful conclusions.</a:t>
            </a:r>
            <a:endParaRPr sz="1800">
              <a:latin typeface="Times New Roman"/>
              <a:ea typeface="Times New Roman"/>
              <a:cs typeface="Times New Roman"/>
              <a:sym typeface="Times New Roman"/>
            </a:endParaRPr>
          </a:p>
        </p:txBody>
      </p:sp>
      <p:graphicFrame>
        <p:nvGraphicFramePr>
          <p:cNvPr id="226" name="Google Shape;226;p31"/>
          <p:cNvGraphicFramePr/>
          <p:nvPr/>
        </p:nvGraphicFramePr>
        <p:xfrm>
          <a:off x="938100" y="1078725"/>
          <a:ext cx="3000000" cy="3000000"/>
        </p:xfrm>
        <a:graphic>
          <a:graphicData uri="http://schemas.openxmlformats.org/drawingml/2006/table">
            <a:tbl>
              <a:tblPr>
                <a:noFill/>
                <a:tableStyleId>{6D264DE3-940D-4131-B570-05C77D888B31}</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Name</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ID</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Task</a:t>
                      </a:r>
                      <a:endParaRPr b="1">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Deepu Gondhi </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640"/>
                        </a:spcBef>
                        <a:spcAft>
                          <a:spcPts val="0"/>
                        </a:spcAft>
                        <a:buNone/>
                      </a:pPr>
                      <a:r>
                        <a:rPr lang="en-US">
                          <a:solidFill>
                            <a:schemeClr val="dk1"/>
                          </a:solidFill>
                          <a:latin typeface="Times New Roman"/>
                          <a:ea typeface="Times New Roman"/>
                          <a:cs typeface="Times New Roman"/>
                          <a:sym typeface="Times New Roman"/>
                        </a:rPr>
                        <a:t>1</a:t>
                      </a:r>
                      <a:r>
                        <a:rPr lang="en-US">
                          <a:solidFill>
                            <a:schemeClr val="dk1"/>
                          </a:solidFill>
                          <a:latin typeface="Times New Roman"/>
                          <a:ea typeface="Times New Roman"/>
                          <a:cs typeface="Times New Roman"/>
                          <a:sym typeface="Times New Roman"/>
                        </a:rPr>
                        <a:t>1737274</a:t>
                      </a:r>
                      <a:endParaRPr>
                        <a:latin typeface="Times New Roman"/>
                        <a:ea typeface="Times New Roman"/>
                        <a:cs typeface="Times New Roman"/>
                        <a:sym typeface="Times New Roman"/>
                      </a:endParaRPr>
                    </a:p>
                  </a:txBody>
                  <a:tcPr marT="91425" marB="91425" marR="91425" marL="91425"/>
                </a:tc>
                <a:tc>
                  <a:txBody>
                    <a:bodyPr/>
                    <a:lstStyle/>
                    <a:p>
                      <a:pPr indent="0" lvl="0" marL="342900" rtl="0" algn="ctr">
                        <a:spcBef>
                          <a:spcPts val="640"/>
                        </a:spcBef>
                        <a:spcAft>
                          <a:spcPts val="0"/>
                        </a:spcAft>
                        <a:buNone/>
                      </a:pPr>
                      <a:r>
                        <a:rPr lang="en-US">
                          <a:solidFill>
                            <a:schemeClr val="dk1"/>
                          </a:solidFill>
                          <a:latin typeface="Times New Roman"/>
                          <a:ea typeface="Times New Roman"/>
                          <a:cs typeface="Times New Roman"/>
                          <a:sym typeface="Times New Roman"/>
                        </a:rPr>
                        <a:t>Sentiment analysis model integration.</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640"/>
                        </a:spcBef>
                        <a:spcAft>
                          <a:spcPts val="0"/>
                        </a:spcAft>
                        <a:buNone/>
                      </a:pPr>
                      <a:r>
                        <a:rPr lang="en-US">
                          <a:solidFill>
                            <a:schemeClr val="dk1"/>
                          </a:solidFill>
                          <a:latin typeface="Times New Roman"/>
                          <a:ea typeface="Times New Roman"/>
                          <a:cs typeface="Times New Roman"/>
                          <a:sym typeface="Times New Roman"/>
                        </a:rPr>
                        <a:t>Kaushik Apoori </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11705023</a:t>
                      </a:r>
                      <a:endParaRPr>
                        <a:latin typeface="Times New Roman"/>
                        <a:ea typeface="Times New Roman"/>
                        <a:cs typeface="Times New Roman"/>
                        <a:sym typeface="Times New Roman"/>
                      </a:endParaRPr>
                    </a:p>
                  </a:txBody>
                  <a:tcPr marT="91425" marB="91425" marR="91425" marL="91425"/>
                </a:tc>
                <a:tc>
                  <a:txBody>
                    <a:bodyPr/>
                    <a:lstStyle/>
                    <a:p>
                      <a:pPr indent="0" lvl="0" marL="342900" rtl="0" algn="ctr">
                        <a:spcBef>
                          <a:spcPts val="640"/>
                        </a:spcBef>
                        <a:spcAft>
                          <a:spcPts val="0"/>
                        </a:spcAft>
                        <a:buNone/>
                      </a:pPr>
                      <a:r>
                        <a:rPr lang="en-US">
                          <a:solidFill>
                            <a:schemeClr val="dk1"/>
                          </a:solidFill>
                          <a:latin typeface="Times New Roman"/>
                          <a:ea typeface="Times New Roman"/>
                          <a:cs typeface="Times New Roman"/>
                          <a:sym typeface="Times New Roman"/>
                        </a:rPr>
                        <a:t>Preprocessing and aspect extraction.</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640"/>
                        </a:spcBef>
                        <a:spcAft>
                          <a:spcPts val="0"/>
                        </a:spcAft>
                        <a:buNone/>
                      </a:pPr>
                      <a:r>
                        <a:rPr lang="en-US">
                          <a:latin typeface="Times New Roman"/>
                          <a:ea typeface="Times New Roman"/>
                          <a:cs typeface="Times New Roman"/>
                          <a:sym typeface="Times New Roman"/>
                        </a:rPr>
                        <a:t>3. </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640"/>
                        </a:spcBef>
                        <a:spcAft>
                          <a:spcPts val="0"/>
                        </a:spcAft>
                        <a:buNone/>
                      </a:pPr>
                      <a:r>
                        <a:rPr lang="en-US">
                          <a:solidFill>
                            <a:schemeClr val="dk1"/>
                          </a:solidFill>
                          <a:latin typeface="Times New Roman"/>
                          <a:ea typeface="Times New Roman"/>
                          <a:cs typeface="Times New Roman"/>
                          <a:sym typeface="Times New Roman"/>
                        </a:rPr>
                        <a:t>Manumitha Kamarapu</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640"/>
                        </a:spcBef>
                        <a:spcAft>
                          <a:spcPts val="0"/>
                        </a:spcAft>
                        <a:buNone/>
                      </a:pPr>
                      <a:r>
                        <a:rPr lang="en-US">
                          <a:solidFill>
                            <a:schemeClr val="dk1"/>
                          </a:solidFill>
                          <a:latin typeface="Times New Roman"/>
                          <a:ea typeface="Times New Roman"/>
                          <a:cs typeface="Times New Roman"/>
                          <a:sym typeface="Times New Roman"/>
                        </a:rPr>
                        <a:t>1</a:t>
                      </a:r>
                      <a:r>
                        <a:rPr lang="en-US">
                          <a:solidFill>
                            <a:schemeClr val="dk1"/>
                          </a:solidFill>
                          <a:latin typeface="Times New Roman"/>
                          <a:ea typeface="Times New Roman"/>
                          <a:cs typeface="Times New Roman"/>
                          <a:sym typeface="Times New Roman"/>
                        </a:rPr>
                        <a:t>1684243</a:t>
                      </a:r>
                      <a:endParaRPr>
                        <a:latin typeface="Times New Roman"/>
                        <a:ea typeface="Times New Roman"/>
                        <a:cs typeface="Times New Roman"/>
                        <a:sym typeface="Times New Roman"/>
                      </a:endParaRPr>
                    </a:p>
                  </a:txBody>
                  <a:tcPr marT="91425" marB="91425" marR="91425" marL="91425"/>
                </a:tc>
                <a:tc>
                  <a:txBody>
                    <a:bodyPr/>
                    <a:lstStyle/>
                    <a:p>
                      <a:pPr indent="0" lvl="0" marL="342900" rtl="0" algn="ctr">
                        <a:spcBef>
                          <a:spcPts val="640"/>
                        </a:spcBef>
                        <a:spcAft>
                          <a:spcPts val="0"/>
                        </a:spcAft>
                        <a:buNone/>
                      </a:pPr>
                      <a:r>
                        <a:rPr lang="en-US">
                          <a:solidFill>
                            <a:schemeClr val="dk1"/>
                          </a:solidFill>
                          <a:latin typeface="Times New Roman"/>
                          <a:ea typeface="Times New Roman"/>
                          <a:cs typeface="Times New Roman"/>
                          <a:sym typeface="Times New Roman"/>
                        </a:rPr>
                        <a:t>Data visualization and EDA.</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4. </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Poorna Sudheera Maganti</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a:latin typeface="Times New Roman"/>
                          <a:ea typeface="Times New Roman"/>
                          <a:cs typeface="Times New Roman"/>
                          <a:sym typeface="Times New Roman"/>
                        </a:rPr>
                        <a:t>11755850</a:t>
                      </a:r>
                      <a:endParaRPr>
                        <a:latin typeface="Times New Roman"/>
                        <a:ea typeface="Times New Roman"/>
                        <a:cs typeface="Times New Roman"/>
                        <a:sym typeface="Times New Roman"/>
                      </a:endParaRPr>
                    </a:p>
                  </a:txBody>
                  <a:tcPr marT="91425" marB="91425" marR="91425" marL="91425"/>
                </a:tc>
                <a:tc>
                  <a:txBody>
                    <a:bodyPr/>
                    <a:lstStyle/>
                    <a:p>
                      <a:pPr indent="0" lvl="0" marL="342900" rtl="0" algn="ctr">
                        <a:spcBef>
                          <a:spcPts val="640"/>
                        </a:spcBef>
                        <a:spcAft>
                          <a:spcPts val="0"/>
                        </a:spcAft>
                        <a:buNone/>
                      </a:pPr>
                      <a:r>
                        <a:rPr lang="en-US">
                          <a:solidFill>
                            <a:schemeClr val="dk1"/>
                          </a:solidFill>
                          <a:latin typeface="Times New Roman"/>
                          <a:ea typeface="Times New Roman"/>
                          <a:cs typeface="Times New Roman"/>
                          <a:sym typeface="Times New Roman"/>
                        </a:rPr>
                        <a:t>Final reporting and insights generation.</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2950">
                <a:solidFill>
                  <a:schemeClr val="dk1"/>
                </a:solidFill>
                <a:latin typeface="Times New Roman"/>
                <a:ea typeface="Times New Roman"/>
                <a:cs typeface="Times New Roman"/>
                <a:sym typeface="Times New Roman"/>
              </a:rPr>
              <a:t>Introduction</a:t>
            </a:r>
            <a:endParaRPr b="1" sz="2950">
              <a:latin typeface="Times New Roman"/>
              <a:ea typeface="Times New Roman"/>
              <a:cs typeface="Times New Roman"/>
              <a:sym typeface="Times New Roman"/>
            </a:endParaRPr>
          </a:p>
        </p:txBody>
      </p:sp>
      <p:sp>
        <p:nvSpPr>
          <p:cNvPr id="93" name="Google Shape;9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Goal:</a:t>
            </a:r>
            <a:r>
              <a:rPr lang="en-US" sz="1800">
                <a:solidFill>
                  <a:schemeClr val="dk1"/>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Analyze sentiment in Starbucks customer reviews to find areas that need work.</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640"/>
              </a:spcBef>
              <a:spcAft>
                <a:spcPts val="0"/>
              </a:spcAft>
              <a:buNone/>
            </a:pPr>
            <a:r>
              <a:rPr b="1" lang="en-US" sz="1800">
                <a:solidFill>
                  <a:schemeClr val="dk1"/>
                </a:solidFill>
                <a:latin typeface="Times New Roman"/>
                <a:ea typeface="Times New Roman"/>
                <a:cs typeface="Times New Roman"/>
                <a:sym typeface="Times New Roman"/>
              </a:rPr>
              <a:t>Applications:</a:t>
            </a:r>
            <a:endParaRPr b="1" sz="1800">
              <a:latin typeface="Times New Roman"/>
              <a:ea typeface="Times New Roman"/>
              <a:cs typeface="Times New Roman"/>
              <a:sym typeface="Times New Roman"/>
            </a:endParaRPr>
          </a:p>
          <a:p>
            <a:pPr indent="-342900" lvl="0" marL="342900" rtl="0" algn="l">
              <a:spcBef>
                <a:spcPts val="640"/>
              </a:spcBef>
              <a:spcAft>
                <a:spcPts val="0"/>
              </a:spcAft>
              <a:buSzPts val="1800"/>
              <a:buFont typeface="Times New Roman"/>
              <a:buChar char="•"/>
            </a:pPr>
            <a:r>
              <a:rPr lang="en-US" sz="1800">
                <a:latin typeface="Times New Roman"/>
                <a:ea typeface="Times New Roman"/>
                <a:cs typeface="Times New Roman"/>
                <a:sym typeface="Times New Roman"/>
              </a:rPr>
              <a:t>Determine the main areas where the client experience can be improved.</a:t>
            </a:r>
            <a:endParaRPr sz="1800">
              <a:latin typeface="Times New Roman"/>
              <a:ea typeface="Times New Roman"/>
              <a:cs typeface="Times New Roman"/>
              <a:sym typeface="Times New Roman"/>
            </a:endParaRPr>
          </a:p>
          <a:p>
            <a:pPr indent="-342900" lvl="0" marL="342900" rtl="0" algn="l">
              <a:spcBef>
                <a:spcPts val="640"/>
              </a:spcBef>
              <a:spcAft>
                <a:spcPts val="0"/>
              </a:spcAft>
              <a:buSzPts val="1800"/>
              <a:buFont typeface="Times New Roman"/>
              <a:buChar char="•"/>
            </a:pPr>
            <a:r>
              <a:rPr lang="en-US" sz="1800">
                <a:latin typeface="Times New Roman"/>
                <a:ea typeface="Times New Roman"/>
                <a:cs typeface="Times New Roman"/>
                <a:sym typeface="Times New Roman"/>
              </a:rPr>
              <a:t>Offer insights to improve operational effectiveness.</a:t>
            </a:r>
            <a:endParaRPr sz="1800">
              <a:latin typeface="Times New Roman"/>
              <a:ea typeface="Times New Roman"/>
              <a:cs typeface="Times New Roman"/>
              <a:sym typeface="Times New Roman"/>
            </a:endParaRPr>
          </a:p>
          <a:p>
            <a:pPr indent="0" lvl="0" marL="342900" rtl="0" algn="l">
              <a:spcBef>
                <a:spcPts val="640"/>
              </a:spcBef>
              <a:spcAft>
                <a:spcPts val="0"/>
              </a:spcAft>
              <a:buNone/>
            </a:pPr>
            <a:r>
              <a:t/>
            </a:r>
            <a:endParaRPr sz="1800">
              <a:latin typeface="Times New Roman"/>
              <a:ea typeface="Times New Roman"/>
              <a:cs typeface="Times New Roman"/>
              <a:sym typeface="Times New Roman"/>
            </a:endParaRPr>
          </a:p>
        </p:txBody>
      </p:sp>
      <p:pic>
        <p:nvPicPr>
          <p:cNvPr id="94" name="Google Shape;94;p14"/>
          <p:cNvPicPr preferRelativeResize="0"/>
          <p:nvPr/>
        </p:nvPicPr>
        <p:blipFill>
          <a:blip r:embed="rId3">
            <a:alphaModFix/>
          </a:blip>
          <a:stretch>
            <a:fillRect/>
          </a:stretch>
        </p:blipFill>
        <p:spPr>
          <a:xfrm>
            <a:off x="6569000" y="4081925"/>
            <a:ext cx="2117800" cy="2117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2950">
                <a:solidFill>
                  <a:schemeClr val="dk1"/>
                </a:solidFill>
                <a:latin typeface="Times New Roman"/>
                <a:ea typeface="Times New Roman"/>
                <a:cs typeface="Times New Roman"/>
                <a:sym typeface="Times New Roman"/>
              </a:rPr>
              <a:t>References</a:t>
            </a:r>
            <a:endParaRPr b="1" sz="2950">
              <a:latin typeface="Times New Roman"/>
              <a:ea typeface="Times New Roman"/>
              <a:cs typeface="Times New Roman"/>
              <a:sym typeface="Times New Roman"/>
            </a:endParaRPr>
          </a:p>
        </p:txBody>
      </p:sp>
      <p:sp>
        <p:nvSpPr>
          <p:cNvPr id="232" name="Google Shape;232;p32"/>
          <p:cNvSpPr txBox="1"/>
          <p:nvPr>
            <p:ph idx="1" type="body"/>
          </p:nvPr>
        </p:nvSpPr>
        <p:spPr>
          <a:xfrm>
            <a:off x="457200" y="1642650"/>
            <a:ext cx="8686800" cy="2338500"/>
          </a:xfrm>
          <a:prstGeom prst="rect">
            <a:avLst/>
          </a:prstGeom>
          <a:noFill/>
          <a:ln>
            <a:noFill/>
          </a:ln>
        </p:spPr>
        <p:txBody>
          <a:bodyPr anchorCtr="0" anchor="t" bIns="45700" lIns="91425" spcFirstLastPara="1" rIns="91425" wrap="square" tIns="45700">
            <a:normAutofit/>
          </a:bodyPr>
          <a:lstStyle/>
          <a:p>
            <a:pPr indent="-279400" lvl="0" marL="342900" rtl="0" algn="l">
              <a:spcBef>
                <a:spcPts val="0"/>
              </a:spcBef>
              <a:spcAft>
                <a:spcPts val="0"/>
              </a:spcAft>
              <a:buClr>
                <a:schemeClr val="dk1"/>
              </a:buClr>
              <a:buSzPts val="2200"/>
              <a:buFont typeface="Times New Roman"/>
              <a:buChar char="•"/>
            </a:pPr>
            <a:r>
              <a:rPr b="1" lang="en-US" sz="2200">
                <a:solidFill>
                  <a:schemeClr val="dk1"/>
                </a:solidFill>
                <a:latin typeface="Times New Roman"/>
                <a:ea typeface="Times New Roman"/>
                <a:cs typeface="Times New Roman"/>
                <a:sym typeface="Times New Roman"/>
              </a:rPr>
              <a:t>Dataset:</a:t>
            </a:r>
            <a:r>
              <a:rPr lang="en-US" sz="2200">
                <a:solidFill>
                  <a:schemeClr val="dk1"/>
                </a:solidFill>
                <a:latin typeface="Times New Roman"/>
                <a:ea typeface="Times New Roman"/>
                <a:cs typeface="Times New Roman"/>
                <a:sym typeface="Times New Roman"/>
              </a:rPr>
              <a:t> Starbucks Reviews Dataset from </a:t>
            </a:r>
            <a:r>
              <a:rPr lang="en-US" sz="2200">
                <a:latin typeface="Times New Roman"/>
                <a:ea typeface="Times New Roman"/>
                <a:cs typeface="Times New Roman"/>
                <a:sym typeface="Times New Roman"/>
              </a:rPr>
              <a:t>Kaggle</a:t>
            </a:r>
            <a:endParaRPr sz="2200">
              <a:latin typeface="Times New Roman"/>
              <a:ea typeface="Times New Roman"/>
              <a:cs typeface="Times New Roman"/>
              <a:sym typeface="Times New Roman"/>
            </a:endParaRPr>
          </a:p>
          <a:p>
            <a:pPr indent="0" lvl="0" marL="0" rtl="0" algn="l">
              <a:spcBef>
                <a:spcPts val="640"/>
              </a:spcBef>
              <a:spcAft>
                <a:spcPts val="0"/>
              </a:spcAft>
              <a:buNone/>
            </a:pPr>
            <a:r>
              <a:rPr lang="en-US" sz="2200" u="sng">
                <a:solidFill>
                  <a:schemeClr val="hlink"/>
                </a:solidFill>
                <a:latin typeface="Times New Roman"/>
                <a:ea typeface="Times New Roman"/>
                <a:cs typeface="Times New Roman"/>
                <a:sym typeface="Times New Roman"/>
                <a:hlinkClick r:id="rId3"/>
              </a:rPr>
              <a:t>https://www.kaggle.com/datasets/harshalhonde/starbucks-reviews-dataset</a:t>
            </a:r>
            <a:endParaRPr sz="2200">
              <a:latin typeface="Times New Roman"/>
              <a:ea typeface="Times New Roman"/>
              <a:cs typeface="Times New Roman"/>
              <a:sym typeface="Times New Roman"/>
            </a:endParaRPr>
          </a:p>
          <a:p>
            <a:pPr indent="-279400" lvl="0" marL="342900" rtl="0" algn="l">
              <a:spcBef>
                <a:spcPts val="640"/>
              </a:spcBef>
              <a:spcAft>
                <a:spcPts val="0"/>
              </a:spcAft>
              <a:buClr>
                <a:schemeClr val="dk1"/>
              </a:buClr>
              <a:buSzPts val="2200"/>
              <a:buFont typeface="Times New Roman"/>
              <a:buChar char="•"/>
            </a:pPr>
            <a:r>
              <a:rPr b="1" lang="en-US" sz="2200">
                <a:solidFill>
                  <a:schemeClr val="dk1"/>
                </a:solidFill>
                <a:latin typeface="Times New Roman"/>
                <a:ea typeface="Times New Roman"/>
                <a:cs typeface="Times New Roman"/>
                <a:sym typeface="Times New Roman"/>
              </a:rPr>
              <a:t>Github: </a:t>
            </a:r>
            <a:r>
              <a:rPr lang="en-US" sz="2200" u="sng">
                <a:solidFill>
                  <a:schemeClr val="hlink"/>
                </a:solidFill>
                <a:latin typeface="Times New Roman"/>
                <a:ea typeface="Times New Roman"/>
                <a:cs typeface="Times New Roman"/>
                <a:sym typeface="Times New Roman"/>
                <a:hlinkClick r:id="rId4"/>
              </a:rPr>
              <a:t>https://github.com/kaushikapoori/Group_4_NLP</a:t>
            </a:r>
            <a:endParaRPr sz="2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2950">
                <a:solidFill>
                  <a:schemeClr val="dk1"/>
                </a:solidFill>
                <a:latin typeface="Times New Roman"/>
                <a:ea typeface="Times New Roman"/>
                <a:cs typeface="Times New Roman"/>
                <a:sym typeface="Times New Roman"/>
              </a:rPr>
              <a:t>Problem Statement and Motivation</a:t>
            </a:r>
            <a:endParaRPr b="1" sz="2950">
              <a:latin typeface="Times New Roman"/>
              <a:ea typeface="Times New Roman"/>
              <a:cs typeface="Times New Roman"/>
              <a:sym typeface="Times New Roman"/>
            </a:endParaRPr>
          </a:p>
        </p:txBody>
      </p:sp>
      <p:sp>
        <p:nvSpPr>
          <p:cNvPr id="100" name="Google Shape;100;p15"/>
          <p:cNvSpPr txBox="1"/>
          <p:nvPr>
            <p:ph idx="1" type="body"/>
          </p:nvPr>
        </p:nvSpPr>
        <p:spPr>
          <a:xfrm>
            <a:off x="159950" y="1536500"/>
            <a:ext cx="88212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Problem: </a:t>
            </a:r>
            <a:r>
              <a:rPr lang="en-US" sz="1800">
                <a:latin typeface="Times New Roman"/>
                <a:ea typeface="Times New Roman"/>
                <a:cs typeface="Times New Roman"/>
                <a:sym typeface="Times New Roman"/>
              </a:rPr>
              <a:t>Analyzing client feedback by hand is inefficient due to its large volume.</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640"/>
              </a:spcBef>
              <a:spcAft>
                <a:spcPts val="0"/>
              </a:spcAft>
              <a:buNone/>
            </a:pPr>
            <a:r>
              <a:rPr b="1" lang="en-US" sz="1800">
                <a:solidFill>
                  <a:schemeClr val="dk1"/>
                </a:solidFill>
                <a:latin typeface="Times New Roman"/>
                <a:ea typeface="Times New Roman"/>
                <a:cs typeface="Times New Roman"/>
                <a:sym typeface="Times New Roman"/>
              </a:rPr>
              <a:t>Motivation:</a:t>
            </a:r>
            <a:endParaRPr b="1" sz="1800">
              <a:solidFill>
                <a:schemeClr val="dk1"/>
              </a:solidFill>
              <a:latin typeface="Times New Roman"/>
              <a:ea typeface="Times New Roman"/>
              <a:cs typeface="Times New Roman"/>
              <a:sym typeface="Times New Roman"/>
            </a:endParaRPr>
          </a:p>
          <a:p>
            <a:pPr indent="-342900" lvl="0" marL="342900" rtl="0" algn="l">
              <a:spcBef>
                <a:spcPts val="640"/>
              </a:spcBef>
              <a:spcAft>
                <a:spcPts val="0"/>
              </a:spcAft>
              <a:buSzPts val="1800"/>
              <a:buFont typeface="Times New Roman"/>
              <a:buChar char="•"/>
            </a:pPr>
            <a:r>
              <a:rPr lang="en-US" sz="1800">
                <a:highlight>
                  <a:srgbClr val="F2F2F2"/>
                </a:highlight>
                <a:latin typeface="Times New Roman"/>
                <a:ea typeface="Times New Roman"/>
                <a:cs typeface="Times New Roman"/>
                <a:sym typeface="Times New Roman"/>
              </a:rPr>
              <a:t>It is challenging for the business to effectively extract relevant insights from the vast amount of review data gathered from consumer feedback.</a:t>
            </a:r>
            <a:endParaRPr sz="1800">
              <a:highlight>
                <a:srgbClr val="F2F2F2"/>
              </a:highlight>
              <a:latin typeface="Times New Roman"/>
              <a:ea typeface="Times New Roman"/>
              <a:cs typeface="Times New Roman"/>
              <a:sym typeface="Times New Roman"/>
            </a:endParaRPr>
          </a:p>
          <a:p>
            <a:pPr indent="-342900" lvl="0" marL="342900" rtl="0" algn="l">
              <a:spcBef>
                <a:spcPts val="0"/>
              </a:spcBef>
              <a:spcAft>
                <a:spcPts val="0"/>
              </a:spcAft>
              <a:buSzPts val="1800"/>
              <a:buFont typeface="Times New Roman"/>
              <a:buChar char="•"/>
            </a:pPr>
            <a:r>
              <a:rPr lang="en-US" sz="1800">
                <a:highlight>
                  <a:srgbClr val="F2F2F2"/>
                </a:highlight>
                <a:latin typeface="Times New Roman"/>
                <a:ea typeface="Times New Roman"/>
                <a:cs typeface="Times New Roman"/>
                <a:sym typeface="Times New Roman"/>
              </a:rPr>
              <a:t>Traditional techniques, such manually examining feedback, take a lot of time and run the risk of overlooking important trends or patterns.</a:t>
            </a:r>
            <a:endParaRPr sz="1800">
              <a:highlight>
                <a:srgbClr val="F2F2F2"/>
              </a:highlight>
              <a:latin typeface="Times New Roman"/>
              <a:ea typeface="Times New Roman"/>
              <a:cs typeface="Times New Roman"/>
              <a:sym typeface="Times New Roman"/>
            </a:endParaRPr>
          </a:p>
          <a:p>
            <a:pPr indent="-342900" lvl="0" marL="342900" rtl="0" algn="l">
              <a:spcBef>
                <a:spcPts val="0"/>
              </a:spcBef>
              <a:spcAft>
                <a:spcPts val="0"/>
              </a:spcAft>
              <a:buSzPts val="1800"/>
              <a:buFont typeface="Times New Roman"/>
              <a:buChar char="•"/>
            </a:pPr>
            <a:r>
              <a:rPr lang="en-US" sz="1800">
                <a:highlight>
                  <a:srgbClr val="F2F2F2"/>
                </a:highlight>
                <a:latin typeface="Times New Roman"/>
                <a:ea typeface="Times New Roman"/>
                <a:cs typeface="Times New Roman"/>
                <a:sym typeface="Times New Roman"/>
              </a:rPr>
              <a:t>Actionable insights for improving customer satisfaction and operational effectiveness are provided by automated analysis.</a:t>
            </a:r>
            <a:endParaRPr sz="1800">
              <a:highlight>
                <a:srgbClr val="F2F2F2"/>
              </a:highlight>
              <a:latin typeface="Times New Roman"/>
              <a:ea typeface="Times New Roman"/>
              <a:cs typeface="Times New Roman"/>
              <a:sym typeface="Times New Roman"/>
            </a:endParaRPr>
          </a:p>
          <a:p>
            <a:pPr indent="0" lvl="0" marL="342900" rtl="0" algn="l">
              <a:spcBef>
                <a:spcPts val="640"/>
              </a:spcBef>
              <a:spcAft>
                <a:spcPts val="0"/>
              </a:spcAft>
              <a:buNone/>
            </a:pPr>
            <a:r>
              <a:t/>
            </a:r>
            <a:endParaRPr sz="1800">
              <a:highlight>
                <a:srgbClr val="F2F2F2"/>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2950">
                <a:solidFill>
                  <a:schemeClr val="dk1"/>
                </a:solidFill>
                <a:latin typeface="Times New Roman"/>
                <a:ea typeface="Times New Roman"/>
                <a:cs typeface="Times New Roman"/>
                <a:sym typeface="Times New Roman"/>
              </a:rPr>
              <a:t>Significance and Objectives</a:t>
            </a:r>
            <a:endParaRPr b="1" sz="2950">
              <a:latin typeface="Times New Roman"/>
              <a:ea typeface="Times New Roman"/>
              <a:cs typeface="Times New Roman"/>
              <a:sym typeface="Times New Roman"/>
            </a:endParaRPr>
          </a:p>
        </p:txBody>
      </p:sp>
      <p:sp>
        <p:nvSpPr>
          <p:cNvPr id="106" name="Google Shape;106;p16"/>
          <p:cNvSpPr txBox="1"/>
          <p:nvPr>
            <p:ph idx="1" type="body"/>
          </p:nvPr>
        </p:nvSpPr>
        <p:spPr>
          <a:xfrm>
            <a:off x="527550" y="1356025"/>
            <a:ext cx="80889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1800" u="sng">
                <a:solidFill>
                  <a:schemeClr val="dk1"/>
                </a:solidFill>
                <a:latin typeface="Times New Roman"/>
                <a:ea typeface="Times New Roman"/>
                <a:cs typeface="Times New Roman"/>
                <a:sym typeface="Times New Roman"/>
              </a:rPr>
              <a:t>Significance: </a:t>
            </a:r>
            <a:endParaRPr b="1" sz="1800" u="sng">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highlight>
                  <a:srgbClr val="F2F2F2"/>
                </a:highlight>
                <a:latin typeface="Times New Roman"/>
                <a:ea typeface="Times New Roman"/>
                <a:cs typeface="Times New Roman"/>
                <a:sym typeface="Times New Roman"/>
              </a:rPr>
              <a:t>It helps Starbucks make focused changes by determining the areas of unhappiness or by comprehending the sentiment of the client regarding service quality and operation.</a:t>
            </a:r>
            <a:endParaRPr sz="1800">
              <a:highlight>
                <a:srgbClr val="F2F2F2"/>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highlight>
                  <a:srgbClr val="F2F2F2"/>
                </a:highlight>
                <a:latin typeface="Times New Roman"/>
                <a:ea typeface="Times New Roman"/>
                <a:cs typeface="Times New Roman"/>
                <a:sym typeface="Times New Roman"/>
              </a:rPr>
              <a:t>helps Starbucks make adjustments that are specifically needed.</a:t>
            </a:r>
            <a:endParaRPr sz="1800">
              <a:highlight>
                <a:srgbClr val="F2F2F2"/>
              </a:highlight>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t/>
            </a:r>
            <a:endParaRPr sz="1800">
              <a:solidFill>
                <a:schemeClr val="dk1"/>
              </a:solidFill>
              <a:latin typeface="Times New Roman"/>
              <a:ea typeface="Times New Roman"/>
              <a:cs typeface="Times New Roman"/>
              <a:sym typeface="Times New Roman"/>
            </a:endParaRPr>
          </a:p>
          <a:p>
            <a:pPr indent="0" lvl="0" marL="0" rtl="0" algn="l">
              <a:spcBef>
                <a:spcPts val="640"/>
              </a:spcBef>
              <a:spcAft>
                <a:spcPts val="0"/>
              </a:spcAft>
              <a:buNone/>
            </a:pPr>
            <a:r>
              <a:rPr b="1" lang="en-US" sz="1800" u="sng">
                <a:solidFill>
                  <a:schemeClr val="dk1"/>
                </a:solidFill>
                <a:latin typeface="Times New Roman"/>
                <a:ea typeface="Times New Roman"/>
                <a:cs typeface="Times New Roman"/>
                <a:sym typeface="Times New Roman"/>
              </a:rPr>
              <a:t>Objectives:</a:t>
            </a:r>
            <a:endParaRPr b="1" sz="1800" u="sng">
              <a:latin typeface="Times New Roman"/>
              <a:ea typeface="Times New Roman"/>
              <a:cs typeface="Times New Roman"/>
              <a:sym typeface="Times New Roman"/>
            </a:endParaRPr>
          </a:p>
          <a:p>
            <a:pPr indent="-342900" lvl="0" marL="342900" rtl="0" algn="l">
              <a:spcBef>
                <a:spcPts val="640"/>
              </a:spcBef>
              <a:spcAft>
                <a:spcPts val="0"/>
              </a:spcAft>
              <a:buSzPts val="1800"/>
              <a:buFont typeface="Times New Roman"/>
              <a:buChar char="•"/>
            </a:pPr>
            <a:r>
              <a:rPr lang="en-US" sz="1800">
                <a:latin typeface="Times New Roman"/>
                <a:ea typeface="Times New Roman"/>
                <a:cs typeface="Times New Roman"/>
                <a:sym typeface="Times New Roman"/>
              </a:rPr>
              <a:t>Determine opinions about things like price, product, and service.</a:t>
            </a:r>
            <a:endParaRPr sz="1800">
              <a:latin typeface="Times New Roman"/>
              <a:ea typeface="Times New Roman"/>
              <a:cs typeface="Times New Roman"/>
              <a:sym typeface="Times New Roman"/>
            </a:endParaRPr>
          </a:p>
          <a:p>
            <a:pPr indent="-342900" lvl="0" marL="342900" rtl="0" algn="l">
              <a:spcBef>
                <a:spcPts val="640"/>
              </a:spcBef>
              <a:spcAft>
                <a:spcPts val="0"/>
              </a:spcAft>
              <a:buSzPts val="1800"/>
              <a:buFont typeface="Times New Roman"/>
              <a:buChar char="•"/>
            </a:pPr>
            <a:r>
              <a:rPr lang="en-US" sz="1800">
                <a:latin typeface="Times New Roman"/>
                <a:ea typeface="Times New Roman"/>
                <a:cs typeface="Times New Roman"/>
                <a:sym typeface="Times New Roman"/>
              </a:rPr>
              <a:t>Put NLP models into practice for sentiment analysis.</a:t>
            </a:r>
            <a:endParaRPr sz="1800">
              <a:latin typeface="Times New Roman"/>
              <a:ea typeface="Times New Roman"/>
              <a:cs typeface="Times New Roman"/>
              <a:sym typeface="Times New Roman"/>
            </a:endParaRPr>
          </a:p>
          <a:p>
            <a:pPr indent="-342900" lvl="0" marL="342900" rtl="0" algn="l">
              <a:spcBef>
                <a:spcPts val="640"/>
              </a:spcBef>
              <a:spcAft>
                <a:spcPts val="0"/>
              </a:spcAft>
              <a:buSzPts val="1800"/>
              <a:buFont typeface="Times New Roman"/>
              <a:buChar char="•"/>
            </a:pPr>
            <a:r>
              <a:rPr lang="en-US" sz="1800">
                <a:latin typeface="Times New Roman"/>
                <a:ea typeface="Times New Roman"/>
                <a:cs typeface="Times New Roman"/>
                <a:sym typeface="Times New Roman"/>
              </a:rPr>
              <a:t>At least 80% classification accuracy should be attained.</a:t>
            </a:r>
            <a:endParaRPr sz="1800">
              <a:latin typeface="Times New Roman"/>
              <a:ea typeface="Times New Roman"/>
              <a:cs typeface="Times New Roman"/>
              <a:sym typeface="Times New Roman"/>
            </a:endParaRPr>
          </a:p>
          <a:p>
            <a:pPr indent="-342900" lvl="0" marL="342900" rtl="0" algn="l">
              <a:spcBef>
                <a:spcPts val="640"/>
              </a:spcBef>
              <a:spcAft>
                <a:spcPts val="0"/>
              </a:spcAft>
              <a:buSzPts val="1800"/>
              <a:buFont typeface="Times New Roman"/>
              <a:buChar char="•"/>
            </a:pPr>
            <a:r>
              <a:rPr lang="en-US" sz="1800">
                <a:latin typeface="Times New Roman"/>
                <a:ea typeface="Times New Roman"/>
                <a:cs typeface="Times New Roman"/>
                <a:sym typeface="Times New Roman"/>
              </a:rPr>
              <a:t>Gather insights that can be put to use.</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2950">
                <a:solidFill>
                  <a:schemeClr val="dk1"/>
                </a:solidFill>
                <a:latin typeface="Times New Roman"/>
                <a:ea typeface="Times New Roman"/>
                <a:cs typeface="Times New Roman"/>
                <a:sym typeface="Times New Roman"/>
              </a:rPr>
              <a:t>Feedback and Improvements</a:t>
            </a:r>
            <a:endParaRPr b="1" sz="2950">
              <a:latin typeface="Times New Roman"/>
              <a:ea typeface="Times New Roman"/>
              <a:cs typeface="Times New Roman"/>
              <a:sym typeface="Times New Roman"/>
            </a:endParaRPr>
          </a:p>
        </p:txBody>
      </p:sp>
      <p:sp>
        <p:nvSpPr>
          <p:cNvPr id="112" name="Google Shape;112;p17"/>
          <p:cNvSpPr txBox="1"/>
          <p:nvPr>
            <p:ph idx="1" type="body"/>
          </p:nvPr>
        </p:nvSpPr>
        <p:spPr>
          <a:xfrm>
            <a:off x="393500" y="1218000"/>
            <a:ext cx="8460300" cy="452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1800">
                <a:latin typeface="Times New Roman"/>
                <a:ea typeface="Times New Roman"/>
                <a:cs typeface="Times New Roman"/>
                <a:sym typeface="Times New Roman"/>
              </a:rPr>
              <a:t>Feedback Summary:</a:t>
            </a:r>
            <a:endParaRPr b="1" sz="18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Char char="●"/>
            </a:pPr>
            <a:r>
              <a:rPr b="1" lang="en-US" sz="1800">
                <a:latin typeface="Times New Roman"/>
                <a:ea typeface="Times New Roman"/>
                <a:cs typeface="Times New Roman"/>
                <a:sym typeface="Times New Roman"/>
              </a:rPr>
              <a:t>Integration with Information Extraction</a:t>
            </a:r>
            <a:r>
              <a:rPr lang="en-US" sz="1800">
                <a:latin typeface="Times New Roman"/>
                <a:ea typeface="Times New Roman"/>
                <a:cs typeface="Times New Roman"/>
                <a:sym typeface="Times New Roman"/>
              </a:rPr>
              <a:t>: Improve the extraction of pertinent information from customer reviews by using sophisticated NLP models such as RoBERTa (Robustly Optimized BERT Pre Training Approach) and BERT (Bidirectional Encoder Representations from Transformers). These models can extract important elements like service quality, product features, and price more precisely since they can comprehend context at a higher level.</a:t>
            </a:r>
            <a:endParaRPr sz="1800">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US" sz="1800">
                <a:latin typeface="Times New Roman"/>
                <a:ea typeface="Times New Roman"/>
                <a:cs typeface="Times New Roman"/>
                <a:sym typeface="Times New Roman"/>
              </a:rPr>
              <a:t>Enhancements:</a:t>
            </a:r>
            <a:endParaRPr b="1" sz="18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Char char="●"/>
            </a:pPr>
            <a:r>
              <a:rPr b="1" lang="en-US" sz="1800">
                <a:latin typeface="Times New Roman"/>
                <a:ea typeface="Times New Roman"/>
                <a:cs typeface="Times New Roman"/>
                <a:sym typeface="Times New Roman"/>
              </a:rPr>
              <a:t>Sentiment Analysis with Transformer Models</a:t>
            </a:r>
            <a:r>
              <a:rPr lang="en-US" sz="1800">
                <a:latin typeface="Times New Roman"/>
                <a:ea typeface="Times New Roman"/>
                <a:cs typeface="Times New Roman"/>
                <a:sym typeface="Times New Roman"/>
              </a:rPr>
              <a:t>: To improve the accuracy of classifying sentiments (positive, negative, and neutral), the code now incorporates sentiment analysis driven by transformer-based models (such as BERT and RoBERTa). These models perform better by comprehending the context and subtle language of customer evaluations, leading to more accurate sentiment classification.</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0" lvl="0" marL="0" rtl="0" algn="l">
              <a:spcBef>
                <a:spcPts val="1200"/>
              </a:spcBef>
              <a:spcAft>
                <a:spcPts val="0"/>
              </a:spcAft>
              <a:buNone/>
            </a:pPr>
            <a:r>
              <a:t/>
            </a:r>
            <a:endParaRPr b="1"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2950">
                <a:solidFill>
                  <a:schemeClr val="dk1"/>
                </a:solidFill>
                <a:latin typeface="Times New Roman"/>
                <a:ea typeface="Times New Roman"/>
                <a:cs typeface="Times New Roman"/>
                <a:sym typeface="Times New Roman"/>
              </a:rPr>
              <a:t>Methodology Overview - Workflow &amp; Architecture</a:t>
            </a:r>
            <a:endParaRPr b="1" sz="2950">
              <a:latin typeface="Times New Roman"/>
              <a:ea typeface="Times New Roman"/>
              <a:cs typeface="Times New Roman"/>
              <a:sym typeface="Times New Roman"/>
            </a:endParaRPr>
          </a:p>
        </p:txBody>
      </p:sp>
      <p:sp>
        <p:nvSpPr>
          <p:cNvPr id="118" name="Google Shape;118;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254000" lvl="0" marL="342900" rtl="0" algn="l">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Workflow Diagram:</a:t>
            </a:r>
            <a:endParaRPr b="1" sz="1800">
              <a:latin typeface="Times New Roman"/>
              <a:ea typeface="Times New Roman"/>
              <a:cs typeface="Times New Roman"/>
              <a:sym typeface="Times New Roman"/>
            </a:endParaRPr>
          </a:p>
          <a:p>
            <a:pPr indent="0" lvl="0" marL="0" rtl="0" algn="ctr">
              <a:spcBef>
                <a:spcPts val="640"/>
              </a:spcBef>
              <a:spcAft>
                <a:spcPts val="0"/>
              </a:spcAft>
              <a:buNone/>
            </a:pPr>
            <a:r>
              <a:rPr lang="en-US" sz="1800">
                <a:latin typeface="Times New Roman"/>
                <a:ea typeface="Times New Roman"/>
                <a:cs typeface="Times New Roman"/>
                <a:sym typeface="Times New Roman"/>
              </a:rPr>
              <a:t>Step 1: Loading the Starbucks Data</a:t>
            </a:r>
            <a:endParaRPr sz="1800">
              <a:latin typeface="Times New Roman"/>
              <a:ea typeface="Times New Roman"/>
              <a:cs typeface="Times New Roman"/>
              <a:sym typeface="Times New Roman"/>
            </a:endParaRPr>
          </a:p>
          <a:p>
            <a:pPr indent="0" lvl="0" marL="0" rtl="0" algn="ctr">
              <a:spcBef>
                <a:spcPts val="64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ctr">
              <a:spcBef>
                <a:spcPts val="640"/>
              </a:spcBef>
              <a:spcAft>
                <a:spcPts val="0"/>
              </a:spcAft>
              <a:buNone/>
            </a:pPr>
            <a:r>
              <a:rPr lang="en-US" sz="1800">
                <a:latin typeface="Times New Roman"/>
                <a:ea typeface="Times New Roman"/>
                <a:cs typeface="Times New Roman"/>
                <a:sym typeface="Times New Roman"/>
              </a:rPr>
              <a:t>Step 2: Preprocessing the Reviews</a:t>
            </a:r>
            <a:endParaRPr sz="1800">
              <a:latin typeface="Times New Roman"/>
              <a:ea typeface="Times New Roman"/>
              <a:cs typeface="Times New Roman"/>
              <a:sym typeface="Times New Roman"/>
            </a:endParaRPr>
          </a:p>
          <a:p>
            <a:pPr indent="0" lvl="0" marL="0" rtl="0" algn="ctr">
              <a:spcBef>
                <a:spcPts val="64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ctr">
              <a:spcBef>
                <a:spcPts val="640"/>
              </a:spcBef>
              <a:spcAft>
                <a:spcPts val="0"/>
              </a:spcAft>
              <a:buNone/>
            </a:pPr>
            <a:r>
              <a:rPr lang="en-US" sz="1800">
                <a:latin typeface="Times New Roman"/>
                <a:ea typeface="Times New Roman"/>
                <a:cs typeface="Times New Roman"/>
                <a:sym typeface="Times New Roman"/>
              </a:rPr>
              <a:t>Step 3: Extracting Features </a:t>
            </a:r>
            <a:endParaRPr sz="1800">
              <a:latin typeface="Times New Roman"/>
              <a:ea typeface="Times New Roman"/>
              <a:cs typeface="Times New Roman"/>
              <a:sym typeface="Times New Roman"/>
            </a:endParaRPr>
          </a:p>
          <a:p>
            <a:pPr indent="0" lvl="0" marL="0" rtl="0" algn="ctr">
              <a:spcBef>
                <a:spcPts val="64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ctr">
              <a:spcBef>
                <a:spcPts val="640"/>
              </a:spcBef>
              <a:spcAft>
                <a:spcPts val="0"/>
              </a:spcAft>
              <a:buNone/>
            </a:pPr>
            <a:r>
              <a:rPr lang="en-US" sz="1800">
                <a:latin typeface="Times New Roman"/>
                <a:ea typeface="Times New Roman"/>
                <a:cs typeface="Times New Roman"/>
                <a:sym typeface="Times New Roman"/>
              </a:rPr>
              <a:t>Step 4: Training the Model</a:t>
            </a:r>
            <a:endParaRPr sz="1800">
              <a:latin typeface="Times New Roman"/>
              <a:ea typeface="Times New Roman"/>
              <a:cs typeface="Times New Roman"/>
              <a:sym typeface="Times New Roman"/>
            </a:endParaRPr>
          </a:p>
          <a:p>
            <a:pPr indent="0" lvl="0" marL="0" rtl="0" algn="ctr">
              <a:spcBef>
                <a:spcPts val="64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ctr">
              <a:spcBef>
                <a:spcPts val="640"/>
              </a:spcBef>
              <a:spcAft>
                <a:spcPts val="0"/>
              </a:spcAft>
              <a:buNone/>
            </a:pPr>
            <a:r>
              <a:rPr lang="en-US" sz="1800">
                <a:latin typeface="Times New Roman"/>
                <a:ea typeface="Times New Roman"/>
                <a:cs typeface="Times New Roman"/>
                <a:sym typeface="Times New Roman"/>
              </a:rPr>
              <a:t>Step 5: Predicting the Sentiments</a:t>
            </a:r>
            <a:endParaRPr sz="1800">
              <a:latin typeface="Times New Roman"/>
              <a:ea typeface="Times New Roman"/>
              <a:cs typeface="Times New Roman"/>
              <a:sym typeface="Times New Roman"/>
            </a:endParaRPr>
          </a:p>
          <a:p>
            <a:pPr indent="0" lvl="0" marL="0" rtl="0" algn="ctr">
              <a:spcBef>
                <a:spcPts val="64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ctr">
              <a:spcBef>
                <a:spcPts val="640"/>
              </a:spcBef>
              <a:spcAft>
                <a:spcPts val="0"/>
              </a:spcAft>
              <a:buNone/>
            </a:pPr>
            <a:r>
              <a:rPr lang="en-US" sz="1800">
                <a:latin typeface="Times New Roman"/>
                <a:ea typeface="Times New Roman"/>
                <a:cs typeface="Times New Roman"/>
                <a:sym typeface="Times New Roman"/>
              </a:rPr>
              <a:t>Step 6: Evaluating the Results </a:t>
            </a:r>
            <a:endParaRPr sz="1800">
              <a:latin typeface="Times New Roman"/>
              <a:ea typeface="Times New Roman"/>
              <a:cs typeface="Times New Roman"/>
              <a:sym typeface="Times New Roman"/>
            </a:endParaRPr>
          </a:p>
          <a:p>
            <a:pPr indent="0" lvl="0" marL="0" rtl="0" algn="ctr">
              <a:spcBef>
                <a:spcPts val="64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ctr">
              <a:spcBef>
                <a:spcPts val="640"/>
              </a:spcBef>
              <a:spcAft>
                <a:spcPts val="0"/>
              </a:spcAft>
              <a:buNone/>
            </a:pPr>
            <a:r>
              <a:rPr lang="en-US" sz="1800">
                <a:latin typeface="Times New Roman"/>
                <a:ea typeface="Times New Roman"/>
                <a:cs typeface="Times New Roman"/>
                <a:sym typeface="Times New Roman"/>
              </a:rPr>
              <a:t>Step 7: Results through Visualizations</a:t>
            </a:r>
            <a:endParaRPr sz="1800">
              <a:latin typeface="Times New Roman"/>
              <a:ea typeface="Times New Roman"/>
              <a:cs typeface="Times New Roman"/>
              <a:sym typeface="Times New Roman"/>
            </a:endParaRPr>
          </a:p>
        </p:txBody>
      </p:sp>
      <p:sp>
        <p:nvSpPr>
          <p:cNvPr id="119" name="Google Shape;119;p18"/>
          <p:cNvSpPr/>
          <p:nvPr/>
        </p:nvSpPr>
        <p:spPr>
          <a:xfrm>
            <a:off x="4430700" y="2218775"/>
            <a:ext cx="244200" cy="39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0" name="Google Shape;120;p18"/>
          <p:cNvSpPr/>
          <p:nvPr/>
        </p:nvSpPr>
        <p:spPr>
          <a:xfrm>
            <a:off x="4430700" y="2752175"/>
            <a:ext cx="244200" cy="39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1" name="Google Shape;121;p18"/>
          <p:cNvSpPr/>
          <p:nvPr/>
        </p:nvSpPr>
        <p:spPr>
          <a:xfrm>
            <a:off x="4430700" y="3361775"/>
            <a:ext cx="244200" cy="39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2" name="Google Shape;122;p18"/>
          <p:cNvSpPr/>
          <p:nvPr/>
        </p:nvSpPr>
        <p:spPr>
          <a:xfrm>
            <a:off x="4430700" y="3971375"/>
            <a:ext cx="244200" cy="39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3" name="Google Shape;123;p18"/>
          <p:cNvSpPr/>
          <p:nvPr/>
        </p:nvSpPr>
        <p:spPr>
          <a:xfrm>
            <a:off x="4430700" y="4580975"/>
            <a:ext cx="244200" cy="39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4" name="Google Shape;124;p18"/>
          <p:cNvSpPr/>
          <p:nvPr/>
        </p:nvSpPr>
        <p:spPr>
          <a:xfrm>
            <a:off x="4430700" y="5190575"/>
            <a:ext cx="244200" cy="39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2950">
                <a:solidFill>
                  <a:schemeClr val="dk1"/>
                </a:solidFill>
                <a:latin typeface="Times New Roman"/>
                <a:ea typeface="Times New Roman"/>
                <a:cs typeface="Times New Roman"/>
                <a:sym typeface="Times New Roman"/>
              </a:rPr>
              <a:t>Methodology Overview - Workflow &amp; Architecture</a:t>
            </a:r>
            <a:endParaRPr b="1" sz="2950">
              <a:latin typeface="Times New Roman"/>
              <a:ea typeface="Times New Roman"/>
              <a:cs typeface="Times New Roman"/>
              <a:sym typeface="Times New Roman"/>
            </a:endParaRPr>
          </a:p>
        </p:txBody>
      </p:sp>
      <p:sp>
        <p:nvSpPr>
          <p:cNvPr id="130" name="Google Shape;130;p19"/>
          <p:cNvSpPr txBox="1"/>
          <p:nvPr/>
        </p:nvSpPr>
        <p:spPr>
          <a:xfrm>
            <a:off x="424650" y="1698575"/>
            <a:ext cx="611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Architecture Diagram</a:t>
            </a:r>
            <a:endParaRPr b="1" sz="1800">
              <a:solidFill>
                <a:schemeClr val="dk1"/>
              </a:solidFill>
              <a:latin typeface="Times New Roman"/>
              <a:ea typeface="Times New Roman"/>
              <a:cs typeface="Times New Roman"/>
              <a:sym typeface="Times New Roman"/>
            </a:endParaRPr>
          </a:p>
        </p:txBody>
      </p:sp>
      <p:sp>
        <p:nvSpPr>
          <p:cNvPr id="131" name="Google Shape;131;p19"/>
          <p:cNvSpPr/>
          <p:nvPr/>
        </p:nvSpPr>
        <p:spPr>
          <a:xfrm>
            <a:off x="3810000" y="1747238"/>
            <a:ext cx="1524000" cy="6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Data Collection</a:t>
            </a:r>
            <a:endParaRPr>
              <a:latin typeface="Calibri"/>
              <a:ea typeface="Calibri"/>
              <a:cs typeface="Calibri"/>
              <a:sym typeface="Calibri"/>
            </a:endParaRPr>
          </a:p>
        </p:txBody>
      </p:sp>
      <p:sp>
        <p:nvSpPr>
          <p:cNvPr id="132" name="Google Shape;132;p19"/>
          <p:cNvSpPr/>
          <p:nvPr/>
        </p:nvSpPr>
        <p:spPr>
          <a:xfrm>
            <a:off x="3810000" y="2686425"/>
            <a:ext cx="1524000" cy="6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Data Preprocessing</a:t>
            </a:r>
            <a:endParaRPr>
              <a:latin typeface="Calibri"/>
              <a:ea typeface="Calibri"/>
              <a:cs typeface="Calibri"/>
              <a:sym typeface="Calibri"/>
            </a:endParaRPr>
          </a:p>
        </p:txBody>
      </p:sp>
      <p:sp>
        <p:nvSpPr>
          <p:cNvPr id="133" name="Google Shape;133;p19"/>
          <p:cNvSpPr/>
          <p:nvPr/>
        </p:nvSpPr>
        <p:spPr>
          <a:xfrm>
            <a:off x="3810000" y="3736838"/>
            <a:ext cx="1524000" cy="6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Feature Extraction</a:t>
            </a:r>
            <a:endParaRPr>
              <a:latin typeface="Calibri"/>
              <a:ea typeface="Calibri"/>
              <a:cs typeface="Calibri"/>
              <a:sym typeface="Calibri"/>
            </a:endParaRPr>
          </a:p>
        </p:txBody>
      </p:sp>
      <p:sp>
        <p:nvSpPr>
          <p:cNvPr id="134" name="Google Shape;134;p19"/>
          <p:cNvSpPr/>
          <p:nvPr/>
        </p:nvSpPr>
        <p:spPr>
          <a:xfrm>
            <a:off x="3810000" y="4793400"/>
            <a:ext cx="1524000" cy="6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Sentiment Classifier</a:t>
            </a:r>
            <a:endParaRPr>
              <a:latin typeface="Calibri"/>
              <a:ea typeface="Calibri"/>
              <a:cs typeface="Calibri"/>
              <a:sym typeface="Calibri"/>
            </a:endParaRPr>
          </a:p>
        </p:txBody>
      </p:sp>
      <p:sp>
        <p:nvSpPr>
          <p:cNvPr id="135" name="Google Shape;135;p19"/>
          <p:cNvSpPr/>
          <p:nvPr/>
        </p:nvSpPr>
        <p:spPr>
          <a:xfrm>
            <a:off x="3810000" y="5846800"/>
            <a:ext cx="1524000" cy="68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Results</a:t>
            </a:r>
            <a:endParaRPr>
              <a:latin typeface="Calibri"/>
              <a:ea typeface="Calibri"/>
              <a:cs typeface="Calibri"/>
              <a:sym typeface="Calibri"/>
            </a:endParaRPr>
          </a:p>
        </p:txBody>
      </p:sp>
      <p:sp>
        <p:nvSpPr>
          <p:cNvPr id="136" name="Google Shape;136;p19"/>
          <p:cNvSpPr/>
          <p:nvPr/>
        </p:nvSpPr>
        <p:spPr>
          <a:xfrm>
            <a:off x="4452000" y="2446788"/>
            <a:ext cx="174600" cy="225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7" name="Google Shape;137;p19"/>
          <p:cNvSpPr/>
          <p:nvPr/>
        </p:nvSpPr>
        <p:spPr>
          <a:xfrm>
            <a:off x="4452000" y="3428988"/>
            <a:ext cx="174600" cy="225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8" name="Google Shape;138;p19"/>
          <p:cNvSpPr/>
          <p:nvPr/>
        </p:nvSpPr>
        <p:spPr>
          <a:xfrm>
            <a:off x="4452000" y="4495063"/>
            <a:ext cx="174600" cy="225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9" name="Google Shape;139;p19"/>
          <p:cNvSpPr/>
          <p:nvPr/>
        </p:nvSpPr>
        <p:spPr>
          <a:xfrm>
            <a:off x="4452000" y="5583813"/>
            <a:ext cx="174600" cy="225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2950">
                <a:solidFill>
                  <a:schemeClr val="dk1"/>
                </a:solidFill>
                <a:latin typeface="Times New Roman"/>
                <a:ea typeface="Times New Roman"/>
                <a:cs typeface="Times New Roman"/>
                <a:sym typeface="Times New Roman"/>
              </a:rPr>
              <a:t>Dataset </a:t>
            </a:r>
            <a:endParaRPr b="1" sz="2950">
              <a:latin typeface="Times New Roman"/>
              <a:ea typeface="Times New Roman"/>
              <a:cs typeface="Times New Roman"/>
              <a:sym typeface="Times New Roman"/>
            </a:endParaRPr>
          </a:p>
        </p:txBody>
      </p:sp>
      <p:sp>
        <p:nvSpPr>
          <p:cNvPr id="145" name="Google Shape;145;p20"/>
          <p:cNvSpPr txBox="1"/>
          <p:nvPr>
            <p:ph idx="1" type="body"/>
          </p:nvPr>
        </p:nvSpPr>
        <p:spPr>
          <a:xfrm>
            <a:off x="457200" y="1367713"/>
            <a:ext cx="8229600" cy="45261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None/>
            </a:pPr>
            <a:r>
              <a:rPr b="1" lang="en-US" sz="1800" u="sng">
                <a:solidFill>
                  <a:schemeClr val="dk1"/>
                </a:solidFill>
                <a:latin typeface="Times New Roman"/>
                <a:ea typeface="Times New Roman"/>
                <a:cs typeface="Times New Roman"/>
                <a:sym typeface="Times New Roman"/>
              </a:rPr>
              <a:t>Dataset Description:</a:t>
            </a:r>
            <a:r>
              <a:rPr lang="en-US" sz="1800">
                <a:solidFill>
                  <a:schemeClr val="dk1"/>
                </a:solidFill>
                <a:latin typeface="Times New Roman"/>
                <a:ea typeface="Times New Roman"/>
                <a:cs typeface="Times New Roman"/>
                <a:sym typeface="Times New Roman"/>
              </a:rPr>
              <a:t> Starbucks Reviews Dataset (741 reviews) collected from Consumer Affairs.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Code used for uploading dataset:</a:t>
            </a:r>
            <a:endParaRPr b="1" sz="1800">
              <a:latin typeface="Times New Roman"/>
              <a:ea typeface="Times New Roman"/>
              <a:cs typeface="Times New Roman"/>
              <a:sym typeface="Times New Roman"/>
            </a:endParaRPr>
          </a:p>
          <a:p>
            <a:pPr indent="0" lvl="0" marL="0" rtl="0" algn="l">
              <a:spcBef>
                <a:spcPts val="640"/>
              </a:spcBef>
              <a:spcAft>
                <a:spcPts val="0"/>
              </a:spcAft>
              <a:buNone/>
            </a:pPr>
            <a:r>
              <a:rPr lang="en-US" sz="1800">
                <a:solidFill>
                  <a:schemeClr val="dk1"/>
                </a:solidFill>
                <a:latin typeface="Times New Roman"/>
                <a:ea typeface="Times New Roman"/>
                <a:cs typeface="Times New Roman"/>
                <a:sym typeface="Times New Roman"/>
              </a:rPr>
              <a:t>Attributes:import pandas as pa</a:t>
            </a:r>
            <a:r>
              <a:rPr lang="en-US" sz="1800">
                <a:latin typeface="Times New Roman"/>
                <a:ea typeface="Times New Roman"/>
                <a:cs typeface="Times New Roman"/>
                <a:sym typeface="Times New Roman"/>
              </a:rPr>
              <a:t>n</a:t>
            </a:r>
            <a:endParaRPr sz="1800">
              <a:solidFill>
                <a:schemeClr val="dk1"/>
              </a:solidFill>
              <a:latin typeface="Times New Roman"/>
              <a:ea typeface="Times New Roman"/>
              <a:cs typeface="Times New Roman"/>
              <a:sym typeface="Times New Roman"/>
            </a:endParaRPr>
          </a:p>
          <a:p>
            <a:pPr indent="0" lvl="0" marL="0" rtl="0" algn="l">
              <a:spcBef>
                <a:spcPts val="640"/>
              </a:spcBef>
              <a:spcAft>
                <a:spcPts val="0"/>
              </a:spcAft>
              <a:buNone/>
            </a:pPr>
            <a:r>
              <a:rPr lang="en-US" sz="1800">
                <a:solidFill>
                  <a:schemeClr val="dk1"/>
                </a:solidFill>
                <a:latin typeface="Times New Roman"/>
                <a:ea typeface="Times New Roman"/>
                <a:cs typeface="Times New Roman"/>
                <a:sym typeface="Times New Roman"/>
              </a:rPr>
              <a:t>df = pd.read_csv('/content/reviews_data.csv')</a:t>
            </a:r>
            <a:endParaRPr sz="1800">
              <a:solidFill>
                <a:schemeClr val="dk1"/>
              </a:solidFill>
              <a:latin typeface="Times New Roman"/>
              <a:ea typeface="Times New Roman"/>
              <a:cs typeface="Times New Roman"/>
              <a:sym typeface="Times New Roman"/>
            </a:endParaRPr>
          </a:p>
          <a:p>
            <a:pPr indent="0" lvl="0" marL="0" rtl="0" algn="l">
              <a:spcBef>
                <a:spcPts val="640"/>
              </a:spcBef>
              <a:spcAft>
                <a:spcPts val="0"/>
              </a:spcAft>
              <a:buNone/>
            </a:pPr>
            <a:r>
              <a:rPr lang="en-US" sz="1800">
                <a:solidFill>
                  <a:schemeClr val="dk1"/>
                </a:solidFill>
                <a:latin typeface="Times New Roman"/>
                <a:ea typeface="Times New Roman"/>
                <a:cs typeface="Times New Roman"/>
                <a:sym typeface="Times New Roman"/>
              </a:rPr>
              <a:t>print(df.head())</a:t>
            </a:r>
            <a:endParaRPr sz="1800">
              <a:solidFill>
                <a:schemeClr val="dk1"/>
              </a:solidFill>
              <a:latin typeface="Times New Roman"/>
              <a:ea typeface="Times New Roman"/>
              <a:cs typeface="Times New Roman"/>
              <a:sym typeface="Times New Roman"/>
            </a:endParaRPr>
          </a:p>
          <a:p>
            <a:pPr indent="0" lvl="0" marL="0" rtl="0" algn="l">
              <a:spcBef>
                <a:spcPts val="640"/>
              </a:spcBef>
              <a:spcAft>
                <a:spcPts val="0"/>
              </a:spcAft>
              <a:buNone/>
            </a:pPr>
            <a:r>
              <a:t/>
            </a:r>
            <a:endParaRPr b="1" sz="1800" u="sng">
              <a:latin typeface="Times New Roman"/>
              <a:ea typeface="Times New Roman"/>
              <a:cs typeface="Times New Roman"/>
              <a:sym typeface="Times New Roman"/>
            </a:endParaRPr>
          </a:p>
          <a:p>
            <a:pPr indent="-254000" lvl="0" marL="342900" rtl="0" algn="l">
              <a:spcBef>
                <a:spcPts val="64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Name: The name of the reviewer.</a:t>
            </a:r>
            <a:endParaRPr sz="1800">
              <a:latin typeface="Times New Roman"/>
              <a:ea typeface="Times New Roman"/>
              <a:cs typeface="Times New Roman"/>
              <a:sym typeface="Times New Roman"/>
            </a:endParaRPr>
          </a:p>
          <a:p>
            <a:pPr indent="-254000" lvl="0" marL="342900" rtl="0" algn="l">
              <a:spcBef>
                <a:spcPts val="64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Location: The city or location associated with the reviewer.</a:t>
            </a:r>
            <a:endParaRPr sz="1800">
              <a:latin typeface="Times New Roman"/>
              <a:ea typeface="Times New Roman"/>
              <a:cs typeface="Times New Roman"/>
              <a:sym typeface="Times New Roman"/>
            </a:endParaRPr>
          </a:p>
          <a:p>
            <a:pPr indent="-254000" lvl="0" marL="342900" rtl="0" algn="l">
              <a:spcBef>
                <a:spcPts val="64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Date: Date when the review was posted.</a:t>
            </a:r>
            <a:endParaRPr sz="1800">
              <a:latin typeface="Times New Roman"/>
              <a:ea typeface="Times New Roman"/>
              <a:cs typeface="Times New Roman"/>
              <a:sym typeface="Times New Roman"/>
            </a:endParaRPr>
          </a:p>
          <a:p>
            <a:pPr indent="-254000" lvl="0" marL="342900" rtl="0" algn="l">
              <a:spcBef>
                <a:spcPts val="64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Ratin</a:t>
            </a:r>
            <a:r>
              <a:rPr lang="en-US" sz="1800">
                <a:latin typeface="Times New Roman"/>
                <a:ea typeface="Times New Roman"/>
                <a:cs typeface="Times New Roman"/>
                <a:sym typeface="Times New Roman"/>
              </a:rPr>
              <a:t>g</a:t>
            </a:r>
            <a:r>
              <a:rPr lang="en-US" sz="1800">
                <a:solidFill>
                  <a:schemeClr val="dk1"/>
                </a:solidFill>
                <a:latin typeface="Times New Roman"/>
                <a:ea typeface="Times New Roman"/>
                <a:cs typeface="Times New Roman"/>
                <a:sym typeface="Times New Roman"/>
              </a:rPr>
              <a:t>: Rating given by the reviewer, out of five stars.</a:t>
            </a:r>
            <a:endParaRPr sz="1800">
              <a:latin typeface="Times New Roman"/>
              <a:ea typeface="Times New Roman"/>
              <a:cs typeface="Times New Roman"/>
              <a:sym typeface="Times New Roman"/>
            </a:endParaRPr>
          </a:p>
          <a:p>
            <a:pPr indent="-254000" lvl="0" marL="342900" rtl="0" algn="l">
              <a:spcBef>
                <a:spcPts val="64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Review: The text of the review capturing the reviewer's experience.</a:t>
            </a:r>
            <a:endParaRPr sz="1800">
              <a:latin typeface="Times New Roman"/>
              <a:ea typeface="Times New Roman"/>
              <a:cs typeface="Times New Roman"/>
              <a:sym typeface="Times New Roman"/>
            </a:endParaRPr>
          </a:p>
          <a:p>
            <a:pPr indent="-254000" lvl="0" marL="342900" rtl="0" algn="l">
              <a:spcBef>
                <a:spcPts val="64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Image Links: Links to any images attached to the review, if available.</a:t>
            </a:r>
            <a:endParaRPr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457200" y="-12"/>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2950">
                <a:solidFill>
                  <a:schemeClr val="dk1"/>
                </a:solidFill>
                <a:latin typeface="Times New Roman"/>
                <a:ea typeface="Times New Roman"/>
                <a:cs typeface="Times New Roman"/>
                <a:sym typeface="Times New Roman"/>
              </a:rPr>
              <a:t>Features</a:t>
            </a:r>
            <a:endParaRPr b="1" sz="2950">
              <a:latin typeface="Times New Roman"/>
              <a:ea typeface="Times New Roman"/>
              <a:cs typeface="Times New Roman"/>
              <a:sym typeface="Times New Roman"/>
            </a:endParaRPr>
          </a:p>
        </p:txBody>
      </p:sp>
      <p:sp>
        <p:nvSpPr>
          <p:cNvPr id="151" name="Google Shape;151;p21"/>
          <p:cNvSpPr txBox="1"/>
          <p:nvPr/>
        </p:nvSpPr>
        <p:spPr>
          <a:xfrm>
            <a:off x="127350" y="936825"/>
            <a:ext cx="9076800" cy="580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800">
                <a:solidFill>
                  <a:schemeClr val="dk1"/>
                </a:solidFill>
              </a:rPr>
              <a:t>Technical Aspects</a:t>
            </a:r>
            <a:r>
              <a:rPr lang="en-US" sz="1800">
                <a:solidFill>
                  <a:schemeClr val="dk1"/>
                </a:solidFill>
              </a:rPr>
              <a:t>:</a:t>
            </a:r>
            <a:endParaRPr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US" sz="1800">
                <a:solidFill>
                  <a:schemeClr val="dk1"/>
                </a:solidFill>
              </a:rPr>
              <a:t>Identify sentiments around specific aspects of the Starbucks experience, such as:</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US" sz="1800">
                <a:solidFill>
                  <a:schemeClr val="dk1"/>
                </a:solidFill>
              </a:rPr>
              <a:t>Service quality</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US" sz="1800">
                <a:solidFill>
                  <a:schemeClr val="dk1"/>
                </a:solidFill>
              </a:rPr>
              <a:t>Product taste</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US" sz="1800">
                <a:solidFill>
                  <a:schemeClr val="dk1"/>
                </a:solidFill>
              </a:rPr>
              <a:t>Store ambiance</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US" sz="1800">
                <a:solidFill>
                  <a:schemeClr val="dk1"/>
                </a:solidFill>
              </a:rPr>
              <a:t>Pricing</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Incorporate </a:t>
            </a:r>
            <a:r>
              <a:rPr b="1" lang="en-US" sz="1800">
                <a:solidFill>
                  <a:schemeClr val="dk1"/>
                </a:solidFill>
              </a:rPr>
              <a:t>Aspect-Based Sentiment Analysis</a:t>
            </a:r>
            <a:r>
              <a:rPr lang="en-US" sz="1800">
                <a:solidFill>
                  <a:schemeClr val="dk1"/>
                </a:solidFill>
              </a:rPr>
              <a:t> (ABSA).</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rPr>
              <a:t>NLP Techniques</a:t>
            </a:r>
            <a:r>
              <a:rPr lang="en-US" sz="1800">
                <a:solidFill>
                  <a:schemeClr val="dk1"/>
                </a:solidFill>
              </a:rPr>
              <a:t>:</a:t>
            </a:r>
            <a:endParaRPr sz="1800">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lang="en-US" sz="1800">
                <a:solidFill>
                  <a:schemeClr val="dk1"/>
                </a:solidFill>
              </a:rPr>
              <a:t>Identify recurring themes, keywords, and patterns in consumer evaluations.</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US" sz="1800">
                <a:solidFill>
                  <a:schemeClr val="dk1"/>
                </a:solidFill>
              </a:rPr>
              <a:t>Emphasize areas of praise or problems that are often brought up.</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rPr>
              <a:t>Sentiment Analysis</a:t>
            </a:r>
            <a:r>
              <a:rPr lang="en-US" sz="1800">
                <a:solidFill>
                  <a:schemeClr val="dk1"/>
                </a:solidFill>
              </a:rPr>
              <a:t>:</a:t>
            </a:r>
            <a:endParaRPr sz="1800">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lang="en-US" sz="1800">
                <a:solidFill>
                  <a:schemeClr val="dk1"/>
                </a:solidFill>
              </a:rPr>
              <a:t>Visualize consumer feedback from several retail locations by performing sentiment analysis and mapping them spatially.</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US" sz="1800">
                <a:solidFill>
                  <a:schemeClr val="dk1"/>
                </a:solidFill>
              </a:rPr>
              <a:t>Determine local problems and regional patterns.</a:t>
            </a:r>
            <a:endParaRPr sz="1800">
              <a:solidFill>
                <a:schemeClr val="dk1"/>
              </a:solidFill>
            </a:endParaRPr>
          </a:p>
          <a:p>
            <a:pPr indent="0" lvl="0" marL="0" rtl="0" algn="l">
              <a:spcBef>
                <a:spcPts val="12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