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Black"/>
      <p:bold r:id="rId29"/>
      <p:boldItalic r:id="rId30"/>
    </p:embeddedFont>
    <p:embeddedFont>
      <p:font typeface="Roboto"/>
      <p:regular r:id="rId31"/>
      <p:bold r:id="rId32"/>
      <p:italic r:id="rId33"/>
      <p:boldItalic r:id="rId34"/>
    </p:embeddedFont>
    <p:embeddedFont>
      <p:font typeface="Roboto Medium"/>
      <p:regular r:id="rId35"/>
      <p:bold r:id="rId36"/>
      <p:italic r:id="rId37"/>
      <p:boldItalic r:id="rId38"/>
    </p:embeddedFon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gKjbTH4O7HRR5Yxz6718soHOD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5032FE-C7FC-452D-B5BC-765140BF849B}">
  <a:tblStyle styleId="{385032FE-C7FC-452D-B5BC-765140BF849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Black-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RobotoMedium-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RobotoMedium-italic.fntdata"/><Relationship Id="rId14" Type="http://schemas.openxmlformats.org/officeDocument/2006/relationships/slide" Target="slides/slide8.xml"/><Relationship Id="rId36" Type="http://schemas.openxmlformats.org/officeDocument/2006/relationships/font" Target="fonts/RobotoMedium-bold.fntdata"/><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font" Target="fonts/Roboto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8: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9: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0: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232223098_1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e232223098_1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232223098_1_0: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g2e232223098_1_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232223098_1_18: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2e232223098_1_18: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232223098_1_39: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g2e232223098_1_39: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232223098_1_46: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g2e232223098_1_4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232223098_1_57:notes"/>
          <p:cNvSpPr/>
          <p:nvPr>
            <p:ph idx="2" type="sldImg"/>
          </p:nvPr>
        </p:nvSpPr>
        <p:spPr>
          <a:xfrm>
            <a:off x="-2305050" y="2032000"/>
            <a:ext cx="9752100"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g2e232223098_1_57: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232223098_1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e232223098_1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273239"/>
                </a:solidFill>
                <a:highlight>
                  <a:srgbClr val="FFFFFF"/>
                </a:highlight>
                <a:latin typeface="Nunito"/>
                <a:ea typeface="Nunito"/>
                <a:cs typeface="Nunito"/>
                <a:sym typeface="Nunito"/>
              </a:rPr>
              <a:t>Output</a:t>
            </a:r>
            <a:endParaRPr b="1" sz="13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0"/>
              </a:spcBef>
              <a:spcAft>
                <a:spcPts val="0"/>
              </a:spcAft>
              <a:buClr>
                <a:schemeClr val="dk1"/>
              </a:buClr>
              <a:buSzPts val="1100"/>
              <a:buFont typeface="Arial"/>
              <a:buNone/>
            </a:pPr>
            <a:r>
              <a:rPr lang="en-US" sz="1200">
                <a:solidFill>
                  <a:srgbClr val="273239"/>
                </a:solidFill>
                <a:highlight>
                  <a:srgbClr val="FFFFFF"/>
                </a:highlight>
                <a:latin typeface="Roboto"/>
                <a:ea typeface="Roboto"/>
                <a:cs typeface="Roboto"/>
                <a:sym typeface="Roboto"/>
              </a:rPr>
              <a:t>10</a:t>
            </a:r>
            <a:endParaRPr sz="1200">
              <a:solidFill>
                <a:srgbClr val="27323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b="1" i="1" lang="en-US" sz="1300">
                <a:solidFill>
                  <a:srgbClr val="273239"/>
                </a:solidFill>
                <a:highlight>
                  <a:srgbClr val="FFFFFF"/>
                </a:highlight>
                <a:latin typeface="Nunito"/>
                <a:ea typeface="Nunito"/>
                <a:cs typeface="Nunito"/>
                <a:sym typeface="Nunito"/>
              </a:rPr>
              <a:t>Time Complexity: </a:t>
            </a:r>
            <a:r>
              <a:rPr i="1" lang="en-US" sz="1300">
                <a:solidFill>
                  <a:srgbClr val="273239"/>
                </a:solidFill>
                <a:highlight>
                  <a:srgbClr val="FFFFFF"/>
                </a:highlight>
                <a:latin typeface="Nunito"/>
                <a:ea typeface="Nunito"/>
                <a:cs typeface="Nunito"/>
                <a:sym typeface="Nunito"/>
              </a:rPr>
              <a:t>O(1) // since no loop is used the algorithm takes constant space to execute</a:t>
            </a:r>
            <a:br>
              <a:rPr i="1" lang="en-US" sz="1300">
                <a:solidFill>
                  <a:srgbClr val="273239"/>
                </a:solidFill>
                <a:highlight>
                  <a:srgbClr val="FFFFFF"/>
                </a:highlight>
                <a:latin typeface="Nunito"/>
                <a:ea typeface="Nunito"/>
                <a:cs typeface="Nunito"/>
                <a:sym typeface="Nunito"/>
              </a:rPr>
            </a:br>
            <a:r>
              <a:rPr b="1" i="1" lang="en-US" sz="1300">
                <a:solidFill>
                  <a:srgbClr val="273239"/>
                </a:solidFill>
                <a:highlight>
                  <a:srgbClr val="FFFFFF"/>
                </a:highlight>
                <a:latin typeface="Nunito"/>
                <a:ea typeface="Nunito"/>
                <a:cs typeface="Nunito"/>
                <a:sym typeface="Nunito"/>
              </a:rPr>
              <a:t>Auxiliary Space: </a:t>
            </a:r>
            <a:r>
              <a:rPr i="1" lang="en-US" sz="1300">
                <a:solidFill>
                  <a:srgbClr val="273239"/>
                </a:solidFill>
                <a:highlight>
                  <a:srgbClr val="FFFFFF"/>
                </a:highlight>
                <a:latin typeface="Nunito"/>
                <a:ea typeface="Nunito"/>
                <a:cs typeface="Nunito"/>
                <a:sym typeface="Nunito"/>
              </a:rPr>
              <a:t>O(1) // since no extra array is used the solution takes up constant space.</a:t>
            </a:r>
            <a:endParaRPr i="1" sz="1300">
              <a:solidFill>
                <a:srgbClr val="273239"/>
              </a:solidFill>
              <a:highlight>
                <a:srgbClr val="FFFFFF"/>
              </a:highlight>
              <a:latin typeface="Nunito"/>
              <a:ea typeface="Nunito"/>
              <a:cs typeface="Nunito"/>
              <a:sym typeface="Nunito"/>
            </a:endParaRPr>
          </a:p>
          <a:p>
            <a:pPr indent="0" lvl="0" marL="0" rtl="0" algn="l">
              <a:lnSpc>
                <a:spcPct val="100000"/>
              </a:lnSpc>
              <a:spcBef>
                <a:spcPts val="800"/>
              </a:spcBef>
              <a:spcAft>
                <a:spcPts val="0"/>
              </a:spcAft>
              <a:buSzPts val="1100"/>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3: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VR1E4L6Q92xy9LBU7" TargetMode="External"/><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geeksforgeeks.org/python-if-else/" TargetMode="External"/><Relationship Id="rId4" Type="http://schemas.openxmlformats.org/officeDocument/2006/relationships/hyperlink" Target="https://www.geeksforgeeks.org/python-if-else/" TargetMode="External"/><Relationship Id="rId5" Type="http://schemas.openxmlformats.org/officeDocument/2006/relationships/hyperlink" Target="https://www.geeksforgeeks.org/python-if-els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jpg"/><Relationship Id="rId4" Type="http://schemas.openxmlformats.org/officeDocument/2006/relationships/image" Target="../media/image22.png"/><Relationship Id="rId5" Type="http://schemas.openxmlformats.org/officeDocument/2006/relationships/image" Target="../media/image14.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7" name="Google Shape;57;p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8" name="Google Shape;58;p2"/>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59" name="Google Shape;59;p2"/>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936702" y="681522"/>
            <a:ext cx="7121914" cy="4185761"/>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//Create a Toggle Button</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JToggleButton button = new JToggleButton("ToggleButton");</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button.setBounds(150,100,200,100);</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button.addItemListener(obj);</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frame.add(button); //Create a label</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text = new JLabel();</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text.setBounds(150,250,300,100);</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text.setText("Click on the Toggle Button");</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frame.add(text);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nvSpPr>
        <p:spPr>
          <a:xfrm>
            <a:off x="1115122" y="263890"/>
            <a:ext cx="7396976" cy="4769254"/>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//Display the frame</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frame.setVisible(true);</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public void itemStateChanged(ItemEvent e)</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if(e.getStateChange()==ItemEvent.SELECTED)</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text.setText("Status of Toggle Button :SELECTED");</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else</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text.setText("Status of Toggle Button :DESELECTED");</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200000"/>
              </a:lnSpc>
              <a:spcBef>
                <a:spcPts val="0"/>
              </a:spcBef>
              <a:spcAft>
                <a:spcPts val="0"/>
              </a:spcAft>
              <a:buNone/>
            </a:pPr>
            <a:r>
              <a:rPr b="0" i="0" lang="en-US" sz="1400" u="none" cap="none" strike="noStrike">
                <a:solidFill>
                  <a:srgbClr val="000000"/>
                </a:solidFill>
                <a:latin typeface="Roboto"/>
                <a:ea typeface="Roboto"/>
                <a:cs typeface="Roboto"/>
                <a:sym typeface="Roboto"/>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32" name="Google Shape;132;p8"/>
          <p:cNvSpPr/>
          <p:nvPr/>
        </p:nvSpPr>
        <p:spPr>
          <a:xfrm>
            <a:off x="425232" y="1519599"/>
            <a:ext cx="8341500" cy="41545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 To create a toggle button use JToggleButton class.</a:t>
            </a:r>
            <a:endParaRPr b="0" i="0" sz="1400" u="none" cap="none" strike="noStrike">
              <a:solidFill>
                <a:srgbClr val="000000"/>
              </a:solidFill>
              <a:latin typeface="Roboto"/>
              <a:ea typeface="Roboto"/>
              <a:cs typeface="Roboto"/>
              <a:sym typeface="Roboto"/>
            </a:endParaRPr>
          </a:p>
        </p:txBody>
      </p:sp>
      <p:sp>
        <p:nvSpPr>
          <p:cNvPr id="133" name="Google Shape;133;p8"/>
          <p:cNvSpPr/>
          <p:nvPr/>
        </p:nvSpPr>
        <p:spPr>
          <a:xfrm>
            <a:off x="425185" y="2130411"/>
            <a:ext cx="8341500" cy="41545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 Add ItemListener to the toggle button.</a:t>
            </a:r>
            <a:endParaRPr b="0" i="0" sz="1400" u="none" cap="none" strike="noStrike">
              <a:solidFill>
                <a:srgbClr val="000000"/>
              </a:solidFill>
              <a:latin typeface="Roboto"/>
              <a:ea typeface="Roboto"/>
              <a:cs typeface="Roboto"/>
              <a:sym typeface="Roboto"/>
            </a:endParaRPr>
          </a:p>
        </p:txBody>
      </p:sp>
      <p:sp>
        <p:nvSpPr>
          <p:cNvPr id="134" name="Google Shape;134;p8"/>
          <p:cNvSpPr/>
          <p:nvPr/>
        </p:nvSpPr>
        <p:spPr>
          <a:xfrm>
            <a:off x="401314" y="2599152"/>
            <a:ext cx="8341500" cy="41545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 Use method getStateChange to get the state change of toggle button.</a:t>
            </a:r>
            <a:endParaRPr b="0" i="0" sz="1400" u="none" cap="none" strike="noStrike">
              <a:solidFill>
                <a:srgbClr val="000000"/>
              </a:solidFill>
              <a:latin typeface="Roboto"/>
              <a:ea typeface="Roboto"/>
              <a:cs typeface="Roboto"/>
              <a:sym typeface="Roboto"/>
            </a:endParaRPr>
          </a:p>
        </p:txBody>
      </p:sp>
      <p:sp>
        <p:nvSpPr>
          <p:cNvPr id="135" name="Google Shape;135;p8"/>
          <p:cNvSpPr/>
          <p:nvPr/>
        </p:nvSpPr>
        <p:spPr>
          <a:xfrm>
            <a:off x="449132" y="3772391"/>
            <a:ext cx="8293500" cy="738623"/>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Here’s the run time test case to show the functioning of</a:t>
            </a:r>
            <a:endParaRPr b="0" i="0" sz="14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toggle button.</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p:nvPr/>
        </p:nvSpPr>
        <p:spPr>
          <a:xfrm>
            <a:off x="341600" y="792048"/>
            <a:ext cx="8341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Test case 1 – To View the Toggle Button.</a:t>
            </a:r>
            <a:endParaRPr b="0" i="0" sz="1800" u="none" cap="none" strike="noStrike">
              <a:solidFill>
                <a:srgbClr val="000000"/>
              </a:solidFill>
              <a:latin typeface="Roboto"/>
              <a:ea typeface="Roboto"/>
              <a:cs typeface="Roboto"/>
              <a:sym typeface="Roboto"/>
            </a:endParaRPr>
          </a:p>
        </p:txBody>
      </p:sp>
      <p:pic>
        <p:nvPicPr>
          <p:cNvPr descr="Toggle Switch _ Output_ 01.jpg" id="141" name="Google Shape;141;p9"/>
          <p:cNvPicPr preferRelativeResize="0"/>
          <p:nvPr/>
        </p:nvPicPr>
        <p:blipFill rotWithShape="1">
          <a:blip r:embed="rId3">
            <a:alphaModFix/>
          </a:blip>
          <a:srcRect b="0" l="0" r="0" t="0"/>
          <a:stretch/>
        </p:blipFill>
        <p:spPr>
          <a:xfrm>
            <a:off x="1821174" y="1480928"/>
            <a:ext cx="5501651" cy="315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p:nvPr/>
        </p:nvSpPr>
        <p:spPr>
          <a:xfrm>
            <a:off x="401249" y="892788"/>
            <a:ext cx="8341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Test case 2 – To View the Selected status of Toggle Button.</a:t>
            </a:r>
            <a:endParaRPr b="0" i="0" sz="1800" u="none" cap="none" strike="noStrike">
              <a:solidFill>
                <a:srgbClr val="000000"/>
              </a:solidFill>
              <a:latin typeface="Roboto"/>
              <a:ea typeface="Roboto"/>
              <a:cs typeface="Roboto"/>
              <a:sym typeface="Roboto"/>
            </a:endParaRPr>
          </a:p>
        </p:txBody>
      </p:sp>
      <p:pic>
        <p:nvPicPr>
          <p:cNvPr descr="Toggle Switch _ Output_ 01.jpg" id="147" name="Google Shape;147;p10"/>
          <p:cNvPicPr preferRelativeResize="0"/>
          <p:nvPr/>
        </p:nvPicPr>
        <p:blipFill rotWithShape="1">
          <a:blip r:embed="rId3">
            <a:alphaModFix/>
          </a:blip>
          <a:srcRect b="0" l="0" r="0" t="0"/>
          <a:stretch/>
        </p:blipFill>
        <p:spPr>
          <a:xfrm>
            <a:off x="1891025" y="1527075"/>
            <a:ext cx="5361949" cy="340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e232223098_1_2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3" name="Google Shape;153;g2e232223098_1_2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4" name="Google Shape;154;g2e232223098_1_236"/>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55" name="Google Shape;155;g2e232223098_1_236"/>
          <p:cNvSpPr txBox="1"/>
          <p:nvPr/>
        </p:nvSpPr>
        <p:spPr>
          <a:xfrm>
            <a:off x="311710" y="1913123"/>
            <a:ext cx="47649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SzPts val="4400"/>
              <a:buNone/>
            </a:pPr>
            <a:r>
              <a:rPr b="1" lang="en-US" sz="4800">
                <a:solidFill>
                  <a:schemeClr val="lt1"/>
                </a:solidFill>
                <a:latin typeface="Roboto"/>
                <a:ea typeface="Roboto"/>
                <a:cs typeface="Roboto"/>
                <a:sym typeface="Roboto"/>
              </a:rPr>
              <a:t>ALICE APPLE TREE</a:t>
            </a:r>
            <a:endParaRPr b="1" sz="48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e232223098_1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1" name="Google Shape;161;g2e232223098_1_0"/>
          <p:cNvSpPr/>
          <p:nvPr/>
        </p:nvSpPr>
        <p:spPr>
          <a:xfrm>
            <a:off x="555120" y="1055074"/>
            <a:ext cx="7545000" cy="378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highlight>
                  <a:srgbClr val="FFFFFF"/>
                </a:highlight>
                <a:latin typeface="Roboto"/>
                <a:ea typeface="Roboto"/>
                <a:cs typeface="Roboto"/>
                <a:sym typeface="Roboto"/>
              </a:rPr>
              <a:t>There are different kinds of apple trees in the four directions.</a:t>
            </a:r>
            <a:endParaRPr b="0" i="0" sz="1400" u="none" cap="none" strike="noStrike">
              <a:solidFill>
                <a:srgbClr val="000000"/>
              </a:solidFill>
              <a:latin typeface="Arial"/>
              <a:ea typeface="Arial"/>
              <a:cs typeface="Arial"/>
              <a:sym typeface="Arial"/>
            </a:endParaRPr>
          </a:p>
        </p:txBody>
      </p:sp>
      <p:grpSp>
        <p:nvGrpSpPr>
          <p:cNvPr id="162" name="Google Shape;162;g2e232223098_1_0"/>
          <p:cNvGrpSpPr/>
          <p:nvPr/>
        </p:nvGrpSpPr>
        <p:grpSpPr>
          <a:xfrm>
            <a:off x="4020696" y="1552503"/>
            <a:ext cx="1194017" cy="1524858"/>
            <a:chOff x="3960055" y="955680"/>
            <a:chExt cx="1194017" cy="1524858"/>
          </a:xfrm>
        </p:grpSpPr>
        <p:pic>
          <p:nvPicPr>
            <p:cNvPr descr="Apple_01.jpeg" id="163" name="Google Shape;163;g2e232223098_1_0"/>
            <p:cNvPicPr preferRelativeResize="0"/>
            <p:nvPr/>
          </p:nvPicPr>
          <p:blipFill rotWithShape="1">
            <a:blip r:embed="rId3">
              <a:alphaModFix/>
            </a:blip>
            <a:srcRect b="0" l="0" r="0" t="0"/>
            <a:stretch/>
          </p:blipFill>
          <p:spPr>
            <a:xfrm>
              <a:off x="3989928" y="955680"/>
              <a:ext cx="1164144" cy="1164144"/>
            </a:xfrm>
            <a:prstGeom prst="rect">
              <a:avLst/>
            </a:prstGeom>
            <a:noFill/>
            <a:ln>
              <a:noFill/>
            </a:ln>
          </p:spPr>
        </p:pic>
        <p:sp>
          <p:nvSpPr>
            <p:cNvPr id="164" name="Google Shape;164;g2e232223098_1_0"/>
            <p:cNvSpPr/>
            <p:nvPr/>
          </p:nvSpPr>
          <p:spPr>
            <a:xfrm>
              <a:off x="3960055" y="2102238"/>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0" i="0" lang="en-US" sz="1400" u="none" cap="none" strike="noStrike">
                  <a:solidFill>
                    <a:schemeClr val="dk1"/>
                  </a:solidFill>
                  <a:highlight>
                    <a:srgbClr val="FFFFFF"/>
                  </a:highlight>
                  <a:latin typeface="Roboto"/>
                  <a:ea typeface="Roboto"/>
                  <a:cs typeface="Roboto"/>
                  <a:sym typeface="Roboto"/>
                </a:rPr>
                <a:t>NORTH</a:t>
              </a:r>
              <a:endParaRPr b="0" i="0" sz="1400" u="none" cap="none" strike="noStrike">
                <a:solidFill>
                  <a:srgbClr val="000000"/>
                </a:solidFill>
                <a:latin typeface="Arial"/>
                <a:ea typeface="Arial"/>
                <a:cs typeface="Arial"/>
                <a:sym typeface="Arial"/>
              </a:endParaRPr>
            </a:p>
          </p:txBody>
        </p:sp>
      </p:grpSp>
      <p:grpSp>
        <p:nvGrpSpPr>
          <p:cNvPr id="165" name="Google Shape;165;g2e232223098_1_0"/>
          <p:cNvGrpSpPr/>
          <p:nvPr/>
        </p:nvGrpSpPr>
        <p:grpSpPr>
          <a:xfrm>
            <a:off x="4050569" y="3642004"/>
            <a:ext cx="1181700" cy="1419309"/>
            <a:chOff x="3957707" y="3464470"/>
            <a:chExt cx="1181700" cy="1419309"/>
          </a:xfrm>
        </p:grpSpPr>
        <p:pic>
          <p:nvPicPr>
            <p:cNvPr descr="Apple_01.jpeg" id="166" name="Google Shape;166;g2e232223098_1_0"/>
            <p:cNvPicPr preferRelativeResize="0"/>
            <p:nvPr/>
          </p:nvPicPr>
          <p:blipFill rotWithShape="1">
            <a:blip r:embed="rId4">
              <a:alphaModFix/>
            </a:blip>
            <a:srcRect b="0" l="0" r="0" t="0"/>
            <a:stretch/>
          </p:blipFill>
          <p:spPr>
            <a:xfrm>
              <a:off x="3973512" y="3464470"/>
              <a:ext cx="1164144" cy="1164144"/>
            </a:xfrm>
            <a:prstGeom prst="rect">
              <a:avLst/>
            </a:prstGeom>
            <a:noFill/>
            <a:ln>
              <a:noFill/>
            </a:ln>
          </p:spPr>
        </p:pic>
        <p:sp>
          <p:nvSpPr>
            <p:cNvPr id="167" name="Google Shape;167;g2e232223098_1_0"/>
            <p:cNvSpPr/>
            <p:nvPr/>
          </p:nvSpPr>
          <p:spPr>
            <a:xfrm>
              <a:off x="3957707" y="4505479"/>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1400" u="none" cap="none" strike="noStrike">
                  <a:solidFill>
                    <a:schemeClr val="dk1"/>
                  </a:solidFill>
                  <a:highlight>
                    <a:srgbClr val="FFFFFF"/>
                  </a:highlight>
                  <a:latin typeface="Roboto"/>
                  <a:ea typeface="Roboto"/>
                  <a:cs typeface="Roboto"/>
                  <a:sym typeface="Roboto"/>
                </a:rPr>
                <a:t>SOUTH</a:t>
              </a:r>
              <a:endParaRPr b="0" i="0" sz="1400" u="none" cap="none" strike="noStrike">
                <a:solidFill>
                  <a:srgbClr val="000000"/>
                </a:solidFill>
                <a:latin typeface="Arial"/>
                <a:ea typeface="Arial"/>
                <a:cs typeface="Arial"/>
                <a:sym typeface="Arial"/>
              </a:endParaRPr>
            </a:p>
          </p:txBody>
        </p:sp>
      </p:grpSp>
      <p:grpSp>
        <p:nvGrpSpPr>
          <p:cNvPr id="168" name="Google Shape;168;g2e232223098_1_0"/>
          <p:cNvGrpSpPr/>
          <p:nvPr/>
        </p:nvGrpSpPr>
        <p:grpSpPr>
          <a:xfrm>
            <a:off x="6918432" y="2571750"/>
            <a:ext cx="1181700" cy="1545971"/>
            <a:chOff x="6916613" y="2083438"/>
            <a:chExt cx="1181700" cy="1545971"/>
          </a:xfrm>
        </p:grpSpPr>
        <p:pic>
          <p:nvPicPr>
            <p:cNvPr descr="Apple_01.jpeg" id="169" name="Google Shape;169;g2e232223098_1_0"/>
            <p:cNvPicPr preferRelativeResize="0"/>
            <p:nvPr/>
          </p:nvPicPr>
          <p:blipFill rotWithShape="1">
            <a:blip r:embed="rId5">
              <a:alphaModFix/>
            </a:blip>
            <a:srcRect b="0" l="0" r="0" t="0"/>
            <a:stretch/>
          </p:blipFill>
          <p:spPr>
            <a:xfrm>
              <a:off x="7019670" y="2083438"/>
              <a:ext cx="961479" cy="1164144"/>
            </a:xfrm>
            <a:prstGeom prst="rect">
              <a:avLst/>
            </a:prstGeom>
            <a:noFill/>
            <a:ln>
              <a:noFill/>
            </a:ln>
          </p:spPr>
        </p:pic>
        <p:sp>
          <p:nvSpPr>
            <p:cNvPr id="170" name="Google Shape;170;g2e232223098_1_0"/>
            <p:cNvSpPr/>
            <p:nvPr/>
          </p:nvSpPr>
          <p:spPr>
            <a:xfrm>
              <a:off x="6916613" y="3251109"/>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1400" u="none" cap="none" strike="noStrike">
                  <a:solidFill>
                    <a:schemeClr val="dk1"/>
                  </a:solidFill>
                  <a:highlight>
                    <a:srgbClr val="FFFFFF"/>
                  </a:highlight>
                  <a:latin typeface="Roboto"/>
                  <a:ea typeface="Roboto"/>
                  <a:cs typeface="Roboto"/>
                  <a:sym typeface="Roboto"/>
                </a:rPr>
                <a:t>EAST</a:t>
              </a:r>
              <a:endParaRPr b="0" i="0" sz="1400" u="none" cap="none" strike="noStrike">
                <a:solidFill>
                  <a:srgbClr val="000000"/>
                </a:solidFill>
                <a:latin typeface="Arial"/>
                <a:ea typeface="Arial"/>
                <a:cs typeface="Arial"/>
                <a:sym typeface="Arial"/>
              </a:endParaRPr>
            </a:p>
          </p:txBody>
        </p:sp>
      </p:grpSp>
      <p:grpSp>
        <p:nvGrpSpPr>
          <p:cNvPr id="171" name="Google Shape;171;g2e232223098_1_0"/>
          <p:cNvGrpSpPr/>
          <p:nvPr/>
        </p:nvGrpSpPr>
        <p:grpSpPr>
          <a:xfrm>
            <a:off x="1303624" y="2665510"/>
            <a:ext cx="1181700" cy="1543625"/>
            <a:chOff x="1134792" y="2219427"/>
            <a:chExt cx="1181700" cy="1543625"/>
          </a:xfrm>
        </p:grpSpPr>
        <p:pic>
          <p:nvPicPr>
            <p:cNvPr descr="Apple_01.jpeg" id="172" name="Google Shape;172;g2e232223098_1_0"/>
            <p:cNvPicPr preferRelativeResize="0"/>
            <p:nvPr/>
          </p:nvPicPr>
          <p:blipFill rotWithShape="1">
            <a:blip r:embed="rId5">
              <a:alphaModFix/>
            </a:blip>
            <a:srcRect b="0" l="0" r="0" t="0"/>
            <a:stretch/>
          </p:blipFill>
          <p:spPr>
            <a:xfrm>
              <a:off x="1254261" y="2219427"/>
              <a:ext cx="961479" cy="1164144"/>
            </a:xfrm>
            <a:prstGeom prst="rect">
              <a:avLst/>
            </a:prstGeom>
            <a:noFill/>
            <a:ln>
              <a:noFill/>
            </a:ln>
          </p:spPr>
        </p:pic>
        <p:sp>
          <p:nvSpPr>
            <p:cNvPr id="173" name="Google Shape;173;g2e232223098_1_0"/>
            <p:cNvSpPr/>
            <p:nvPr/>
          </p:nvSpPr>
          <p:spPr>
            <a:xfrm>
              <a:off x="1134792" y="3384752"/>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1400" u="none" cap="none" strike="noStrike">
                  <a:solidFill>
                    <a:schemeClr val="dk1"/>
                  </a:solidFill>
                  <a:highlight>
                    <a:srgbClr val="FFFFFF"/>
                  </a:highlight>
                  <a:latin typeface="Roboto"/>
                  <a:ea typeface="Roboto"/>
                  <a:cs typeface="Roboto"/>
                  <a:sym typeface="Roboto"/>
                </a:rPr>
                <a:t>WEST</a:t>
              </a:r>
              <a:endParaRPr b="0" i="0" sz="1400" u="none" cap="none" strike="noStrike">
                <a:solidFill>
                  <a:srgbClr val="000000"/>
                </a:solidFill>
                <a:latin typeface="Arial"/>
                <a:ea typeface="Arial"/>
                <a:cs typeface="Arial"/>
                <a:sym typeface="Arial"/>
              </a:endParaRPr>
            </a:p>
          </p:txBody>
        </p:sp>
      </p:grpSp>
      <p:sp>
        <p:nvSpPr>
          <p:cNvPr id="174" name="Google Shape;174;g2e232223098_1_0"/>
          <p:cNvSpPr txBox="1"/>
          <p:nvPr/>
        </p:nvSpPr>
        <p:spPr>
          <a:xfrm>
            <a:off x="478800" y="660579"/>
            <a:ext cx="501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1400" u="none" cap="none" strike="noStrike">
                <a:solidFill>
                  <a:schemeClr val="dk1"/>
                </a:solidFill>
                <a:latin typeface="Roboto"/>
                <a:ea typeface="Roboto"/>
                <a:cs typeface="Roboto"/>
                <a:sym typeface="Roboto"/>
              </a:rPr>
              <a:t>ALICE APPLE TREE</a:t>
            </a:r>
            <a:endParaRPr b="0" i="0" sz="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822"/>
                                        <p:tgtEl>
                                          <p:spTgt spid="162"/>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822"/>
                                        <p:tgtEl>
                                          <p:spTgt spid="165"/>
                                        </p:tgtEl>
                                      </p:cBhvr>
                                    </p:animEffect>
                                  </p:childTnLst>
                                </p:cTn>
                              </p:par>
                            </p:childTnLst>
                          </p:cTn>
                        </p:par>
                        <p:par>
                          <p:cTn fill="hold">
                            <p:stCondLst>
                              <p:cond delay="3644"/>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822"/>
                                        <p:tgtEl>
                                          <p:spTgt spid="171"/>
                                        </p:tgtEl>
                                      </p:cBhvr>
                                    </p:animEffect>
                                  </p:childTnLst>
                                </p:cTn>
                              </p:par>
                            </p:childTnLst>
                          </p:cTn>
                        </p:par>
                        <p:par>
                          <p:cTn fill="hold">
                            <p:stCondLst>
                              <p:cond delay="5466"/>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822"/>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e232223098_1_18"/>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nvGrpSpPr>
          <p:cNvPr id="180" name="Google Shape;180;g2e232223098_1_18"/>
          <p:cNvGrpSpPr/>
          <p:nvPr/>
        </p:nvGrpSpPr>
        <p:grpSpPr>
          <a:xfrm>
            <a:off x="3960055" y="653218"/>
            <a:ext cx="1194017" cy="1524858"/>
            <a:chOff x="3960055" y="955680"/>
            <a:chExt cx="1194017" cy="1524858"/>
          </a:xfrm>
        </p:grpSpPr>
        <p:pic>
          <p:nvPicPr>
            <p:cNvPr descr="Apple_01.jpeg" id="181" name="Google Shape;181;g2e232223098_1_18"/>
            <p:cNvPicPr preferRelativeResize="0"/>
            <p:nvPr/>
          </p:nvPicPr>
          <p:blipFill rotWithShape="1">
            <a:blip r:embed="rId3">
              <a:alphaModFix/>
            </a:blip>
            <a:srcRect b="0" l="0" r="0" t="0"/>
            <a:stretch/>
          </p:blipFill>
          <p:spPr>
            <a:xfrm>
              <a:off x="3989928" y="955680"/>
              <a:ext cx="1164144" cy="1164144"/>
            </a:xfrm>
            <a:prstGeom prst="rect">
              <a:avLst/>
            </a:prstGeom>
            <a:noFill/>
            <a:ln>
              <a:noFill/>
            </a:ln>
          </p:spPr>
        </p:pic>
        <p:sp>
          <p:nvSpPr>
            <p:cNvPr id="182" name="Google Shape;182;g2e232223098_1_18"/>
            <p:cNvSpPr/>
            <p:nvPr/>
          </p:nvSpPr>
          <p:spPr>
            <a:xfrm>
              <a:off x="3960055" y="2102238"/>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0" i="0" lang="en-US" sz="1400" u="none" cap="none" strike="noStrike">
                  <a:solidFill>
                    <a:schemeClr val="dk1"/>
                  </a:solidFill>
                  <a:highlight>
                    <a:srgbClr val="FFFFFF"/>
                  </a:highlight>
                  <a:latin typeface="Roboto"/>
                  <a:ea typeface="Roboto"/>
                  <a:cs typeface="Roboto"/>
                  <a:sym typeface="Roboto"/>
                </a:rPr>
                <a:t>NORTH</a:t>
              </a:r>
              <a:endParaRPr b="0" i="0" sz="1400" u="none" cap="none" strike="noStrike">
                <a:solidFill>
                  <a:srgbClr val="000000"/>
                </a:solidFill>
                <a:latin typeface="Arial"/>
                <a:ea typeface="Arial"/>
                <a:cs typeface="Arial"/>
                <a:sym typeface="Arial"/>
              </a:endParaRPr>
            </a:p>
          </p:txBody>
        </p:sp>
      </p:grpSp>
      <p:grpSp>
        <p:nvGrpSpPr>
          <p:cNvPr id="183" name="Google Shape;183;g2e232223098_1_18"/>
          <p:cNvGrpSpPr/>
          <p:nvPr/>
        </p:nvGrpSpPr>
        <p:grpSpPr>
          <a:xfrm>
            <a:off x="3957707" y="2894716"/>
            <a:ext cx="1181700" cy="1419309"/>
            <a:chOff x="3957707" y="3464470"/>
            <a:chExt cx="1181700" cy="1419309"/>
          </a:xfrm>
        </p:grpSpPr>
        <p:pic>
          <p:nvPicPr>
            <p:cNvPr descr="Apple_01.jpeg" id="184" name="Google Shape;184;g2e232223098_1_18"/>
            <p:cNvPicPr preferRelativeResize="0"/>
            <p:nvPr/>
          </p:nvPicPr>
          <p:blipFill rotWithShape="1">
            <a:blip r:embed="rId4">
              <a:alphaModFix/>
            </a:blip>
            <a:srcRect b="0" l="0" r="0" t="0"/>
            <a:stretch/>
          </p:blipFill>
          <p:spPr>
            <a:xfrm>
              <a:off x="3973512" y="3464470"/>
              <a:ext cx="1164144" cy="1164144"/>
            </a:xfrm>
            <a:prstGeom prst="rect">
              <a:avLst/>
            </a:prstGeom>
            <a:noFill/>
            <a:ln>
              <a:noFill/>
            </a:ln>
          </p:spPr>
        </p:pic>
        <p:sp>
          <p:nvSpPr>
            <p:cNvPr id="185" name="Google Shape;185;g2e232223098_1_18"/>
            <p:cNvSpPr/>
            <p:nvPr/>
          </p:nvSpPr>
          <p:spPr>
            <a:xfrm>
              <a:off x="3957707" y="4505479"/>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1400" u="none" cap="none" strike="noStrike">
                  <a:solidFill>
                    <a:schemeClr val="dk1"/>
                  </a:solidFill>
                  <a:highlight>
                    <a:srgbClr val="FFFFFF"/>
                  </a:highlight>
                  <a:latin typeface="Roboto"/>
                  <a:ea typeface="Roboto"/>
                  <a:cs typeface="Roboto"/>
                  <a:sym typeface="Roboto"/>
                </a:rPr>
                <a:t>SOUTH</a:t>
              </a:r>
              <a:endParaRPr b="0" i="0" sz="1400" u="none" cap="none" strike="noStrike">
                <a:solidFill>
                  <a:srgbClr val="000000"/>
                </a:solidFill>
                <a:latin typeface="Arial"/>
                <a:ea typeface="Arial"/>
                <a:cs typeface="Arial"/>
                <a:sym typeface="Arial"/>
              </a:endParaRPr>
            </a:p>
          </p:txBody>
        </p:sp>
      </p:grpSp>
      <p:grpSp>
        <p:nvGrpSpPr>
          <p:cNvPr id="186" name="Google Shape;186;g2e232223098_1_18"/>
          <p:cNvGrpSpPr/>
          <p:nvPr/>
        </p:nvGrpSpPr>
        <p:grpSpPr>
          <a:xfrm>
            <a:off x="6325757" y="1527752"/>
            <a:ext cx="1181700" cy="1545971"/>
            <a:chOff x="6916613" y="2083438"/>
            <a:chExt cx="1181700" cy="1545971"/>
          </a:xfrm>
        </p:grpSpPr>
        <p:pic>
          <p:nvPicPr>
            <p:cNvPr descr="Apple_01.jpeg" id="187" name="Google Shape;187;g2e232223098_1_18"/>
            <p:cNvPicPr preferRelativeResize="0"/>
            <p:nvPr/>
          </p:nvPicPr>
          <p:blipFill rotWithShape="1">
            <a:blip r:embed="rId5">
              <a:alphaModFix/>
            </a:blip>
            <a:srcRect b="0" l="0" r="0" t="0"/>
            <a:stretch/>
          </p:blipFill>
          <p:spPr>
            <a:xfrm>
              <a:off x="7019670" y="2083438"/>
              <a:ext cx="961479" cy="1164144"/>
            </a:xfrm>
            <a:prstGeom prst="rect">
              <a:avLst/>
            </a:prstGeom>
            <a:noFill/>
            <a:ln>
              <a:noFill/>
            </a:ln>
          </p:spPr>
        </p:pic>
        <p:sp>
          <p:nvSpPr>
            <p:cNvPr id="188" name="Google Shape;188;g2e232223098_1_18"/>
            <p:cNvSpPr/>
            <p:nvPr/>
          </p:nvSpPr>
          <p:spPr>
            <a:xfrm>
              <a:off x="6916613" y="3251109"/>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1400" u="none" cap="none" strike="noStrike">
                  <a:solidFill>
                    <a:schemeClr val="dk1"/>
                  </a:solidFill>
                  <a:highlight>
                    <a:srgbClr val="FFFFFF"/>
                  </a:highlight>
                  <a:latin typeface="Roboto"/>
                  <a:ea typeface="Roboto"/>
                  <a:cs typeface="Roboto"/>
                  <a:sym typeface="Roboto"/>
                </a:rPr>
                <a:t>EAST</a:t>
              </a:r>
              <a:endParaRPr b="0" i="0" sz="1400" u="none" cap="none" strike="noStrike">
                <a:solidFill>
                  <a:srgbClr val="000000"/>
                </a:solidFill>
                <a:latin typeface="Arial"/>
                <a:ea typeface="Arial"/>
                <a:cs typeface="Arial"/>
                <a:sym typeface="Arial"/>
              </a:endParaRPr>
            </a:p>
          </p:txBody>
        </p:sp>
      </p:grpSp>
      <p:grpSp>
        <p:nvGrpSpPr>
          <p:cNvPr id="189" name="Google Shape;189;g2e232223098_1_18"/>
          <p:cNvGrpSpPr/>
          <p:nvPr/>
        </p:nvGrpSpPr>
        <p:grpSpPr>
          <a:xfrm>
            <a:off x="1655308" y="1663741"/>
            <a:ext cx="1181700" cy="1543625"/>
            <a:chOff x="1134792" y="2219427"/>
            <a:chExt cx="1181700" cy="1543625"/>
          </a:xfrm>
        </p:grpSpPr>
        <p:pic>
          <p:nvPicPr>
            <p:cNvPr descr="Apple_01.jpeg" id="190" name="Google Shape;190;g2e232223098_1_18"/>
            <p:cNvPicPr preferRelativeResize="0"/>
            <p:nvPr/>
          </p:nvPicPr>
          <p:blipFill rotWithShape="1">
            <a:blip r:embed="rId5">
              <a:alphaModFix/>
            </a:blip>
            <a:srcRect b="0" l="0" r="0" t="0"/>
            <a:stretch/>
          </p:blipFill>
          <p:spPr>
            <a:xfrm>
              <a:off x="1254261" y="2219427"/>
              <a:ext cx="961479" cy="1164144"/>
            </a:xfrm>
            <a:prstGeom prst="rect">
              <a:avLst/>
            </a:prstGeom>
            <a:noFill/>
            <a:ln>
              <a:noFill/>
            </a:ln>
          </p:spPr>
        </p:pic>
        <p:sp>
          <p:nvSpPr>
            <p:cNvPr id="191" name="Google Shape;191;g2e232223098_1_18"/>
            <p:cNvSpPr/>
            <p:nvPr/>
          </p:nvSpPr>
          <p:spPr>
            <a:xfrm>
              <a:off x="1134792" y="3384752"/>
              <a:ext cx="1181700" cy="3783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1400" u="none" cap="none" strike="noStrike">
                  <a:solidFill>
                    <a:schemeClr val="dk1"/>
                  </a:solidFill>
                  <a:highlight>
                    <a:srgbClr val="FFFFFF"/>
                  </a:highlight>
                  <a:latin typeface="Roboto"/>
                  <a:ea typeface="Roboto"/>
                  <a:cs typeface="Roboto"/>
                  <a:sym typeface="Roboto"/>
                </a:rPr>
                <a:t>WEST</a:t>
              </a:r>
              <a:endParaRPr b="0" i="0" sz="1400" u="none" cap="none" strike="noStrike">
                <a:solidFill>
                  <a:srgbClr val="000000"/>
                </a:solidFill>
                <a:latin typeface="Arial"/>
                <a:ea typeface="Arial"/>
                <a:cs typeface="Arial"/>
                <a:sym typeface="Arial"/>
              </a:endParaRPr>
            </a:p>
          </p:txBody>
        </p:sp>
      </p:grpSp>
      <p:sp>
        <p:nvSpPr>
          <p:cNvPr id="192" name="Google Shape;192;g2e232223098_1_18"/>
          <p:cNvSpPr/>
          <p:nvPr/>
        </p:nvSpPr>
        <p:spPr>
          <a:xfrm>
            <a:off x="5225592" y="683714"/>
            <a:ext cx="2378100" cy="617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0070C0"/>
                </a:solidFill>
                <a:highlight>
                  <a:srgbClr val="FFFFFF"/>
                </a:highlight>
                <a:latin typeface="Roboto"/>
                <a:ea typeface="Roboto"/>
                <a:cs typeface="Roboto"/>
                <a:sym typeface="Roboto"/>
              </a:rPr>
              <a:t>Does not have Red Apples.</a:t>
            </a:r>
            <a:endParaRPr b="0" i="0" sz="1400" u="none" cap="none" strike="noStrike">
              <a:solidFill>
                <a:srgbClr val="000000"/>
              </a:solidFill>
              <a:latin typeface="Arial"/>
              <a:ea typeface="Arial"/>
              <a:cs typeface="Arial"/>
              <a:sym typeface="Arial"/>
            </a:endParaRPr>
          </a:p>
        </p:txBody>
      </p:sp>
      <p:sp>
        <p:nvSpPr>
          <p:cNvPr id="193" name="Google Shape;193;g2e232223098_1_18"/>
          <p:cNvSpPr/>
          <p:nvPr/>
        </p:nvSpPr>
        <p:spPr>
          <a:xfrm>
            <a:off x="3450718" y="4240496"/>
            <a:ext cx="2378100" cy="6174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rgbClr val="0070C0"/>
                </a:solidFill>
                <a:highlight>
                  <a:srgbClr val="FFFFFF"/>
                </a:highlight>
                <a:latin typeface="Roboto"/>
                <a:ea typeface="Roboto"/>
                <a:cs typeface="Roboto"/>
                <a:sym typeface="Roboto"/>
              </a:rPr>
              <a:t>Does not have Green Apples.</a:t>
            </a:r>
            <a:endParaRPr b="0" i="0" sz="1400" u="none" cap="none" strike="noStrike">
              <a:solidFill>
                <a:srgbClr val="000000"/>
              </a:solidFill>
              <a:latin typeface="Arial"/>
              <a:ea typeface="Arial"/>
              <a:cs typeface="Arial"/>
              <a:sym typeface="Arial"/>
            </a:endParaRPr>
          </a:p>
        </p:txBody>
      </p:sp>
      <p:sp>
        <p:nvSpPr>
          <p:cNvPr id="194" name="Google Shape;194;g2e232223098_1_18"/>
          <p:cNvSpPr/>
          <p:nvPr/>
        </p:nvSpPr>
        <p:spPr>
          <a:xfrm>
            <a:off x="1099069" y="3161973"/>
            <a:ext cx="2378100" cy="6174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rgbClr val="0070C0"/>
                </a:solidFill>
                <a:highlight>
                  <a:srgbClr val="FFFFFF"/>
                </a:highlight>
                <a:latin typeface="Roboto"/>
                <a:ea typeface="Roboto"/>
                <a:cs typeface="Roboto"/>
                <a:sym typeface="Roboto"/>
              </a:rPr>
              <a:t>Has some Red Apples.</a:t>
            </a:r>
            <a:endParaRPr b="0" i="0" sz="1400" u="none" cap="none" strike="noStrike">
              <a:solidFill>
                <a:srgbClr val="000000"/>
              </a:solidFill>
              <a:latin typeface="Arial"/>
              <a:ea typeface="Arial"/>
              <a:cs typeface="Arial"/>
              <a:sym typeface="Arial"/>
            </a:endParaRPr>
          </a:p>
        </p:txBody>
      </p:sp>
      <p:sp>
        <p:nvSpPr>
          <p:cNvPr id="195" name="Google Shape;195;g2e232223098_1_18"/>
          <p:cNvSpPr/>
          <p:nvPr/>
        </p:nvSpPr>
        <p:spPr>
          <a:xfrm>
            <a:off x="5837540" y="2955646"/>
            <a:ext cx="2378100" cy="6174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1" i="0" lang="en-US" sz="1400" u="none" cap="none" strike="noStrike">
                <a:solidFill>
                  <a:srgbClr val="0070C0"/>
                </a:solidFill>
                <a:highlight>
                  <a:srgbClr val="FFFFFF"/>
                </a:highlight>
                <a:latin typeface="Roboto"/>
                <a:ea typeface="Roboto"/>
                <a:cs typeface="Roboto"/>
                <a:sym typeface="Roboto"/>
              </a:rPr>
              <a:t>Have some Green Apples.</a:t>
            </a:r>
            <a:endParaRPr b="0" i="0" sz="1400" u="none" cap="none" strike="noStrike">
              <a:solidFill>
                <a:srgbClr val="000000"/>
              </a:solidFill>
              <a:latin typeface="Arial"/>
              <a:ea typeface="Arial"/>
              <a:cs typeface="Arial"/>
              <a:sym typeface="Arial"/>
            </a:endParaRPr>
          </a:p>
        </p:txBody>
      </p:sp>
      <p:sp>
        <p:nvSpPr>
          <p:cNvPr id="196" name="Google Shape;196;g2e232223098_1_18"/>
          <p:cNvSpPr/>
          <p:nvPr/>
        </p:nvSpPr>
        <p:spPr>
          <a:xfrm>
            <a:off x="555121" y="557106"/>
            <a:ext cx="1920900" cy="378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400" u="none" cap="none" strike="noStrike">
                <a:solidFill>
                  <a:srgbClr val="FF0000"/>
                </a:solidFill>
                <a:highlight>
                  <a:srgbClr val="FFFFFF"/>
                </a:highlight>
                <a:latin typeface="Roboto"/>
                <a:ea typeface="Roboto"/>
                <a:cs typeface="Roboto"/>
                <a:sym typeface="Roboto"/>
              </a:rPr>
              <a:t>They are...!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822"/>
                                        <p:tgtEl>
                                          <p:spTgt spid="180"/>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822"/>
                                        <p:tgtEl>
                                          <p:spTgt spid="183"/>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822"/>
                                        <p:tgtEl>
                                          <p:spTgt spid="189"/>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822"/>
                                        <p:tgtEl>
                                          <p:spTgt spid="186"/>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e232223098_1_39"/>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2" name="Google Shape;202;g2e232223098_1_39"/>
          <p:cNvSpPr/>
          <p:nvPr/>
        </p:nvSpPr>
        <p:spPr>
          <a:xfrm>
            <a:off x="555120" y="1183132"/>
            <a:ext cx="7545000" cy="378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Roboto"/>
                <a:ea typeface="Roboto"/>
                <a:cs typeface="Roboto"/>
                <a:sym typeface="Roboto"/>
              </a:rPr>
              <a:t>However, the colors of apples cannot be distinguished outside the house.</a:t>
            </a:r>
            <a:endParaRPr b="0" i="0" sz="1400" u="none" cap="none" strike="noStrike">
              <a:solidFill>
                <a:srgbClr val="000000"/>
              </a:solidFill>
              <a:latin typeface="Arial"/>
              <a:ea typeface="Arial"/>
              <a:cs typeface="Arial"/>
              <a:sym typeface="Arial"/>
            </a:endParaRPr>
          </a:p>
        </p:txBody>
      </p:sp>
      <p:sp>
        <p:nvSpPr>
          <p:cNvPr id="203" name="Google Shape;203;g2e232223098_1_39"/>
          <p:cNvSpPr/>
          <p:nvPr/>
        </p:nvSpPr>
        <p:spPr>
          <a:xfrm>
            <a:off x="552772" y="1926387"/>
            <a:ext cx="7545000" cy="641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Roboto"/>
                <a:ea typeface="Roboto"/>
                <a:cs typeface="Roboto"/>
                <a:sym typeface="Roboto"/>
              </a:rPr>
              <a:t>So, the task is to find the minimum number of apples to be collected from the trees to guarantee M red apples.</a:t>
            </a:r>
            <a:endParaRPr b="0" i="0" sz="1400" u="none" cap="none" strike="noStrike">
              <a:solidFill>
                <a:srgbClr val="000000"/>
              </a:solidFill>
              <a:latin typeface="Arial"/>
              <a:ea typeface="Arial"/>
              <a:cs typeface="Arial"/>
              <a:sym typeface="Arial"/>
            </a:endParaRPr>
          </a:p>
        </p:txBody>
      </p:sp>
      <p:sp>
        <p:nvSpPr>
          <p:cNvPr id="204" name="Google Shape;204;g2e232223098_1_39"/>
          <p:cNvSpPr/>
          <p:nvPr/>
        </p:nvSpPr>
        <p:spPr>
          <a:xfrm>
            <a:off x="557458" y="2845493"/>
            <a:ext cx="7545000" cy="5025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Roboto"/>
                <a:ea typeface="Roboto"/>
                <a:cs typeface="Roboto"/>
                <a:sym typeface="Roboto"/>
              </a:rPr>
              <a:t>If it is not possible, print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e232223098_1_46"/>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0" name="Google Shape;210;g2e232223098_1_46"/>
          <p:cNvSpPr/>
          <p:nvPr/>
        </p:nvSpPr>
        <p:spPr>
          <a:xfrm>
            <a:off x="555119" y="711854"/>
            <a:ext cx="8089500" cy="3642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1500" u="none" cap="none" strike="noStrike">
                <a:solidFill>
                  <a:schemeClr val="dk1"/>
                </a:solidFill>
                <a:highlight>
                  <a:srgbClr val="FFFFFF"/>
                </a:highlight>
                <a:latin typeface="Roboto"/>
                <a:ea typeface="Roboto"/>
                <a:cs typeface="Roboto"/>
                <a:sym typeface="Roboto"/>
              </a:rPr>
              <a:t>Examples:</a:t>
            </a:r>
            <a:endParaRPr b="1" i="0" sz="1500" u="none" cap="none" strike="noStrike">
              <a:solidFill>
                <a:schemeClr val="dk1"/>
              </a:solidFill>
              <a:highlight>
                <a:srgbClr val="FFFFFF"/>
              </a:highlight>
              <a:latin typeface="Roboto"/>
              <a:ea typeface="Roboto"/>
              <a:cs typeface="Roboto"/>
              <a:sym typeface="Roboto"/>
            </a:endParaRPr>
          </a:p>
        </p:txBody>
      </p:sp>
      <p:sp>
        <p:nvSpPr>
          <p:cNvPr id="211" name="Google Shape;211;g2e232223098_1_46"/>
          <p:cNvSpPr/>
          <p:nvPr/>
        </p:nvSpPr>
        <p:spPr>
          <a:xfrm>
            <a:off x="566839" y="1096376"/>
            <a:ext cx="8089500" cy="364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Input: M = 10, K = 15, N = 0, S = 1, W = 0, E = 0</a:t>
            </a:r>
            <a:endParaRPr b="0" i="0" sz="1500" u="none" cap="none" strike="noStrike">
              <a:solidFill>
                <a:schemeClr val="dk1"/>
              </a:solidFill>
              <a:highlight>
                <a:srgbClr val="FFFFFF"/>
              </a:highlight>
              <a:latin typeface="Roboto"/>
              <a:ea typeface="Roboto"/>
              <a:cs typeface="Roboto"/>
              <a:sym typeface="Roboto"/>
            </a:endParaRPr>
          </a:p>
        </p:txBody>
      </p:sp>
      <p:sp>
        <p:nvSpPr>
          <p:cNvPr id="212" name="Google Shape;212;g2e232223098_1_46"/>
          <p:cNvSpPr/>
          <p:nvPr/>
        </p:nvSpPr>
        <p:spPr>
          <a:xfrm>
            <a:off x="578559" y="1445728"/>
            <a:ext cx="8089500" cy="364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Output: 10</a:t>
            </a:r>
            <a:endParaRPr b="0" i="0" sz="1500" u="none" cap="none" strike="noStrike">
              <a:solidFill>
                <a:schemeClr val="dk1"/>
              </a:solidFill>
              <a:highlight>
                <a:srgbClr val="FFFFFF"/>
              </a:highlight>
              <a:latin typeface="Roboto"/>
              <a:ea typeface="Roboto"/>
              <a:cs typeface="Roboto"/>
              <a:sym typeface="Roboto"/>
            </a:endParaRPr>
          </a:p>
        </p:txBody>
      </p:sp>
      <p:sp>
        <p:nvSpPr>
          <p:cNvPr id="213" name="Google Shape;213;g2e232223098_1_46"/>
          <p:cNvSpPr/>
          <p:nvPr/>
        </p:nvSpPr>
        <p:spPr>
          <a:xfrm>
            <a:off x="576211" y="1816182"/>
            <a:ext cx="8089500" cy="364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Explanation: It simply gets 10 apples from the 1st south tree</a:t>
            </a:r>
            <a:endParaRPr b="0" i="0" sz="1500" u="none" cap="none" strike="noStrike">
              <a:solidFill>
                <a:schemeClr val="dk1"/>
              </a:solidFill>
              <a:highlight>
                <a:srgbClr val="FFFFFF"/>
              </a:highlight>
              <a:latin typeface="Roboto"/>
              <a:ea typeface="Roboto"/>
              <a:cs typeface="Roboto"/>
              <a:sym typeface="Roboto"/>
            </a:endParaRPr>
          </a:p>
        </p:txBody>
      </p:sp>
      <p:sp>
        <p:nvSpPr>
          <p:cNvPr id="214" name="Google Shape;214;g2e232223098_1_46"/>
          <p:cNvSpPr/>
          <p:nvPr/>
        </p:nvSpPr>
        <p:spPr>
          <a:xfrm>
            <a:off x="578559" y="2831426"/>
            <a:ext cx="8089500" cy="364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Input: M = 10, K = 15, N = 3, S = 0, W = 1, E = 0</a:t>
            </a:r>
            <a:endParaRPr b="0" i="0" sz="1500" u="none" cap="none" strike="noStrike">
              <a:solidFill>
                <a:schemeClr val="dk1"/>
              </a:solidFill>
              <a:highlight>
                <a:srgbClr val="FFFFFF"/>
              </a:highlight>
              <a:latin typeface="Roboto"/>
              <a:ea typeface="Roboto"/>
              <a:cs typeface="Roboto"/>
              <a:sym typeface="Roboto"/>
            </a:endParaRPr>
          </a:p>
        </p:txBody>
      </p:sp>
      <p:sp>
        <p:nvSpPr>
          <p:cNvPr id="215" name="Google Shape;215;g2e232223098_1_46"/>
          <p:cNvSpPr/>
          <p:nvPr/>
        </p:nvSpPr>
        <p:spPr>
          <a:xfrm>
            <a:off x="590279" y="3180778"/>
            <a:ext cx="8089500" cy="364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Output: -1</a:t>
            </a:r>
            <a:endParaRPr b="0" i="0" sz="1500" u="none" cap="none" strike="noStrike">
              <a:solidFill>
                <a:schemeClr val="dk1"/>
              </a:solidFill>
              <a:highlight>
                <a:srgbClr val="FFFFFF"/>
              </a:highlight>
              <a:latin typeface="Roboto"/>
              <a:ea typeface="Roboto"/>
              <a:cs typeface="Roboto"/>
              <a:sym typeface="Roboto"/>
            </a:endParaRPr>
          </a:p>
        </p:txBody>
      </p:sp>
      <p:sp>
        <p:nvSpPr>
          <p:cNvPr id="216" name="Google Shape;216;g2e232223098_1_46"/>
          <p:cNvSpPr/>
          <p:nvPr/>
        </p:nvSpPr>
        <p:spPr>
          <a:xfrm>
            <a:off x="587931" y="3551231"/>
            <a:ext cx="8089500" cy="95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Explanation: There are no red apples in the South, North and East. But in the West there are at least 1 red apple and total tree is 1, So, total no. of guaranteed red apple is 1 * 1 = 1 which is less than M.</a:t>
            </a:r>
            <a:endParaRPr b="0" i="0" sz="1500" u="none" cap="none" strike="noStrike">
              <a:solidFill>
                <a:schemeClr val="dk1"/>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8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8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nvSpPr>
        <p:spPr>
          <a:xfrm>
            <a:off x="870155" y="1149784"/>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highlight>
                  <a:srgbClr val="FFFFFF"/>
                </a:highlight>
                <a:latin typeface="Roboto"/>
                <a:ea typeface="Roboto"/>
                <a:cs typeface="Roboto"/>
                <a:sym typeface="Roboto"/>
              </a:rPr>
              <a:t>URL: </a:t>
            </a:r>
            <a:r>
              <a:rPr b="1" i="0" lang="en-US" sz="1800" u="sng" cap="none" strike="noStrike">
                <a:solidFill>
                  <a:srgbClr val="373737"/>
                </a:solidFill>
                <a:highlight>
                  <a:srgbClr val="FFFFFF"/>
                </a:highlight>
                <a:latin typeface="Arial"/>
                <a:ea typeface="Arial"/>
                <a:cs typeface="Arial"/>
                <a:sym typeface="Arial"/>
                <a:hlinkClick r:id="rId3">
                  <a:extLst>
                    <a:ext uri="{A12FA001-AC4F-418D-AE19-62706E023703}">
                      <ahyp:hlinkClr val="tx"/>
                    </a:ext>
                  </a:extLst>
                </a:hlinkClick>
              </a:rPr>
              <a:t>https://forms.gle/VR1E4L6Q92xy9LBU7</a:t>
            </a:r>
            <a:endParaRPr b="1" i="0" sz="1800" u="none" cap="none" strike="noStrike">
              <a:solidFill>
                <a:srgbClr val="373737"/>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a:p>
          <a:p>
            <a:pPr indent="0" lvl="0" marL="0" marR="0" rtl="0" algn="l">
              <a:lnSpc>
                <a:spcPct val="115000"/>
              </a:lnSpc>
              <a:spcBef>
                <a:spcPts val="0"/>
              </a:spcBef>
              <a:spcAft>
                <a:spcPts val="0"/>
              </a:spcAft>
              <a:buNone/>
            </a:pPr>
            <a:r>
              <a:t/>
            </a:r>
            <a:endParaRPr b="0" i="0" sz="1800" u="none" cap="none" strike="noStrike">
              <a:solidFill>
                <a:srgbClr val="00B0F0"/>
              </a:solidFill>
              <a:latin typeface="Roboto"/>
              <a:ea typeface="Roboto"/>
              <a:cs typeface="Roboto"/>
              <a:sym typeface="Roboto"/>
            </a:endParaRPr>
          </a:p>
        </p:txBody>
      </p:sp>
      <p:sp>
        <p:nvSpPr>
          <p:cNvPr id="65" name="Google Shape;65;p12"/>
          <p:cNvSpPr txBox="1"/>
          <p:nvPr/>
        </p:nvSpPr>
        <p:spPr>
          <a:xfrm>
            <a:off x="1309374" y="505011"/>
            <a:ext cx="65253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Roboto"/>
                <a:ea typeface="Roboto"/>
                <a:cs typeface="Roboto"/>
                <a:sym typeface="Roboto"/>
              </a:rPr>
              <a:t>TEST TIME ON REMAINDER THEOREM</a:t>
            </a:r>
            <a:endParaRPr b="1" i="0" sz="1600" u="none" cap="none" strike="noStrike">
              <a:solidFill>
                <a:schemeClr val="dk1"/>
              </a:solidFill>
              <a:latin typeface="Roboto"/>
              <a:ea typeface="Roboto"/>
              <a:cs typeface="Roboto"/>
              <a:sym typeface="Roboto"/>
            </a:endParaRPr>
          </a:p>
        </p:txBody>
      </p:sp>
      <p:pic>
        <p:nvPicPr>
          <p:cNvPr id="66" name="Google Shape;66;p12"/>
          <p:cNvPicPr preferRelativeResize="0"/>
          <p:nvPr/>
        </p:nvPicPr>
        <p:blipFill rotWithShape="1">
          <a:blip r:embed="rId4">
            <a:alphaModFix/>
          </a:blip>
          <a:srcRect b="0" l="0" r="0" t="0"/>
          <a:stretch/>
        </p:blipFill>
        <p:spPr>
          <a:xfrm>
            <a:off x="3479475" y="1969823"/>
            <a:ext cx="2983275" cy="27071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e232223098_1_57"/>
          <p:cNvSpPr/>
          <p:nvPr/>
        </p:nvSpPr>
        <p:spPr>
          <a:xfrm>
            <a:off x="478800" y="2884320"/>
            <a:ext cx="75900" cy="7590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e232223098_1_57"/>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3" name="Google Shape;223;g2e232223098_1_57"/>
          <p:cNvSpPr/>
          <p:nvPr/>
        </p:nvSpPr>
        <p:spPr>
          <a:xfrm>
            <a:off x="548086" y="606344"/>
            <a:ext cx="7545000" cy="631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1" i="0" lang="en-US" sz="1500" u="none" cap="none" strike="noStrike">
                <a:solidFill>
                  <a:schemeClr val="dk1"/>
                </a:solidFill>
                <a:highlight>
                  <a:srgbClr val="FFFFFF"/>
                </a:highlight>
                <a:latin typeface="Roboto"/>
                <a:ea typeface="Roboto"/>
                <a:cs typeface="Roboto"/>
                <a:sym typeface="Roboto"/>
              </a:rPr>
              <a:t>Approach:  </a:t>
            </a:r>
            <a:r>
              <a:rPr b="0" i="0" lang="en-US" sz="1500" u="none" cap="none" strike="noStrike">
                <a:solidFill>
                  <a:schemeClr val="dk1"/>
                </a:solidFill>
                <a:highlight>
                  <a:srgbClr val="FFFFFF"/>
                </a:highlight>
                <a:latin typeface="Roboto"/>
                <a:ea typeface="Roboto"/>
                <a:cs typeface="Roboto"/>
                <a:sym typeface="Roboto"/>
              </a:rPr>
              <a:t>Every apple in the south ensures that it is red. So first, take an apple from the south.</a:t>
            </a:r>
            <a:endParaRPr b="0" i="0" sz="1500" u="none" cap="none" strike="noStrike">
              <a:solidFill>
                <a:schemeClr val="dk1"/>
              </a:solidFill>
              <a:highlight>
                <a:srgbClr val="FFFFFF"/>
              </a:highlight>
              <a:latin typeface="Roboto"/>
              <a:ea typeface="Roboto"/>
              <a:cs typeface="Roboto"/>
              <a:sym typeface="Roboto"/>
            </a:endParaRPr>
          </a:p>
        </p:txBody>
      </p:sp>
      <p:sp>
        <p:nvSpPr>
          <p:cNvPr id="224" name="Google Shape;224;g2e232223098_1_57"/>
          <p:cNvSpPr/>
          <p:nvPr/>
        </p:nvSpPr>
        <p:spPr>
          <a:xfrm>
            <a:off x="552772" y="2918182"/>
            <a:ext cx="7545000" cy="1717200"/>
          </a:xfrm>
          <a:prstGeom prst="rect">
            <a:avLst/>
          </a:prstGeom>
          <a:noFill/>
          <a:ln>
            <a:noFill/>
          </a:ln>
        </p:spPr>
        <p:txBody>
          <a:bodyPr anchorCtr="0" anchor="t" bIns="45700" lIns="91425" spcFirstLastPara="1" rIns="91425" wrap="square" tIns="45700">
            <a:noAutofit/>
          </a:bodyPr>
          <a:lstStyle/>
          <a:p>
            <a:pPr indent="-323850" lvl="0" marL="685800" marR="0" rtl="0" algn="l">
              <a:lnSpc>
                <a:spcPct val="158000"/>
              </a:lnSpc>
              <a:spcBef>
                <a:spcPts val="800"/>
              </a:spcBef>
              <a:spcAft>
                <a:spcPts val="0"/>
              </a:spcAft>
              <a:buClr>
                <a:schemeClr val="dk1"/>
              </a:buClr>
              <a:buSzPts val="1500"/>
              <a:buFont typeface="Nunito"/>
              <a:buChar char="●"/>
            </a:pPr>
            <a:r>
              <a:rPr b="0" i="0" lang="en-US" sz="1500" u="sng" cap="none" strike="noStrike">
                <a:solidFill>
                  <a:schemeClr val="dk1"/>
                </a:solidFill>
                <a:highlight>
                  <a:srgbClr val="FFFFFF"/>
                </a:highlight>
                <a:latin typeface="Roboto"/>
                <a:ea typeface="Roboto"/>
                <a:cs typeface="Roboto"/>
                <a:sym typeface="Roboto"/>
                <a:hlinkClick r:id="rId3">
                  <a:extLst>
                    <a:ext uri="{A12FA001-AC4F-418D-AE19-62706E023703}">
                      <ahyp:hlinkClr val="tx"/>
                    </a:ext>
                  </a:extLst>
                </a:hlinkClick>
              </a:rPr>
              <a:t>If</a:t>
            </a:r>
            <a:r>
              <a:rPr b="0" i="0" lang="en-US" sz="1500" u="none" cap="none" strike="noStrike">
                <a:solidFill>
                  <a:schemeClr val="dk1"/>
                </a:solidFill>
                <a:highlight>
                  <a:srgbClr val="FFFFFF"/>
                </a:highlight>
                <a:latin typeface="Roboto"/>
                <a:ea typeface="Roboto"/>
                <a:cs typeface="Roboto"/>
                <a:sym typeface="Roboto"/>
              </a:rPr>
              <a:t> </a:t>
            </a:r>
            <a:r>
              <a:rPr b="1" i="0" lang="en-US" sz="1500" u="none" cap="none" strike="noStrike">
                <a:solidFill>
                  <a:schemeClr val="dk1"/>
                </a:solidFill>
                <a:highlight>
                  <a:srgbClr val="FFFFFF"/>
                </a:highlight>
                <a:latin typeface="Roboto"/>
                <a:ea typeface="Roboto"/>
                <a:cs typeface="Roboto"/>
                <a:sym typeface="Roboto"/>
              </a:rPr>
              <a:t>M</a:t>
            </a:r>
            <a:r>
              <a:rPr b="0" i="0" lang="en-US" sz="1500" u="none" cap="none" strike="noStrike">
                <a:solidFill>
                  <a:schemeClr val="dk1"/>
                </a:solidFill>
                <a:highlight>
                  <a:srgbClr val="FFFFFF"/>
                </a:highlight>
                <a:latin typeface="Roboto"/>
                <a:ea typeface="Roboto"/>
                <a:cs typeface="Roboto"/>
                <a:sym typeface="Roboto"/>
              </a:rPr>
              <a:t> is less than equal to </a:t>
            </a:r>
            <a:r>
              <a:rPr b="1" i="0" lang="en-US" sz="1500" u="none" cap="none" strike="noStrike">
                <a:solidFill>
                  <a:schemeClr val="dk1"/>
                </a:solidFill>
                <a:highlight>
                  <a:srgbClr val="FFFFFF"/>
                </a:highlight>
                <a:latin typeface="Roboto"/>
                <a:ea typeface="Roboto"/>
                <a:cs typeface="Roboto"/>
                <a:sym typeface="Roboto"/>
              </a:rPr>
              <a:t>S*K</a:t>
            </a:r>
            <a:r>
              <a:rPr b="0" i="0" lang="en-US" sz="1500" u="none" cap="none" strike="noStrike">
                <a:solidFill>
                  <a:schemeClr val="dk1"/>
                </a:solidFill>
                <a:highlight>
                  <a:srgbClr val="FFFFFF"/>
                </a:highlight>
                <a:latin typeface="Roboto"/>
                <a:ea typeface="Roboto"/>
                <a:cs typeface="Roboto"/>
                <a:sym typeface="Roboto"/>
              </a:rPr>
              <a:t> then print </a:t>
            </a:r>
            <a:r>
              <a:rPr b="1" i="0" lang="en-US" sz="1500" u="none" cap="none" strike="noStrike">
                <a:solidFill>
                  <a:schemeClr val="dk1"/>
                </a:solidFill>
                <a:highlight>
                  <a:srgbClr val="FFFFFF"/>
                </a:highlight>
                <a:latin typeface="Roboto"/>
                <a:ea typeface="Roboto"/>
                <a:cs typeface="Roboto"/>
                <a:sym typeface="Roboto"/>
              </a:rPr>
              <a:t>M.</a:t>
            </a:r>
            <a:endParaRPr b="1" i="0" sz="1500" u="none" cap="none" strike="noStrike">
              <a:solidFill>
                <a:schemeClr val="dk1"/>
              </a:solidFill>
              <a:highlight>
                <a:srgbClr val="FFFFFF"/>
              </a:highlight>
              <a:latin typeface="Roboto"/>
              <a:ea typeface="Roboto"/>
              <a:cs typeface="Roboto"/>
              <a:sym typeface="Roboto"/>
            </a:endParaRPr>
          </a:p>
          <a:p>
            <a:pPr indent="-323850" lvl="0" marL="685800" marR="0" rtl="0" algn="l">
              <a:lnSpc>
                <a:spcPct val="158000"/>
              </a:lnSpc>
              <a:spcBef>
                <a:spcPts val="0"/>
              </a:spcBef>
              <a:spcAft>
                <a:spcPts val="0"/>
              </a:spcAft>
              <a:buClr>
                <a:schemeClr val="dk1"/>
              </a:buClr>
              <a:buSzPts val="1500"/>
              <a:buFont typeface="Nunito"/>
              <a:buChar char="●"/>
            </a:pPr>
            <a:r>
              <a:rPr b="0" i="0" lang="en-US" sz="1500" u="sng" cap="none" strike="noStrike">
                <a:solidFill>
                  <a:schemeClr val="dk1"/>
                </a:solidFill>
                <a:highlight>
                  <a:srgbClr val="FFFFFF"/>
                </a:highlight>
                <a:latin typeface="Roboto"/>
                <a:ea typeface="Roboto"/>
                <a:cs typeface="Roboto"/>
                <a:sym typeface="Roboto"/>
                <a:hlinkClick r:id="rId4">
                  <a:extLst>
                    <a:ext uri="{A12FA001-AC4F-418D-AE19-62706E023703}">
                      <ahyp:hlinkClr val="tx"/>
                    </a:ext>
                  </a:extLst>
                </a:hlinkClick>
              </a:rPr>
              <a:t>Else if</a:t>
            </a:r>
            <a:r>
              <a:rPr b="0" i="0" lang="en-US" sz="1500" u="none" cap="none" strike="noStrike">
                <a:solidFill>
                  <a:schemeClr val="dk1"/>
                </a:solidFill>
                <a:highlight>
                  <a:srgbClr val="FFFFFF"/>
                </a:highlight>
                <a:latin typeface="Roboto"/>
                <a:ea typeface="Roboto"/>
                <a:cs typeface="Roboto"/>
                <a:sym typeface="Roboto"/>
              </a:rPr>
              <a:t> </a:t>
            </a:r>
            <a:r>
              <a:rPr b="1" i="0" lang="en-US" sz="1500" u="none" cap="none" strike="noStrike">
                <a:solidFill>
                  <a:schemeClr val="dk1"/>
                </a:solidFill>
                <a:highlight>
                  <a:srgbClr val="FFFFFF"/>
                </a:highlight>
                <a:latin typeface="Roboto"/>
                <a:ea typeface="Roboto"/>
                <a:cs typeface="Roboto"/>
                <a:sym typeface="Roboto"/>
              </a:rPr>
              <a:t>M</a:t>
            </a:r>
            <a:r>
              <a:rPr b="0" i="0" lang="en-US" sz="1500" u="none" cap="none" strike="noStrike">
                <a:solidFill>
                  <a:schemeClr val="dk1"/>
                </a:solidFill>
                <a:highlight>
                  <a:srgbClr val="FFFFFF"/>
                </a:highlight>
                <a:latin typeface="Roboto"/>
                <a:ea typeface="Roboto"/>
                <a:cs typeface="Roboto"/>
                <a:sym typeface="Roboto"/>
              </a:rPr>
              <a:t> is less than equal to </a:t>
            </a:r>
            <a:r>
              <a:rPr b="1" i="0" lang="en-US" sz="1500" u="none" cap="none" strike="noStrike">
                <a:solidFill>
                  <a:schemeClr val="dk1"/>
                </a:solidFill>
                <a:highlight>
                  <a:srgbClr val="FFFFFF"/>
                </a:highlight>
                <a:latin typeface="Roboto"/>
                <a:ea typeface="Roboto"/>
                <a:cs typeface="Roboto"/>
                <a:sym typeface="Roboto"/>
              </a:rPr>
              <a:t>S*K+E+W</a:t>
            </a:r>
            <a:r>
              <a:rPr b="0" i="0" lang="en-US" sz="1500" u="none" cap="none" strike="noStrike">
                <a:solidFill>
                  <a:schemeClr val="dk1"/>
                </a:solidFill>
                <a:highlight>
                  <a:srgbClr val="FFFFFF"/>
                </a:highlight>
                <a:latin typeface="Roboto"/>
                <a:ea typeface="Roboto"/>
                <a:cs typeface="Roboto"/>
                <a:sym typeface="Roboto"/>
              </a:rPr>
              <a:t> then print </a:t>
            </a:r>
            <a:r>
              <a:rPr b="1" i="0" lang="en-US" sz="1500" u="none" cap="none" strike="noStrike">
                <a:solidFill>
                  <a:schemeClr val="dk1"/>
                </a:solidFill>
                <a:highlight>
                  <a:srgbClr val="FFFFFF"/>
                </a:highlight>
                <a:latin typeface="Roboto"/>
                <a:ea typeface="Roboto"/>
                <a:cs typeface="Roboto"/>
                <a:sym typeface="Roboto"/>
              </a:rPr>
              <a:t>S*K + (M-S*K)</a:t>
            </a:r>
            <a:endParaRPr b="1" i="0" sz="1500" u="none" cap="none" strike="noStrike">
              <a:solidFill>
                <a:schemeClr val="dk1"/>
              </a:solidFill>
              <a:highlight>
                <a:srgbClr val="FFFFFF"/>
              </a:highlight>
              <a:latin typeface="Roboto"/>
              <a:ea typeface="Roboto"/>
              <a:cs typeface="Roboto"/>
              <a:sym typeface="Roboto"/>
            </a:endParaRPr>
          </a:p>
          <a:p>
            <a:pPr indent="-323850" lvl="0" marL="685800" marR="0" rtl="0" algn="l">
              <a:lnSpc>
                <a:spcPct val="158000"/>
              </a:lnSpc>
              <a:spcBef>
                <a:spcPts val="0"/>
              </a:spcBef>
              <a:spcAft>
                <a:spcPts val="0"/>
              </a:spcAft>
              <a:buClr>
                <a:schemeClr val="dk1"/>
              </a:buClr>
              <a:buSzPts val="1500"/>
              <a:buFont typeface="Nunito"/>
              <a:buChar char="●"/>
            </a:pPr>
            <a:r>
              <a:rPr b="0" i="0" lang="en-US" sz="1500" u="sng" cap="none" strike="noStrike">
                <a:solidFill>
                  <a:schemeClr val="dk1"/>
                </a:solidFill>
                <a:highlight>
                  <a:srgbClr val="FFFFFF"/>
                </a:highlight>
                <a:latin typeface="Roboto"/>
                <a:ea typeface="Roboto"/>
                <a:cs typeface="Roboto"/>
                <a:sym typeface="Roboto"/>
                <a:hlinkClick r:id="rId5">
                  <a:extLst>
                    <a:ext uri="{A12FA001-AC4F-418D-AE19-62706E023703}">
                      <ahyp:hlinkClr val="tx"/>
                    </a:ext>
                  </a:extLst>
                </a:hlinkClick>
              </a:rPr>
              <a:t>Else</a:t>
            </a:r>
            <a:r>
              <a:rPr b="0" i="0" lang="en-US" sz="1500" u="none" cap="none" strike="noStrike">
                <a:solidFill>
                  <a:schemeClr val="dk1"/>
                </a:solidFill>
                <a:highlight>
                  <a:srgbClr val="FFFFFF"/>
                </a:highlight>
                <a:latin typeface="Roboto"/>
                <a:ea typeface="Roboto"/>
                <a:cs typeface="Roboto"/>
                <a:sym typeface="Roboto"/>
              </a:rPr>
              <a:t> print </a:t>
            </a:r>
            <a:r>
              <a:rPr b="1" i="0" lang="en-US" sz="1500" u="none" cap="none" strike="noStrike">
                <a:solidFill>
                  <a:schemeClr val="dk1"/>
                </a:solidFill>
                <a:highlight>
                  <a:srgbClr val="FFFFFF"/>
                </a:highlight>
                <a:latin typeface="Roboto"/>
                <a:ea typeface="Roboto"/>
                <a:cs typeface="Roboto"/>
                <a:sym typeface="Roboto"/>
              </a:rPr>
              <a:t>-1.</a:t>
            </a:r>
            <a:endParaRPr b="1" i="0" sz="1500" u="none" cap="none" strike="noStrike">
              <a:solidFill>
                <a:schemeClr val="dk1"/>
              </a:solidFill>
              <a:highlight>
                <a:srgbClr val="FFFFFF"/>
              </a:highlight>
              <a:latin typeface="Roboto"/>
              <a:ea typeface="Roboto"/>
              <a:cs typeface="Roboto"/>
              <a:sym typeface="Roboto"/>
            </a:endParaRPr>
          </a:p>
        </p:txBody>
      </p:sp>
      <p:sp>
        <p:nvSpPr>
          <p:cNvPr id="225" name="Google Shape;225;g2e232223098_1_57"/>
          <p:cNvSpPr/>
          <p:nvPr/>
        </p:nvSpPr>
        <p:spPr>
          <a:xfrm>
            <a:off x="552772" y="1215954"/>
            <a:ext cx="7545000" cy="317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In the East and West, there is at least 1 red apple in each tree.</a:t>
            </a:r>
            <a:endParaRPr b="0" i="0" sz="1500" u="none" cap="none" strike="noStrike">
              <a:solidFill>
                <a:schemeClr val="dk1"/>
              </a:solidFill>
              <a:highlight>
                <a:srgbClr val="FFFFFF"/>
              </a:highlight>
              <a:latin typeface="Roboto"/>
              <a:ea typeface="Roboto"/>
              <a:cs typeface="Roboto"/>
              <a:sym typeface="Roboto"/>
            </a:endParaRPr>
          </a:p>
        </p:txBody>
      </p:sp>
      <p:sp>
        <p:nvSpPr>
          <p:cNvPr id="226" name="Google Shape;226;g2e232223098_1_57"/>
          <p:cNvSpPr/>
          <p:nvPr/>
        </p:nvSpPr>
        <p:spPr>
          <a:xfrm>
            <a:off x="557458" y="1502000"/>
            <a:ext cx="7545000" cy="643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That’s why for guaranteed it is considered that there is only 1 red apple on each tree in the east and west.</a:t>
            </a:r>
            <a:endParaRPr b="0" i="0" sz="1500" u="none" cap="none" strike="noStrike">
              <a:solidFill>
                <a:schemeClr val="dk1"/>
              </a:solidFill>
              <a:highlight>
                <a:srgbClr val="FFFFFF"/>
              </a:highlight>
              <a:latin typeface="Roboto"/>
              <a:ea typeface="Roboto"/>
              <a:cs typeface="Roboto"/>
              <a:sym typeface="Roboto"/>
            </a:endParaRPr>
          </a:p>
        </p:txBody>
      </p:sp>
      <p:sp>
        <p:nvSpPr>
          <p:cNvPr id="227" name="Google Shape;227;g2e232223098_1_57"/>
          <p:cNvSpPr/>
          <p:nvPr/>
        </p:nvSpPr>
        <p:spPr>
          <a:xfrm>
            <a:off x="564492" y="2142094"/>
            <a:ext cx="7545000" cy="317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For the north there is no red apple, so, neglect that.</a:t>
            </a:r>
            <a:endParaRPr b="0" i="0" sz="1500" u="none" cap="none" strike="noStrike">
              <a:solidFill>
                <a:schemeClr val="dk1"/>
              </a:solidFill>
              <a:highlight>
                <a:srgbClr val="FFFFFF"/>
              </a:highlight>
              <a:latin typeface="Roboto"/>
              <a:ea typeface="Roboto"/>
              <a:cs typeface="Roboto"/>
              <a:sym typeface="Roboto"/>
            </a:endParaRPr>
          </a:p>
        </p:txBody>
      </p:sp>
      <p:sp>
        <p:nvSpPr>
          <p:cNvPr id="228" name="Google Shape;228;g2e232223098_1_57"/>
          <p:cNvSpPr/>
          <p:nvPr/>
        </p:nvSpPr>
        <p:spPr>
          <a:xfrm>
            <a:off x="569178" y="2646194"/>
            <a:ext cx="7545000" cy="3174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Roboto"/>
                <a:ea typeface="Roboto"/>
                <a:cs typeface="Roboto"/>
                <a:sym typeface="Roboto"/>
              </a:rPr>
              <a:t>Follow the steps below to solve the problem:</a:t>
            </a:r>
            <a:endParaRPr b="0" i="0" sz="1500" u="none" cap="none" strike="noStrike">
              <a:solidFill>
                <a:schemeClr val="dk1"/>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aphicFrame>
        <p:nvGraphicFramePr>
          <p:cNvPr id="233" name="Google Shape;233;g2e232223098_1_68"/>
          <p:cNvGraphicFramePr/>
          <p:nvPr/>
        </p:nvGraphicFramePr>
        <p:xfrm>
          <a:off x="91450" y="648475"/>
          <a:ext cx="3000000" cy="3000000"/>
        </p:xfrm>
        <a:graphic>
          <a:graphicData uri="http://schemas.openxmlformats.org/drawingml/2006/table">
            <a:tbl>
              <a:tblPr bandRow="1" firstRow="1">
                <a:noFill/>
                <a:tableStyleId>{385032FE-C7FC-452D-B5BC-765140BF849B}</a:tableStyleId>
              </a:tblPr>
              <a:tblGrid>
                <a:gridCol w="4355100"/>
                <a:gridCol w="4606000"/>
              </a:tblGrid>
              <a:tr h="3355125">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import java.util.*;</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class Main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static int minApples(int M,int K,int N,int S,int W,int E)</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if(M &lt;= S * K)</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return M;</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else if(M &lt;= S * K + E + W)</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return S * K + (M-S * K);</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else</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return -1;</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public static void main(String[] args)</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Scanner sc=new Scanner(System.in);</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System.out.print("Enter no of apples to be collected-");</a:t>
                      </a:r>
                      <a:endParaRPr sz="1400" u="none" cap="none" strike="noStrike">
                        <a:latin typeface="Roboto"/>
                        <a:ea typeface="Roboto"/>
                        <a:cs typeface="Roboto"/>
                        <a:sym typeface="Roboto"/>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int M=sc.nextInt();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System.out.print("Enter no of apples in each tree-");</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int K = sc.nextInt();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System.out.print("Enter no of trees in north-");</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int N = sc.nextInt();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System.out.print("Enter no of trees in south-");</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int S = sc.nextInt();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System.out.print("Enter no of trees in west-");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int W = sc.nextInt();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System.out.print("Enter no of trees in east-");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int E = sc.nextInt();</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int ans = minApples(M,K,N,S,W,E);</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	System.out.println(ans);</a:t>
                      </a:r>
                      <a:endParaRPr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Roboto"/>
                          <a:ea typeface="Roboto"/>
                          <a:cs typeface="Roboto"/>
                          <a:sym typeface="Roboto"/>
                        </a:rPr>
                        <a:t>}}</a:t>
                      </a:r>
                      <a:endParaRPr sz="1400" u="none" cap="none" strike="noStrike">
                        <a:solidFill>
                          <a:schemeClr val="dk1"/>
                        </a:solidFill>
                        <a:latin typeface="Roboto"/>
                        <a:ea typeface="Roboto"/>
                        <a:cs typeface="Roboto"/>
                        <a:sym typeface="Roboto"/>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39" name="Google Shape;239;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40" name="Google Shape;240;p17"/>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241" name="Google Shape;241;p17"/>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42" name="Google Shape;242;p17"/>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43" name="Google Shape;243;p17"/>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44" name="Google Shape;244;p17"/>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45" name="Google Shape;245;p17"/>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46" name="Google Shape;246;p17"/>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47" name="Google Shape;247;p17"/>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248" name="Google Shape;248;p17"/>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49" name="Google Shape;249;p17"/>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2" name="Google Shape;7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3" name="Google Shape;73;p13"/>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4" name="Google Shape;74;p13"/>
          <p:cNvSpPr txBox="1"/>
          <p:nvPr/>
        </p:nvSpPr>
        <p:spPr>
          <a:xfrm>
            <a:off x="89210" y="1913123"/>
            <a:ext cx="4764990" cy="1786228"/>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US" sz="4000" u="none" cap="none" strike="noStrike">
                <a:solidFill>
                  <a:schemeClr val="lt1"/>
                </a:solidFill>
                <a:latin typeface="Roboto"/>
                <a:ea typeface="Roboto"/>
                <a:cs typeface="Roboto"/>
                <a:sym typeface="Roboto"/>
              </a:rPr>
              <a:t>TOGGLE THE SWITCH</a:t>
            </a:r>
            <a:endParaRPr/>
          </a:p>
          <a:p>
            <a:pPr indent="0" lvl="0" marL="0" marR="0" rtl="0" algn="ctr">
              <a:lnSpc>
                <a:spcPct val="115000"/>
              </a:lnSpc>
              <a:spcBef>
                <a:spcPts val="0"/>
              </a:spcBef>
              <a:spcAft>
                <a:spcPts val="0"/>
              </a:spcAft>
              <a:buNone/>
            </a:pPr>
            <a:r>
              <a:t/>
            </a:r>
            <a:endParaRPr b="0" i="0" sz="105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0" name="Google Shape;8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1" name="Google Shape;81;p14"/>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82" name="Google Shape;82;p14"/>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83" name="Google Shape;83;p14"/>
          <p:cNvSpPr txBox="1"/>
          <p:nvPr/>
        </p:nvSpPr>
        <p:spPr>
          <a:xfrm>
            <a:off x="311700" y="1039635"/>
            <a:ext cx="3093120" cy="46779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accent1"/>
                </a:solidFill>
                <a:latin typeface="Roboto Black"/>
                <a:ea typeface="Roboto Black"/>
                <a:cs typeface="Roboto Black"/>
                <a:sym typeface="Roboto Black"/>
              </a:rPr>
              <a:t>TOPICS</a:t>
            </a:r>
            <a:endParaRPr b="0" i="0" sz="1400" u="none" cap="none" strike="noStrike">
              <a:solidFill>
                <a:srgbClr val="000000"/>
              </a:solidFill>
              <a:latin typeface="Roboto Black"/>
              <a:ea typeface="Roboto Black"/>
              <a:cs typeface="Roboto Black"/>
              <a:sym typeface="Roboto Black"/>
            </a:endParaRPr>
          </a:p>
        </p:txBody>
      </p:sp>
      <p:sp>
        <p:nvSpPr>
          <p:cNvPr id="84" name="Google Shape;84;p14"/>
          <p:cNvSpPr txBox="1"/>
          <p:nvPr/>
        </p:nvSpPr>
        <p:spPr>
          <a:xfrm>
            <a:off x="1048214" y="1999746"/>
            <a:ext cx="3204117" cy="2103140"/>
          </a:xfrm>
          <a:prstGeom prst="rect">
            <a:avLst/>
          </a:prstGeom>
          <a:noFill/>
          <a:ln>
            <a:noFill/>
          </a:ln>
        </p:spPr>
        <p:txBody>
          <a:bodyPr anchorCtr="0" anchor="t" bIns="45700" lIns="91425" spcFirstLastPara="1" rIns="91425" wrap="square" tIns="45700">
            <a:spAutoFit/>
          </a:bodyPr>
          <a:lstStyle/>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Explanation</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Coding</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Test cases</a:t>
            </a:r>
            <a:endParaRPr/>
          </a:p>
          <a:p>
            <a:pPr indent="0" lvl="0" marL="0" marR="0" rtl="0" algn="l">
              <a:lnSpc>
                <a:spcPct val="200000"/>
              </a:lnSpc>
              <a:spcBef>
                <a:spcPts val="0"/>
              </a:spcBef>
              <a:spcAft>
                <a:spcPts val="0"/>
              </a:spcAft>
              <a:buNone/>
            </a:pPr>
            <a:r>
              <a:t/>
            </a:r>
            <a:endParaRPr b="0" i="0" sz="1400" u="none" cap="none" strike="noStrike">
              <a:solidFill>
                <a:srgbClr val="0C0C0C"/>
              </a:solidFill>
              <a:latin typeface="Roboto"/>
              <a:ea typeface="Roboto"/>
              <a:cs typeface="Roboto"/>
              <a:sym typeface="Roboto"/>
            </a:endParaRPr>
          </a:p>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0" name="Google Shape;90;p3"/>
          <p:cNvSpPr/>
          <p:nvPr/>
        </p:nvSpPr>
        <p:spPr>
          <a:xfrm>
            <a:off x="438244" y="1056361"/>
            <a:ext cx="8341373" cy="52318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 Toggle Switch is a control that is very popular nowadays.</a:t>
            </a:r>
            <a:endParaRPr b="0" i="0" sz="1400" u="none" cap="none" strike="noStrike">
              <a:solidFill>
                <a:srgbClr val="000000"/>
              </a:solidFill>
              <a:latin typeface="Roboto"/>
              <a:ea typeface="Roboto"/>
              <a:cs typeface="Roboto"/>
              <a:sym typeface="Roboto"/>
            </a:endParaRPr>
          </a:p>
        </p:txBody>
      </p:sp>
      <p:sp>
        <p:nvSpPr>
          <p:cNvPr id="91" name="Google Shape;91;p3"/>
          <p:cNvSpPr/>
          <p:nvPr/>
        </p:nvSpPr>
        <p:spPr>
          <a:xfrm>
            <a:off x="425173" y="1675083"/>
            <a:ext cx="8341373" cy="52318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Especially on touch-based devices.</a:t>
            </a:r>
            <a:endParaRPr b="0" i="0" sz="1400" u="none" cap="none" strike="noStrike">
              <a:solidFill>
                <a:srgbClr val="000000"/>
              </a:solidFill>
              <a:latin typeface="Roboto"/>
              <a:ea typeface="Roboto"/>
              <a:cs typeface="Roboto"/>
              <a:sym typeface="Roboto"/>
            </a:endParaRPr>
          </a:p>
        </p:txBody>
      </p:sp>
      <p:sp>
        <p:nvSpPr>
          <p:cNvPr id="92" name="Google Shape;92;p3"/>
          <p:cNvSpPr/>
          <p:nvPr/>
        </p:nvSpPr>
        <p:spPr>
          <a:xfrm>
            <a:off x="412101" y="2383180"/>
            <a:ext cx="8341373" cy="52318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You can see it in Android check-box.</a:t>
            </a:r>
            <a:endParaRPr b="0" i="0" sz="1400" u="none" cap="none" strike="noStrike">
              <a:solidFill>
                <a:srgbClr val="000000"/>
              </a:solidFill>
              <a:latin typeface="Roboto"/>
              <a:ea typeface="Roboto"/>
              <a:cs typeface="Roboto"/>
              <a:sym typeface="Roboto"/>
            </a:endParaRPr>
          </a:p>
        </p:txBody>
      </p:sp>
      <p:sp>
        <p:nvSpPr>
          <p:cNvPr id="93" name="Google Shape;93;p3"/>
          <p:cNvSpPr/>
          <p:nvPr/>
        </p:nvSpPr>
        <p:spPr>
          <a:xfrm>
            <a:off x="425173" y="3029402"/>
            <a:ext cx="8293458" cy="954067"/>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But for touch devices, it has one big advantage, when your finger is over the touch device it won’t obscure the control and so you can see instant feedback when you press it.</a:t>
            </a:r>
            <a:endParaRPr b="0" i="0" sz="1400" u="none" cap="none" strike="noStrike">
              <a:solidFill>
                <a:srgbClr val="000000"/>
              </a:solidFill>
              <a:latin typeface="Roboto"/>
              <a:ea typeface="Roboto"/>
              <a:cs typeface="Roboto"/>
              <a:sym typeface="Roboto"/>
            </a:endParaRPr>
          </a:p>
        </p:txBody>
      </p:sp>
      <p:sp>
        <p:nvSpPr>
          <p:cNvPr id="94" name="Google Shape;94;p3"/>
          <p:cNvSpPr txBox="1"/>
          <p:nvPr/>
        </p:nvSpPr>
        <p:spPr>
          <a:xfrm>
            <a:off x="261621" y="67832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C0C0C"/>
                </a:solidFill>
                <a:latin typeface="Roboto"/>
                <a:ea typeface="Roboto"/>
                <a:cs typeface="Roboto"/>
                <a:sym typeface="Roboto"/>
              </a:rPr>
              <a:t>Explanation</a:t>
            </a:r>
            <a:endParaRPr b="1"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0" name="Google Shape;100;p4"/>
          <p:cNvSpPr/>
          <p:nvPr/>
        </p:nvSpPr>
        <p:spPr>
          <a:xfrm>
            <a:off x="401313" y="915840"/>
            <a:ext cx="8341373" cy="1077178"/>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Toggle Switch allows you to change the text for the 'on' and 'off' state that appears right next to the toggle switch.</a:t>
            </a:r>
            <a:endParaRPr b="0" i="0" sz="1600" u="none" cap="none" strike="noStrike">
              <a:solidFill>
                <a:srgbClr val="000000"/>
              </a:solidFill>
              <a:latin typeface="Roboto"/>
              <a:ea typeface="Roboto"/>
              <a:cs typeface="Roboto"/>
              <a:sym typeface="Roboto"/>
            </a:endParaRPr>
          </a:p>
        </p:txBody>
      </p:sp>
      <p:pic>
        <p:nvPicPr>
          <p:cNvPr descr="Toggle Switch _ 01.jpg" id="101" name="Google Shape;101;p4"/>
          <p:cNvPicPr preferRelativeResize="0"/>
          <p:nvPr/>
        </p:nvPicPr>
        <p:blipFill rotWithShape="1">
          <a:blip r:embed="rId3">
            <a:alphaModFix/>
          </a:blip>
          <a:srcRect b="0" l="0" r="0" t="0"/>
          <a:stretch/>
        </p:blipFill>
        <p:spPr>
          <a:xfrm>
            <a:off x="2214546" y="1943550"/>
            <a:ext cx="4714908" cy="267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PC Settings.jpg" id="106" name="Google Shape;106;p5"/>
          <p:cNvPicPr preferRelativeResize="0"/>
          <p:nvPr/>
        </p:nvPicPr>
        <p:blipFill rotWithShape="1">
          <a:blip r:embed="rId3">
            <a:alphaModFix/>
          </a:blip>
          <a:srcRect b="0" l="0" r="0" t="0"/>
          <a:stretch/>
        </p:blipFill>
        <p:spPr>
          <a:xfrm>
            <a:off x="1500850" y="926125"/>
            <a:ext cx="6142301" cy="390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nvSpPr>
        <p:spPr>
          <a:xfrm>
            <a:off x="914400" y="904547"/>
            <a:ext cx="736724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import javax.swing.*;</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import java.awt.*;</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import java.awt.event.*;</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import javax.swing.JToggleButton;</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class Toggle implements ItemListener</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static JLabel text;</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//Driver function</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public static void main(String args[])</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nvSpPr>
        <p:spPr>
          <a:xfrm>
            <a:off x="773151" y="889679"/>
            <a:ext cx="7285465" cy="25699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//Create a frame</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JFrame frame = new JFrame("Toggle Button");</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frame.setSize(500,500);</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frame.setDefaultCloseOperation(JFrame.EXIT_ON_CLOSE);</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frame.getContentPane().setBackground(Color.white);</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frame.setLayout(null); //Create an object </a:t>
            </a:r>
            <a:endParaRPr/>
          </a:p>
          <a:p>
            <a:pPr indent="0" lvl="0" marL="0" marR="0" rtl="0" algn="l">
              <a:lnSpc>
                <a:spcPct val="150000"/>
              </a:lnSpc>
              <a:spcBef>
                <a:spcPts val="0"/>
              </a:spcBef>
              <a:spcAft>
                <a:spcPts val="0"/>
              </a:spcAft>
              <a:buNone/>
            </a:pPr>
            <a:r>
              <a:rPr b="0" i="0" lang="en-US" sz="1400" u="none" cap="none" strike="noStrike">
                <a:solidFill>
                  <a:srgbClr val="000000"/>
                </a:solidFill>
                <a:latin typeface="Roboto"/>
                <a:ea typeface="Roboto"/>
                <a:cs typeface="Roboto"/>
                <a:sym typeface="Roboto"/>
              </a:rPr>
              <a:t>Toggle obj = new Toggle();</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