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1" r:id="rId2"/>
    <p:sldId id="268" r:id="rId3"/>
    <p:sldId id="271" r:id="rId4"/>
    <p:sldId id="272" r:id="rId5"/>
    <p:sldId id="273" r:id="rId6"/>
    <p:sldId id="274" r:id="rId7"/>
    <p:sldId id="269" r:id="rId8"/>
    <p:sldId id="270" r:id="rId9"/>
    <p:sldId id="275" r:id="rId10"/>
    <p:sldId id="289" r:id="rId11"/>
    <p:sldId id="283" r:id="rId12"/>
    <p:sldId id="284" r:id="rId13"/>
    <p:sldId id="285" r:id="rId14"/>
    <p:sldId id="286" r:id="rId15"/>
    <p:sldId id="287" r:id="rId16"/>
    <p:sldId id="288" r:id="rId17"/>
    <p:sldId id="282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3DBAA-5F81-426B-9AC1-5B83A7FF02A8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F21BD-8436-4E0A-9391-191DF540A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969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B9DD9-704E-43F0-9DDC-C4E3AEBBF2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91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BEF5A-D234-4C0A-BF7C-0C4D8729672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51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30th January 2024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CT216 Lecture 1 Part 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A7F3-2245-4848-AE8E-A53CB36C3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51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30th January 2024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CT216 Lecture 1 Part 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A7F3-2245-4848-AE8E-A53CB36C3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61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30th January 2024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CT216 Lecture 1 Part 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A7F3-2245-4848-AE8E-A53CB36C3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786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30th January 2024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CT216 Lecture 1 Part 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A7F3-2245-4848-AE8E-A53CB36C3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73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30th January 2024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CT216 Lecture 1 Part 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A7F3-2245-4848-AE8E-A53CB36C3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292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30th January 2024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CT216 Lecture 1 Part 3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A7F3-2245-4848-AE8E-A53CB36C3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24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30th January 2024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CT216 Lecture 1 Part 3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A7F3-2245-4848-AE8E-A53CB36C3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26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30th January 2024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CT216 Lecture 1 Part 3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A7F3-2245-4848-AE8E-A53CB36C3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50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30th January 2024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CT216 Lecture 1 Part 3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A7F3-2245-4848-AE8E-A53CB36C3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46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30th January 2024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CT216 Lecture 1 Part 3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A7F3-2245-4848-AE8E-A53CB36C3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82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30th January 2024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CT216 Lecture 1 Part 3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A7F3-2245-4848-AE8E-A53CB36C3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53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30th January 2024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CT216 Lecture 1 Part 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BA7F3-2245-4848-AE8E-A53CB36C3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72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2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5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9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1.emf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CT216 Lecture 1 Part 3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MIMO, OFDM, </a:t>
            </a:r>
            <a:r>
              <a:rPr lang="en-US" dirty="0" smtClean="0"/>
              <a:t>and Multiple Access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30th January 2024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CT216 Lecture 1 Part 3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A7F3-2245-4848-AE8E-A53CB36C3C7F}" type="slidenum">
              <a:rPr lang="en-IN" smtClean="0"/>
              <a:t>1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067454" y="4995932"/>
            <a:ext cx="88114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222222"/>
                </a:solidFill>
                <a:latin typeface="Arial" panose="020B0604020202020204" pitchFamily="34" charset="0"/>
              </a:rPr>
              <a:t>Reference: </a:t>
            </a:r>
            <a:r>
              <a:rPr lang="en-US" sz="20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Tse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, David, and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</a:rPr>
              <a:t>Pramod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22222"/>
                </a:solidFill>
                <a:latin typeface="Arial" panose="020B0604020202020204" pitchFamily="34" charset="0"/>
              </a:rPr>
              <a:t>Viswanath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sz="2000" i="1" dirty="0">
                <a:solidFill>
                  <a:srgbClr val="222222"/>
                </a:solidFill>
                <a:latin typeface="Arial" panose="020B0604020202020204" pitchFamily="34" charset="0"/>
              </a:rPr>
              <a:t>Fundamentals of </a:t>
            </a:r>
            <a:r>
              <a:rPr lang="en-US" sz="2000" i="1" dirty="0" smtClean="0">
                <a:solidFill>
                  <a:srgbClr val="222222"/>
                </a:solidFill>
                <a:latin typeface="Arial" panose="020B0604020202020204" pitchFamily="34" charset="0"/>
              </a:rPr>
              <a:t>wireless communication</a:t>
            </a: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. Cambridge university press, 2005</a:t>
            </a:r>
            <a:r>
              <a:rPr lang="en-US" sz="2000" dirty="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699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10146" y="17319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Orthogonal Frequency Division Multiplexing (OFDM)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76400" y="5184062"/>
            <a:ext cx="88114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Reference: 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Tse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, David, and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Pramod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Viswanath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sz="1600" i="1" dirty="0">
                <a:solidFill>
                  <a:srgbClr val="222222"/>
                </a:solidFill>
                <a:latin typeface="Arial" panose="020B0604020202020204" pitchFamily="34" charset="0"/>
              </a:rPr>
              <a:t>Fundamentals of </a:t>
            </a:r>
            <a:r>
              <a:rPr lang="en-US" sz="1600" i="1" dirty="0" smtClean="0">
                <a:solidFill>
                  <a:srgbClr val="222222"/>
                </a:solidFill>
                <a:latin typeface="Arial" panose="020B0604020202020204" pitchFamily="34" charset="0"/>
              </a:rPr>
              <a:t>wireless communication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. Cambridge university press, 2005</a:t>
            </a:r>
            <a:r>
              <a:rPr lang="en-US" sz="1600" dirty="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pPr marL="342900" indent="-342900">
              <a:buAutoNum type="arabicPeriod" startAt="2"/>
            </a:pPr>
            <a:endParaRPr lang="en-IN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30th January 2024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CT216 Lecture 1 Part 3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A7F3-2245-4848-AE8E-A53CB36C3C7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38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OFDM: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582" y="1787236"/>
            <a:ext cx="10723418" cy="462944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From late nineties to early 2000s, the entire telecommunication industry developed (engineered) and implemented (on ASICs and FPGAs on the base-stations and at the user terminals) non-OFDM waveforms such as multicarrier-TDMA (GSM) or CDMA (cdma200, </a:t>
            </a:r>
            <a:r>
              <a:rPr lang="en-US" dirty="0" err="1" smtClean="0"/>
              <a:t>wcdma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OFDM replaced that entire infrastructure!</a:t>
            </a:r>
          </a:p>
          <a:p>
            <a:r>
              <a:rPr lang="en-US" dirty="0" smtClean="0"/>
              <a:t>The reason: the diagonalization of the channel matrix through eigenvalue decomposition (an example of the sheer power that the math wields in practical world affairs!)</a:t>
            </a:r>
          </a:p>
          <a:p>
            <a:pPr lvl="1"/>
            <a:r>
              <a:rPr lang="en-US" dirty="0" smtClean="0"/>
              <a:t>Allowed a far simpler receiver implementation (cost, complexity, energy benefit) since OFDM bypasses the need of (e.g., zero-forcing) LSI channel equalization</a:t>
            </a:r>
          </a:p>
          <a:p>
            <a:pPr lvl="2"/>
            <a:r>
              <a:rPr lang="en-US" dirty="0" smtClean="0"/>
              <a:t>OFDM transforms a frequency-selective wireless channel into a frequency-flat channel for which the equalization is not needed</a:t>
            </a:r>
          </a:p>
          <a:p>
            <a:pPr lvl="2"/>
            <a:r>
              <a:rPr lang="en-US" dirty="0" smtClean="0"/>
              <a:t>This is achieved by making the symbol duration (the length of the complex sinusoids, which are the </a:t>
            </a:r>
            <a:r>
              <a:rPr lang="en-US" dirty="0" err="1" smtClean="0"/>
              <a:t>eigenfunctions</a:t>
            </a:r>
            <a:r>
              <a:rPr lang="en-US" dirty="0" smtClean="0"/>
              <a:t> of the </a:t>
            </a:r>
            <a:r>
              <a:rPr lang="en-US" dirty="0" err="1" smtClean="0"/>
              <a:t>circulant</a:t>
            </a:r>
            <a:r>
              <a:rPr lang="en-US" dirty="0" smtClean="0"/>
              <a:t> channel matrix) larger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30th January 2024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CT216 Lecture 1 Part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0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8506" y="464131"/>
            <a:ext cx="10939093" cy="1295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OFDM and a Model of Wireless Channel with </a:t>
            </a:r>
            <a:r>
              <a:rPr lang="en-US" dirty="0" err="1" smtClean="0"/>
              <a:t>Intersymbol</a:t>
            </a:r>
            <a:r>
              <a:rPr lang="en-US" dirty="0" smtClean="0"/>
              <a:t> Interference (ISI)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288472" y="1759531"/>
          <a:ext cx="8604786" cy="4798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3" imgW="4622837" imgH="2578777" progId="Word.Document.12">
                  <p:embed/>
                </p:oleObj>
              </mc:Choice>
              <mc:Fallback>
                <p:oleObj name="Document" r:id="rId3" imgW="4622837" imgH="2578777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8472" y="1759531"/>
                        <a:ext cx="8604786" cy="47988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30th January 2024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CT216 Lecture 1 Part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731818" y="1988128"/>
          <a:ext cx="8864788" cy="1560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Visio" r:id="rId3" imgW="3238211" imgH="570100" progId="Visio.Drawing.11">
                  <p:embed/>
                </p:oleObj>
              </mc:Choice>
              <mc:Fallback>
                <p:oleObj name="Visio" r:id="rId3" imgW="3238211" imgH="570100" progId="Visio.Drawing.11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31818" y="1988128"/>
                        <a:ext cx="8864788" cy="1560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1274618" y="4245613"/>
          <a:ext cx="8545278" cy="2209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Document" r:id="rId5" imgW="4622837" imgH="1194850" progId="Word.Document.12">
                  <p:embed/>
                </p:oleObj>
              </mc:Choice>
              <mc:Fallback>
                <p:oleObj name="Document" r:id="rId5" imgW="4622837" imgH="1194850" progId="Word.Document.12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74618" y="4245613"/>
                        <a:ext cx="8545278" cy="2209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89955" y="688122"/>
            <a:ext cx="10656917" cy="790575"/>
          </a:xfrm>
        </p:spPr>
        <p:txBody>
          <a:bodyPr>
            <a:normAutofit fontScale="90000"/>
          </a:bodyPr>
          <a:lstStyle/>
          <a:p>
            <a:r>
              <a:rPr lang="en-US" dirty="0"/>
              <a:t>OFDM and a Model of Wireless Channel with ISI</a:t>
            </a:r>
          </a:p>
        </p:txBody>
      </p:sp>
      <p:sp>
        <p:nvSpPr>
          <p:cNvPr id="8" name="Rectangle 7"/>
          <p:cNvSpPr/>
          <p:nvPr/>
        </p:nvSpPr>
        <p:spPr>
          <a:xfrm>
            <a:off x="6837218" y="4883727"/>
            <a:ext cx="3835588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the convolution matrix (Toeplitz)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08418" y="2826327"/>
            <a:ext cx="2590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30th January 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CT216 Lecture 1 Part 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8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890215" y="1798115"/>
                <a:ext cx="8229600" cy="452596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The channel with ISI is an LTI system, which has the complex exponentials (sinusoids) as its </a:t>
                </a:r>
                <a:r>
                  <a:rPr lang="en-US" dirty="0" err="1" smtClean="0"/>
                  <a:t>eigenfunctions</a:t>
                </a:r>
                <a:endParaRPr lang="en-US" dirty="0"/>
              </a:p>
              <a:p>
                <a:r>
                  <a:rPr lang="en-US" b="0" dirty="0" smtClean="0"/>
                  <a:t>However,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is required to be infinite for this property to hold</a:t>
                </a:r>
                <a:endParaRPr lang="en-US" dirty="0"/>
              </a:p>
              <a:p>
                <a:r>
                  <a:rPr lang="en-US" dirty="0" smtClean="0"/>
                  <a:t>Unless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 smtClean="0"/>
                  <a:t> is converted to the following </a:t>
                </a:r>
                <a:r>
                  <a:rPr lang="en-US" dirty="0" err="1" smtClean="0"/>
                  <a:t>circulant</a:t>
                </a:r>
                <a:r>
                  <a:rPr lang="en-US" dirty="0" smtClean="0"/>
                  <a:t> matrix</a:t>
                </a:r>
              </a:p>
              <a:p>
                <a:pPr lvl="1"/>
                <a:r>
                  <a:rPr lang="en-US" b="0" dirty="0" smtClean="0"/>
                  <a:t>Each row is the prior row right shifted by one</a:t>
                </a:r>
              </a:p>
              <a:p>
                <a:pPr lvl="1"/>
                <a:r>
                  <a:rPr lang="en-US" dirty="0" smtClean="0"/>
                  <a:t>Requires adding several nonzero elements in upper right corner</a:t>
                </a:r>
                <a:endParaRPr lang="en-US" b="0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This is achieved by adding a cyclic prefix to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𝒃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90215" y="1798115"/>
                <a:ext cx="8229600" cy="4525963"/>
              </a:xfrm>
              <a:blipFill>
                <a:blip r:embed="rId3"/>
                <a:stretch>
                  <a:fillRect l="-444" t="-2291" b="-4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Eigendecomposition</a:t>
            </a:r>
            <a:r>
              <a:rPr lang="en-US" dirty="0"/>
              <a:t> of the Channel with ISI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369037" y="3674797"/>
          <a:ext cx="7747667" cy="2000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ocument" r:id="rId4" imgW="4622837" imgH="1193772" progId="Word.Document.12">
                  <p:embed/>
                </p:oleObj>
              </mc:Choice>
              <mc:Fallback>
                <p:oleObj name="Document" r:id="rId4" imgW="4622837" imgH="1193772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69037" y="3674797"/>
                        <a:ext cx="7747667" cy="2000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 bwMode="auto">
          <a:xfrm rot="833298">
            <a:off x="4976048" y="3464050"/>
            <a:ext cx="2057936" cy="102896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98" tIns="34299" rIns="68598" bIns="34299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350" i="1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30th January 2024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CT216 Lecture 1 Part 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4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019157" y="1738457"/>
          <a:ext cx="8620182" cy="4597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Document" r:id="rId3" imgW="4622837" imgH="2464828" progId="Word.Document.12">
                  <p:embed/>
                </p:oleObj>
              </mc:Choice>
              <mc:Fallback>
                <p:oleObj name="Document" r:id="rId3" imgW="4622837" imgH="2464828" progId="Word.Documen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9157" y="1738457"/>
                        <a:ext cx="8620182" cy="45972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30th January 2024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CT216 Lecture 1 Part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 of OFDM as Linear Precoding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56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8615" y="5925428"/>
            <a:ext cx="11341289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Conclusion: by </a:t>
            </a:r>
            <a:r>
              <a:rPr lang="en-US" sz="1600" dirty="0"/>
              <a:t>applying DFT </a:t>
            </a:r>
            <a:r>
              <a:rPr lang="en-US" sz="1600" dirty="0" smtClean="0"/>
              <a:t>precoding and appending cyclic prefix, </a:t>
            </a:r>
            <a:r>
              <a:rPr lang="en-US" sz="1600" dirty="0"/>
              <a:t>the channel with ISI (cross-connectivity across symbols) is transformed into a diagonal channel without </a:t>
            </a:r>
            <a:r>
              <a:rPr lang="en-US" sz="1600" dirty="0" smtClean="0"/>
              <a:t>ISI, thereby simplifying the channel equalization</a:t>
            </a:r>
            <a:endParaRPr lang="en-US" sz="16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1281005" y="1671164"/>
          <a:ext cx="7936721" cy="421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Document" r:id="rId3" imgW="4622837" imgH="2463749" progId="Word.Document.12">
                  <p:embed/>
                </p:oleObj>
              </mc:Choice>
              <mc:Fallback>
                <p:oleObj name="Document" r:id="rId3" imgW="4622837" imgH="2463749" progId="Word.Documen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1005" y="1671164"/>
                        <a:ext cx="7936721" cy="421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5706144" y="3525234"/>
          <a:ext cx="4095947" cy="1934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Visio" r:id="rId5" imgW="3216345" imgH="1519996" progId="Visio.Drawing.11">
                  <p:embed/>
                </p:oleObj>
              </mc:Choice>
              <mc:Fallback>
                <p:oleObj name="Visio" r:id="rId5" imgW="3216345" imgH="1519996" progId="Visio.Drawing.11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06144" y="3525234"/>
                        <a:ext cx="4095947" cy="19347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30th January 2024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CT216 Lecture 1 Part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 of OFDM as Linear Precoding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409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283109" y="2323685"/>
            <a:ext cx="9625781" cy="2387600"/>
          </a:xfrm>
        </p:spPr>
        <p:txBody>
          <a:bodyPr anchor="ctr">
            <a:norm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An Comparison of Multiple Access Schemes:</a:t>
            </a:r>
            <a:br>
              <a:rPr lang="en-US" sz="3600" dirty="0" smtClean="0">
                <a:solidFill>
                  <a:srgbClr val="C00000"/>
                </a:solidFill>
              </a:rPr>
            </a:br>
            <a:r>
              <a:rPr lang="en-US" sz="3600" dirty="0" smtClean="0">
                <a:solidFill>
                  <a:srgbClr val="C00000"/>
                </a:solidFill>
              </a:rPr>
              <a:t>Two User Channel Capacity 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30th January 2024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CT216 Lecture 1 Part 3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A7F3-2245-4848-AE8E-A53CB36C3C7F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9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17971"/>
            <a:ext cx="10973213" cy="647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Two-User Capacity Formulations for </a:t>
            </a:r>
            <a:br>
              <a:rPr lang="en-US" dirty="0" smtClean="0"/>
            </a:br>
            <a:r>
              <a:rPr lang="en-US" dirty="0" smtClean="0"/>
              <a:t>Several Multiple Access Schemes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6691" y="1745671"/>
                <a:ext cx="10709564" cy="489972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Consider multiple access with two users at received power levels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𝑅𝑋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𝑅𝑋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. Rates </a:t>
                </a:r>
                <a:r>
                  <a:rPr lang="en-US" dirty="0"/>
                  <a:t>for </a:t>
                </a:r>
                <a:r>
                  <a:rPr lang="en-US" dirty="0" smtClean="0"/>
                  <a:t>these two users, User 1 and User 2, for several schemes are:</a:t>
                </a:r>
              </a:p>
              <a:p>
                <a:endParaRPr lang="en-US" dirty="0" smtClean="0">
                  <a:solidFill>
                    <a:srgbClr val="00B050"/>
                  </a:solidFill>
                </a:endParaRPr>
              </a:p>
              <a:p>
                <a:r>
                  <a:rPr lang="en-US" dirty="0" smtClean="0">
                    <a:solidFill>
                      <a:srgbClr val="00B050"/>
                    </a:solidFill>
                  </a:rPr>
                  <a:t>NOMA with Successive Interference Cancellation (SIC): </a:t>
                </a:r>
              </a:p>
              <a:p>
                <a:pPr lvl="1"/>
                <a:r>
                  <a:rPr lang="en-US" dirty="0" smtClean="0"/>
                  <a:t>User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decoded first (in presence of interference from user 2). User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 smtClean="0"/>
                  <a:t> decoded in the second stage of SIC after canceling User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9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900" i="1">
                        <a:latin typeface="Cambria Math"/>
                        <a:ea typeface="Cambria Math"/>
                      </a:rPr>
                      <m:t>≤</m:t>
                    </m:r>
                    <m:func>
                      <m:func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9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900" i="1">
                                <a:latin typeface="Cambria Math"/>
                              </a:rPr>
                              <m:t>1+</m:t>
                            </m:r>
                            <m:sSubSup>
                              <m:sSubSupPr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900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900" i="1">
                                    <a:latin typeface="Cambria Math"/>
                                  </a:rPr>
                                  <m:t>𝑅𝑋</m:t>
                                </m:r>
                              </m:sub>
                              <m:sup>
                                <m:r>
                                  <a:rPr lang="en-US" sz="2900" i="1"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sz="2900" i="1">
                                <a:latin typeface="Cambria Math"/>
                              </a:rPr>
                              <m:t>/</m:t>
                            </m:r>
                            <m:d>
                              <m:dPr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sSubSup>
                                      <m:sSubSupPr>
                                        <m:ctrlPr>
                                          <a:rPr lang="en-US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900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2900" i="1">
                                            <a:latin typeface="Cambria Math"/>
                                          </a:rPr>
                                          <m:t>𝑅𝑋</m:t>
                                        </m:r>
                                      </m:sub>
                                      <m:sup>
                                        <m:r>
                                          <a:rPr lang="en-US" sz="29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2900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2900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  <m:sup/>
                                </m:sSubSup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9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900" i="1">
                        <a:latin typeface="Cambria Math"/>
                        <a:ea typeface="Cambria Math"/>
                      </a:rPr>
                      <m:t>≤</m:t>
                    </m:r>
                    <m:func>
                      <m:func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9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900" i="1">
                                <a:latin typeface="Cambria Math"/>
                              </a:rPr>
                              <m:t>1+</m:t>
                            </m:r>
                            <m:sSubSup>
                              <m:sSubSupPr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900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900" i="1">
                                    <a:latin typeface="Cambria Math"/>
                                  </a:rPr>
                                  <m:t>𝑅𝑋</m:t>
                                </m:r>
                              </m:sub>
                              <m:sup>
                                <m:r>
                                  <a:rPr lang="en-US" sz="29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900" i="1">
                                <a:latin typeface="Cambria Math"/>
                              </a:rPr>
                              <m:t>/</m:t>
                            </m:r>
                            <m:sSubSup>
                              <m:sSubSupPr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900" i="1">
                                    <a:latin typeface="Cambria Math"/>
                                    <a:ea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9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b>
                              <m:sup/>
                            </m:sSubSup>
                          </m:e>
                        </m:d>
                      </m:e>
                    </m:func>
                  </m:oMath>
                </a14:m>
                <a:r>
                  <a:rPr lang="en-US" b="0" dirty="0" smtClean="0"/>
                  <a:t> </a:t>
                </a:r>
              </a:p>
              <a:p>
                <a:pPr lvl="1"/>
                <a:r>
                  <a:rPr lang="en-US" dirty="0" smtClean="0"/>
                  <a:t>Similar formulation if decoding order is switched</a:t>
                </a:r>
              </a:p>
              <a:p>
                <a:endParaRPr lang="en-US" dirty="0" smtClean="0">
                  <a:solidFill>
                    <a:srgbClr val="00B050"/>
                  </a:solidFill>
                </a:endParaRPr>
              </a:p>
              <a:p>
                <a:r>
                  <a:rPr lang="en-US" dirty="0" smtClean="0">
                    <a:solidFill>
                      <a:srgbClr val="00B050"/>
                    </a:solidFill>
                  </a:rPr>
                  <a:t>CDMA (without Multi User Detection (MUD)):</a:t>
                </a:r>
                <a:endParaRPr lang="en-US" dirty="0"/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9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900" i="1">
                        <a:latin typeface="Cambria Math"/>
                        <a:ea typeface="Cambria Math"/>
                      </a:rPr>
                      <m:t>≤</m:t>
                    </m:r>
                    <m:func>
                      <m:func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9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900" i="1">
                                <a:latin typeface="Cambria Math"/>
                              </a:rPr>
                              <m:t>1+</m:t>
                            </m:r>
                            <m:sSubSup>
                              <m:sSubSupPr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900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900" i="1">
                                    <a:latin typeface="Cambria Math"/>
                                  </a:rPr>
                                  <m:t>𝑅𝑋</m:t>
                                </m:r>
                              </m:sub>
                              <m:sup>
                                <m:r>
                                  <a:rPr lang="en-US" sz="2900" i="1"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sz="2900" i="1">
                                <a:latin typeface="Cambria Math"/>
                              </a:rPr>
                              <m:t>/</m:t>
                            </m:r>
                            <m:d>
                              <m:dPr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sSubSup>
                                      <m:sSubSupPr>
                                        <m:ctrlPr>
                                          <a:rPr lang="en-US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900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2900" i="1">
                                            <a:latin typeface="Cambria Math"/>
                                          </a:rPr>
                                          <m:t>𝑅𝑋</m:t>
                                        </m:r>
                                      </m:sub>
                                      <m:sup>
                                        <m:r>
                                          <a:rPr lang="en-US" sz="29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2900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2900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  <m:sup/>
                                </m:sSubSup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9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900" i="1">
                        <a:latin typeface="Cambria Math"/>
                        <a:ea typeface="Cambria Math"/>
                      </a:rPr>
                      <m:t>≤</m:t>
                    </m:r>
                    <m:func>
                      <m:func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9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900" i="1">
                                <a:latin typeface="Cambria Math"/>
                              </a:rPr>
                              <m:t>1+</m:t>
                            </m:r>
                            <m:sSubSup>
                              <m:sSubSupPr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900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900" i="1">
                                    <a:latin typeface="Cambria Math"/>
                                  </a:rPr>
                                  <m:t>𝑅𝑋</m:t>
                                </m:r>
                              </m:sub>
                              <m:sup>
                                <m:r>
                                  <a:rPr lang="en-US" sz="29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900" i="1">
                                <a:latin typeface="Cambria Math"/>
                              </a:rPr>
                              <m:t>/</m:t>
                            </m:r>
                            <m:d>
                              <m:dPr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sSubSup>
                                      <m:sSubSupPr>
                                        <m:ctrlPr>
                                          <a:rPr lang="en-US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900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2900" i="1">
                                            <a:latin typeface="Cambria Math"/>
                                          </a:rPr>
                                          <m:t>𝑅𝑋</m:t>
                                        </m:r>
                                      </m:sub>
                                      <m:sup>
                                        <m:r>
                                          <a:rPr lang="en-US" sz="29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r>
                                      <a:rPr lang="en-US" sz="2900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2900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  <m:sup/>
                                </m:sSub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endParaRPr lang="en-US" dirty="0" smtClean="0">
                  <a:solidFill>
                    <a:srgbClr val="00B050"/>
                  </a:solidFill>
                </a:endParaRPr>
              </a:p>
              <a:p>
                <a:r>
                  <a:rPr lang="en-US" dirty="0" smtClean="0">
                    <a:solidFill>
                      <a:srgbClr val="00B050"/>
                    </a:solidFill>
                  </a:rPr>
                  <a:t>OFDMA or FDMA/TDMA: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depending on choice of bandwidth allocation factor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9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900" i="1">
                        <a:latin typeface="Cambria Math"/>
                        <a:ea typeface="Cambria Math"/>
                      </a:rPr>
                      <m:t>≤</m:t>
                    </m:r>
                    <m:func>
                      <m:func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900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sz="2900" i="1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9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900" i="1">
                                <a:latin typeface="Cambria Math"/>
                              </a:rPr>
                              <m:t>1+</m:t>
                            </m:r>
                            <m:sSubSup>
                              <m:sSubSupPr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900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900" i="1">
                                    <a:latin typeface="Cambria Math"/>
                                  </a:rPr>
                                  <m:t>𝑅𝑋</m:t>
                                </m:r>
                              </m:sub>
                              <m:sup>
                                <m:r>
                                  <a:rPr lang="en-US" sz="2900" i="1"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sz="2900" i="1">
                                <a:latin typeface="Cambria Math"/>
                              </a:rPr>
                              <m:t>/</m:t>
                            </m:r>
                            <m:d>
                              <m:dPr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900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n-US" sz="2900" i="1">
                                    <a:latin typeface="Cambria Math"/>
                                    <a:ea typeface="Cambria Math"/>
                                  </a:rPr>
                                  <m:t>×</m:t>
                                </m:r>
                                <m:sSubSup>
                                  <m:sSubSup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900" i="1">
                                        <a:latin typeface="Cambria Math"/>
                                        <a:ea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  <m:sup/>
                                </m:sSubSup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9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9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900" i="1">
                        <a:latin typeface="Cambria Math"/>
                        <a:ea typeface="Cambria Math"/>
                      </a:rPr>
                      <m:t>≤(1−</m:t>
                    </m:r>
                    <m:r>
                      <a:rPr lang="en-US" sz="29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2900" i="1">
                        <a:latin typeface="Cambria Math"/>
                        <a:ea typeface="Cambria Math"/>
                      </a:rPr>
                      <m:t>)×</m:t>
                    </m:r>
                    <m:func>
                      <m:func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90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9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900" i="1">
                                <a:latin typeface="Cambria Math"/>
                              </a:rPr>
                              <m:t>1+</m:t>
                            </m:r>
                            <m:sSubSup>
                              <m:sSubSupPr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900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900" i="1">
                                    <a:latin typeface="Cambria Math"/>
                                  </a:rPr>
                                  <m:t>𝑅𝑋</m:t>
                                </m:r>
                              </m:sub>
                              <m:sup>
                                <m:r>
                                  <a:rPr lang="en-US" sz="29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900" i="1">
                                <a:latin typeface="Cambria Math"/>
                              </a:rPr>
                              <m:t>/</m:t>
                            </m:r>
                            <m:d>
                              <m:dPr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900" i="1">
                                    <a:latin typeface="Cambria Math"/>
                                  </a:rPr>
                                  <m:t>(1−</m:t>
                                </m:r>
                                <m:r>
                                  <a:rPr lang="en-US" sz="2900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n-US" sz="2900" i="1">
                                    <a:latin typeface="Cambria Math"/>
                                    <a:ea typeface="Cambria Math"/>
                                  </a:rPr>
                                  <m:t>)×</m:t>
                                </m:r>
                                <m:sSubSup>
                                  <m:sSubSup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900" i="1">
                                        <a:latin typeface="Cambria Math"/>
                                        <a:ea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  <m:sup/>
                                </m:sSub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In all cases, total capacity is limited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𝑅𝑋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𝑅𝑋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6691" y="1745671"/>
                <a:ext cx="10709564" cy="4899723"/>
              </a:xfrm>
              <a:blipFill>
                <a:blip r:embed="rId3"/>
                <a:stretch>
                  <a:fillRect l="-341" t="-19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30th January 2024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CT216 Lecture 1 Part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487489" y="728701"/>
                <a:ext cx="1798505" cy="72417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𝑅𝑋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9" y="728701"/>
                <a:ext cx="1798505" cy="7241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2066" y="4874557"/>
                <a:ext cx="4555784" cy="13471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𝑅𝑋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𝑅𝑋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1+1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=0.585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66" y="4874557"/>
                <a:ext cx="4555784" cy="1347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5" idx="0"/>
          </p:cNvCxnSpPr>
          <p:nvPr/>
        </p:nvCxnSpPr>
        <p:spPr bwMode="auto">
          <a:xfrm flipV="1">
            <a:off x="2449958" y="3140969"/>
            <a:ext cx="1341787" cy="1733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>
            <a:stCxn id="2" idx="3"/>
          </p:cNvCxnSpPr>
          <p:nvPr/>
        </p:nvCxnSpPr>
        <p:spPr bwMode="auto">
          <a:xfrm>
            <a:off x="3285993" y="1090787"/>
            <a:ext cx="1314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8895004" y="584522"/>
            <a:ext cx="2913538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NOMA allows operation at any point along this pentagon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Operation along this line is strictly better than conventional CDMA (red dot) 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7680176" y="1637071"/>
            <a:ext cx="1214828" cy="423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30th January 2024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CT216 Lecture 1 Part 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EAA1-983A-4ACF-B8BC-C57289F2ADD6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895004" y="1917877"/>
                <a:ext cx="2918454" cy="5338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600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1600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sz="1600" i="1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sz="1600" i="1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600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𝑅𝑋</m:t>
                                    </m:r>
                                  </m:sub>
                                  <m:sup>
                                    <m:r>
                                      <a:rPr lang="en-US" sz="1600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sz="1600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600" i="1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600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𝑅𝑋</m:t>
                                    </m:r>
                                  </m:sub>
                                  <m:sup>
                                    <m:r>
                                      <a:rPr lang="en-US" sz="1600" dirty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sz="1600" dirty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𝑃𝑛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16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=1.585</m:t>
                    </m:r>
                  </m:oMath>
                </a14:m>
                <a:endParaRPr lang="en-IN" sz="16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004" y="1917877"/>
                <a:ext cx="2918454" cy="533800"/>
              </a:xfrm>
              <a:prstGeom prst="rect">
                <a:avLst/>
              </a:prstGeom>
              <a:blipFill>
                <a:blip r:embed="rId5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 bwMode="auto">
          <a:xfrm>
            <a:off x="4742756" y="5548107"/>
            <a:ext cx="1816223" cy="2627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3645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2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283109" y="2323685"/>
            <a:ext cx="9625781" cy="2387600"/>
          </a:xfrm>
        </p:spPr>
        <p:txBody>
          <a:bodyPr anchor="ctr">
            <a:norm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An Overview of </a:t>
            </a:r>
            <a:br>
              <a:rPr lang="en-US" sz="3600" dirty="0" smtClean="0">
                <a:solidFill>
                  <a:srgbClr val="C00000"/>
                </a:solidFill>
              </a:rPr>
            </a:br>
            <a:r>
              <a:rPr lang="en-US" sz="3600" dirty="0" smtClean="0">
                <a:solidFill>
                  <a:srgbClr val="C00000"/>
                </a:solidFill>
              </a:rPr>
              <a:t>Multiple Input Multiple Output (MIMO) Communication Systems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30th January 2024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CT216 Lecture 1 Part 3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A7F3-2245-4848-AE8E-A53CB36C3C7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53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18376" y="897540"/>
            <a:ext cx="3180334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NOMA dominates </a:t>
            </a:r>
            <a:r>
              <a:rPr lang="en-US" sz="1600" dirty="0" smtClean="0"/>
              <a:t>OMA, </a:t>
            </a:r>
            <a:r>
              <a:rPr lang="en-US" sz="1600" dirty="0"/>
              <a:t>except at one point at which </a:t>
            </a:r>
            <a:r>
              <a:rPr lang="en-US" sz="1600" dirty="0" smtClean="0"/>
              <a:t>OMA </a:t>
            </a:r>
            <a:r>
              <a:rPr lang="en-US" sz="1600" dirty="0"/>
              <a:t>performance matches that of NOMA</a:t>
            </a:r>
          </a:p>
          <a:p>
            <a:endParaRPr lang="en-US" sz="1600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7680176" y="1657546"/>
            <a:ext cx="938200" cy="5113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30th January 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CT216 Lecture 1 Part 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EAA1-983A-4ACF-B8BC-C57289F2AD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7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-11806"/>
            <a:ext cx="236982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-11806"/>
            <a:ext cx="248412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0"/>
            <a:ext cx="2461260" cy="685800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 bwMode="auto">
          <a:xfrm>
            <a:off x="3571528" y="5265204"/>
            <a:ext cx="76200" cy="76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6595864" y="4072880"/>
            <a:ext cx="76200" cy="76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9525000" y="2133600"/>
            <a:ext cx="76200" cy="762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i="1"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0564" y="-27384"/>
            <a:ext cx="2368056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Received Power Differential: </a:t>
            </a:r>
          </a:p>
          <a:p>
            <a:r>
              <a:rPr lang="en-US" sz="2000" dirty="0"/>
              <a:t>0 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0600" y="-33117"/>
            <a:ext cx="2483532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Received Power Differential: </a:t>
            </a:r>
          </a:p>
          <a:p>
            <a:r>
              <a:rPr lang="en-US" sz="2000" dirty="0"/>
              <a:t>6 dB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72400" y="1"/>
            <a:ext cx="2461260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Received Power Differential: </a:t>
            </a:r>
          </a:p>
          <a:p>
            <a:r>
              <a:rPr lang="en-US" sz="2000" dirty="0"/>
              <a:t>12 dB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511824" y="2384884"/>
            <a:ext cx="396044" cy="22682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i="1"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524000" y="6345324"/>
            <a:ext cx="9144000" cy="5126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i="1"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05998" y="1484784"/>
            <a:ext cx="3185846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When received powers of the two users are mismatched,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NOMA can operate at a vertex of the pentagon (marked by blue circle) that is optimal as well as fair to both the users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OFDM can achieve optimality but at the expense of fairness to lower powered user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CDMA cannot achieve optimality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30th January 2024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CT216 Lecture 1 Part 3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EAA1-983A-4ACF-B8BC-C57289F2ADD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3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MIMO Channel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 conventional communication system uses one antenna at the transmitter and one antenna at the receiver</a:t>
                </a:r>
              </a:p>
              <a:p>
                <a:pPr lvl="1"/>
                <a:r>
                  <a:rPr lang="en-US" dirty="0" smtClean="0"/>
                  <a:t>The effect of the communication channel from the transmitter to the receiver can be represented as a complex-valued scalar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that gets multiplied with the transmitted complex-valued information-bearing symbol</a:t>
                </a:r>
              </a:p>
              <a:p>
                <a:r>
                  <a:rPr lang="en-US" dirty="0" smtClean="0"/>
                  <a:t>A MIMO (multiple input multiple output) system 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 antennas at the transmitter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 smtClean="0"/>
                  <a:t> antennas at the receiver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 smtClean="0"/>
                  <a:t>effect of the channel </a:t>
                </a:r>
                <a:r>
                  <a:rPr lang="en-US" dirty="0"/>
                  <a:t>from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/>
                  <a:t> transmit antenna </a:t>
                </a:r>
                <a:r>
                  <a:rPr lang="en-US" dirty="0"/>
                  <a:t>to </a:t>
                </a:r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/>
                  <a:t> receive antenna </a:t>
                </a:r>
                <a:r>
                  <a:rPr lang="en-US" dirty="0"/>
                  <a:t>can be represented as a complex-valued scalar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 collection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 smtClean="0"/>
                  <a:t> channel coefficients forms the MIMO channel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812" b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30th January 2024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CT216 Lecture 1 Part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4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MIMO Received Signal Model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The MIMO received signal vector can be written as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IN" dirty="0" smtClean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IN" dirty="0" smtClean="0"/>
                  <a:t> MIMO channel matrix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dirty="0" smtClean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IN" dirty="0" smtClean="0"/>
                  <a:t> vector of transmitted amplitude and phase modulated (APM) symbols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IN" dirty="0" smtClean="0"/>
                  <a:t> are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IN" dirty="0" smtClean="0"/>
                  <a:t> vectors, the latter comprising additive White Gaussian noise (AWGN)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IN" dirty="0" smtClean="0"/>
                  <a:t> receive antennas</a:t>
                </a:r>
              </a:p>
              <a:p>
                <a:r>
                  <a:rPr lang="en-US" dirty="0" smtClean="0"/>
                  <a:t>In this form, the transmitted APM symbols interfere with each other at the receiver and the receiver has difficulty in recovering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 smtClean="0"/>
                  <a:t> given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However, suppose both the transmitter and the receiver leverage singular value decomposition (SVD)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IN" dirty="0" smtClean="0"/>
                  <a:t>, specifically, the matrices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IN" dirty="0" smtClean="0"/>
                  <a:t> of the left and the right singular vectors of sizes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IN" dirty="0" smtClean="0"/>
                  <a:t>, such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IN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𝑑𝑖𝑎𝑔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a diagonal matrix of singular values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IN" dirty="0" smtClean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 nonzero singular values</a:t>
                </a:r>
              </a:p>
              <a:p>
                <a:pPr lvl="1"/>
                <a:r>
                  <a:rPr lang="en-US" dirty="0" smtClean="0"/>
                  <a:t>The matrices </a:t>
                </a:r>
                <a14:m>
                  <m:oMath xmlns:m="http://schemas.openxmlformats.org/officeDocument/2006/math">
                    <m:r>
                      <a:rPr lang="en-IN" b="1" i="1" dirty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b="1" i="1" dirty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are unitary,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b>
                    </m:sSub>
                  </m:oMath>
                </a14:m>
                <a:endParaRPr lang="en-IN" dirty="0" smtClean="0"/>
              </a:p>
              <a:p>
                <a:endParaRPr lang="en-IN" b="1" i="1" dirty="0" smtClean="0"/>
              </a:p>
              <a:p>
                <a:endParaRPr lang="en-IN" b="1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r="-1217" b="-12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30th January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CT216 Lecture 1 Part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EAA1-983A-4ACF-B8BC-C57289F2AD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3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Benefit of MIMO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MIMO transmit beamforming: </a:t>
                </a:r>
              </a:p>
              <a:p>
                <a:pPr lvl="1"/>
                <a:r>
                  <a:rPr lang="en-US" dirty="0" smtClean="0"/>
                  <a:t>the transmitter sends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𝑽𝒙</m:t>
                    </m:r>
                  </m:oMath>
                </a14:m>
                <a:r>
                  <a:rPr lang="en-IN" b="1" dirty="0" smtClean="0"/>
                  <a:t> (</a:t>
                </a:r>
                <a:r>
                  <a:rPr lang="en-IN" dirty="0" smtClean="0"/>
                  <a:t>instead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dirty="0" smtClean="0"/>
                  <a:t>)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IN" dirty="0" smtClean="0"/>
                  <a:t> transmit antennas</a:t>
                </a:r>
              </a:p>
              <a:p>
                <a:pPr lvl="1"/>
                <a:r>
                  <a:rPr lang="en-US" dirty="0" smtClean="0"/>
                  <a:t>This operation can be viewed as transmit side beamforming</a:t>
                </a:r>
                <a:endParaRPr lang="en-IN" dirty="0" smtClean="0"/>
              </a:p>
              <a:p>
                <a:r>
                  <a:rPr lang="en-US" dirty="0" smtClean="0"/>
                  <a:t>The received signal: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endParaRPr lang="en-IN" b="1" i="1" dirty="0" smtClean="0"/>
              </a:p>
              <a:p>
                <a:r>
                  <a:rPr lang="en-US" dirty="0" smtClean="0"/>
                  <a:t>MIMO receive </a:t>
                </a:r>
                <a:r>
                  <a:rPr lang="en-US" dirty="0"/>
                  <a:t>beamforming: </a:t>
                </a:r>
                <a:endParaRPr lang="en-US" dirty="0" smtClean="0"/>
              </a:p>
              <a:p>
                <a:pPr lvl="1"/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/>
                  <a:t>receiver projects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on to the columns of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dirty="0"/>
                  <a:t> to </a:t>
                </a:r>
                <a:r>
                  <a:rPr lang="en-US" dirty="0" smtClean="0"/>
                  <a:t>obtain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IN" b="1" i="1" dirty="0" smtClean="0"/>
              </a:p>
              <a:p>
                <a:pPr lvl="1"/>
                <a:r>
                  <a:rPr lang="en-US" dirty="0" smtClean="0"/>
                  <a:t>This is equivalent to receiver beamforming</a:t>
                </a:r>
              </a:p>
              <a:p>
                <a:r>
                  <a:rPr lang="en-US" dirty="0" smtClean="0"/>
                  <a:t>Due to diagonal nature of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</m:oMath>
                </a14:m>
                <a:r>
                  <a:rPr lang="en-IN" dirty="0" smtClean="0"/>
                  <a:t>, the transmitted APM vector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dirty="0" smtClean="0"/>
                  <a:t> is received without interference in the </a:t>
                </a:r>
                <a:r>
                  <a:rPr lang="en-IN" dirty="0" err="1" smtClean="0"/>
                  <a:t>beamformed</a:t>
                </a:r>
                <a:r>
                  <a:rPr lang="en-IN" dirty="0" smtClean="0"/>
                  <a:t> vector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IN" b="1" dirty="0" smtClean="0"/>
              </a:p>
              <a:p>
                <a:endParaRPr lang="en-IN" b="1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7" t="-30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30th January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CT216 Lecture 1 Part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5EAA1-983A-4ACF-B8BC-C57289F2AD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7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0721" y="3532523"/>
            <a:ext cx="8272555" cy="43685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Benefit of MIMO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42109" y="1722158"/>
                <a:ext cx="10044546" cy="158590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Singular </a:t>
                </a:r>
                <a:r>
                  <a:rPr lang="en-US" dirty="0"/>
                  <a:t>Value Decomposition (SVD)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 allows the MIMO channel to be viewed as being equivalent to a set of parallel Gaussian </a:t>
                </a:r>
                <a:r>
                  <a:rPr lang="en-US" dirty="0" smtClean="0"/>
                  <a:t>channels [2]</a:t>
                </a:r>
              </a:p>
              <a:p>
                <a:r>
                  <a:rPr lang="en-US" dirty="0" smtClean="0"/>
                  <a:t>Information transfer increases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-fold!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2109" y="1722158"/>
                <a:ext cx="10044546" cy="1585906"/>
              </a:xfrm>
              <a:blipFill>
                <a:blip r:embed="rId3"/>
                <a:stretch>
                  <a:fillRect l="-1093" t="-8846" b="-115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890215" y="4212147"/>
          <a:ext cx="8536741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4" imgW="5921423" imgH="1493273" progId="Visio.Drawing.11">
                  <p:embed/>
                </p:oleObj>
              </mc:Choice>
              <mc:Fallback>
                <p:oleObj name="Visio" r:id="rId4" imgW="5921423" imgH="1493273" progId="Visio.Drawing.11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90215" y="4212147"/>
                        <a:ext cx="8536741" cy="2232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79222" y="6171684"/>
                <a:ext cx="508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222" y="6171684"/>
                <a:ext cx="50885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56462" y="5886599"/>
                <a:ext cx="5070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62" y="5886599"/>
                <a:ext cx="50706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586211" y="5886599"/>
                <a:ext cx="382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211" y="5886599"/>
                <a:ext cx="3821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678790" y="5886599"/>
                <a:ext cx="382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790" y="5886599"/>
                <a:ext cx="38215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634795" y="3584444"/>
                <a:ext cx="2387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MIMO System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795" y="3584444"/>
                <a:ext cx="2387128" cy="369332"/>
              </a:xfrm>
              <a:prstGeom prst="rect">
                <a:avLst/>
              </a:prstGeom>
              <a:blipFill>
                <a:blip r:embed="rId10"/>
                <a:stretch>
                  <a:fillRect t="-8197" r="-25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79313" y="3584444"/>
                <a:ext cx="28288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After SVD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𝑅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313" y="3584444"/>
                <a:ext cx="2828851" cy="369332"/>
              </a:xfrm>
              <a:prstGeom prst="rect">
                <a:avLst/>
              </a:prstGeom>
              <a:blipFill>
                <a:blip r:embed="rId11"/>
                <a:stretch>
                  <a:fillRect l="-1724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138851" y="4342862"/>
                <a:ext cx="4228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851" y="4342862"/>
                <a:ext cx="422872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472065" y="4603316"/>
                <a:ext cx="42287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065" y="4603316"/>
                <a:ext cx="422873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764394" y="4625921"/>
                <a:ext cx="518475" cy="2761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𝑅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394" y="4625921"/>
                <a:ext cx="518475" cy="27610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814815" y="5681968"/>
                <a:ext cx="516936" cy="2761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1100" i="1">
                              <a:latin typeface="Cambria Math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815" y="5681968"/>
                <a:ext cx="516936" cy="27610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130900" y="6071265"/>
                <a:ext cx="591700" cy="2761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11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/>
                                </a:rPr>
                                <m:t>𝑅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900" y="6071265"/>
                <a:ext cx="591700" cy="27610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193177" y="4537931"/>
                <a:ext cx="3587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177" y="4537931"/>
                <a:ext cx="358753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194462" y="5074552"/>
                <a:ext cx="3620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4462" y="5074552"/>
                <a:ext cx="362022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194462" y="5578377"/>
                <a:ext cx="3682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sz="11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4462" y="5578377"/>
                <a:ext cx="368242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Arrow 19"/>
          <p:cNvSpPr/>
          <p:nvPr/>
        </p:nvSpPr>
        <p:spPr bwMode="auto">
          <a:xfrm>
            <a:off x="5982567" y="5283796"/>
            <a:ext cx="324036" cy="13080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i="1">
              <a:latin typeface="Arial" charset="0"/>
            </a:endParaRP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30th January 2024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CT216 Lecture 1 Part 3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2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364" y="2119413"/>
            <a:ext cx="3962400" cy="2971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051964" y="1526229"/>
                <a:ext cx="3505200" cy="5334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Capacity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6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×6</m:t>
                    </m:r>
                  </m:oMath>
                </a14:m>
                <a:r>
                  <a:rPr lang="en-US" dirty="0"/>
                  <a:t> MIMO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964" y="1526229"/>
                <a:ext cx="3505200" cy="533400"/>
              </a:xfrm>
              <a:prstGeom prst="rect">
                <a:avLst/>
              </a:prstGeom>
              <a:blipFill>
                <a:blip r:embed="rId4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MIMO: Wherein Lies the Promise?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0514" y="1950936"/>
                <a:ext cx="5882185" cy="434340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Capacity of conventional channels :</a:t>
                </a:r>
              </a:p>
              <a:p>
                <a:pPr marL="0" lvl="1" indent="0">
                  <a:buClr>
                    <a:srgbClr val="333399"/>
                  </a:buClr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𝐶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r>
                              <a:rPr lang="en-US" i="1">
                                <a:latin typeface="Cambria Math"/>
                              </a:rPr>
                              <m:t>𝑆𝑁𝑅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bps/Hz</a:t>
                </a:r>
              </a:p>
              <a:p>
                <a:pPr marL="342900" lvl="1" indent="-342900">
                  <a:buClr>
                    <a:srgbClr val="333399"/>
                  </a:buClr>
                </a:pPr>
                <a:endParaRPr lang="en-US" dirty="0" smtClean="0"/>
              </a:p>
              <a:p>
                <a:r>
                  <a:rPr lang="en-US" dirty="0" smtClean="0"/>
                  <a:t>Capacity of a MIMO channel: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𝐶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det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latin typeface="Cambria Math"/>
                                            </a:rPr>
                                            <m:t>𝑰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𝑅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𝑆𝑁𝑅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×</m:t>
                                      </m:r>
                                      <m:r>
                                        <a:rPr lang="en-US" sz="2000" b="1" i="1">
                                          <a:latin typeface="Cambria Math"/>
                                        </a:rPr>
                                        <m:t>𝑯</m:t>
                                      </m:r>
                                      <m:sSup>
                                        <m:sSupPr>
                                          <m:ctrlPr>
                                            <a:rPr lang="en-US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1" i="1">
                                              <a:latin typeface="Cambria Math"/>
                                            </a:rPr>
                                            <m:t>𝑯</m:t>
                                          </m:r>
                                        </m:e>
                                        <m:sup>
                                          <m:r>
                                            <a:rPr lang="en-US" sz="2000" b="1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For </a:t>
                </a:r>
                <a:r>
                  <a:rPr lang="en-US" dirty="0"/>
                  <a:t>a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den>
                    </m:f>
                    <m:r>
                      <a:rPr lang="en-US" b="1" i="1">
                        <a:latin typeface="Cambria Math"/>
                      </a:rPr>
                      <m:t>𝑯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𝑯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𝑰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and MIMO capacity becomes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𝐶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×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r>
                              <a:rPr lang="en-US" i="1">
                                <a:latin typeface="Cambria Math"/>
                              </a:rPr>
                              <m:t>𝑆𝑁𝑅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bps/Hz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0514" y="1950936"/>
                <a:ext cx="5882185" cy="4343401"/>
              </a:xfrm>
              <a:blipFill>
                <a:blip r:embed="rId5"/>
                <a:stretch>
                  <a:fillRect l="-1865" t="-22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6476999" y="5812469"/>
            <a:ext cx="48816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And this multiplicative gain in capacity is (at least a theoretical and asymptotical) free lunch, without any SNR penalty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65229" y="5206241"/>
            <a:ext cx="35052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It’s as if Bandwidth Increased Six Fold!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30th January 2024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CT216 Lecture 1 Part 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63647" y="4867104"/>
            <a:ext cx="1108363" cy="2969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SNR in dB</a:t>
            </a:r>
            <a:endParaRPr lang="en-IN" sz="1600" dirty="0"/>
          </a:p>
        </p:txBody>
      </p:sp>
      <p:sp>
        <p:nvSpPr>
          <p:cNvPr id="12" name="Rectangle 11"/>
          <p:cNvSpPr/>
          <p:nvPr/>
        </p:nvSpPr>
        <p:spPr>
          <a:xfrm rot="16200000">
            <a:off x="5960891" y="3391392"/>
            <a:ext cx="2041117" cy="427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Capacity in bps/Hz</a:t>
            </a:r>
            <a:endParaRPr lang="en-IN" sz="1600" dirty="0"/>
          </a:p>
        </p:txBody>
      </p:sp>
      <p:sp>
        <p:nvSpPr>
          <p:cNvPr id="13" name="Rectangle 12"/>
          <p:cNvSpPr/>
          <p:nvPr/>
        </p:nvSpPr>
        <p:spPr>
          <a:xfrm rot="20931459">
            <a:off x="8806963" y="4164892"/>
            <a:ext cx="1262651" cy="27966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SISO</a:t>
            </a:r>
            <a:endParaRPr lang="en-IN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 rot="19060855">
                <a:off x="8378769" y="3209355"/>
                <a:ext cx="1262651" cy="2796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6 </m:t>
                    </m:r>
                  </m:oMath>
                </a14:m>
                <a:r>
                  <a:rPr lang="en-US" sz="1600" dirty="0" smtClean="0"/>
                  <a:t>MIMO</a:t>
                </a:r>
                <a:endParaRPr lang="en-IN" sz="16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60855">
                <a:off x="8378769" y="3209355"/>
                <a:ext cx="1262651" cy="279669"/>
              </a:xfrm>
              <a:prstGeom prst="rect">
                <a:avLst/>
              </a:prstGeom>
              <a:blipFill>
                <a:blip r:embed="rId6"/>
                <a:stretch>
                  <a:fillRect t="-3429" r="-64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55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build="p"/>
      <p:bldP spid="10" grpId="0"/>
      <p:bldP spid="11" grpId="0" animBg="1"/>
      <p:bldP spid="9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054" y="756457"/>
            <a:ext cx="8963891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MIMO: Requirements for </a:t>
            </a:r>
            <a:br>
              <a:rPr lang="en-US" dirty="0" smtClean="0"/>
            </a:br>
            <a:r>
              <a:rPr lang="en-US" dirty="0" smtClean="0"/>
              <a:t>a Multiplicative Gain in Capacity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4"/>
              <p:cNvSpPr txBox="1">
                <a:spLocks/>
              </p:cNvSpPr>
              <p:nvPr/>
            </p:nvSpPr>
            <p:spPr bwMode="auto">
              <a:xfrm>
                <a:off x="917864" y="2893230"/>
                <a:ext cx="4114800" cy="34631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ts val="600"/>
                  </a:spcBef>
                  <a:spcAft>
                    <a:spcPct val="0"/>
                  </a:spcAft>
                  <a:buClr>
                    <a:srgbClr val="333399"/>
                  </a:buClr>
                  <a:buFont typeface="Arial" pitchFamily="34" charset="0"/>
                  <a:buChar char="•"/>
                  <a:defRPr sz="2000" kern="1200">
                    <a:solidFill>
                      <a:srgbClr val="000000"/>
                    </a:solidFill>
                    <a:latin typeface="Verdana" pitchFamily="34" charset="0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charset="0"/>
                  <a:buChar char="–"/>
                  <a:defRPr kern="1200">
                    <a:solidFill>
                      <a:srgbClr val="333399"/>
                    </a:solidFill>
                    <a:latin typeface="Verdana" pitchFamily="34" charset="0"/>
                    <a:ea typeface="+mn-ea"/>
                    <a:cs typeface="+mn-cs"/>
                  </a:defRPr>
                </a:lvl2pPr>
                <a:lvl3pPr marL="1143000" indent="-228600" algn="l" rtl="0" eaLnBrk="1" fontAlgn="base" hangingPunct="1">
                  <a:spcBef>
                    <a:spcPts val="600"/>
                  </a:spcBef>
                  <a:spcAft>
                    <a:spcPct val="0"/>
                  </a:spcAft>
                  <a:buClr>
                    <a:srgbClr val="333399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ts val="600"/>
                  </a:spcBef>
                  <a:spcAft>
                    <a:spcPct val="0"/>
                  </a:spcAft>
                  <a:buClr>
                    <a:srgbClr val="333399"/>
                  </a:buClr>
                  <a:buFont typeface="Arial" charset="0"/>
                  <a:buChar char="–"/>
                  <a:defRPr sz="1400" kern="1200">
                    <a:solidFill>
                      <a:srgbClr val="333399"/>
                    </a:solidFill>
                    <a:latin typeface="Verdana" pitchFamily="34" charset="0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itchFamily="34" charset="0"/>
                  <a:buChar char="»"/>
                  <a:defRPr sz="1200"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Stochastic </a:t>
                </a:r>
                <a:r>
                  <a:rPr lang="en-US" sz="1800" dirty="0" smtClean="0"/>
                  <a:t>channels: </a:t>
                </a:r>
                <a:endParaRPr lang="en-US" sz="1800" dirty="0"/>
              </a:p>
              <a:p>
                <a:pPr lvl="1"/>
                <a:r>
                  <a:rPr lang="en-US" sz="1600" dirty="0"/>
                  <a:t>Matrix channel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</a:rPr>
                      <m:t>𝑯</m:t>
                    </m:r>
                  </m:oMath>
                </a14:m>
                <a:r>
                  <a:rPr lang="en-US" sz="1600" dirty="0"/>
                  <a:t> can be </a:t>
                </a:r>
                <a:r>
                  <a:rPr lang="en-US" sz="1600" dirty="0" err="1"/>
                  <a:t>diagonalized</a:t>
                </a:r>
                <a:r>
                  <a:rPr lang="en-US" sz="1600" dirty="0"/>
                  <a:t>, which happens if</a:t>
                </a:r>
              </a:p>
              <a:p>
                <a:pPr lvl="1"/>
                <a:r>
                  <a:rPr lang="en-US" sz="1600" dirty="0"/>
                  <a:t>Columns of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</a:rPr>
                      <m:t>𝑯</m:t>
                    </m:r>
                  </m:oMath>
                </a14:m>
                <a:r>
                  <a:rPr lang="en-US" sz="1600" dirty="0"/>
                  <a:t> are statistically orthogonal or at least uncorrelated, i.e.,</a:t>
                </a:r>
              </a:p>
              <a:p>
                <a:pPr lvl="1"/>
                <a:r>
                  <a:rPr lang="en-US" sz="1600" dirty="0"/>
                  <a:t>Eigenvalues of matrix product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</a:rPr>
                      <m:t>𝑯</m:t>
                    </m:r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/>
                          </a:rPr>
                          <m:t>𝑯</m:t>
                        </m:r>
                      </m:e>
                      <m:sup>
                        <m:r>
                          <a:rPr lang="en-US" sz="1600" b="1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600" dirty="0"/>
                  <a:t> are all nonzero</a:t>
                </a:r>
              </a:p>
              <a:p>
                <a:pPr lvl="2"/>
                <a:r>
                  <a:rPr lang="en-US" sz="1400" dirty="0"/>
                  <a:t>Maximum gain is realized if all eigenvalues are the same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4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7864" y="2893230"/>
                <a:ext cx="4114800" cy="3463120"/>
              </a:xfrm>
              <a:prstGeom prst="rect">
                <a:avLst/>
              </a:prstGeom>
              <a:blipFill>
                <a:blip r:embed="rId2"/>
                <a:stretch>
                  <a:fillRect l="-1037" t="-1056" r="-14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5"/>
              <p:cNvSpPr txBox="1">
                <a:spLocks/>
              </p:cNvSpPr>
              <p:nvPr/>
            </p:nvSpPr>
            <p:spPr>
              <a:xfrm>
                <a:off x="5431912" y="1784159"/>
                <a:ext cx="6227618" cy="4724399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333399"/>
                  </a:buClr>
                  <a:buFont typeface="Arial" pitchFamily="34" charset="0"/>
                  <a:buChar char="•"/>
                  <a:defRPr sz="2000" kern="1200">
                    <a:solidFill>
                      <a:srgbClr val="000000"/>
                    </a:solidFill>
                    <a:latin typeface="Verdana" pitchFamily="34" charset="0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charset="0"/>
                  <a:buChar char="–"/>
                  <a:defRPr kern="1200">
                    <a:solidFill>
                      <a:srgbClr val="333399"/>
                    </a:solidFill>
                    <a:latin typeface="Verdana" pitchFamily="34" charset="0"/>
                    <a:ea typeface="+mn-ea"/>
                    <a:cs typeface="+mn-cs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333399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333399"/>
                  </a:buClr>
                  <a:buFont typeface="Arial" charset="0"/>
                  <a:buChar char="–"/>
                  <a:defRPr sz="1400" kern="1200">
                    <a:solidFill>
                      <a:srgbClr val="333399"/>
                    </a:solidFill>
                    <a:latin typeface="Verdana" pitchFamily="34" charset="0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itchFamily="34" charset="0"/>
                  <a:buChar char="»"/>
                  <a:defRPr sz="1200" kern="1200">
                    <a:solidFill>
                      <a:schemeClr val="tx1"/>
                    </a:solidFill>
                    <a:latin typeface="Verdana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 err="1"/>
                  <a:t>Determinstic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Line of Sight (</a:t>
                </a:r>
                <a:r>
                  <a:rPr lang="en-US" sz="1600" dirty="0" err="1" smtClean="0"/>
                  <a:t>LoS</a:t>
                </a:r>
                <a:r>
                  <a:rPr lang="en-US" sz="1600" dirty="0" smtClean="0"/>
                  <a:t>) channels:</a:t>
                </a:r>
                <a:endParaRPr lang="en-US" sz="1600" dirty="0"/>
              </a:p>
              <a:p>
                <a:pPr lvl="1"/>
                <a:r>
                  <a:rPr lang="en-US" sz="1400" dirty="0"/>
                  <a:t>Using</a:t>
                </a:r>
                <a14:m>
                  <m:oMath xmlns:m="http://schemas.openxmlformats.org/officeDocument/2006/math">
                    <m:r>
                      <a:rPr lang="en-US" sz="1400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1400" dirty="0"/>
                  <a:t> transmit antennas, the transmit array can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400" dirty="0"/>
                  <a:t> beams</a:t>
                </a:r>
              </a:p>
              <a:p>
                <a:pPr lvl="2"/>
                <a:r>
                  <a:rPr lang="en-US" sz="1200" dirty="0"/>
                  <a:t>In the asymptotic case of previous slide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1200" i="1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sz="1200" dirty="0"/>
                  <a:t>), these beams are more sharply defined </a:t>
                </a:r>
              </a:p>
              <a:p>
                <a:pPr lvl="1"/>
                <a:r>
                  <a:rPr lang="en-US" sz="1400" dirty="0"/>
                  <a:t>Each beam has a high directivity toward one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400" dirty="0"/>
                  <a:t> receive antennas and deep nulls toward the remaining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−1</m:t>
                    </m:r>
                  </m:oMath>
                </a14:m>
                <a:r>
                  <a:rPr lang="en-US" sz="1400" dirty="0"/>
                  <a:t> receive antennas</a:t>
                </a:r>
              </a:p>
              <a:p>
                <a:pPr lvl="2"/>
                <a:r>
                  <a:rPr lang="en-US" sz="1200" dirty="0"/>
                  <a:t>Single User MIMO: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200" dirty="0"/>
                  <a:t> antennas belong to the same terminal</a:t>
                </a:r>
              </a:p>
              <a:p>
                <a:pPr lvl="2"/>
                <a:r>
                  <a:rPr lang="en-US" sz="1200" dirty="0"/>
                  <a:t>Multi User MIMO: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sz="1200">
                        <a:latin typeface="Cambria Math"/>
                      </a:rPr>
                      <m:t>/</m:t>
                    </m:r>
                    <m:r>
                      <m:rPr>
                        <m:sty m:val="p"/>
                      </m:rPr>
                      <a:rPr lang="en-US" sz="1200">
                        <a:latin typeface="Cambria Math"/>
                      </a:rPr>
                      <m:t>m</m:t>
                    </m:r>
                  </m:oMath>
                </a14:m>
                <a:r>
                  <a:rPr lang="en-US" sz="1200" dirty="0"/>
                  <a:t> terminals,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/>
                      </a:rPr>
                      <m:t>𝑚</m:t>
                    </m:r>
                  </m:oMath>
                </a14:m>
                <a:r>
                  <a:rPr lang="en-US" sz="1200" dirty="0"/>
                  <a:t> antennas/terminal (Massive MIMO: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/>
                      </a:rPr>
                      <m:t>𝑚</m:t>
                    </m:r>
                    <m:r>
                      <a:rPr lang="en-US" sz="1200" i="1">
                        <a:latin typeface="Cambria Math"/>
                      </a:rPr>
                      <m:t>=1)</m:t>
                    </m:r>
                  </m:oMath>
                </a14:m>
                <a:r>
                  <a:rPr lang="en-US" sz="1200" dirty="0"/>
                  <a:t> </a:t>
                </a:r>
              </a:p>
              <a:p>
                <a:pPr lvl="1"/>
                <a:r>
                  <a:rPr lang="en-US" sz="1400" dirty="0"/>
                  <a:t>High directivity ensures that each of these “beams” (or spatial channels) does not suffer from SNR loss compared to SISO</a:t>
                </a:r>
              </a:p>
              <a:p>
                <a:pPr lvl="1"/>
                <a:r>
                  <a:rPr lang="en-US" sz="1400" dirty="0"/>
                  <a:t>Deep nulls ensure that these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400" dirty="0"/>
                  <a:t> channels do not interfere with each other</a:t>
                </a:r>
              </a:p>
              <a:p>
                <a:pPr lvl="1"/>
                <a:r>
                  <a:rPr lang="en-US" sz="1400" dirty="0"/>
                  <a:t>End result is multiplicative gain in throughput shown on the previous slide - the “spatial” multiplexing gain</a:t>
                </a:r>
              </a:p>
            </p:txBody>
          </p:sp>
        </mc:Choice>
        <mc:Fallback xmlns="">
          <p:sp>
            <p:nvSpPr>
              <p:cNvPr id="5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912" y="1784159"/>
                <a:ext cx="6227618" cy="4724399"/>
              </a:xfrm>
              <a:prstGeom prst="rect">
                <a:avLst/>
              </a:prstGeom>
              <a:blipFill>
                <a:blip r:embed="rId3"/>
                <a:stretch>
                  <a:fillRect l="-391" t="-387" r="-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17864" y="1784159"/>
                <a:ext cx="4114800" cy="92333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dirty="0"/>
                  <a:t>Even in non asymptotic case, MIMO channel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 can provide a multiplicative growth in channel capacity </a:t>
                </a:r>
                <a:r>
                  <a:rPr lang="en-US" i="1" u="sng" dirty="0"/>
                  <a:t>provided</a:t>
                </a:r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64" y="1784159"/>
                <a:ext cx="4114800" cy="923330"/>
              </a:xfrm>
              <a:prstGeom prst="rect">
                <a:avLst/>
              </a:prstGeom>
              <a:blipFill>
                <a:blip r:embed="rId4"/>
                <a:stretch>
                  <a:fillRect l="-1331" t="-3947" b="-92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30th January 2024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CT216 Lecture 1 Part 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3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524000" y="6492876"/>
            <a:ext cx="2133600" cy="365125"/>
          </a:xfrm>
        </p:spPr>
        <p:txBody>
          <a:bodyPr/>
          <a:lstStyle/>
          <a:p>
            <a:r>
              <a:rPr lang="en-US" smtClean="0"/>
              <a:t>30th January 2024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620000" y="6492876"/>
            <a:ext cx="3048000" cy="365125"/>
          </a:xfrm>
        </p:spPr>
        <p:txBody>
          <a:bodyPr/>
          <a:lstStyle/>
          <a:p>
            <a:r>
              <a:rPr lang="fr-FR" smtClean="0"/>
              <a:t>CT216 Lecture 1 Part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492876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61641"/>
            <a:ext cx="7237135" cy="5032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905000" y="6096001"/>
            <a:ext cx="6705600" cy="396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Borrowed from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[2]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772891" y="731574"/>
                <a:ext cx="6324600" cy="663257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 technology challenge: for the SVD to provide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different singular values, the antennas have to be sufficiently separated.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891" y="731574"/>
                <a:ext cx="6324600" cy="663257"/>
              </a:xfrm>
              <a:prstGeom prst="rect">
                <a:avLst/>
              </a:prstGeom>
              <a:blipFill>
                <a:blip r:embed="rId3"/>
                <a:stretch>
                  <a:fillRect t="-3636" b="-11818"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98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901</Words>
  <Application>Microsoft Office PowerPoint</Application>
  <PresentationFormat>Widescreen</PresentationFormat>
  <Paragraphs>208</Paragraphs>
  <Slides>21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Verdana</vt:lpstr>
      <vt:lpstr>Wingdings</vt:lpstr>
      <vt:lpstr>Office Theme</vt:lpstr>
      <vt:lpstr>Visio</vt:lpstr>
      <vt:lpstr>Document</vt:lpstr>
      <vt:lpstr>CT216 Lecture 1 Part 3</vt:lpstr>
      <vt:lpstr>An Overview of  Multiple Input Multiple Output (MIMO) Communication Systems</vt:lpstr>
      <vt:lpstr>MIMO Channel Model</vt:lpstr>
      <vt:lpstr>MIMO Received Signal Model</vt:lpstr>
      <vt:lpstr>Benefit of MIMO</vt:lpstr>
      <vt:lpstr>Benefit of MIMO</vt:lpstr>
      <vt:lpstr>MIMO: Wherein Lies the Promise?</vt:lpstr>
      <vt:lpstr>MIMO: Requirements for  a Multiplicative Gain in Capacity</vt:lpstr>
      <vt:lpstr>PowerPoint Presentation</vt:lpstr>
      <vt:lpstr>Orthogonal Frequency Division Multiplexing (OFDM)</vt:lpstr>
      <vt:lpstr>OFDM: Summary</vt:lpstr>
      <vt:lpstr>OFDM and a Model of Wireless Channel with Intersymbol Interference (ISI)</vt:lpstr>
      <vt:lpstr>OFDM and a Model of Wireless Channel with ISI</vt:lpstr>
      <vt:lpstr>Eigendecomposition of the Channel with ISI</vt:lpstr>
      <vt:lpstr>View of OFDM as Linear Precoding</vt:lpstr>
      <vt:lpstr>View of OFDM as Linear Precoding</vt:lpstr>
      <vt:lpstr>An Comparison of Multiple Access Schemes: Two User Channel Capacity </vt:lpstr>
      <vt:lpstr>Two-User Capacity Formulations for  Several Multiple Access Schemes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13</cp:revision>
  <dcterms:created xsi:type="dcterms:W3CDTF">2024-01-09T16:59:39Z</dcterms:created>
  <dcterms:modified xsi:type="dcterms:W3CDTF">2024-01-31T05:18:24Z</dcterms:modified>
</cp:coreProperties>
</file>