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61" r:id="rId5"/>
    <p:sldId id="262" r:id="rId6"/>
    <p:sldId id="263" r:id="rId7"/>
    <p:sldId id="264" r:id="rId8"/>
    <p:sldId id="265" r:id="rId9"/>
    <p:sldId id="284" r:id="rId10"/>
    <p:sldId id="291" r:id="rId11"/>
    <p:sldId id="287" r:id="rId12"/>
    <p:sldId id="288" r:id="rId13"/>
    <p:sldId id="285" r:id="rId14"/>
    <p:sldId id="289" r:id="rId15"/>
    <p:sldId id="292" r:id="rId16"/>
    <p:sldId id="281" r:id="rId17"/>
    <p:sldId id="266" r:id="rId18"/>
    <p:sldId id="267" r:id="rId19"/>
    <p:sldId id="268" r:id="rId20"/>
    <p:sldId id="294" r:id="rId21"/>
    <p:sldId id="269" r:id="rId22"/>
    <p:sldId id="293" r:id="rId23"/>
    <p:sldId id="282" r:id="rId24"/>
    <p:sldId id="280" r:id="rId25"/>
    <p:sldId id="283" r:id="rId26"/>
    <p:sldId id="270" r:id="rId27"/>
    <p:sldId id="295" r:id="rId28"/>
    <p:sldId id="271" r:id="rId29"/>
    <p:sldId id="290" r:id="rId30"/>
    <p:sldId id="272" r:id="rId31"/>
    <p:sldId id="279" r:id="rId32"/>
    <p:sldId id="273"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83" d="100"/>
          <a:sy n="83"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1DC9AA-A208-4BEF-A3E7-5C62A0DA7198}" type="datetimeFigureOut">
              <a:rPr lang="en-IN" smtClean="0"/>
              <a:t>22-03-2023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A088F-9DB6-4858-BC17-6D2E78498C0A}" type="slidenum">
              <a:rPr lang="en-IN" smtClean="0"/>
              <a:t>‹#›</a:t>
            </a:fld>
            <a:endParaRPr lang="en-IN"/>
          </a:p>
        </p:txBody>
      </p:sp>
    </p:spTree>
    <p:extLst>
      <p:ext uri="{BB962C8B-B14F-4D97-AF65-F5344CB8AC3E}">
        <p14:creationId xmlns:p14="http://schemas.microsoft.com/office/powerpoint/2010/main" val="237794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EAA088F-9DB6-4858-BC17-6D2E78498C0A}" type="slidenum">
              <a:rPr lang="en-IN" smtClean="0"/>
              <a:t>21</a:t>
            </a:fld>
            <a:endParaRPr lang="en-IN"/>
          </a:p>
        </p:txBody>
      </p:sp>
    </p:spTree>
    <p:extLst>
      <p:ext uri="{BB962C8B-B14F-4D97-AF65-F5344CB8AC3E}">
        <p14:creationId xmlns:p14="http://schemas.microsoft.com/office/powerpoint/2010/main" val="2975431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2BE95F-DE25-4409-9062-536AE23E6B36}"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86008-B57E-4EA2-8E79-37CC69BA1619}" type="slidenum">
              <a:rPr lang="en-IN" smtClean="0"/>
              <a:t>‹#›</a:t>
            </a:fld>
            <a:endParaRPr lang="en-IN"/>
          </a:p>
        </p:txBody>
      </p:sp>
    </p:spTree>
    <p:extLst>
      <p:ext uri="{BB962C8B-B14F-4D97-AF65-F5344CB8AC3E}">
        <p14:creationId xmlns:p14="http://schemas.microsoft.com/office/powerpoint/2010/main" val="291214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2BE95F-DE25-4409-9062-536AE23E6B36}"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86008-B57E-4EA2-8E79-37CC69BA1619}" type="slidenum">
              <a:rPr lang="en-IN" smtClean="0"/>
              <a:t>‹#›</a:t>
            </a:fld>
            <a:endParaRPr lang="en-IN"/>
          </a:p>
        </p:txBody>
      </p:sp>
    </p:spTree>
    <p:extLst>
      <p:ext uri="{BB962C8B-B14F-4D97-AF65-F5344CB8AC3E}">
        <p14:creationId xmlns:p14="http://schemas.microsoft.com/office/powerpoint/2010/main" val="2598321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2BE95F-DE25-4409-9062-536AE23E6B36}"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86008-B57E-4EA2-8E79-37CC69BA1619}" type="slidenum">
              <a:rPr lang="en-IN" smtClean="0"/>
              <a:t>‹#›</a:t>
            </a:fld>
            <a:endParaRPr lang="en-IN"/>
          </a:p>
        </p:txBody>
      </p:sp>
    </p:spTree>
    <p:extLst>
      <p:ext uri="{BB962C8B-B14F-4D97-AF65-F5344CB8AC3E}">
        <p14:creationId xmlns:p14="http://schemas.microsoft.com/office/powerpoint/2010/main" val="345468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2BE95F-DE25-4409-9062-536AE23E6B36}"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86008-B57E-4EA2-8E79-37CC69BA1619}" type="slidenum">
              <a:rPr lang="en-IN" smtClean="0"/>
              <a:t>‹#›</a:t>
            </a:fld>
            <a:endParaRPr lang="en-IN"/>
          </a:p>
        </p:txBody>
      </p:sp>
    </p:spTree>
    <p:extLst>
      <p:ext uri="{BB962C8B-B14F-4D97-AF65-F5344CB8AC3E}">
        <p14:creationId xmlns:p14="http://schemas.microsoft.com/office/powerpoint/2010/main" val="392976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E2BE95F-DE25-4409-9062-536AE23E6B36}"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86008-B57E-4EA2-8E79-37CC69BA1619}" type="slidenum">
              <a:rPr lang="en-IN" smtClean="0"/>
              <a:t>‹#›</a:t>
            </a:fld>
            <a:endParaRPr lang="en-IN"/>
          </a:p>
        </p:txBody>
      </p:sp>
    </p:spTree>
    <p:extLst>
      <p:ext uri="{BB962C8B-B14F-4D97-AF65-F5344CB8AC3E}">
        <p14:creationId xmlns:p14="http://schemas.microsoft.com/office/powerpoint/2010/main" val="102043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E2BE95F-DE25-4409-9062-536AE23E6B36}"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86008-B57E-4EA2-8E79-37CC69BA1619}" type="slidenum">
              <a:rPr lang="en-IN" smtClean="0"/>
              <a:t>‹#›</a:t>
            </a:fld>
            <a:endParaRPr lang="en-IN"/>
          </a:p>
        </p:txBody>
      </p:sp>
    </p:spTree>
    <p:extLst>
      <p:ext uri="{BB962C8B-B14F-4D97-AF65-F5344CB8AC3E}">
        <p14:creationId xmlns:p14="http://schemas.microsoft.com/office/powerpoint/2010/main" val="424226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E2BE95F-DE25-4409-9062-536AE23E6B36}" type="datetimeFigureOut">
              <a:rPr lang="en-IN" smtClean="0"/>
              <a:t>22-03-2023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386008-B57E-4EA2-8E79-37CC69BA1619}" type="slidenum">
              <a:rPr lang="en-IN" smtClean="0"/>
              <a:t>‹#›</a:t>
            </a:fld>
            <a:endParaRPr lang="en-IN"/>
          </a:p>
        </p:txBody>
      </p:sp>
    </p:spTree>
    <p:extLst>
      <p:ext uri="{BB962C8B-B14F-4D97-AF65-F5344CB8AC3E}">
        <p14:creationId xmlns:p14="http://schemas.microsoft.com/office/powerpoint/2010/main" val="2570721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E2BE95F-DE25-4409-9062-536AE23E6B36}" type="datetimeFigureOut">
              <a:rPr lang="en-IN" smtClean="0"/>
              <a:t>22-03-2023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386008-B57E-4EA2-8E79-37CC69BA1619}" type="slidenum">
              <a:rPr lang="en-IN" smtClean="0"/>
              <a:t>‹#›</a:t>
            </a:fld>
            <a:endParaRPr lang="en-IN"/>
          </a:p>
        </p:txBody>
      </p:sp>
    </p:spTree>
    <p:extLst>
      <p:ext uri="{BB962C8B-B14F-4D97-AF65-F5344CB8AC3E}">
        <p14:creationId xmlns:p14="http://schemas.microsoft.com/office/powerpoint/2010/main" val="259751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2BE95F-DE25-4409-9062-536AE23E6B36}" type="datetimeFigureOut">
              <a:rPr lang="en-IN" smtClean="0"/>
              <a:t>22-03-2023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386008-B57E-4EA2-8E79-37CC69BA1619}" type="slidenum">
              <a:rPr lang="en-IN" smtClean="0"/>
              <a:t>‹#›</a:t>
            </a:fld>
            <a:endParaRPr lang="en-IN"/>
          </a:p>
        </p:txBody>
      </p:sp>
    </p:spTree>
    <p:extLst>
      <p:ext uri="{BB962C8B-B14F-4D97-AF65-F5344CB8AC3E}">
        <p14:creationId xmlns:p14="http://schemas.microsoft.com/office/powerpoint/2010/main" val="94797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2BE95F-DE25-4409-9062-536AE23E6B36}"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86008-B57E-4EA2-8E79-37CC69BA1619}" type="slidenum">
              <a:rPr lang="en-IN" smtClean="0"/>
              <a:t>‹#›</a:t>
            </a:fld>
            <a:endParaRPr lang="en-IN"/>
          </a:p>
        </p:txBody>
      </p:sp>
    </p:spTree>
    <p:extLst>
      <p:ext uri="{BB962C8B-B14F-4D97-AF65-F5344CB8AC3E}">
        <p14:creationId xmlns:p14="http://schemas.microsoft.com/office/powerpoint/2010/main" val="15397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E2BE95F-DE25-4409-9062-536AE23E6B36}"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86008-B57E-4EA2-8E79-37CC69BA1619}" type="slidenum">
              <a:rPr lang="en-IN" smtClean="0"/>
              <a:t>‹#›</a:t>
            </a:fld>
            <a:endParaRPr lang="en-IN"/>
          </a:p>
        </p:txBody>
      </p:sp>
    </p:spTree>
    <p:extLst>
      <p:ext uri="{BB962C8B-B14F-4D97-AF65-F5344CB8AC3E}">
        <p14:creationId xmlns:p14="http://schemas.microsoft.com/office/powerpoint/2010/main" val="251086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BE95F-DE25-4409-9062-536AE23E6B36}" type="datetimeFigureOut">
              <a:rPr lang="en-IN" smtClean="0"/>
              <a:t>22-03-2023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86008-B57E-4EA2-8E79-37CC69BA1619}" type="slidenum">
              <a:rPr lang="en-IN" smtClean="0"/>
              <a:t>‹#›</a:t>
            </a:fld>
            <a:endParaRPr lang="en-IN"/>
          </a:p>
        </p:txBody>
      </p:sp>
    </p:spTree>
    <p:extLst>
      <p:ext uri="{BB962C8B-B14F-4D97-AF65-F5344CB8AC3E}">
        <p14:creationId xmlns:p14="http://schemas.microsoft.com/office/powerpoint/2010/main" val="315505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Introducing the Economy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418612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For example, if a basket consisting of 1 computer, 1 ton of rice, and half a ton of steel was 1000 US dollars in New York and the same goods cost 60000 rupees in Mumbai, the PPP exchange rate would be 60 Indian rupee for every 1 US dollar.</a:t>
            </a:r>
          </a:p>
          <a:p>
            <a:pPr algn="just"/>
            <a:r>
              <a:rPr lang="en-US" dirty="0"/>
              <a:t>Because PPP exchange rates are more stable and are less affected by tariffs, they are used for many international comparisons, such as comparing countries' GDPs or other national income statistics. These numbers often come with the label </a:t>
            </a:r>
            <a:r>
              <a:rPr lang="en-US" b="1" dirty="0" smtClean="0"/>
              <a:t>PPP-adjusted.</a:t>
            </a:r>
            <a:endParaRPr lang="en-IN" dirty="0"/>
          </a:p>
        </p:txBody>
      </p:sp>
    </p:spTree>
    <p:extLst>
      <p:ext uri="{BB962C8B-B14F-4D97-AF65-F5344CB8AC3E}">
        <p14:creationId xmlns:p14="http://schemas.microsoft.com/office/powerpoint/2010/main" val="4033697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6510"/>
          </a:xfrm>
          <a:solidFill>
            <a:schemeClr val="accent2">
              <a:lumMod val="40000"/>
              <a:lumOff val="60000"/>
            </a:schemeClr>
          </a:solidFill>
        </p:spPr>
        <p:txBody>
          <a:bodyPr/>
          <a:lstStyle/>
          <a:p>
            <a:pPr algn="ctr"/>
            <a:r>
              <a:rPr lang="en-US" dirty="0" smtClean="0"/>
              <a:t>GDP and GNP</a:t>
            </a:r>
            <a:endParaRPr lang="en-IN" dirty="0"/>
          </a:p>
        </p:txBody>
      </p:sp>
      <p:sp>
        <p:nvSpPr>
          <p:cNvPr id="3" name="Content Placeholder 2"/>
          <p:cNvSpPr>
            <a:spLocks noGrp="1"/>
          </p:cNvSpPr>
          <p:nvPr>
            <p:ph idx="1"/>
          </p:nvPr>
        </p:nvSpPr>
        <p:spPr>
          <a:xfrm>
            <a:off x="838200" y="1622424"/>
            <a:ext cx="10383982" cy="4879976"/>
          </a:xfrm>
        </p:spPr>
        <p:txBody>
          <a:bodyPr>
            <a:normAutofit fontScale="92500" lnSpcReduction="20000"/>
          </a:bodyPr>
          <a:lstStyle/>
          <a:p>
            <a:pPr algn="just"/>
            <a:r>
              <a:rPr lang="en-US" dirty="0"/>
              <a:t>GDP is the total output of goods and services within the </a:t>
            </a:r>
            <a:r>
              <a:rPr lang="en-US" dirty="0" smtClean="0"/>
              <a:t>economy (i.e. domestic boundary) irrespective </a:t>
            </a:r>
            <a:r>
              <a:rPr lang="en-US" dirty="0"/>
              <a:t>of whether that output (income) is attributable to entities resident inside or outside the economy. GNP is the total output of goods and services (income) attributable to entities resident within the economy irrespective of whether that output was created inside or outside the economy.</a:t>
            </a:r>
          </a:p>
          <a:p>
            <a:pPr algn="just"/>
            <a:r>
              <a:rPr lang="en-US" dirty="0" smtClean="0"/>
              <a:t>For </a:t>
            </a:r>
            <a:r>
              <a:rPr lang="en-US" dirty="0"/>
              <a:t>instance, part of </a:t>
            </a:r>
            <a:r>
              <a:rPr lang="en-US" dirty="0" smtClean="0"/>
              <a:t>Indian GDP corresponds to </a:t>
            </a:r>
            <a:r>
              <a:rPr lang="en-US" dirty="0"/>
              <a:t>the profits earned by Honda from its </a:t>
            </a:r>
            <a:r>
              <a:rPr lang="en-US" dirty="0" smtClean="0"/>
              <a:t>Indian </a:t>
            </a:r>
            <a:r>
              <a:rPr lang="en-US" dirty="0"/>
              <a:t>manufacturing operations. These profits </a:t>
            </a:r>
            <a:r>
              <a:rPr lang="en-US" dirty="0" smtClean="0"/>
              <a:t>are part </a:t>
            </a:r>
            <a:r>
              <a:rPr lang="en-US" dirty="0"/>
              <a:t>of Japan’s GNP, because they are the income of Japanese-owned capital</a:t>
            </a:r>
            <a:r>
              <a:rPr lang="en-US" dirty="0" smtClean="0"/>
              <a:t>.</a:t>
            </a:r>
          </a:p>
          <a:p>
            <a:pPr algn="just"/>
            <a:r>
              <a:rPr lang="en-US" b="1" dirty="0" smtClean="0"/>
              <a:t>GNP= GDP+ Net factor Income from Abroad</a:t>
            </a:r>
            <a:r>
              <a:rPr lang="en-US" dirty="0" smtClean="0"/>
              <a:t>. Factor </a:t>
            </a:r>
            <a:r>
              <a:rPr lang="en-US" dirty="0"/>
              <a:t>income includes interest and dividends earned on financial and real capital assets working abroad, as well as wages, salaries, and other labor income earned by domestic residents working outside the country</a:t>
            </a:r>
            <a:r>
              <a:rPr lang="en-US" dirty="0" smtClean="0"/>
              <a:t>. Thus, GNP </a:t>
            </a:r>
            <a:r>
              <a:rPr lang="en-US" dirty="0"/>
              <a:t>can be greater than or lesser than GDP depending on whether Net factor income is positive or negative. </a:t>
            </a:r>
            <a:endParaRPr lang="en-US" dirty="0" smtClean="0"/>
          </a:p>
        </p:txBody>
      </p:sp>
    </p:spTree>
    <p:extLst>
      <p:ext uri="{BB962C8B-B14F-4D97-AF65-F5344CB8AC3E}">
        <p14:creationId xmlns:p14="http://schemas.microsoft.com/office/powerpoint/2010/main" val="3031883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a:solidFill>
            <a:schemeClr val="accent3">
              <a:lumMod val="20000"/>
              <a:lumOff val="80000"/>
            </a:schemeClr>
          </a:solidFill>
        </p:spPr>
        <p:txBody>
          <a:bodyPr/>
          <a:lstStyle/>
          <a:p>
            <a:pPr algn="ctr"/>
            <a:r>
              <a:rPr lang="en-US" dirty="0" smtClean="0"/>
              <a:t>GDP and NDP</a:t>
            </a:r>
            <a:endParaRPr lang="en-IN" dirty="0"/>
          </a:p>
        </p:txBody>
      </p:sp>
      <p:sp>
        <p:nvSpPr>
          <p:cNvPr id="3" name="Content Placeholder 2"/>
          <p:cNvSpPr>
            <a:spLocks noGrp="1"/>
          </p:cNvSpPr>
          <p:nvPr>
            <p:ph idx="1"/>
          </p:nvPr>
        </p:nvSpPr>
        <p:spPr/>
        <p:txBody>
          <a:bodyPr/>
          <a:lstStyle/>
          <a:p>
            <a:pPr algn="just"/>
            <a:r>
              <a:rPr lang="en-IN" dirty="0" smtClean="0"/>
              <a:t>Capital </a:t>
            </a:r>
            <a:r>
              <a:rPr lang="en-US" dirty="0" smtClean="0"/>
              <a:t>wears </a:t>
            </a:r>
            <a:r>
              <a:rPr lang="en-US" dirty="0"/>
              <a:t>out, or depreciates</a:t>
            </a:r>
            <a:r>
              <a:rPr lang="en-US" i="1" dirty="0"/>
              <a:t>, </a:t>
            </a:r>
            <a:r>
              <a:rPr lang="en-US" dirty="0"/>
              <a:t>while it is being used to produce output. </a:t>
            </a:r>
            <a:r>
              <a:rPr lang="en-US" b="1" dirty="0"/>
              <a:t>Net domestic </a:t>
            </a:r>
            <a:r>
              <a:rPr lang="en-US" b="1" dirty="0" smtClean="0"/>
              <a:t>product (NDP</a:t>
            </a:r>
            <a:r>
              <a:rPr lang="en-US" b="1" dirty="0"/>
              <a:t>) is equal to GDP minus depreciation. </a:t>
            </a:r>
            <a:endParaRPr lang="en-US" b="1" dirty="0" smtClean="0"/>
          </a:p>
          <a:p>
            <a:pPr algn="just"/>
            <a:r>
              <a:rPr lang="en-US" dirty="0" smtClean="0"/>
              <a:t>NDP </a:t>
            </a:r>
            <a:r>
              <a:rPr lang="en-US" dirty="0"/>
              <a:t>thus comes closer to </a:t>
            </a:r>
            <a:r>
              <a:rPr lang="en-US" dirty="0" smtClean="0"/>
              <a:t>measuring the </a:t>
            </a:r>
            <a:r>
              <a:rPr lang="en-US" dirty="0"/>
              <a:t>net amount of goods produced in the country in a given period: It is the total </a:t>
            </a:r>
            <a:r>
              <a:rPr lang="en-US" dirty="0" smtClean="0"/>
              <a:t>value of </a:t>
            </a:r>
            <a:r>
              <a:rPr lang="en-US" dirty="0"/>
              <a:t>production minus the value of the amount of capital used up in producing that output.</a:t>
            </a:r>
            <a:endParaRPr lang="en-IN" dirty="0"/>
          </a:p>
        </p:txBody>
      </p:sp>
    </p:spTree>
    <p:extLst>
      <p:ext uri="{BB962C8B-B14F-4D97-AF65-F5344CB8AC3E}">
        <p14:creationId xmlns:p14="http://schemas.microsoft.com/office/powerpoint/2010/main" val="560639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402"/>
          </a:xfrm>
          <a:solidFill>
            <a:schemeClr val="accent1">
              <a:lumMod val="40000"/>
              <a:lumOff val="60000"/>
            </a:schemeClr>
          </a:solidFill>
        </p:spPr>
        <p:txBody>
          <a:bodyPr/>
          <a:lstStyle/>
          <a:p>
            <a:pPr algn="ctr"/>
            <a:r>
              <a:rPr lang="en-US" dirty="0" smtClean="0"/>
              <a:t>Uses of GDP</a:t>
            </a:r>
            <a:endParaRPr lang="en-IN" dirty="0"/>
          </a:p>
        </p:txBody>
      </p:sp>
      <p:sp>
        <p:nvSpPr>
          <p:cNvPr id="3" name="Content Placeholder 2"/>
          <p:cNvSpPr>
            <a:spLocks noGrp="1"/>
          </p:cNvSpPr>
          <p:nvPr>
            <p:ph idx="1"/>
          </p:nvPr>
        </p:nvSpPr>
        <p:spPr/>
        <p:txBody>
          <a:bodyPr/>
          <a:lstStyle/>
          <a:p>
            <a:pPr algn="just"/>
            <a:r>
              <a:rPr lang="en-US" dirty="0" smtClean="0"/>
              <a:t>GDP </a:t>
            </a:r>
            <a:r>
              <a:rPr lang="en-US" dirty="0"/>
              <a:t>provides a direct indication of the health and growth of the </a:t>
            </a:r>
            <a:r>
              <a:rPr lang="en-US" dirty="0" smtClean="0"/>
              <a:t>economy. Hence, businesses </a:t>
            </a:r>
            <a:r>
              <a:rPr lang="en-US" dirty="0"/>
              <a:t>can use GDP as a guide to their business strategy</a:t>
            </a:r>
            <a:r>
              <a:rPr lang="en-US" dirty="0" smtClean="0"/>
              <a:t>. </a:t>
            </a:r>
          </a:p>
          <a:p>
            <a:pPr algn="just"/>
            <a:r>
              <a:rPr lang="en-US" dirty="0"/>
              <a:t>Comparing the GDP growth rates of different countries can play a part in asset allocation, aiding decisions about whether to invest in fast-growing economies abroad—and if so, which ones</a:t>
            </a:r>
            <a:r>
              <a:rPr lang="en-US" dirty="0" smtClean="0"/>
              <a:t>.</a:t>
            </a:r>
          </a:p>
          <a:p>
            <a:pPr algn="just"/>
            <a:r>
              <a:rPr lang="en-US" dirty="0"/>
              <a:t>Government </a:t>
            </a:r>
            <a:r>
              <a:rPr lang="en-US" dirty="0" smtClean="0"/>
              <a:t>and the central bank use </a:t>
            </a:r>
            <a:r>
              <a:rPr lang="en-US" dirty="0"/>
              <a:t>the growth rate and other GDP </a:t>
            </a:r>
            <a:r>
              <a:rPr lang="en-US" dirty="0" smtClean="0"/>
              <a:t>statistics </a:t>
            </a:r>
            <a:r>
              <a:rPr lang="en-US" dirty="0"/>
              <a:t>as part of their decision process in determining what type of </a:t>
            </a:r>
            <a:r>
              <a:rPr lang="en-US" dirty="0" smtClean="0"/>
              <a:t>fiscal and monetary </a:t>
            </a:r>
            <a:r>
              <a:rPr lang="en-US" dirty="0"/>
              <a:t>policies to implement.</a:t>
            </a:r>
            <a:endParaRPr lang="en-IN" dirty="0"/>
          </a:p>
        </p:txBody>
      </p:sp>
    </p:spTree>
    <p:extLst>
      <p:ext uri="{BB962C8B-B14F-4D97-AF65-F5344CB8AC3E}">
        <p14:creationId xmlns:p14="http://schemas.microsoft.com/office/powerpoint/2010/main" val="216251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220"/>
          </a:xfrm>
          <a:solidFill>
            <a:schemeClr val="accent2">
              <a:lumMod val="75000"/>
            </a:schemeClr>
          </a:solidFill>
        </p:spPr>
        <p:txBody>
          <a:bodyPr/>
          <a:lstStyle/>
          <a:p>
            <a:pPr algn="ctr"/>
            <a:r>
              <a:rPr lang="en-US" dirty="0" smtClean="0"/>
              <a:t>Problems in GDP measurement</a:t>
            </a:r>
            <a:endParaRPr lang="en-IN" dirty="0"/>
          </a:p>
        </p:txBody>
      </p:sp>
      <p:sp>
        <p:nvSpPr>
          <p:cNvPr id="3" name="Content Placeholder 2"/>
          <p:cNvSpPr>
            <a:spLocks noGrp="1"/>
          </p:cNvSpPr>
          <p:nvPr>
            <p:ph idx="1"/>
          </p:nvPr>
        </p:nvSpPr>
        <p:spPr>
          <a:xfrm>
            <a:off x="711200" y="1801523"/>
            <a:ext cx="10642600" cy="4931785"/>
          </a:xfrm>
        </p:spPr>
        <p:txBody>
          <a:bodyPr>
            <a:normAutofit/>
          </a:bodyPr>
          <a:lstStyle/>
          <a:p>
            <a:pPr algn="just"/>
            <a:r>
              <a:rPr lang="en-US" b="1" dirty="0"/>
              <a:t>GDP growth alone cannot measure a nation’s development or its citizens’ well-being</a:t>
            </a:r>
            <a:r>
              <a:rPr lang="en-US" dirty="0"/>
              <a:t>, as noted above. For instance, a nation may be experiencing rapid GDP growth, but this may impose a significant cost to society in terms of environmental impact and an increase in income disparity</a:t>
            </a:r>
            <a:r>
              <a:rPr lang="en-US" dirty="0" smtClean="0"/>
              <a:t>.</a:t>
            </a:r>
            <a:endParaRPr lang="en-US" dirty="0"/>
          </a:p>
          <a:p>
            <a:pPr algn="just"/>
            <a:r>
              <a:rPr lang="en-US" dirty="0" smtClean="0"/>
              <a:t>GDP </a:t>
            </a:r>
            <a:r>
              <a:rPr lang="en-US" dirty="0"/>
              <a:t>relies on recorded transactions and official data, so </a:t>
            </a:r>
            <a:r>
              <a:rPr lang="en-US" b="1" dirty="0"/>
              <a:t>it does not take into account the extent of informal economic </a:t>
            </a:r>
            <a:r>
              <a:rPr lang="en-US" b="1" dirty="0" smtClean="0"/>
              <a:t>activity </a:t>
            </a:r>
            <a:r>
              <a:rPr lang="en-US" dirty="0" smtClean="0"/>
              <a:t>or the black economy. Further, some </a:t>
            </a:r>
            <a:r>
              <a:rPr lang="en-US" dirty="0"/>
              <a:t>outputs are poorly measured because they are not traded in the market. If </a:t>
            </a:r>
            <a:r>
              <a:rPr lang="en-US" dirty="0" smtClean="0"/>
              <a:t>you cook rice, </a:t>
            </a:r>
            <a:r>
              <a:rPr lang="en-US" dirty="0"/>
              <a:t>the value of your </a:t>
            </a:r>
            <a:r>
              <a:rPr lang="en-US" dirty="0" smtClean="0"/>
              <a:t>labour </a:t>
            </a:r>
            <a:r>
              <a:rPr lang="en-US" dirty="0"/>
              <a:t>isn’t counted in official GDP statistics</a:t>
            </a:r>
            <a:r>
              <a:rPr lang="en-US" dirty="0" smtClean="0"/>
              <a:t>.</a:t>
            </a:r>
          </a:p>
        </p:txBody>
      </p:sp>
    </p:spTree>
    <p:extLst>
      <p:ext uri="{BB962C8B-B14F-4D97-AF65-F5344CB8AC3E}">
        <p14:creationId xmlns:p14="http://schemas.microsoft.com/office/powerpoint/2010/main" val="3188313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Some activities measured as adding to GDP in fact represent the use of resources to avoid or contain “</a:t>
            </a:r>
            <a:r>
              <a:rPr lang="en-US" dirty="0" err="1"/>
              <a:t>bads</a:t>
            </a:r>
            <a:r>
              <a:rPr lang="en-US" dirty="0"/>
              <a:t>” such as crime or risks to national security. Similarly, </a:t>
            </a:r>
            <a:r>
              <a:rPr lang="en-US" b="1" dirty="0"/>
              <a:t>the accounts do not subtract anything for environmental pollution and degradation</a:t>
            </a:r>
            <a:r>
              <a:rPr lang="en-US" dirty="0"/>
              <a:t>. For instance, one study of Indonesia claims that properly accounting for environmental degradation would reduce the measured growth rate of the economy by 3 percent.</a:t>
            </a:r>
          </a:p>
          <a:p>
            <a:pPr algn="just"/>
            <a:r>
              <a:rPr lang="en-US" b="1" dirty="0"/>
              <a:t>It is difficult to account correctly for improvements in the quality of goods</a:t>
            </a:r>
            <a:r>
              <a:rPr lang="en-US" dirty="0"/>
              <a:t>. This has been the case particularly with electronic gadgets and computers, whose quality has improved dramatically while their price has fallen sharply.</a:t>
            </a:r>
            <a:endParaRPr lang="en-IN" dirty="0"/>
          </a:p>
          <a:p>
            <a:endParaRPr lang="en-IN" dirty="0"/>
          </a:p>
        </p:txBody>
      </p:sp>
    </p:spTree>
    <p:extLst>
      <p:ext uri="{BB962C8B-B14F-4D97-AF65-F5344CB8AC3E}">
        <p14:creationId xmlns:p14="http://schemas.microsoft.com/office/powerpoint/2010/main" val="535052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6584"/>
          </a:xfrm>
          <a:solidFill>
            <a:schemeClr val="tx2">
              <a:lumMod val="40000"/>
              <a:lumOff val="60000"/>
            </a:schemeClr>
          </a:solidFill>
        </p:spPr>
        <p:txBody>
          <a:bodyPr/>
          <a:lstStyle/>
          <a:p>
            <a:pPr algn="ctr"/>
            <a:r>
              <a:rPr lang="en-US" dirty="0"/>
              <a:t>I</a:t>
            </a:r>
            <a:r>
              <a:rPr lang="en-US" dirty="0" smtClean="0"/>
              <a:t>mportant facts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smtClean="0"/>
              <a:t>National </a:t>
            </a:r>
            <a:r>
              <a:rPr lang="en-US" dirty="0"/>
              <a:t>Income in India is calculated by the National Statistical Office which comes under the Ministry of Statistics and Programme Implementation. </a:t>
            </a:r>
            <a:endParaRPr lang="en-US" dirty="0" smtClean="0"/>
          </a:p>
          <a:p>
            <a:pPr algn="just"/>
            <a:r>
              <a:rPr lang="en-US" dirty="0" smtClean="0"/>
              <a:t>The </a:t>
            </a:r>
            <a:r>
              <a:rPr lang="en-US" dirty="0"/>
              <a:t>first estimation of National Income was done under the Ministry of Commerce during the years 1948-49. P C </a:t>
            </a:r>
            <a:r>
              <a:rPr lang="en-US" dirty="0" err="1"/>
              <a:t>Mahalanobis</a:t>
            </a:r>
            <a:r>
              <a:rPr lang="en-US" dirty="0"/>
              <a:t> was the Chairman of the first National Income </a:t>
            </a:r>
            <a:r>
              <a:rPr lang="en-US" dirty="0" smtClean="0"/>
              <a:t>Committee. </a:t>
            </a:r>
          </a:p>
          <a:p>
            <a:pPr algn="just"/>
            <a:r>
              <a:rPr lang="en-US" dirty="0" smtClean="0"/>
              <a:t>The </a:t>
            </a:r>
            <a:r>
              <a:rPr lang="en-US" dirty="0"/>
              <a:t>First rough estimate of National Income was made by </a:t>
            </a:r>
            <a:r>
              <a:rPr lang="en-US" dirty="0" err="1"/>
              <a:t>Dadabhai</a:t>
            </a:r>
            <a:r>
              <a:rPr lang="en-US" dirty="0"/>
              <a:t> Naoroji for the year 1867-68 which is mentioned in his book </a:t>
            </a:r>
            <a:r>
              <a:rPr lang="en-US" i="1" dirty="0"/>
              <a:t>Poverty and </a:t>
            </a:r>
            <a:r>
              <a:rPr lang="en-US" i="1" dirty="0" err="1"/>
              <a:t>Unbritish</a:t>
            </a:r>
            <a:r>
              <a:rPr lang="en-US" i="1" dirty="0"/>
              <a:t> Rule in India</a:t>
            </a:r>
            <a:r>
              <a:rPr lang="en-US" dirty="0"/>
              <a:t>. </a:t>
            </a:r>
            <a:endParaRPr lang="en-US" dirty="0" smtClean="0"/>
          </a:p>
          <a:p>
            <a:pPr algn="just"/>
            <a:r>
              <a:rPr lang="en-US" dirty="0" smtClean="0"/>
              <a:t>The </a:t>
            </a:r>
            <a:r>
              <a:rPr lang="en-US" dirty="0"/>
              <a:t>First Scientific estimate was made by Professor V K R Rao in 1931-32.</a:t>
            </a:r>
            <a:br>
              <a:rPr lang="en-US" dirty="0"/>
            </a:br>
            <a:r>
              <a:rPr lang="en-US" dirty="0"/>
              <a:t/>
            </a:r>
            <a:br>
              <a:rPr lang="en-US" dirty="0"/>
            </a:br>
            <a:endParaRPr lang="en-IN" dirty="0"/>
          </a:p>
        </p:txBody>
      </p:sp>
    </p:spTree>
    <p:extLst>
      <p:ext uri="{BB962C8B-B14F-4D97-AF65-F5344CB8AC3E}">
        <p14:creationId xmlns:p14="http://schemas.microsoft.com/office/powerpoint/2010/main" val="3927588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7348"/>
          </a:xfrm>
          <a:solidFill>
            <a:schemeClr val="accent2">
              <a:lumMod val="40000"/>
              <a:lumOff val="60000"/>
            </a:schemeClr>
          </a:solidFill>
        </p:spPr>
        <p:txBody>
          <a:bodyPr/>
          <a:lstStyle/>
          <a:p>
            <a:pPr algn="ctr"/>
            <a:r>
              <a:rPr lang="en-US" dirty="0" smtClean="0"/>
              <a:t>The Unemployment Rate</a:t>
            </a:r>
            <a:endParaRPr lang="en-IN" dirty="0"/>
          </a:p>
        </p:txBody>
      </p:sp>
      <p:sp>
        <p:nvSpPr>
          <p:cNvPr id="3" name="Content Placeholder 2"/>
          <p:cNvSpPr>
            <a:spLocks noGrp="1"/>
          </p:cNvSpPr>
          <p:nvPr>
            <p:ph idx="1"/>
          </p:nvPr>
        </p:nvSpPr>
        <p:spPr>
          <a:xfrm>
            <a:off x="838200" y="1927225"/>
            <a:ext cx="10515600" cy="4351338"/>
          </a:xfrm>
        </p:spPr>
        <p:txBody>
          <a:bodyPr>
            <a:normAutofit fontScale="92500" lnSpcReduction="20000"/>
          </a:bodyPr>
          <a:lstStyle/>
          <a:p>
            <a:pPr algn="just"/>
            <a:r>
              <a:rPr lang="en-US" b="1" dirty="0"/>
              <a:t>Employment </a:t>
            </a:r>
            <a:r>
              <a:rPr lang="en-US" dirty="0"/>
              <a:t>is the number of people who have </a:t>
            </a:r>
            <a:r>
              <a:rPr lang="en-US" dirty="0" smtClean="0"/>
              <a:t>a job. </a:t>
            </a:r>
            <a:r>
              <a:rPr lang="en-US" b="1" dirty="0" smtClean="0"/>
              <a:t>Unemployment </a:t>
            </a:r>
            <a:r>
              <a:rPr lang="en-US" dirty="0"/>
              <a:t>is the number of people who do not have a job but are looking </a:t>
            </a:r>
            <a:r>
              <a:rPr lang="en-US" dirty="0" smtClean="0"/>
              <a:t>for one</a:t>
            </a:r>
            <a:r>
              <a:rPr lang="en-US" dirty="0"/>
              <a:t>. The </a:t>
            </a:r>
            <a:r>
              <a:rPr lang="en-US" b="1" dirty="0" smtClean="0"/>
              <a:t>labour </a:t>
            </a:r>
            <a:r>
              <a:rPr lang="en-US" b="1" dirty="0"/>
              <a:t>force </a:t>
            </a:r>
            <a:r>
              <a:rPr lang="en-US" dirty="0"/>
              <a:t>is the sum of employment and </a:t>
            </a:r>
            <a:r>
              <a:rPr lang="en-US" dirty="0" smtClean="0"/>
              <a:t>unemployment</a:t>
            </a:r>
          </a:p>
          <a:p>
            <a:pPr marL="0" indent="0" algn="ctr">
              <a:buNone/>
            </a:pPr>
            <a:r>
              <a:rPr lang="en-US" dirty="0" smtClean="0"/>
              <a:t>Labour force= employed + unemployed</a:t>
            </a:r>
          </a:p>
          <a:p>
            <a:pPr algn="just"/>
            <a:r>
              <a:rPr lang="en-US" dirty="0"/>
              <a:t>The </a:t>
            </a:r>
            <a:r>
              <a:rPr lang="en-US" b="1" dirty="0"/>
              <a:t>unemployment rate </a:t>
            </a:r>
            <a:r>
              <a:rPr lang="en-US" dirty="0"/>
              <a:t>is the ratio of the number of people who are </a:t>
            </a:r>
            <a:r>
              <a:rPr lang="en-US" dirty="0" smtClean="0"/>
              <a:t>unemployed to </a:t>
            </a:r>
            <a:r>
              <a:rPr lang="en-US" dirty="0"/>
              <a:t>the number of people in the </a:t>
            </a:r>
            <a:r>
              <a:rPr lang="en-US" dirty="0" smtClean="0"/>
              <a:t>labour force.</a:t>
            </a:r>
            <a:r>
              <a:rPr lang="en-US" dirty="0"/>
              <a:t> </a:t>
            </a:r>
            <a:r>
              <a:rPr lang="en-US" dirty="0" smtClean="0"/>
              <a:t>Most countries </a:t>
            </a:r>
            <a:r>
              <a:rPr lang="en-US" dirty="0"/>
              <a:t>rely on large surveys of households to compute </a:t>
            </a:r>
            <a:r>
              <a:rPr lang="en-US" dirty="0" smtClean="0"/>
              <a:t>the </a:t>
            </a:r>
            <a:r>
              <a:rPr lang="en-IN" dirty="0" smtClean="0"/>
              <a:t>unemployment rate. India has the Periodic Labour Force Survey.</a:t>
            </a:r>
          </a:p>
          <a:p>
            <a:pPr algn="just"/>
            <a:r>
              <a:rPr lang="en-US" dirty="0"/>
              <a:t>Note that only those </a:t>
            </a:r>
            <a:r>
              <a:rPr lang="en-US" i="1" dirty="0"/>
              <a:t>looking for a job </a:t>
            </a:r>
            <a:r>
              <a:rPr lang="en-US" dirty="0"/>
              <a:t>are counted as unemployed; those who </a:t>
            </a:r>
            <a:r>
              <a:rPr lang="en-US" dirty="0" smtClean="0"/>
              <a:t>do not </a:t>
            </a:r>
            <a:r>
              <a:rPr lang="en-US" dirty="0"/>
              <a:t>have a job and are not looking for one are counted as </a:t>
            </a:r>
            <a:r>
              <a:rPr lang="en-US" b="1" dirty="0"/>
              <a:t>not in the </a:t>
            </a:r>
            <a:r>
              <a:rPr lang="en-US" b="1" dirty="0" smtClean="0"/>
              <a:t>labour </a:t>
            </a:r>
            <a:r>
              <a:rPr lang="en-US" b="1" dirty="0"/>
              <a:t>force</a:t>
            </a:r>
            <a:r>
              <a:rPr lang="en-US" dirty="0"/>
              <a:t>. </a:t>
            </a:r>
            <a:r>
              <a:rPr lang="en-US" dirty="0" smtClean="0"/>
              <a:t>When unemployment </a:t>
            </a:r>
            <a:r>
              <a:rPr lang="en-US" dirty="0"/>
              <a:t>is high, some of the unemployed give up looking for a job and </a:t>
            </a:r>
            <a:r>
              <a:rPr lang="en-US" dirty="0" smtClean="0"/>
              <a:t>therefore are </a:t>
            </a:r>
            <a:r>
              <a:rPr lang="en-US" dirty="0"/>
              <a:t>no longer counted as unemployed. These people are known as </a:t>
            </a:r>
            <a:r>
              <a:rPr lang="en-US" b="1" dirty="0"/>
              <a:t>discouraged workers.</a:t>
            </a:r>
            <a:endParaRPr lang="en-IN" dirty="0"/>
          </a:p>
        </p:txBody>
      </p:sp>
    </p:spTree>
    <p:extLst>
      <p:ext uri="{BB962C8B-B14F-4D97-AF65-F5344CB8AC3E}">
        <p14:creationId xmlns:p14="http://schemas.microsoft.com/office/powerpoint/2010/main" val="3534058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If all workers without a job gave up looking for one, </a:t>
            </a:r>
            <a:r>
              <a:rPr lang="en-US" dirty="0" smtClean="0"/>
              <a:t>the </a:t>
            </a:r>
            <a:r>
              <a:rPr lang="en-US" dirty="0"/>
              <a:t>unemployment rate would equal zero. This would make the unemployment rate a </a:t>
            </a:r>
            <a:r>
              <a:rPr lang="en-US" dirty="0" smtClean="0"/>
              <a:t>very poor </a:t>
            </a:r>
            <a:r>
              <a:rPr lang="en-US" dirty="0"/>
              <a:t>indicator of what is happening in the </a:t>
            </a:r>
            <a:r>
              <a:rPr lang="en-US" dirty="0" smtClean="0"/>
              <a:t>labour </a:t>
            </a:r>
            <a:r>
              <a:rPr lang="en-US" dirty="0"/>
              <a:t>market. This example is too extreme; </a:t>
            </a:r>
            <a:r>
              <a:rPr lang="en-US" dirty="0" smtClean="0"/>
              <a:t>in practice</a:t>
            </a:r>
            <a:r>
              <a:rPr lang="en-US" dirty="0"/>
              <a:t>, when the economy slows down, we typically observe both an increase in </a:t>
            </a:r>
            <a:r>
              <a:rPr lang="en-US" dirty="0" smtClean="0"/>
              <a:t>unemployment and </a:t>
            </a:r>
            <a:r>
              <a:rPr lang="en-US" dirty="0"/>
              <a:t>an increase in the number of people who drop out of the </a:t>
            </a:r>
            <a:r>
              <a:rPr lang="en-US" dirty="0" smtClean="0"/>
              <a:t>labour </a:t>
            </a:r>
            <a:r>
              <a:rPr lang="en-US" dirty="0"/>
              <a:t>force.</a:t>
            </a:r>
          </a:p>
          <a:p>
            <a:pPr algn="just"/>
            <a:r>
              <a:rPr lang="en-US" dirty="0"/>
              <a:t>Equivalently, a higher unemployment rate is typically associated with a lower </a:t>
            </a:r>
            <a:r>
              <a:rPr lang="en-US" b="1" dirty="0" smtClean="0"/>
              <a:t>participation rate</a:t>
            </a:r>
            <a:r>
              <a:rPr lang="en-US" b="1" dirty="0"/>
              <a:t>, defined as the ratio of the </a:t>
            </a:r>
            <a:r>
              <a:rPr lang="en-US" b="1" dirty="0" smtClean="0"/>
              <a:t>labour </a:t>
            </a:r>
            <a:r>
              <a:rPr lang="en-US" b="1" dirty="0"/>
              <a:t>force to the total population of working age</a:t>
            </a:r>
            <a:r>
              <a:rPr lang="en-US" b="1" dirty="0" smtClean="0"/>
              <a:t>. </a:t>
            </a:r>
            <a:r>
              <a:rPr lang="en-US" dirty="0"/>
              <a:t>The working age population is defined as those aged 15 to </a:t>
            </a:r>
            <a:r>
              <a:rPr lang="en-US" dirty="0" smtClean="0"/>
              <a:t>64.</a:t>
            </a:r>
            <a:endParaRPr lang="en-IN" dirty="0"/>
          </a:p>
        </p:txBody>
      </p:sp>
    </p:spTree>
    <p:extLst>
      <p:ext uri="{BB962C8B-B14F-4D97-AF65-F5344CB8AC3E}">
        <p14:creationId xmlns:p14="http://schemas.microsoft.com/office/powerpoint/2010/main" val="256956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402"/>
          </a:xfrm>
          <a:solidFill>
            <a:schemeClr val="accent3">
              <a:lumMod val="40000"/>
              <a:lumOff val="60000"/>
            </a:schemeClr>
          </a:solidFill>
        </p:spPr>
        <p:txBody>
          <a:bodyPr/>
          <a:lstStyle/>
          <a:p>
            <a:pPr algn="ctr"/>
            <a:r>
              <a:rPr lang="en-US" dirty="0" smtClean="0"/>
              <a:t>The Inflation Rate</a:t>
            </a:r>
            <a:endParaRPr lang="en-IN" dirty="0"/>
          </a:p>
        </p:txBody>
      </p:sp>
      <p:sp>
        <p:nvSpPr>
          <p:cNvPr id="3" name="Content Placeholder 2"/>
          <p:cNvSpPr>
            <a:spLocks noGrp="1"/>
          </p:cNvSpPr>
          <p:nvPr>
            <p:ph idx="1"/>
          </p:nvPr>
        </p:nvSpPr>
        <p:spPr>
          <a:xfrm>
            <a:off x="916708" y="1770205"/>
            <a:ext cx="10437092" cy="4870740"/>
          </a:xfrm>
        </p:spPr>
        <p:txBody>
          <a:bodyPr>
            <a:normAutofit fontScale="92500" lnSpcReduction="10000"/>
          </a:bodyPr>
          <a:lstStyle/>
          <a:p>
            <a:pPr algn="just"/>
            <a:r>
              <a:rPr lang="en-US" b="1" dirty="0"/>
              <a:t>Inflation </a:t>
            </a:r>
            <a:r>
              <a:rPr lang="en-US" dirty="0"/>
              <a:t>is a sustained rise in the general level of prices—the </a:t>
            </a:r>
            <a:r>
              <a:rPr lang="en-US" b="1" dirty="0"/>
              <a:t>price level. </a:t>
            </a:r>
            <a:r>
              <a:rPr lang="en-US" dirty="0"/>
              <a:t>The </a:t>
            </a:r>
            <a:r>
              <a:rPr lang="en-US" b="1" dirty="0" smtClean="0"/>
              <a:t>inflation rate </a:t>
            </a:r>
            <a:r>
              <a:rPr lang="en-US" dirty="0"/>
              <a:t>is the rate at which the price level increases. (Symmetrically, </a:t>
            </a:r>
            <a:r>
              <a:rPr lang="en-US" b="1" dirty="0"/>
              <a:t>deflation </a:t>
            </a:r>
            <a:r>
              <a:rPr lang="en-US" dirty="0" smtClean="0"/>
              <a:t>is a </a:t>
            </a:r>
            <a:r>
              <a:rPr lang="en-US" dirty="0"/>
              <a:t>sustained decline in the price level. It corresponds to a negative inflation rate).</a:t>
            </a:r>
          </a:p>
          <a:p>
            <a:pPr algn="just"/>
            <a:r>
              <a:rPr lang="en-US" dirty="0"/>
              <a:t>The practical issue is how to define the price level so the inflation rate can </a:t>
            </a:r>
            <a:r>
              <a:rPr lang="en-US" dirty="0" smtClean="0"/>
              <a:t>be measured</a:t>
            </a:r>
            <a:r>
              <a:rPr lang="en-US" dirty="0"/>
              <a:t>. Macroeconomists typically look at </a:t>
            </a:r>
            <a:r>
              <a:rPr lang="en-US" dirty="0" err="1" smtClean="0"/>
              <a:t>at</a:t>
            </a:r>
            <a:r>
              <a:rPr lang="en-US" dirty="0" smtClean="0"/>
              <a:t> three price </a:t>
            </a:r>
            <a:r>
              <a:rPr lang="en-US" dirty="0"/>
              <a:t>indexes: the GDP deflator and the Consumer Price </a:t>
            </a:r>
            <a:r>
              <a:rPr lang="en-US" dirty="0" smtClean="0"/>
              <a:t>Index and the Wholesale Price Index.</a:t>
            </a:r>
          </a:p>
          <a:p>
            <a:pPr algn="just"/>
            <a:r>
              <a:rPr lang="en-US" dirty="0" smtClean="0"/>
              <a:t>Increases </a:t>
            </a:r>
            <a:r>
              <a:rPr lang="en-US" dirty="0"/>
              <a:t>in nominal GDP can come either from an increase in </a:t>
            </a:r>
            <a:r>
              <a:rPr lang="en-US" dirty="0" smtClean="0"/>
              <a:t>real GDP</a:t>
            </a:r>
            <a:r>
              <a:rPr lang="en-US" dirty="0"/>
              <a:t>, or from an increase in prices. Put another way, if we see nominal GDP </a:t>
            </a:r>
            <a:r>
              <a:rPr lang="en-US" dirty="0" smtClean="0"/>
              <a:t>increase faster </a:t>
            </a:r>
            <a:r>
              <a:rPr lang="en-US" dirty="0"/>
              <a:t>than real GDP, the difference must come from an increase in </a:t>
            </a:r>
            <a:r>
              <a:rPr lang="en-US" dirty="0" smtClean="0"/>
              <a:t>prices. </a:t>
            </a:r>
            <a:r>
              <a:rPr lang="en-US" dirty="0"/>
              <a:t>The </a:t>
            </a:r>
            <a:r>
              <a:rPr lang="en-US" b="1" dirty="0"/>
              <a:t>GDP deflator </a:t>
            </a:r>
            <a:r>
              <a:rPr lang="en-US" dirty="0"/>
              <a:t>in </a:t>
            </a:r>
            <a:r>
              <a:rPr lang="en-US" dirty="0" smtClean="0"/>
              <a:t>year </a:t>
            </a:r>
            <a:r>
              <a:rPr lang="en-US" i="1" dirty="0" smtClean="0"/>
              <a:t>t</a:t>
            </a:r>
            <a:r>
              <a:rPr lang="en-US" dirty="0"/>
              <a:t>, </a:t>
            </a:r>
            <a:r>
              <a:rPr lang="en-US" i="1" dirty="0" smtClean="0"/>
              <a:t>P</a:t>
            </a:r>
            <a:r>
              <a:rPr lang="en-US" i="1" baseline="-25000" dirty="0" smtClean="0"/>
              <a:t>t</a:t>
            </a:r>
            <a:r>
              <a:rPr lang="en-US" dirty="0"/>
              <a:t> </a:t>
            </a:r>
            <a:r>
              <a:rPr lang="en-US" dirty="0" smtClean="0"/>
              <a:t>, is </a:t>
            </a:r>
            <a:r>
              <a:rPr lang="en-US" dirty="0"/>
              <a:t>defined as the ratio of nominal GDP to real GDP in year </a:t>
            </a:r>
            <a:r>
              <a:rPr lang="en-US" i="1" dirty="0" smtClean="0"/>
              <a:t>t</a:t>
            </a:r>
            <a:endParaRPr lang="en-US" i="1" dirty="0" smtClean="0"/>
          </a:p>
        </p:txBody>
      </p:sp>
    </p:spTree>
    <p:extLst>
      <p:ext uri="{BB962C8B-B14F-4D97-AF65-F5344CB8AC3E}">
        <p14:creationId xmlns:p14="http://schemas.microsoft.com/office/powerpoint/2010/main" val="92732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4983"/>
          </a:xfrm>
          <a:solidFill>
            <a:schemeClr val="tx2">
              <a:lumMod val="20000"/>
              <a:lumOff val="80000"/>
            </a:schemeClr>
          </a:solidFill>
        </p:spPr>
        <p:txBody>
          <a:bodyPr/>
          <a:lstStyle/>
          <a:p>
            <a:pPr algn="ctr"/>
            <a:r>
              <a:rPr lang="en-US" dirty="0" smtClean="0"/>
              <a:t>Scope of Macroeconomics</a:t>
            </a:r>
            <a:endParaRPr lang="en-IN" dirty="0"/>
          </a:p>
        </p:txBody>
      </p:sp>
      <p:sp>
        <p:nvSpPr>
          <p:cNvPr id="3" name="Content Placeholder 2"/>
          <p:cNvSpPr>
            <a:spLocks noGrp="1"/>
          </p:cNvSpPr>
          <p:nvPr>
            <p:ph idx="1"/>
          </p:nvPr>
        </p:nvSpPr>
        <p:spPr>
          <a:xfrm>
            <a:off x="838200" y="1825625"/>
            <a:ext cx="10515600" cy="4510520"/>
          </a:xfrm>
        </p:spPr>
        <p:txBody>
          <a:bodyPr>
            <a:normAutofit fontScale="92500" lnSpcReduction="20000"/>
          </a:bodyPr>
          <a:lstStyle/>
          <a:p>
            <a:pPr algn="just"/>
            <a:r>
              <a:rPr lang="en-US" dirty="0"/>
              <a:t>Macroeconomics is concerned with the </a:t>
            </a:r>
            <a:r>
              <a:rPr lang="en-US" dirty="0" smtClean="0"/>
              <a:t>behaviour </a:t>
            </a:r>
            <a:r>
              <a:rPr lang="en-US" dirty="0"/>
              <a:t>of the economy as a </a:t>
            </a:r>
            <a:r>
              <a:rPr lang="en-US" dirty="0" smtClean="0"/>
              <a:t>whole—with booms </a:t>
            </a:r>
            <a:r>
              <a:rPr lang="en-US" dirty="0"/>
              <a:t>and recessions, the economy’s total output of goods and services, the growth </a:t>
            </a:r>
            <a:r>
              <a:rPr lang="en-US" dirty="0" smtClean="0"/>
              <a:t>of output</a:t>
            </a:r>
            <a:r>
              <a:rPr lang="en-US" dirty="0"/>
              <a:t>, the rates of inflation and unemployment, the balance of payments, and </a:t>
            </a:r>
            <a:r>
              <a:rPr lang="en-US" dirty="0" smtClean="0"/>
              <a:t>exchange rates.</a:t>
            </a:r>
          </a:p>
          <a:p>
            <a:pPr algn="just"/>
            <a:r>
              <a:rPr lang="en-US" dirty="0" smtClean="0"/>
              <a:t>Macroeconomics </a:t>
            </a:r>
            <a:r>
              <a:rPr lang="en-US" dirty="0"/>
              <a:t>deals with both long-run economic growth and the </a:t>
            </a:r>
            <a:r>
              <a:rPr lang="en-US" dirty="0" smtClean="0"/>
              <a:t>short-run fluctuations </a:t>
            </a:r>
            <a:r>
              <a:rPr lang="en-US" dirty="0"/>
              <a:t>that constitute the business cycle</a:t>
            </a:r>
            <a:r>
              <a:rPr lang="en-US" dirty="0" smtClean="0"/>
              <a:t>.</a:t>
            </a:r>
          </a:p>
          <a:p>
            <a:pPr algn="just"/>
            <a:r>
              <a:rPr lang="en-US" dirty="0"/>
              <a:t>Macroeconomics focuses on the economic behavior and policies that affect </a:t>
            </a:r>
            <a:r>
              <a:rPr lang="en-US" dirty="0" smtClean="0"/>
              <a:t>consumption and </a:t>
            </a:r>
            <a:r>
              <a:rPr lang="en-US" dirty="0"/>
              <a:t>investment, </a:t>
            </a:r>
            <a:r>
              <a:rPr lang="en-US" dirty="0" smtClean="0"/>
              <a:t>the </a:t>
            </a:r>
            <a:r>
              <a:rPr lang="en-US" dirty="0"/>
              <a:t>trade balance, the determinants of </a:t>
            </a:r>
            <a:r>
              <a:rPr lang="en-US" dirty="0" smtClean="0"/>
              <a:t>changes in </a:t>
            </a:r>
            <a:r>
              <a:rPr lang="en-US" dirty="0"/>
              <a:t>wages and prices, monetary and fiscal policies, the money stock, the </a:t>
            </a:r>
            <a:r>
              <a:rPr lang="en-US" dirty="0" smtClean="0"/>
              <a:t>budget, interest </a:t>
            </a:r>
            <a:r>
              <a:rPr lang="en-US" dirty="0"/>
              <a:t>rates, and </a:t>
            </a:r>
            <a:r>
              <a:rPr lang="en-US" dirty="0" smtClean="0"/>
              <a:t>national </a:t>
            </a:r>
            <a:r>
              <a:rPr lang="en-US" dirty="0"/>
              <a:t>debt</a:t>
            </a:r>
            <a:r>
              <a:rPr lang="en-US" dirty="0" smtClean="0"/>
              <a:t>.</a:t>
            </a:r>
          </a:p>
          <a:p>
            <a:pPr algn="just"/>
            <a:r>
              <a:rPr lang="en-US" dirty="0" smtClean="0"/>
              <a:t>Macroeconomics goes </a:t>
            </a:r>
            <a:r>
              <a:rPr lang="en-US" dirty="0"/>
              <a:t>beyond details of the behavior of </a:t>
            </a:r>
            <a:r>
              <a:rPr lang="en-US" dirty="0" smtClean="0"/>
              <a:t>individual economic </a:t>
            </a:r>
            <a:r>
              <a:rPr lang="en-US" dirty="0"/>
              <a:t>units, such as households and firms, or the determination of prices </a:t>
            </a:r>
            <a:r>
              <a:rPr lang="en-US" dirty="0" smtClean="0"/>
              <a:t>in particular </a:t>
            </a:r>
            <a:r>
              <a:rPr lang="en-US" dirty="0"/>
              <a:t>markets, which are the subject matter of microeconomics.</a:t>
            </a:r>
            <a:endParaRPr lang="en-IN" dirty="0"/>
          </a:p>
        </p:txBody>
      </p:sp>
    </p:spTree>
    <p:extLst>
      <p:ext uri="{BB962C8B-B14F-4D97-AF65-F5344CB8AC3E}">
        <p14:creationId xmlns:p14="http://schemas.microsoft.com/office/powerpoint/2010/main" val="366703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i="1" dirty="0"/>
              <a:t>The GDP deflator is called an index number and has no economic interpretation.</a:t>
            </a:r>
            <a:r>
              <a:rPr lang="en-US" dirty="0"/>
              <a:t> But its rate of change, (P</a:t>
            </a:r>
            <a:r>
              <a:rPr lang="en-US" baseline="-25000" dirty="0"/>
              <a:t>t</a:t>
            </a:r>
            <a:r>
              <a:rPr lang="en-US" dirty="0"/>
              <a:t> - P</a:t>
            </a:r>
            <a:r>
              <a:rPr lang="en-US" baseline="-25000" dirty="0"/>
              <a:t>t-1</a:t>
            </a:r>
            <a:r>
              <a:rPr lang="en-US" dirty="0"/>
              <a:t>) / P</a:t>
            </a:r>
            <a:r>
              <a:rPr lang="en-US" baseline="-25000" dirty="0"/>
              <a:t>t-1</a:t>
            </a:r>
            <a:r>
              <a:rPr lang="en-US" dirty="0"/>
              <a:t> has a clear economic interpretation: It gives the rate at which the general level of prices increases over time—the rate of inflation.</a:t>
            </a:r>
          </a:p>
          <a:p>
            <a:pPr algn="just"/>
            <a:r>
              <a:rPr lang="en-US" dirty="0"/>
              <a:t>One advantage to defining the price level as the GDP deflator is that it implies a simple relation among nominal GDP, real GDP, and the GDP deflator. Nominal GDP is equal to the GDP deflator times real GDP. Or, putting it in terms of rates of change: </a:t>
            </a:r>
            <a:r>
              <a:rPr lang="en-US" b="1" dirty="0"/>
              <a:t>The rate of growth of nominal GDP is equal to the rate of inflation plus the rate of growth of real GDP.</a:t>
            </a:r>
            <a:endParaRPr lang="en-IN" b="1" dirty="0"/>
          </a:p>
          <a:p>
            <a:endParaRPr lang="en-IN" dirty="0"/>
          </a:p>
        </p:txBody>
      </p:sp>
    </p:spTree>
    <p:extLst>
      <p:ext uri="{BB962C8B-B14F-4D97-AF65-F5344CB8AC3E}">
        <p14:creationId xmlns:p14="http://schemas.microsoft.com/office/powerpoint/2010/main" val="904844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220"/>
          </a:xfrm>
          <a:solidFill>
            <a:schemeClr val="accent1">
              <a:lumMod val="60000"/>
              <a:lumOff val="40000"/>
            </a:schemeClr>
          </a:solidFill>
        </p:spPr>
        <p:txBody>
          <a:bodyPr/>
          <a:lstStyle/>
          <a:p>
            <a:pPr algn="ctr"/>
            <a:r>
              <a:rPr lang="en-US" dirty="0" smtClean="0"/>
              <a:t>Consumer Price Index</a:t>
            </a:r>
            <a:endParaRPr lang="en-IN" dirty="0"/>
          </a:p>
        </p:txBody>
      </p:sp>
      <p:sp>
        <p:nvSpPr>
          <p:cNvPr id="3" name="Content Placeholder 2"/>
          <p:cNvSpPr>
            <a:spLocks noGrp="1"/>
          </p:cNvSpPr>
          <p:nvPr>
            <p:ph idx="1"/>
          </p:nvPr>
        </p:nvSpPr>
        <p:spPr>
          <a:xfrm>
            <a:off x="838200" y="1825624"/>
            <a:ext cx="10515600" cy="4575175"/>
          </a:xfrm>
        </p:spPr>
        <p:txBody>
          <a:bodyPr>
            <a:normAutofit/>
          </a:bodyPr>
          <a:lstStyle/>
          <a:p>
            <a:pPr algn="just"/>
            <a:r>
              <a:rPr lang="en-US" dirty="0"/>
              <a:t>The GDP deflator gives the average price of output—the final goods produced in </a:t>
            </a:r>
            <a:r>
              <a:rPr lang="en-US" dirty="0" smtClean="0"/>
              <a:t>the economy</a:t>
            </a:r>
            <a:r>
              <a:rPr lang="en-US" dirty="0"/>
              <a:t>. But consumers care about the average price of consumption—the </a:t>
            </a:r>
            <a:r>
              <a:rPr lang="en-US" dirty="0" smtClean="0"/>
              <a:t>goods they </a:t>
            </a:r>
            <a:r>
              <a:rPr lang="en-US" dirty="0"/>
              <a:t>consume. The two prices need not be the </a:t>
            </a:r>
            <a:r>
              <a:rPr lang="en-US" dirty="0" smtClean="0"/>
              <a:t>same</a:t>
            </a:r>
            <a:r>
              <a:rPr lang="en-US" dirty="0"/>
              <a:t>.</a:t>
            </a:r>
            <a:endParaRPr lang="en-US" dirty="0" smtClean="0"/>
          </a:p>
          <a:p>
            <a:pPr algn="just"/>
            <a:r>
              <a:rPr lang="en-US" dirty="0" smtClean="0"/>
              <a:t>The </a:t>
            </a:r>
            <a:r>
              <a:rPr lang="en-US" dirty="0"/>
              <a:t>set of goods produced in </a:t>
            </a:r>
            <a:r>
              <a:rPr lang="en-US" dirty="0" smtClean="0"/>
              <a:t>the economy </a:t>
            </a:r>
            <a:r>
              <a:rPr lang="en-US" dirty="0"/>
              <a:t>is not the same as the set of goods purchased by consumers, for two reasons:</a:t>
            </a:r>
          </a:p>
          <a:p>
            <a:pPr algn="just">
              <a:buFont typeface="Wingdings" panose="05000000000000000000" pitchFamily="2" charset="2"/>
              <a:buChar char="Ø"/>
            </a:pPr>
            <a:r>
              <a:rPr lang="en-US" b="1" dirty="0" smtClean="0"/>
              <a:t>Some </a:t>
            </a:r>
            <a:r>
              <a:rPr lang="en-US" b="1" dirty="0"/>
              <a:t>of the goods in GDP are sold not to consumers but to firms </a:t>
            </a:r>
            <a:r>
              <a:rPr lang="en-US" dirty="0"/>
              <a:t>(machine </a:t>
            </a:r>
            <a:r>
              <a:rPr lang="en-US" dirty="0" smtClean="0"/>
              <a:t>tools, for </a:t>
            </a:r>
            <a:r>
              <a:rPr lang="en-US" dirty="0"/>
              <a:t>example), to the government, or to foreigners.</a:t>
            </a:r>
          </a:p>
          <a:p>
            <a:pPr algn="just">
              <a:buFont typeface="Wingdings" panose="05000000000000000000" pitchFamily="2" charset="2"/>
              <a:buChar char="Ø"/>
            </a:pPr>
            <a:r>
              <a:rPr lang="en-US" b="1" dirty="0" smtClean="0"/>
              <a:t>Some </a:t>
            </a:r>
            <a:r>
              <a:rPr lang="en-US" b="1" dirty="0"/>
              <a:t>of the goods bought by consumers are not produced domestically but </a:t>
            </a:r>
            <a:r>
              <a:rPr lang="en-US" b="1" dirty="0" smtClean="0"/>
              <a:t>are </a:t>
            </a:r>
            <a:r>
              <a:rPr lang="en-IN" b="1" dirty="0" smtClean="0"/>
              <a:t>imported </a:t>
            </a:r>
            <a:r>
              <a:rPr lang="en-IN" dirty="0"/>
              <a:t>from abroad</a:t>
            </a:r>
            <a:r>
              <a:rPr lang="en-IN" dirty="0" smtClean="0"/>
              <a:t>.</a:t>
            </a:r>
            <a:endParaRPr lang="en-IN" dirty="0"/>
          </a:p>
        </p:txBody>
      </p:sp>
    </p:spTree>
    <p:extLst>
      <p:ext uri="{BB962C8B-B14F-4D97-AF65-F5344CB8AC3E}">
        <p14:creationId xmlns:p14="http://schemas.microsoft.com/office/powerpoint/2010/main" val="3195323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037" y="969818"/>
            <a:ext cx="10679545" cy="5262563"/>
          </a:xfrm>
        </p:spPr>
        <p:txBody>
          <a:bodyPr>
            <a:normAutofit/>
          </a:bodyPr>
          <a:lstStyle/>
          <a:p>
            <a:pPr algn="just"/>
            <a:r>
              <a:rPr lang="en-US" dirty="0"/>
              <a:t>To measure the average price of consumption, or, equivalently, the </a:t>
            </a:r>
            <a:r>
              <a:rPr lang="en-US" b="1" dirty="0"/>
              <a:t>cost of living</a:t>
            </a:r>
            <a:r>
              <a:rPr lang="en-US" dirty="0"/>
              <a:t>, macroeconomists look at another index, the </a:t>
            </a:r>
            <a:r>
              <a:rPr lang="en-US" b="1" dirty="0"/>
              <a:t>Consumer Price Index, or CPI which is based on a basket of goods. </a:t>
            </a:r>
            <a:r>
              <a:rPr lang="en-US" dirty="0"/>
              <a:t>India has CPI, CPI Rural, CPI Urban and CPI Industrial Workers</a:t>
            </a:r>
            <a:r>
              <a:rPr lang="en-US" dirty="0" smtClean="0"/>
              <a:t>.</a:t>
            </a:r>
          </a:p>
          <a:p>
            <a:pPr algn="just"/>
            <a:r>
              <a:rPr lang="en-US" dirty="0"/>
              <a:t>RBI sets the target of CPI for controlling the inflation in its monetary policy. There are four CPI in India for four different set of workers:</a:t>
            </a:r>
          </a:p>
          <a:p>
            <a:pPr algn="just">
              <a:buFont typeface="Wingdings" panose="05000000000000000000" pitchFamily="2" charset="2"/>
              <a:buChar char="Ø"/>
            </a:pPr>
            <a:r>
              <a:rPr lang="en-US" dirty="0"/>
              <a:t>CPI (Industrial Workers)</a:t>
            </a:r>
          </a:p>
          <a:p>
            <a:pPr algn="just">
              <a:buFont typeface="Wingdings" panose="05000000000000000000" pitchFamily="2" charset="2"/>
              <a:buChar char="Ø"/>
            </a:pPr>
            <a:r>
              <a:rPr lang="en-US" dirty="0"/>
              <a:t>CPI (Urban Non- Manual Employees)</a:t>
            </a:r>
          </a:p>
          <a:p>
            <a:pPr algn="just">
              <a:buFont typeface="Wingdings" panose="05000000000000000000" pitchFamily="2" charset="2"/>
              <a:buChar char="Ø"/>
            </a:pPr>
            <a:r>
              <a:rPr lang="en-US" dirty="0"/>
              <a:t>CPI (Agricultural Labour)</a:t>
            </a:r>
          </a:p>
          <a:p>
            <a:pPr algn="just">
              <a:buFont typeface="Wingdings" panose="05000000000000000000" pitchFamily="2" charset="2"/>
              <a:buChar char="Ø"/>
            </a:pPr>
            <a:r>
              <a:rPr lang="en-US" dirty="0"/>
              <a:t>CPI (Rural Worker)</a:t>
            </a:r>
          </a:p>
          <a:p>
            <a:endParaRPr lang="en-IN" dirty="0"/>
          </a:p>
          <a:p>
            <a:endParaRPr lang="en-IN" dirty="0"/>
          </a:p>
        </p:txBody>
      </p:sp>
    </p:spTree>
    <p:extLst>
      <p:ext uri="{BB962C8B-B14F-4D97-AF65-F5344CB8AC3E}">
        <p14:creationId xmlns:p14="http://schemas.microsoft.com/office/powerpoint/2010/main" val="1144443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782" y="1126836"/>
            <a:ext cx="10827327" cy="5244090"/>
          </a:xfrm>
        </p:spPr>
        <p:txBody>
          <a:bodyPr>
            <a:normAutofit/>
          </a:bodyPr>
          <a:lstStyle/>
          <a:p>
            <a:pPr algn="just"/>
            <a:r>
              <a:rPr lang="en-US" dirty="0" smtClean="0"/>
              <a:t>In </a:t>
            </a:r>
            <a:r>
              <a:rPr lang="en-US" dirty="0"/>
              <a:t>India, CPI (Rural/Urban/Combined) is published by the Central Statistics Office (Ministry of Statistics and Programme Implementation) and CPI (IW/AL) is published by Labour Bureau in the Ministry of Labour and Employment. It is published on monthly </a:t>
            </a:r>
            <a:r>
              <a:rPr lang="en-US" dirty="0" smtClean="0"/>
              <a:t>basis.</a:t>
            </a:r>
            <a:endParaRPr lang="en-US" dirty="0" smtClean="0"/>
          </a:p>
          <a:p>
            <a:pPr algn="just"/>
            <a:r>
              <a:rPr lang="en-US" dirty="0"/>
              <a:t>The items covered in CPI are divided into eight categories viz. Education, communication, transportation, recreation, apparel, foods and beverages, housing and medical care. The number of items in CPI basket include 448 in rural and 460 in </a:t>
            </a:r>
            <a:r>
              <a:rPr lang="en-US" dirty="0" smtClean="0"/>
              <a:t>urban.</a:t>
            </a:r>
            <a:endParaRPr lang="en-US" dirty="0"/>
          </a:p>
          <a:p>
            <a:endParaRPr lang="en-IN" dirty="0"/>
          </a:p>
        </p:txBody>
      </p:sp>
    </p:spTree>
    <p:extLst>
      <p:ext uri="{BB962C8B-B14F-4D97-AF65-F5344CB8AC3E}">
        <p14:creationId xmlns:p14="http://schemas.microsoft.com/office/powerpoint/2010/main" val="2378449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219"/>
          </a:xfrm>
          <a:solidFill>
            <a:schemeClr val="accent1">
              <a:lumMod val="20000"/>
              <a:lumOff val="80000"/>
            </a:schemeClr>
          </a:solidFill>
        </p:spPr>
        <p:txBody>
          <a:bodyPr/>
          <a:lstStyle/>
          <a:p>
            <a:pPr algn="ctr"/>
            <a:r>
              <a:rPr lang="en-US" dirty="0" smtClean="0"/>
              <a:t>Wholesale Price Index</a:t>
            </a:r>
            <a:endParaRPr lang="en-IN" dirty="0"/>
          </a:p>
        </p:txBody>
      </p:sp>
      <p:sp>
        <p:nvSpPr>
          <p:cNvPr id="3" name="Content Placeholder 2"/>
          <p:cNvSpPr>
            <a:spLocks noGrp="1"/>
          </p:cNvSpPr>
          <p:nvPr>
            <p:ph idx="1"/>
          </p:nvPr>
        </p:nvSpPr>
        <p:spPr>
          <a:xfrm>
            <a:off x="748145" y="1708727"/>
            <a:ext cx="10605655" cy="4765963"/>
          </a:xfrm>
        </p:spPr>
        <p:txBody>
          <a:bodyPr>
            <a:normAutofit fontScale="85000" lnSpcReduction="20000"/>
          </a:bodyPr>
          <a:lstStyle/>
          <a:p>
            <a:pPr algn="just"/>
            <a:r>
              <a:rPr lang="en-US" dirty="0"/>
              <a:t>WPI is average </a:t>
            </a:r>
            <a:r>
              <a:rPr lang="en-US" b="1" dirty="0"/>
              <a:t>price changes of goods that are traded in the wholesale market</a:t>
            </a:r>
            <a:r>
              <a:rPr lang="en-US" dirty="0"/>
              <a:t>. It is a weekly measure of wholesale price movement of the economy. It includes only the prices of goods and does not include items pertaining to services. In India, WPI is published by the Office of Economic Adviser, Ministry of Commerce and Industry weekly. It has a time lag of two weeks</a:t>
            </a:r>
            <a:r>
              <a:rPr lang="en-US" dirty="0" smtClean="0"/>
              <a:t>.</a:t>
            </a:r>
          </a:p>
          <a:p>
            <a:pPr algn="just"/>
            <a:r>
              <a:rPr lang="en-US" dirty="0"/>
              <a:t>There are 697 items are included in the index. These items are further divided into three categories:</a:t>
            </a:r>
          </a:p>
          <a:p>
            <a:pPr algn="just">
              <a:buFont typeface="Wingdings" panose="05000000000000000000" pitchFamily="2" charset="2"/>
              <a:buChar char="Ø"/>
            </a:pPr>
            <a:r>
              <a:rPr lang="en-US" b="1" dirty="0"/>
              <a:t>Primary articles</a:t>
            </a:r>
            <a:r>
              <a:rPr lang="en-US" dirty="0"/>
              <a:t>: The Primary articles are food items, non-food items and minerals. There are 117 items for Primary </a:t>
            </a:r>
            <a:r>
              <a:rPr lang="en-US" dirty="0" smtClean="0"/>
              <a:t>Articles (weightage 22.62%)</a:t>
            </a:r>
            <a:endParaRPr lang="en-US" dirty="0"/>
          </a:p>
          <a:p>
            <a:pPr algn="just">
              <a:buFont typeface="Wingdings" panose="05000000000000000000" pitchFamily="2" charset="2"/>
              <a:buChar char="Ø"/>
            </a:pPr>
            <a:r>
              <a:rPr lang="en-US" b="1" dirty="0"/>
              <a:t>Fuel and Power</a:t>
            </a:r>
            <a:r>
              <a:rPr lang="en-US" dirty="0"/>
              <a:t>: It includes power, light and lubricants, electricity, coal mining and mineral oil. There are 16 items for Fuel &amp; Power</a:t>
            </a:r>
            <a:r>
              <a:rPr lang="en-US" dirty="0" smtClean="0"/>
              <a:t>. </a:t>
            </a:r>
            <a:r>
              <a:rPr lang="en-US" dirty="0"/>
              <a:t>(weightage </a:t>
            </a:r>
            <a:r>
              <a:rPr lang="en-US" dirty="0" smtClean="0"/>
              <a:t>13.15%)</a:t>
            </a:r>
            <a:endParaRPr lang="en-US" dirty="0"/>
          </a:p>
          <a:p>
            <a:pPr algn="just">
              <a:buFont typeface="Wingdings" panose="05000000000000000000" pitchFamily="2" charset="2"/>
              <a:buChar char="Ø"/>
            </a:pPr>
            <a:r>
              <a:rPr lang="en-US" b="1" dirty="0"/>
              <a:t>Manufactured Goods</a:t>
            </a:r>
            <a:r>
              <a:rPr lang="en-US" dirty="0"/>
              <a:t>: It includes food products, beverages, tobacco and tobacco products, wood and wood products, textiles, paper and paper products, basic metals, alloys, rubber and rubber products etc. There are 564 items for Manufactured Products</a:t>
            </a:r>
            <a:r>
              <a:rPr lang="en-US" dirty="0" smtClean="0"/>
              <a:t>. </a:t>
            </a:r>
            <a:r>
              <a:rPr lang="en-US" dirty="0"/>
              <a:t>(weightage </a:t>
            </a:r>
            <a:r>
              <a:rPr lang="en-US" dirty="0" smtClean="0"/>
              <a:t>64.23%)</a:t>
            </a:r>
            <a:endParaRPr lang="en-US" dirty="0"/>
          </a:p>
          <a:p>
            <a:pPr algn="just">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3488925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9639"/>
          </a:xfrm>
          <a:solidFill>
            <a:schemeClr val="accent6">
              <a:lumMod val="60000"/>
              <a:lumOff val="40000"/>
            </a:schemeClr>
          </a:solidFill>
        </p:spPr>
        <p:txBody>
          <a:bodyPr/>
          <a:lstStyle/>
          <a:p>
            <a:pPr algn="ctr"/>
            <a:r>
              <a:rPr lang="en-US" dirty="0" smtClean="0"/>
              <a:t>General Price Indices</a:t>
            </a:r>
            <a:endParaRPr lang="en-IN" dirty="0"/>
          </a:p>
        </p:txBody>
      </p:sp>
      <p:sp>
        <p:nvSpPr>
          <p:cNvPr id="3" name="Content Placeholder 2"/>
          <p:cNvSpPr>
            <a:spLocks noGrp="1"/>
          </p:cNvSpPr>
          <p:nvPr>
            <p:ph idx="1"/>
          </p:nvPr>
        </p:nvSpPr>
        <p:spPr>
          <a:xfrm>
            <a:off x="738909" y="1708726"/>
            <a:ext cx="10614891" cy="4932219"/>
          </a:xfrm>
        </p:spPr>
        <p:txBody>
          <a:bodyPr/>
          <a:lstStyle/>
          <a:p>
            <a:pPr algn="just"/>
            <a:r>
              <a:rPr lang="en-US" sz="2400" b="1" dirty="0"/>
              <a:t>Price indices are used to monitor changes in prices levels </a:t>
            </a:r>
            <a:r>
              <a:rPr lang="en-US" sz="2400" dirty="0"/>
              <a:t>over time. This is useful when separating real income from nominal income, as inflation is a drain on purchasing power. The two most basic indices are the Laspeyres index </a:t>
            </a:r>
            <a:r>
              <a:rPr lang="en-US" sz="2400" dirty="0" smtClean="0"/>
              <a:t>and </a:t>
            </a:r>
            <a:r>
              <a:rPr lang="en-US" sz="2400" dirty="0"/>
              <a:t>the </a:t>
            </a:r>
            <a:r>
              <a:rPr lang="en-US" sz="2400" dirty="0" err="1"/>
              <a:t>Paasche</a:t>
            </a:r>
            <a:r>
              <a:rPr lang="en-US" sz="2400" dirty="0"/>
              <a:t> index </a:t>
            </a:r>
            <a:endParaRPr lang="en-US" sz="2400" dirty="0" smtClean="0"/>
          </a:p>
          <a:p>
            <a:pPr algn="just"/>
            <a:r>
              <a:rPr lang="en-US" sz="2400" dirty="0"/>
              <a:t>They work by dividing expense on a specific basket in the current period (the sum of p*q for each product in the basket considered when calculating the index) by how much the same basket would cost in the base period (period 0). The main difference is the quantities used: the Laspeyres index uses q</a:t>
            </a:r>
            <a:r>
              <a:rPr lang="en-US" sz="2400" baseline="-25000" dirty="0"/>
              <a:t>0</a:t>
            </a:r>
            <a:r>
              <a:rPr lang="en-US" sz="2400" dirty="0"/>
              <a:t> quantities, whereas the </a:t>
            </a:r>
            <a:r>
              <a:rPr lang="en-US" sz="2400" dirty="0" err="1"/>
              <a:t>Paasche</a:t>
            </a:r>
            <a:r>
              <a:rPr lang="en-US" sz="2400" dirty="0"/>
              <a:t> index uses period </a:t>
            </a:r>
            <a:r>
              <a:rPr lang="en-US" sz="2400" i="1" dirty="0"/>
              <a:t>n</a:t>
            </a:r>
            <a:r>
              <a:rPr lang="en-US" sz="2400" dirty="0"/>
              <a:t> quantities</a:t>
            </a:r>
            <a:r>
              <a:rPr lang="en-US" sz="2400" dirty="0" smtClean="0"/>
              <a:t>.</a:t>
            </a:r>
          </a:p>
          <a:p>
            <a:pPr algn="just"/>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705" y="5115502"/>
            <a:ext cx="2857500" cy="8572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8013" y="5115502"/>
            <a:ext cx="2857500" cy="857250"/>
          </a:xfrm>
          <a:prstGeom prst="rect">
            <a:avLst/>
          </a:prstGeom>
        </p:spPr>
      </p:pic>
    </p:spTree>
    <p:extLst>
      <p:ext uri="{BB962C8B-B14F-4D97-AF65-F5344CB8AC3E}">
        <p14:creationId xmlns:p14="http://schemas.microsoft.com/office/powerpoint/2010/main" val="2220504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42002"/>
          </a:xfrm>
          <a:solidFill>
            <a:schemeClr val="accent4">
              <a:lumMod val="75000"/>
            </a:schemeClr>
          </a:solidFill>
        </p:spPr>
        <p:txBody>
          <a:bodyPr/>
          <a:lstStyle/>
          <a:p>
            <a:pPr algn="ctr"/>
            <a:r>
              <a:rPr lang="en-US" dirty="0" smtClean="0"/>
              <a:t>Why do economists care about inflation?</a:t>
            </a:r>
            <a:endParaRPr lang="en-IN" dirty="0"/>
          </a:p>
        </p:txBody>
      </p:sp>
      <p:sp>
        <p:nvSpPr>
          <p:cNvPr id="3" name="Content Placeholder 2"/>
          <p:cNvSpPr>
            <a:spLocks noGrp="1"/>
          </p:cNvSpPr>
          <p:nvPr>
            <p:ph idx="1"/>
          </p:nvPr>
        </p:nvSpPr>
        <p:spPr>
          <a:xfrm>
            <a:off x="838200" y="1825624"/>
            <a:ext cx="10515600" cy="4639831"/>
          </a:xfrm>
        </p:spPr>
        <p:txBody>
          <a:bodyPr>
            <a:normAutofit/>
          </a:bodyPr>
          <a:lstStyle/>
          <a:p>
            <a:pPr algn="just"/>
            <a:r>
              <a:rPr lang="en-US" dirty="0"/>
              <a:t>If a higher inflation rate meant just a faster but proportional increase in all prices </a:t>
            </a:r>
            <a:r>
              <a:rPr lang="en-US" dirty="0" smtClean="0"/>
              <a:t>and wages—a </a:t>
            </a:r>
            <a:r>
              <a:rPr lang="en-US" dirty="0"/>
              <a:t>case called </a:t>
            </a:r>
            <a:r>
              <a:rPr lang="en-US" b="1" dirty="0" smtClean="0"/>
              <a:t>pure inflation</a:t>
            </a:r>
            <a:r>
              <a:rPr lang="en-US" dirty="0" smtClean="0"/>
              <a:t>—inflation would </a:t>
            </a:r>
            <a:r>
              <a:rPr lang="en-US" dirty="0"/>
              <a:t>be only a minor </a:t>
            </a:r>
            <a:r>
              <a:rPr lang="en-US" dirty="0" smtClean="0"/>
              <a:t>inconvenience, as relative </a:t>
            </a:r>
            <a:r>
              <a:rPr lang="en-US" dirty="0"/>
              <a:t>prices would be unaffected</a:t>
            </a:r>
            <a:r>
              <a:rPr lang="en-US" dirty="0" smtClean="0"/>
              <a:t>.</a:t>
            </a:r>
          </a:p>
          <a:p>
            <a:pPr algn="just"/>
            <a:r>
              <a:rPr lang="en-US" dirty="0"/>
              <a:t>Take, for example, the workers’ </a:t>
            </a:r>
            <a:r>
              <a:rPr lang="en-US" i="1" dirty="0"/>
              <a:t>real wage</a:t>
            </a:r>
            <a:r>
              <a:rPr lang="en-US" dirty="0"/>
              <a:t>—the wage measured in terms of </a:t>
            </a:r>
            <a:r>
              <a:rPr lang="en-US" dirty="0" smtClean="0"/>
              <a:t>goods rather </a:t>
            </a:r>
            <a:r>
              <a:rPr lang="en-US" dirty="0"/>
              <a:t>than in </a:t>
            </a:r>
            <a:r>
              <a:rPr lang="en-US" dirty="0" smtClean="0"/>
              <a:t>rupees. </a:t>
            </a:r>
            <a:r>
              <a:rPr lang="en-US" dirty="0"/>
              <a:t>In an economy with 10% more inflation, prices would </a:t>
            </a:r>
            <a:r>
              <a:rPr lang="en-US" dirty="0" smtClean="0"/>
              <a:t>increase by </a:t>
            </a:r>
            <a:r>
              <a:rPr lang="en-US" dirty="0"/>
              <a:t>10% more a year. But wages would also increase by 10% more a year, so real </a:t>
            </a:r>
            <a:r>
              <a:rPr lang="en-US" dirty="0" smtClean="0"/>
              <a:t>wages would </a:t>
            </a:r>
            <a:r>
              <a:rPr lang="en-US" dirty="0"/>
              <a:t>be unaffected by </a:t>
            </a:r>
            <a:r>
              <a:rPr lang="en-US" dirty="0" smtClean="0"/>
              <a:t>inflation</a:t>
            </a:r>
            <a:r>
              <a:rPr lang="en-US" dirty="0" smtClean="0"/>
              <a:t>.</a:t>
            </a:r>
            <a:endParaRPr lang="en-US" dirty="0" smtClean="0"/>
          </a:p>
        </p:txBody>
      </p:sp>
    </p:spTree>
    <p:extLst>
      <p:ext uri="{BB962C8B-B14F-4D97-AF65-F5344CB8AC3E}">
        <p14:creationId xmlns:p14="http://schemas.microsoft.com/office/powerpoint/2010/main" val="3333056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However, there is no thing such as pure inflation. During periods of inflation, not all prices and wages rise proportionately. Because they don’t, inflation affects income distribution. For example, retirees in many countries receive payments that do not keep up with the price level, so they lose in relation to other groups when inflation is high.</a:t>
            </a:r>
          </a:p>
          <a:p>
            <a:pPr algn="just"/>
            <a:r>
              <a:rPr lang="en-US" dirty="0"/>
              <a:t>Inflation leads to other distortions. Variations in relative prices also lead to </a:t>
            </a:r>
            <a:r>
              <a:rPr lang="en-US" b="1" dirty="0"/>
              <a:t>more uncertainty</a:t>
            </a:r>
            <a:r>
              <a:rPr lang="en-US" dirty="0"/>
              <a:t>, making it harder for firms to make decisions about the future, such as investment decisions. Some prices, which are fixed by law or by regulation, lag behind the others, leading to changes in relative </a:t>
            </a:r>
            <a:r>
              <a:rPr lang="en-US" dirty="0" smtClean="0"/>
              <a:t>prices.</a:t>
            </a:r>
            <a:endParaRPr lang="en-IN" dirty="0"/>
          </a:p>
        </p:txBody>
      </p:sp>
    </p:spTree>
    <p:extLst>
      <p:ext uri="{BB962C8B-B14F-4D97-AF65-F5344CB8AC3E}">
        <p14:creationId xmlns:p14="http://schemas.microsoft.com/office/powerpoint/2010/main" val="221826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1930"/>
          </a:xfrm>
          <a:solidFill>
            <a:schemeClr val="bg2">
              <a:lumMod val="90000"/>
            </a:schemeClr>
          </a:solidFill>
        </p:spPr>
        <p:txBody>
          <a:bodyPr/>
          <a:lstStyle/>
          <a:p>
            <a:pPr algn="ctr"/>
            <a:r>
              <a:rPr lang="en-US" dirty="0" smtClean="0"/>
              <a:t>Okun’s Law</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t>Intuition suggests that if output growth is high, unemployment will decrease, and this </a:t>
            </a:r>
            <a:r>
              <a:rPr lang="en-US" dirty="0" smtClean="0"/>
              <a:t>is indeed </a:t>
            </a:r>
            <a:r>
              <a:rPr lang="en-US" dirty="0"/>
              <a:t>true. This relation was first examined by American economist Arthur </a:t>
            </a:r>
            <a:r>
              <a:rPr lang="en-US" dirty="0" err="1"/>
              <a:t>Okun</a:t>
            </a:r>
            <a:r>
              <a:rPr lang="en-US" dirty="0"/>
              <a:t> </a:t>
            </a:r>
            <a:r>
              <a:rPr lang="en-US" dirty="0" smtClean="0"/>
              <a:t>and for </a:t>
            </a:r>
            <a:r>
              <a:rPr lang="en-US" dirty="0"/>
              <a:t>this reason has become known as </a:t>
            </a:r>
            <a:r>
              <a:rPr lang="en-US" b="1" dirty="0"/>
              <a:t>Okun’s </a:t>
            </a:r>
            <a:r>
              <a:rPr lang="en-US" b="1" dirty="0" smtClean="0"/>
              <a:t>law. </a:t>
            </a:r>
            <a:r>
              <a:rPr lang="en-US" dirty="0"/>
              <a:t>It predicts that a </a:t>
            </a:r>
            <a:r>
              <a:rPr lang="en-US" b="1" dirty="0"/>
              <a:t>1% increase in unemployment will usually be associated with a 2% drop in gross domestic product</a:t>
            </a:r>
            <a:r>
              <a:rPr lang="en-US" dirty="0"/>
              <a:t> (GDP</a:t>
            </a:r>
            <a:r>
              <a:rPr lang="en-US" dirty="0" smtClean="0"/>
              <a:t>).</a:t>
            </a:r>
            <a:endParaRPr lang="en-US" b="1" dirty="0" smtClean="0"/>
          </a:p>
          <a:p>
            <a:pPr algn="just"/>
            <a:r>
              <a:rPr lang="en-US" dirty="0"/>
              <a:t>This is why unemployment goes up in </a:t>
            </a:r>
            <a:r>
              <a:rPr lang="en-US" dirty="0" smtClean="0"/>
              <a:t>recessions and </a:t>
            </a:r>
            <a:r>
              <a:rPr lang="en-US" dirty="0"/>
              <a:t>down </a:t>
            </a:r>
            <a:r>
              <a:rPr lang="en-US" dirty="0" smtClean="0"/>
              <a:t>in expansions</a:t>
            </a:r>
            <a:r>
              <a:rPr lang="en-US" dirty="0"/>
              <a:t>. This relation has a simple but important implication: </a:t>
            </a:r>
            <a:r>
              <a:rPr lang="en-US" dirty="0" smtClean="0"/>
              <a:t>The key </a:t>
            </a:r>
            <a:r>
              <a:rPr lang="en-US" dirty="0"/>
              <a:t>to decreasing unemployment is a high enough rate of </a:t>
            </a:r>
            <a:r>
              <a:rPr lang="en-US" dirty="0" smtClean="0"/>
              <a:t>growth.</a:t>
            </a:r>
          </a:p>
          <a:p>
            <a:pPr algn="just"/>
            <a:r>
              <a:rPr lang="en-US" dirty="0"/>
              <a:t>This is for two reasons. The first is that population, </a:t>
            </a:r>
            <a:r>
              <a:rPr lang="en-US" dirty="0" smtClean="0"/>
              <a:t>and thus </a:t>
            </a:r>
            <a:r>
              <a:rPr lang="en-US" dirty="0"/>
              <a:t>the </a:t>
            </a:r>
            <a:r>
              <a:rPr lang="en-US" dirty="0" smtClean="0"/>
              <a:t>labour </a:t>
            </a:r>
            <a:r>
              <a:rPr lang="en-US" dirty="0"/>
              <a:t>force, increases over time, so employment must grow over time just </a:t>
            </a:r>
            <a:r>
              <a:rPr lang="en-US" dirty="0" smtClean="0"/>
              <a:t>to keep </a:t>
            </a:r>
            <a:r>
              <a:rPr lang="en-US" dirty="0"/>
              <a:t>the unemployment rate constant. The second is that output per worker is </a:t>
            </a:r>
            <a:r>
              <a:rPr lang="en-US" dirty="0" smtClean="0"/>
              <a:t>also increasing </a:t>
            </a:r>
            <a:r>
              <a:rPr lang="en-US" dirty="0"/>
              <a:t>with time, which implies that output growth is higher than </a:t>
            </a:r>
            <a:r>
              <a:rPr lang="en-US" dirty="0" smtClean="0"/>
              <a:t>employment </a:t>
            </a:r>
            <a:r>
              <a:rPr lang="en-IN" dirty="0" smtClean="0"/>
              <a:t>growth</a:t>
            </a:r>
            <a:r>
              <a:rPr lang="en-IN" dirty="0"/>
              <a:t>.</a:t>
            </a:r>
          </a:p>
        </p:txBody>
      </p:sp>
    </p:spTree>
    <p:extLst>
      <p:ext uri="{BB962C8B-B14F-4D97-AF65-F5344CB8AC3E}">
        <p14:creationId xmlns:p14="http://schemas.microsoft.com/office/powerpoint/2010/main" val="2476395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930" y="1760971"/>
            <a:ext cx="6962140" cy="4351338"/>
          </a:xfrm>
        </p:spPr>
      </p:pic>
    </p:spTree>
    <p:extLst>
      <p:ext uri="{BB962C8B-B14F-4D97-AF65-F5344CB8AC3E}">
        <p14:creationId xmlns:p14="http://schemas.microsoft.com/office/powerpoint/2010/main" val="286475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just"/>
            <a:r>
              <a:rPr lang="en-IN" dirty="0"/>
              <a:t>In </a:t>
            </a:r>
            <a:r>
              <a:rPr lang="en-IN" dirty="0" smtClean="0"/>
              <a:t>macroeconomics </a:t>
            </a:r>
            <a:r>
              <a:rPr lang="en-US" dirty="0" smtClean="0"/>
              <a:t>we </a:t>
            </a:r>
            <a:r>
              <a:rPr lang="en-US" dirty="0"/>
              <a:t>deal with the market for goods as a whole, treating all the markets </a:t>
            </a:r>
            <a:r>
              <a:rPr lang="en-US" dirty="0" smtClean="0"/>
              <a:t>for different </a:t>
            </a:r>
            <a:r>
              <a:rPr lang="en-US" dirty="0"/>
              <a:t>goods—such as the markets for agricultural products and for </a:t>
            </a:r>
            <a:r>
              <a:rPr lang="en-US" dirty="0" smtClean="0"/>
              <a:t>medical services—as </a:t>
            </a:r>
            <a:r>
              <a:rPr lang="en-US" dirty="0"/>
              <a:t>a single market. Similarly, we deal with the </a:t>
            </a:r>
            <a:r>
              <a:rPr lang="en-US" dirty="0" smtClean="0"/>
              <a:t>labour </a:t>
            </a:r>
            <a:r>
              <a:rPr lang="en-US" dirty="0"/>
              <a:t>market as a </a:t>
            </a:r>
            <a:r>
              <a:rPr lang="en-US" dirty="0" smtClean="0"/>
              <a:t>whole, abstracting </a:t>
            </a:r>
            <a:r>
              <a:rPr lang="en-US" dirty="0"/>
              <a:t>from differences </a:t>
            </a:r>
            <a:r>
              <a:rPr lang="en-US" dirty="0" smtClean="0"/>
              <a:t>between </a:t>
            </a:r>
            <a:r>
              <a:rPr lang="en-US" dirty="0"/>
              <a:t>the markets for, say, unskilled </a:t>
            </a:r>
            <a:r>
              <a:rPr lang="en-US" dirty="0" smtClean="0"/>
              <a:t>labour </a:t>
            </a:r>
            <a:r>
              <a:rPr lang="en-US" dirty="0"/>
              <a:t>and doctors</a:t>
            </a:r>
            <a:r>
              <a:rPr lang="en-US" dirty="0" smtClean="0"/>
              <a:t>.</a:t>
            </a:r>
          </a:p>
          <a:p>
            <a:pPr algn="just"/>
            <a:r>
              <a:rPr lang="en-IN" dirty="0"/>
              <a:t>The benefit of </a:t>
            </a:r>
            <a:r>
              <a:rPr lang="en-IN" dirty="0" smtClean="0"/>
              <a:t>the </a:t>
            </a:r>
            <a:r>
              <a:rPr lang="en-US" dirty="0" smtClean="0"/>
              <a:t>abstraction </a:t>
            </a:r>
            <a:r>
              <a:rPr lang="en-US" dirty="0"/>
              <a:t>is that it facilitates increased understanding of the vital </a:t>
            </a:r>
            <a:r>
              <a:rPr lang="en-US" dirty="0" smtClean="0"/>
              <a:t>interactions among </a:t>
            </a:r>
            <a:r>
              <a:rPr lang="en-US" dirty="0"/>
              <a:t>the goods, </a:t>
            </a:r>
            <a:r>
              <a:rPr lang="en-US" dirty="0" smtClean="0"/>
              <a:t>labour</a:t>
            </a:r>
            <a:r>
              <a:rPr lang="en-US" dirty="0"/>
              <a:t>, and assets markets. The cost of the abstraction is that </a:t>
            </a:r>
            <a:r>
              <a:rPr lang="en-US" dirty="0" smtClean="0"/>
              <a:t>omitted </a:t>
            </a:r>
            <a:r>
              <a:rPr lang="en-IN" dirty="0" smtClean="0"/>
              <a:t>details </a:t>
            </a:r>
            <a:r>
              <a:rPr lang="en-IN" dirty="0"/>
              <a:t>sometimes matter</a:t>
            </a:r>
            <a:r>
              <a:rPr lang="en-IN" dirty="0" smtClean="0"/>
              <a:t>.</a:t>
            </a:r>
          </a:p>
          <a:p>
            <a:pPr algn="just"/>
            <a:r>
              <a:rPr lang="en-US" dirty="0" smtClean="0"/>
              <a:t>A fundamental question in macroeconomics is whether the </a:t>
            </a:r>
            <a:r>
              <a:rPr lang="en-US" dirty="0"/>
              <a:t>government </a:t>
            </a:r>
            <a:r>
              <a:rPr lang="en-US" dirty="0" smtClean="0"/>
              <a:t>can and should</a:t>
            </a:r>
            <a:r>
              <a:rPr lang="en-US" i="1" dirty="0" smtClean="0"/>
              <a:t> </a:t>
            </a:r>
            <a:r>
              <a:rPr lang="en-US" dirty="0" smtClean="0"/>
              <a:t>intervene </a:t>
            </a:r>
            <a:r>
              <a:rPr lang="en-US" dirty="0"/>
              <a:t>in the economy to improve its </a:t>
            </a:r>
            <a:r>
              <a:rPr lang="en-US" dirty="0" smtClean="0"/>
              <a:t>performance</a:t>
            </a:r>
            <a:r>
              <a:rPr lang="en-US" dirty="0"/>
              <a:t>.</a:t>
            </a:r>
            <a:endParaRPr lang="en-IN" dirty="0"/>
          </a:p>
        </p:txBody>
      </p:sp>
    </p:spTree>
    <p:extLst>
      <p:ext uri="{BB962C8B-B14F-4D97-AF65-F5344CB8AC3E}">
        <p14:creationId xmlns:p14="http://schemas.microsoft.com/office/powerpoint/2010/main" val="1762772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6584"/>
          </a:xfrm>
          <a:solidFill>
            <a:schemeClr val="accent6">
              <a:lumMod val="40000"/>
              <a:lumOff val="60000"/>
            </a:schemeClr>
          </a:solidFill>
        </p:spPr>
        <p:txBody>
          <a:bodyPr/>
          <a:lstStyle/>
          <a:p>
            <a:pPr algn="ctr"/>
            <a:r>
              <a:rPr lang="en-US" dirty="0" smtClean="0"/>
              <a:t>Phillips Curve</a:t>
            </a:r>
            <a:endParaRPr lang="en-IN" dirty="0"/>
          </a:p>
        </p:txBody>
      </p:sp>
      <p:sp>
        <p:nvSpPr>
          <p:cNvPr id="3" name="Content Placeholder 2"/>
          <p:cNvSpPr>
            <a:spLocks noGrp="1"/>
          </p:cNvSpPr>
          <p:nvPr>
            <p:ph idx="1"/>
          </p:nvPr>
        </p:nvSpPr>
        <p:spPr/>
        <p:txBody>
          <a:bodyPr>
            <a:normAutofit/>
          </a:bodyPr>
          <a:lstStyle/>
          <a:p>
            <a:pPr algn="just"/>
            <a:r>
              <a:rPr lang="en-US" dirty="0"/>
              <a:t>Okun’s law implies that, </a:t>
            </a:r>
            <a:r>
              <a:rPr lang="en-US" b="1" dirty="0"/>
              <a:t>with strong enough growth, one can decrease the </a:t>
            </a:r>
            <a:r>
              <a:rPr lang="en-US" b="1" dirty="0" smtClean="0"/>
              <a:t>unemployment rate </a:t>
            </a:r>
            <a:r>
              <a:rPr lang="en-US" b="1" dirty="0"/>
              <a:t>to very low levels</a:t>
            </a:r>
            <a:r>
              <a:rPr lang="en-US" dirty="0"/>
              <a:t>. But intuition suggests that, when unemployment </a:t>
            </a:r>
            <a:r>
              <a:rPr lang="en-US" dirty="0" smtClean="0"/>
              <a:t>becomes very </a:t>
            </a:r>
            <a:r>
              <a:rPr lang="en-US" dirty="0"/>
              <a:t>low, the economy is likely to overheat, and that this will lead to upward </a:t>
            </a:r>
            <a:r>
              <a:rPr lang="en-US" dirty="0" smtClean="0"/>
              <a:t>pressure </a:t>
            </a:r>
            <a:r>
              <a:rPr lang="en-IN" dirty="0" smtClean="0"/>
              <a:t>on inflation.</a:t>
            </a:r>
          </a:p>
          <a:p>
            <a:pPr algn="just"/>
            <a:r>
              <a:rPr lang="en-US" dirty="0"/>
              <a:t>This relation was first explored in </a:t>
            </a:r>
            <a:r>
              <a:rPr lang="en-US" dirty="0" smtClean="0"/>
              <a:t>1958 by </a:t>
            </a:r>
            <a:r>
              <a:rPr lang="en-US" dirty="0"/>
              <a:t>a New Zealand economist, A. W. Phillips, and has become known as the </a:t>
            </a:r>
            <a:r>
              <a:rPr lang="en-US" b="1" dirty="0" smtClean="0"/>
              <a:t>Phillips curve</a:t>
            </a:r>
            <a:r>
              <a:rPr lang="en-US" dirty="0"/>
              <a:t>. Phillips plotted the rate of inflation against the unemployment rate. </a:t>
            </a:r>
            <a:endParaRPr lang="en-IN" dirty="0"/>
          </a:p>
        </p:txBody>
      </p:sp>
    </p:spTree>
    <p:extLst>
      <p:ext uri="{BB962C8B-B14F-4D97-AF65-F5344CB8AC3E}">
        <p14:creationId xmlns:p14="http://schemas.microsoft.com/office/powerpoint/2010/main" val="1054236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164" y="1966985"/>
            <a:ext cx="4886036" cy="4317435"/>
          </a:xfrm>
        </p:spPr>
      </p:pic>
    </p:spTree>
    <p:extLst>
      <p:ext uri="{BB962C8B-B14F-4D97-AF65-F5344CB8AC3E}">
        <p14:creationId xmlns:p14="http://schemas.microsoft.com/office/powerpoint/2010/main" val="10745635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402"/>
          </a:xfrm>
          <a:solidFill>
            <a:schemeClr val="accent4">
              <a:lumMod val="40000"/>
              <a:lumOff val="60000"/>
            </a:schemeClr>
          </a:solidFill>
        </p:spPr>
        <p:txBody>
          <a:bodyPr/>
          <a:lstStyle/>
          <a:p>
            <a:pPr algn="ctr"/>
            <a:r>
              <a:rPr lang="en-US" dirty="0" smtClean="0"/>
              <a:t>Short, Medium and Long Run</a:t>
            </a:r>
            <a:endParaRPr lang="en-IN" dirty="0"/>
          </a:p>
        </p:txBody>
      </p:sp>
      <p:sp>
        <p:nvSpPr>
          <p:cNvPr id="3" name="Content Placeholder 2"/>
          <p:cNvSpPr>
            <a:spLocks noGrp="1"/>
          </p:cNvSpPr>
          <p:nvPr>
            <p:ph idx="1"/>
          </p:nvPr>
        </p:nvSpPr>
        <p:spPr>
          <a:xfrm>
            <a:off x="838200" y="1899516"/>
            <a:ext cx="10515600" cy="4351338"/>
          </a:xfrm>
        </p:spPr>
        <p:txBody>
          <a:bodyPr>
            <a:normAutofit fontScale="85000" lnSpcReduction="20000"/>
          </a:bodyPr>
          <a:lstStyle/>
          <a:p>
            <a:pPr algn="just"/>
            <a:r>
              <a:rPr lang="en-US" dirty="0"/>
              <a:t>Movements in output come from </a:t>
            </a:r>
            <a:r>
              <a:rPr lang="en-US" dirty="0" smtClean="0"/>
              <a:t>movements in </a:t>
            </a:r>
            <a:r>
              <a:rPr lang="en-US" dirty="0"/>
              <a:t>the demand for goods</a:t>
            </a:r>
            <a:r>
              <a:rPr lang="en-US" dirty="0" smtClean="0"/>
              <a:t>. Factors that affect demand like consumer confidence and interest rates affect aggregate output.</a:t>
            </a:r>
          </a:p>
          <a:p>
            <a:pPr algn="just"/>
            <a:r>
              <a:rPr lang="en-US" dirty="0"/>
              <a:t>How much can be produced </a:t>
            </a:r>
            <a:r>
              <a:rPr lang="en-US" dirty="0" smtClean="0"/>
              <a:t>depends on </a:t>
            </a:r>
            <a:r>
              <a:rPr lang="en-US" dirty="0"/>
              <a:t>how advanced the technology of the country is, how much capital it </a:t>
            </a:r>
            <a:r>
              <a:rPr lang="en-US" dirty="0" smtClean="0"/>
              <a:t>is using</a:t>
            </a:r>
            <a:r>
              <a:rPr lang="en-US" dirty="0"/>
              <a:t>, and the size and the skills of its </a:t>
            </a:r>
            <a:r>
              <a:rPr lang="en-US" dirty="0" smtClean="0"/>
              <a:t>labour </a:t>
            </a:r>
            <a:r>
              <a:rPr lang="en-US" dirty="0"/>
              <a:t>force. These </a:t>
            </a:r>
            <a:r>
              <a:rPr lang="en-US" dirty="0" smtClean="0"/>
              <a:t>are </a:t>
            </a:r>
            <a:r>
              <a:rPr lang="en-US" dirty="0"/>
              <a:t>the fundamental determinants of a country’s level of output</a:t>
            </a:r>
            <a:r>
              <a:rPr lang="en-US" dirty="0" smtClean="0"/>
              <a:t>.</a:t>
            </a:r>
          </a:p>
          <a:p>
            <a:pPr algn="just"/>
            <a:r>
              <a:rPr lang="en-US" dirty="0"/>
              <a:t>The technological sophistication of a country depends </a:t>
            </a:r>
            <a:r>
              <a:rPr lang="en-US" dirty="0" smtClean="0"/>
              <a:t>on its </a:t>
            </a:r>
            <a:r>
              <a:rPr lang="en-US" dirty="0"/>
              <a:t>ability to innovate and introduce new technologies. The size of its capital </a:t>
            </a:r>
            <a:r>
              <a:rPr lang="en-US" dirty="0" smtClean="0"/>
              <a:t>stock depends </a:t>
            </a:r>
            <a:r>
              <a:rPr lang="en-US" dirty="0"/>
              <a:t>on how much people save. The skills of workers depend on the </a:t>
            </a:r>
            <a:r>
              <a:rPr lang="en-US" dirty="0" smtClean="0"/>
              <a:t>quality of </a:t>
            </a:r>
            <a:r>
              <a:rPr lang="en-US" dirty="0"/>
              <a:t>the country’s education system. Other factors are also important: If firms </a:t>
            </a:r>
            <a:r>
              <a:rPr lang="en-US" dirty="0" smtClean="0"/>
              <a:t>are to </a:t>
            </a:r>
            <a:r>
              <a:rPr lang="en-US" dirty="0"/>
              <a:t>operate efficiently, for example, they need a clear system of laws under </a:t>
            </a:r>
            <a:r>
              <a:rPr lang="en-US" dirty="0" smtClean="0"/>
              <a:t>which to </a:t>
            </a:r>
            <a:r>
              <a:rPr lang="en-US" dirty="0"/>
              <a:t>operate and an honest government to enforce those laws. </a:t>
            </a:r>
            <a:endParaRPr lang="en-US" dirty="0" smtClean="0"/>
          </a:p>
          <a:p>
            <a:pPr algn="just"/>
            <a:r>
              <a:rPr lang="en-US" dirty="0" smtClean="0"/>
              <a:t>This </a:t>
            </a:r>
            <a:r>
              <a:rPr lang="en-US" dirty="0"/>
              <a:t>suggests a </a:t>
            </a:r>
            <a:r>
              <a:rPr lang="en-US" dirty="0" smtClean="0"/>
              <a:t>third answer</a:t>
            </a:r>
            <a:r>
              <a:rPr lang="en-US" dirty="0"/>
              <a:t>: The true determinants of output are factors like a country’s education </a:t>
            </a:r>
            <a:r>
              <a:rPr lang="en-US" dirty="0" smtClean="0"/>
              <a:t>system, its </a:t>
            </a:r>
            <a:r>
              <a:rPr lang="en-US" dirty="0"/>
              <a:t>saving rate, and the quality of its government.</a:t>
            </a:r>
            <a:endParaRPr lang="en-IN" dirty="0"/>
          </a:p>
        </p:txBody>
      </p:sp>
    </p:spTree>
    <p:extLst>
      <p:ext uri="{BB962C8B-B14F-4D97-AF65-F5344CB8AC3E}">
        <p14:creationId xmlns:p14="http://schemas.microsoft.com/office/powerpoint/2010/main" val="3131180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1052944"/>
            <a:ext cx="10723418" cy="5671127"/>
          </a:xfrm>
        </p:spPr>
        <p:txBody>
          <a:bodyPr>
            <a:normAutofit fontScale="92500"/>
          </a:bodyPr>
          <a:lstStyle/>
          <a:p>
            <a:pPr algn="just"/>
            <a:r>
              <a:rPr lang="en-US" dirty="0"/>
              <a:t>In the </a:t>
            </a:r>
            <a:r>
              <a:rPr lang="en-US" b="1" dirty="0"/>
              <a:t>short run</a:t>
            </a:r>
            <a:r>
              <a:rPr lang="en-US" dirty="0"/>
              <a:t>, say, a few </a:t>
            </a:r>
            <a:r>
              <a:rPr lang="en-US" dirty="0" smtClean="0"/>
              <a:t>years, year-to-year movements </a:t>
            </a:r>
            <a:r>
              <a:rPr lang="en-US" dirty="0"/>
              <a:t>in output are primarily driven by movements in demand. </a:t>
            </a:r>
            <a:r>
              <a:rPr lang="en-US" b="1" dirty="0" smtClean="0"/>
              <a:t>Changes in </a:t>
            </a:r>
            <a:r>
              <a:rPr lang="en-US" b="1" dirty="0"/>
              <a:t>demand</a:t>
            </a:r>
            <a:r>
              <a:rPr lang="en-US" dirty="0"/>
              <a:t>, perhaps due to changes in consumer confidence or other factors, </a:t>
            </a:r>
            <a:r>
              <a:rPr lang="en-US" dirty="0" smtClean="0"/>
              <a:t>can lead </a:t>
            </a:r>
            <a:r>
              <a:rPr lang="en-US" dirty="0"/>
              <a:t>to a decrease in output (a recession) or an increase in output (an expansion</a:t>
            </a:r>
            <a:r>
              <a:rPr lang="en-US" dirty="0" smtClean="0"/>
              <a:t>).</a:t>
            </a:r>
          </a:p>
          <a:p>
            <a:pPr algn="just"/>
            <a:r>
              <a:rPr lang="en-US" dirty="0"/>
              <a:t>In the </a:t>
            </a:r>
            <a:r>
              <a:rPr lang="en-US" b="1" dirty="0"/>
              <a:t>medium run</a:t>
            </a:r>
            <a:r>
              <a:rPr lang="en-US" dirty="0"/>
              <a:t>, say, a decade</a:t>
            </a:r>
            <a:r>
              <a:rPr lang="en-US" dirty="0" smtClean="0"/>
              <a:t>, the </a:t>
            </a:r>
            <a:r>
              <a:rPr lang="en-US" dirty="0"/>
              <a:t>economy tends to return to the level of output determined by </a:t>
            </a:r>
            <a:r>
              <a:rPr lang="en-US" b="1" dirty="0" smtClean="0"/>
              <a:t>supply factors</a:t>
            </a:r>
            <a:r>
              <a:rPr lang="en-US" b="1" dirty="0"/>
              <a:t>: the capital stock, the level of technology, and the size of the labor force</a:t>
            </a:r>
            <a:r>
              <a:rPr lang="en-US" dirty="0"/>
              <a:t>. </a:t>
            </a:r>
            <a:r>
              <a:rPr lang="en-US" dirty="0" smtClean="0"/>
              <a:t>And, over </a:t>
            </a:r>
            <a:r>
              <a:rPr lang="en-US" dirty="0"/>
              <a:t>a decade or so, these factors move sufficiently slowly that we can take them </a:t>
            </a:r>
            <a:r>
              <a:rPr lang="en-US" dirty="0" smtClean="0"/>
              <a:t>as </a:t>
            </a:r>
            <a:r>
              <a:rPr lang="en-IN" dirty="0" smtClean="0"/>
              <a:t>given.</a:t>
            </a:r>
          </a:p>
          <a:p>
            <a:pPr algn="just"/>
            <a:r>
              <a:rPr lang="en-US" dirty="0"/>
              <a:t>In the </a:t>
            </a:r>
            <a:r>
              <a:rPr lang="en-US" b="1" dirty="0"/>
              <a:t>long run</a:t>
            </a:r>
            <a:r>
              <a:rPr lang="en-US" dirty="0"/>
              <a:t>, say, a few decades or more, the third answer is the right one. </a:t>
            </a:r>
            <a:r>
              <a:rPr lang="en-US" dirty="0" smtClean="0"/>
              <a:t>To understand </a:t>
            </a:r>
            <a:r>
              <a:rPr lang="en-US" dirty="0"/>
              <a:t>why China has been able to achieve such a high growth rate </a:t>
            </a:r>
            <a:r>
              <a:rPr lang="en-US" dirty="0" smtClean="0"/>
              <a:t>since 1980</a:t>
            </a:r>
            <a:r>
              <a:rPr lang="en-US" dirty="0"/>
              <a:t>, we must understand why both the capital stock and the level of </a:t>
            </a:r>
            <a:r>
              <a:rPr lang="en-US" dirty="0" smtClean="0"/>
              <a:t>technology in </a:t>
            </a:r>
            <a:r>
              <a:rPr lang="en-US" dirty="0"/>
              <a:t>China are increasing so fast. To do so, we must look at factors like the </a:t>
            </a:r>
            <a:r>
              <a:rPr lang="en-US" b="1" dirty="0" smtClean="0"/>
              <a:t>education system</a:t>
            </a:r>
            <a:r>
              <a:rPr lang="en-US" b="1" dirty="0"/>
              <a:t>, the saving rate, and the role of the government</a:t>
            </a:r>
            <a:r>
              <a:rPr lang="en-US" dirty="0"/>
              <a:t>.</a:t>
            </a:r>
            <a:endParaRPr lang="en-IN" dirty="0"/>
          </a:p>
        </p:txBody>
      </p:sp>
    </p:spTree>
    <p:extLst>
      <p:ext uri="{BB962C8B-B14F-4D97-AF65-F5344CB8AC3E}">
        <p14:creationId xmlns:p14="http://schemas.microsoft.com/office/powerpoint/2010/main" val="371699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5057"/>
          </a:xfrm>
          <a:solidFill>
            <a:schemeClr val="accent2">
              <a:lumMod val="40000"/>
              <a:lumOff val="60000"/>
            </a:schemeClr>
          </a:solidFill>
        </p:spPr>
        <p:txBody>
          <a:bodyPr/>
          <a:lstStyle/>
          <a:p>
            <a:pPr algn="ctr"/>
            <a:r>
              <a:rPr lang="en-US" dirty="0" smtClean="0"/>
              <a:t>GDP: Production and Income</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The measure of </a:t>
            </a:r>
            <a:r>
              <a:rPr lang="en-US" b="1" dirty="0"/>
              <a:t>aggregate output </a:t>
            </a:r>
            <a:r>
              <a:rPr lang="en-US" dirty="0"/>
              <a:t>in the national income accounts is called the </a:t>
            </a:r>
            <a:r>
              <a:rPr lang="en-US" b="1" dirty="0" smtClean="0"/>
              <a:t>gross domestic </a:t>
            </a:r>
            <a:r>
              <a:rPr lang="en-US" b="1" dirty="0"/>
              <a:t>product</a:t>
            </a:r>
            <a:r>
              <a:rPr lang="en-US" dirty="0"/>
              <a:t>, or </a:t>
            </a:r>
            <a:r>
              <a:rPr lang="en-US" b="1" dirty="0"/>
              <a:t>GDP</a:t>
            </a:r>
            <a:r>
              <a:rPr lang="en-US" dirty="0"/>
              <a:t>, for short</a:t>
            </a:r>
            <a:r>
              <a:rPr lang="en-US" dirty="0" smtClean="0"/>
              <a:t>.</a:t>
            </a:r>
          </a:p>
          <a:p>
            <a:pPr algn="just"/>
            <a:r>
              <a:rPr lang="en-US" dirty="0"/>
              <a:t>To understand how GDP is constructed, it is </a:t>
            </a:r>
            <a:r>
              <a:rPr lang="en-US" dirty="0" smtClean="0"/>
              <a:t>best to </a:t>
            </a:r>
            <a:r>
              <a:rPr lang="en-US" dirty="0"/>
              <a:t>work with a simple example. Consider an economy composed of just two </a:t>
            </a:r>
            <a:r>
              <a:rPr lang="en-US" dirty="0" smtClean="0"/>
              <a:t>firms.</a:t>
            </a:r>
            <a:r>
              <a:rPr lang="en-US" dirty="0"/>
              <a:t> Firm 1 produces steel, employing workers and using machines to produce </a:t>
            </a:r>
            <a:r>
              <a:rPr lang="en-US" dirty="0" smtClean="0"/>
              <a:t>the steel</a:t>
            </a:r>
            <a:r>
              <a:rPr lang="en-US" dirty="0"/>
              <a:t>. It sells the steel for </a:t>
            </a:r>
            <a:r>
              <a:rPr lang="en-US" dirty="0" smtClean="0"/>
              <a:t>Rs 100 </a:t>
            </a:r>
            <a:r>
              <a:rPr lang="en-US" dirty="0"/>
              <a:t>to Firm 2, which produces cars. Firm 1 pays its </a:t>
            </a:r>
            <a:r>
              <a:rPr lang="en-US" dirty="0" smtClean="0"/>
              <a:t>workers Rs 80</a:t>
            </a:r>
            <a:r>
              <a:rPr lang="en-US" dirty="0"/>
              <a:t>, leaving </a:t>
            </a:r>
            <a:r>
              <a:rPr lang="en-US" dirty="0" smtClean="0"/>
              <a:t>Rs 20 </a:t>
            </a:r>
            <a:r>
              <a:rPr lang="en-US" dirty="0"/>
              <a:t>in profit to the firm.</a:t>
            </a:r>
          </a:p>
          <a:p>
            <a:pPr algn="just"/>
            <a:r>
              <a:rPr lang="en-US" dirty="0" smtClean="0"/>
              <a:t>Firm </a:t>
            </a:r>
            <a:r>
              <a:rPr lang="en-US" dirty="0"/>
              <a:t>2 buys the steel and uses it, together with workers and machines, to </a:t>
            </a:r>
            <a:r>
              <a:rPr lang="en-US" dirty="0" smtClean="0"/>
              <a:t>produce cars</a:t>
            </a:r>
            <a:r>
              <a:rPr lang="en-US" dirty="0"/>
              <a:t>. Revenues from car sales are </a:t>
            </a:r>
            <a:r>
              <a:rPr lang="en-US" dirty="0" smtClean="0"/>
              <a:t>Rs 200</a:t>
            </a:r>
            <a:r>
              <a:rPr lang="en-US" dirty="0"/>
              <a:t>. Of the </a:t>
            </a:r>
            <a:r>
              <a:rPr lang="en-US" dirty="0" smtClean="0"/>
              <a:t>Rs 200</a:t>
            </a:r>
            <a:r>
              <a:rPr lang="en-US" dirty="0"/>
              <a:t>, </a:t>
            </a:r>
            <a:r>
              <a:rPr lang="en-US" dirty="0" smtClean="0"/>
              <a:t>Rs 100 </a:t>
            </a:r>
            <a:r>
              <a:rPr lang="en-US" dirty="0"/>
              <a:t>goes to pay for steel </a:t>
            </a:r>
            <a:r>
              <a:rPr lang="en-US" dirty="0" smtClean="0"/>
              <a:t>and Rs 70 </a:t>
            </a:r>
            <a:r>
              <a:rPr lang="en-US" dirty="0"/>
              <a:t>goes to workers in the firm, leaving </a:t>
            </a:r>
            <a:r>
              <a:rPr lang="en-US" dirty="0" smtClean="0"/>
              <a:t>Rs 30 </a:t>
            </a:r>
            <a:r>
              <a:rPr lang="en-US" dirty="0"/>
              <a:t>in profit to the </a:t>
            </a:r>
            <a:r>
              <a:rPr lang="en-US" dirty="0" smtClean="0"/>
              <a:t>firm.</a:t>
            </a:r>
          </a:p>
          <a:p>
            <a:pPr algn="just"/>
            <a:r>
              <a:rPr lang="en-US" dirty="0" smtClean="0"/>
              <a:t>The aggregate output in this economy would be just the value of cars, the final good. Steel output is not counted as it is an intermediate good, one which is used in the production of final good. The inclusion of steel would lead to </a:t>
            </a:r>
            <a:r>
              <a:rPr lang="en-US" b="1" dirty="0" smtClean="0"/>
              <a:t>double counting.</a:t>
            </a:r>
            <a:endParaRPr lang="en-IN" b="1" dirty="0"/>
          </a:p>
        </p:txBody>
      </p:sp>
    </p:spTree>
    <p:extLst>
      <p:ext uri="{BB962C8B-B14F-4D97-AF65-F5344CB8AC3E}">
        <p14:creationId xmlns:p14="http://schemas.microsoft.com/office/powerpoint/2010/main" val="2814110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220"/>
          </a:xfrm>
          <a:solidFill>
            <a:schemeClr val="accent2">
              <a:lumMod val="75000"/>
            </a:schemeClr>
          </a:solidFill>
        </p:spPr>
        <p:txBody>
          <a:bodyPr/>
          <a:lstStyle/>
          <a:p>
            <a:pPr algn="ctr"/>
            <a:r>
              <a:rPr lang="en-US" dirty="0" smtClean="0"/>
              <a:t>Definitions of GDP</a:t>
            </a:r>
            <a:endParaRPr lang="en-IN" dirty="0"/>
          </a:p>
        </p:txBody>
      </p:sp>
      <p:sp>
        <p:nvSpPr>
          <p:cNvPr id="3" name="Content Placeholder 2"/>
          <p:cNvSpPr>
            <a:spLocks noGrp="1"/>
          </p:cNvSpPr>
          <p:nvPr>
            <p:ph idx="1"/>
          </p:nvPr>
        </p:nvSpPr>
        <p:spPr>
          <a:xfrm>
            <a:off x="838200" y="1788678"/>
            <a:ext cx="10515600" cy="4732193"/>
          </a:xfrm>
        </p:spPr>
        <p:txBody>
          <a:bodyPr>
            <a:normAutofit fontScale="77500" lnSpcReduction="20000"/>
          </a:bodyPr>
          <a:lstStyle/>
          <a:p>
            <a:pPr algn="just"/>
            <a:r>
              <a:rPr lang="en-US" b="1" dirty="0"/>
              <a:t>GDP Is the </a:t>
            </a:r>
            <a:r>
              <a:rPr lang="en-US" b="1" dirty="0" smtClean="0"/>
              <a:t>value </a:t>
            </a:r>
            <a:r>
              <a:rPr lang="en-US" b="1" dirty="0"/>
              <a:t>of the </a:t>
            </a:r>
            <a:r>
              <a:rPr lang="en-US" b="1" dirty="0" smtClean="0"/>
              <a:t>final goods </a:t>
            </a:r>
            <a:r>
              <a:rPr lang="en-US" b="1" dirty="0"/>
              <a:t>and </a:t>
            </a:r>
            <a:r>
              <a:rPr lang="en-US" b="1" dirty="0" smtClean="0"/>
              <a:t>services produced </a:t>
            </a:r>
            <a:r>
              <a:rPr lang="en-US" b="1" dirty="0"/>
              <a:t>in the e</a:t>
            </a:r>
            <a:r>
              <a:rPr lang="en-US" b="1" dirty="0" smtClean="0"/>
              <a:t>conomy </a:t>
            </a:r>
            <a:r>
              <a:rPr lang="en-IN" b="1" dirty="0" smtClean="0"/>
              <a:t>during </a:t>
            </a:r>
            <a:r>
              <a:rPr lang="en-IN" b="1" dirty="0"/>
              <a:t>a g</a:t>
            </a:r>
            <a:r>
              <a:rPr lang="en-IN" b="1" dirty="0" smtClean="0"/>
              <a:t>iven period. </a:t>
            </a:r>
            <a:r>
              <a:rPr lang="en-US" dirty="0"/>
              <a:t>We want to count only the production of final goods, </a:t>
            </a:r>
            <a:r>
              <a:rPr lang="en-US" dirty="0" smtClean="0"/>
              <a:t>not </a:t>
            </a:r>
            <a:r>
              <a:rPr lang="en-IN" dirty="0" smtClean="0"/>
              <a:t>intermediate goods. Suppose both the firms merged, steel sale would not be recorded. All we would see is the output of the final product, cars. That is to say the definition of aggregate output does not depend on whether firms decide to merge or not.</a:t>
            </a:r>
          </a:p>
          <a:p>
            <a:pPr algn="just"/>
            <a:r>
              <a:rPr lang="en-US" b="1" dirty="0"/>
              <a:t>GDP </a:t>
            </a:r>
            <a:r>
              <a:rPr lang="en-US" b="1" dirty="0" smtClean="0"/>
              <a:t>is </a:t>
            </a:r>
            <a:r>
              <a:rPr lang="en-US" b="1" dirty="0"/>
              <a:t>the </a:t>
            </a:r>
            <a:r>
              <a:rPr lang="en-US" b="1" dirty="0" smtClean="0"/>
              <a:t>sum </a:t>
            </a:r>
            <a:r>
              <a:rPr lang="en-US" b="1" dirty="0"/>
              <a:t>of v</a:t>
            </a:r>
            <a:r>
              <a:rPr lang="en-US" b="1" dirty="0" smtClean="0"/>
              <a:t>alue added </a:t>
            </a:r>
            <a:r>
              <a:rPr lang="en-US" b="1" dirty="0"/>
              <a:t>in the </a:t>
            </a:r>
            <a:r>
              <a:rPr lang="en-US" b="1" dirty="0" smtClean="0"/>
              <a:t>economy </a:t>
            </a:r>
            <a:r>
              <a:rPr lang="en-US" b="1" dirty="0"/>
              <a:t>during a </a:t>
            </a:r>
            <a:r>
              <a:rPr lang="en-US" b="1" dirty="0" smtClean="0"/>
              <a:t>given period. </a:t>
            </a:r>
            <a:r>
              <a:rPr lang="en-US" dirty="0"/>
              <a:t>The value added by a firm is </a:t>
            </a:r>
            <a:r>
              <a:rPr lang="en-US" dirty="0" smtClean="0"/>
              <a:t>defined as </a:t>
            </a:r>
            <a:r>
              <a:rPr lang="en-US" dirty="0"/>
              <a:t>the value of its production minus the value of the intermediate goods used in </a:t>
            </a:r>
            <a:r>
              <a:rPr lang="en-US" dirty="0" smtClean="0"/>
              <a:t>production. In </a:t>
            </a:r>
            <a:r>
              <a:rPr lang="en-US" dirty="0"/>
              <a:t>our two-firms example, the steel company does not use intermediate goods. </a:t>
            </a:r>
            <a:r>
              <a:rPr lang="en-US" dirty="0" smtClean="0"/>
              <a:t>Its value </a:t>
            </a:r>
            <a:r>
              <a:rPr lang="en-US" dirty="0"/>
              <a:t>added is simply equal to the value of the steel it produces, </a:t>
            </a:r>
            <a:r>
              <a:rPr lang="en-US" dirty="0" smtClean="0"/>
              <a:t>Rs 100</a:t>
            </a:r>
            <a:r>
              <a:rPr lang="en-US" dirty="0"/>
              <a:t>. The car </a:t>
            </a:r>
            <a:r>
              <a:rPr lang="en-US" dirty="0" smtClean="0"/>
              <a:t>company, however</a:t>
            </a:r>
            <a:r>
              <a:rPr lang="en-US" dirty="0"/>
              <a:t>, uses steel as an intermediate good. Thus, the value added by the </a:t>
            </a:r>
            <a:r>
              <a:rPr lang="en-US" dirty="0" smtClean="0"/>
              <a:t>car company </a:t>
            </a:r>
            <a:r>
              <a:rPr lang="en-US" dirty="0"/>
              <a:t>is equal to the value of the cars it produces minus the value of the steel </a:t>
            </a:r>
            <a:r>
              <a:rPr lang="en-US" dirty="0" smtClean="0"/>
              <a:t>it uses </a:t>
            </a:r>
            <a:r>
              <a:rPr lang="en-US" dirty="0"/>
              <a:t>in production, </a:t>
            </a:r>
            <a:r>
              <a:rPr lang="en-US" dirty="0" smtClean="0"/>
              <a:t>Rs 200 </a:t>
            </a:r>
            <a:r>
              <a:rPr lang="en-US" dirty="0"/>
              <a:t>- </a:t>
            </a:r>
            <a:r>
              <a:rPr lang="en-US" dirty="0" smtClean="0"/>
              <a:t>Rs 100 </a:t>
            </a:r>
            <a:r>
              <a:rPr lang="en-US" dirty="0"/>
              <a:t>= </a:t>
            </a:r>
            <a:r>
              <a:rPr lang="en-US" dirty="0" smtClean="0"/>
              <a:t>Rs 100</a:t>
            </a:r>
            <a:r>
              <a:rPr lang="en-US" dirty="0"/>
              <a:t>. Total value added in the economy, or </a:t>
            </a:r>
            <a:r>
              <a:rPr lang="en-US" dirty="0" smtClean="0"/>
              <a:t>GDP, </a:t>
            </a:r>
            <a:r>
              <a:rPr lang="en-IN" dirty="0" smtClean="0"/>
              <a:t>equals </a:t>
            </a:r>
            <a:r>
              <a:rPr lang="en-US" dirty="0" smtClean="0"/>
              <a:t>Rs </a:t>
            </a:r>
            <a:r>
              <a:rPr lang="en-IN" dirty="0" smtClean="0"/>
              <a:t>100 </a:t>
            </a:r>
            <a:r>
              <a:rPr lang="en-IN" dirty="0"/>
              <a:t>+ </a:t>
            </a:r>
            <a:r>
              <a:rPr lang="en-US" dirty="0" smtClean="0"/>
              <a:t>Rs </a:t>
            </a:r>
            <a:r>
              <a:rPr lang="en-IN" dirty="0" smtClean="0"/>
              <a:t>100 </a:t>
            </a:r>
            <a:r>
              <a:rPr lang="en-IN" dirty="0"/>
              <a:t>= </a:t>
            </a:r>
            <a:r>
              <a:rPr lang="en-US" dirty="0" smtClean="0"/>
              <a:t>Rs </a:t>
            </a:r>
            <a:r>
              <a:rPr lang="en-IN" dirty="0" smtClean="0"/>
              <a:t>200.</a:t>
            </a:r>
          </a:p>
          <a:p>
            <a:pPr algn="just"/>
            <a:r>
              <a:rPr lang="en-US" dirty="0"/>
              <a:t>Note that aggregate value added would remain </a:t>
            </a:r>
            <a:r>
              <a:rPr lang="en-US" dirty="0" smtClean="0"/>
              <a:t>the same </a:t>
            </a:r>
            <a:r>
              <a:rPr lang="en-US" dirty="0"/>
              <a:t>if the steel and car firms merged and became a single firm. In this case, we </a:t>
            </a:r>
            <a:r>
              <a:rPr lang="en-US" dirty="0" smtClean="0"/>
              <a:t>would not </a:t>
            </a:r>
            <a:r>
              <a:rPr lang="en-US" dirty="0"/>
              <a:t>observe intermediate goods at all—as steel would be produced and then used </a:t>
            </a:r>
            <a:r>
              <a:rPr lang="en-US" dirty="0" smtClean="0"/>
              <a:t>to produce </a:t>
            </a:r>
            <a:r>
              <a:rPr lang="en-US" dirty="0"/>
              <a:t>cars within the single firm—and the value added in the single firm would </a:t>
            </a:r>
            <a:r>
              <a:rPr lang="en-US" dirty="0" smtClean="0"/>
              <a:t>simply be </a:t>
            </a:r>
            <a:r>
              <a:rPr lang="en-US" dirty="0"/>
              <a:t>equal to the value of cars, </a:t>
            </a:r>
            <a:r>
              <a:rPr lang="en-US" dirty="0" smtClean="0"/>
              <a:t>Rs 200</a:t>
            </a:r>
            <a:endParaRPr lang="en-IN" dirty="0"/>
          </a:p>
        </p:txBody>
      </p:sp>
    </p:spTree>
    <p:extLst>
      <p:ext uri="{BB962C8B-B14F-4D97-AF65-F5344CB8AC3E}">
        <p14:creationId xmlns:p14="http://schemas.microsoft.com/office/powerpoint/2010/main" val="316886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5855" y="877455"/>
            <a:ext cx="10668000" cy="5588000"/>
          </a:xfrm>
        </p:spPr>
        <p:txBody>
          <a:bodyPr>
            <a:normAutofit fontScale="92500" lnSpcReduction="20000"/>
          </a:bodyPr>
          <a:lstStyle/>
          <a:p>
            <a:pPr algn="just"/>
            <a:r>
              <a:rPr lang="en-IN" dirty="0"/>
              <a:t>Put together, </a:t>
            </a:r>
            <a:r>
              <a:rPr lang="en-IN" dirty="0" smtClean="0"/>
              <a:t>the </a:t>
            </a:r>
            <a:r>
              <a:rPr lang="en-US" dirty="0" smtClean="0"/>
              <a:t>two </a:t>
            </a:r>
            <a:r>
              <a:rPr lang="en-US" dirty="0"/>
              <a:t>definitions imply that the value of final goods and services—the first </a:t>
            </a:r>
            <a:r>
              <a:rPr lang="en-US" dirty="0" smtClean="0"/>
              <a:t>definition of </a:t>
            </a:r>
            <a:r>
              <a:rPr lang="en-US" dirty="0"/>
              <a:t>GDP—can also be thought of as the sum of the value added by all the firms in </a:t>
            </a:r>
            <a:r>
              <a:rPr lang="en-US" dirty="0" smtClean="0"/>
              <a:t>the economy—the </a:t>
            </a:r>
            <a:r>
              <a:rPr lang="en-US" dirty="0"/>
              <a:t>second definition of GDP.</a:t>
            </a:r>
          </a:p>
          <a:p>
            <a:pPr algn="just"/>
            <a:r>
              <a:rPr lang="en-US" b="1" dirty="0" smtClean="0"/>
              <a:t>GDP is also equal to the sum of incomes in an economy during a given period. </a:t>
            </a:r>
            <a:r>
              <a:rPr lang="en-US" dirty="0" smtClean="0"/>
              <a:t>Think </a:t>
            </a:r>
            <a:r>
              <a:rPr lang="en-US" dirty="0"/>
              <a:t>about the </a:t>
            </a:r>
            <a:r>
              <a:rPr lang="en-US" dirty="0" smtClean="0"/>
              <a:t>revenues left </a:t>
            </a:r>
            <a:r>
              <a:rPr lang="en-US" dirty="0"/>
              <a:t>to a firm after it has paid for its intermediate goods: Some of the revenues go </a:t>
            </a:r>
            <a:r>
              <a:rPr lang="en-US" dirty="0" smtClean="0"/>
              <a:t>to pay </a:t>
            </a:r>
            <a:r>
              <a:rPr lang="en-US" dirty="0"/>
              <a:t>workers—this component is called </a:t>
            </a:r>
            <a:r>
              <a:rPr lang="en-US" i="1" dirty="0" smtClean="0"/>
              <a:t>labour </a:t>
            </a:r>
            <a:r>
              <a:rPr lang="en-US" i="1" dirty="0"/>
              <a:t>income. </a:t>
            </a:r>
            <a:r>
              <a:rPr lang="en-US" dirty="0"/>
              <a:t>The rest goes to the </a:t>
            </a:r>
            <a:r>
              <a:rPr lang="en-US" dirty="0" smtClean="0"/>
              <a:t>firm—that component </a:t>
            </a:r>
            <a:r>
              <a:rPr lang="en-US" dirty="0"/>
              <a:t>is called </a:t>
            </a:r>
            <a:r>
              <a:rPr lang="en-US" i="1" dirty="0"/>
              <a:t>capital income </a:t>
            </a:r>
            <a:r>
              <a:rPr lang="en-US" dirty="0"/>
              <a:t>or </a:t>
            </a:r>
            <a:r>
              <a:rPr lang="en-US" i="1" dirty="0"/>
              <a:t>profit income</a:t>
            </a:r>
            <a:r>
              <a:rPr lang="en-US" dirty="0"/>
              <a:t>.</a:t>
            </a:r>
          </a:p>
          <a:p>
            <a:pPr algn="just"/>
            <a:r>
              <a:rPr lang="en-US" dirty="0"/>
              <a:t>Of the </a:t>
            </a:r>
            <a:r>
              <a:rPr lang="en-US" dirty="0" smtClean="0"/>
              <a:t>Rs 100 </a:t>
            </a:r>
            <a:r>
              <a:rPr lang="en-US" dirty="0"/>
              <a:t>of value added by the steel manufacturer, </a:t>
            </a:r>
            <a:r>
              <a:rPr lang="en-US" dirty="0" smtClean="0"/>
              <a:t>Rs 80 </a:t>
            </a:r>
            <a:r>
              <a:rPr lang="en-US" dirty="0"/>
              <a:t>goes to workers (</a:t>
            </a:r>
            <a:r>
              <a:rPr lang="en-US" dirty="0" smtClean="0"/>
              <a:t>labor income</a:t>
            </a:r>
            <a:r>
              <a:rPr lang="en-US" dirty="0"/>
              <a:t>) and the remaining </a:t>
            </a:r>
            <a:r>
              <a:rPr lang="en-US" dirty="0" smtClean="0"/>
              <a:t>Rs 20 </a:t>
            </a:r>
            <a:r>
              <a:rPr lang="en-US" dirty="0"/>
              <a:t>goes to the firm (capital income). Of the </a:t>
            </a:r>
            <a:r>
              <a:rPr lang="en-US" dirty="0" smtClean="0"/>
              <a:t>Rs 100 </a:t>
            </a:r>
            <a:r>
              <a:rPr lang="en-US" dirty="0"/>
              <a:t>of </a:t>
            </a:r>
            <a:r>
              <a:rPr lang="en-US" dirty="0" smtClean="0"/>
              <a:t>value added </a:t>
            </a:r>
            <a:r>
              <a:rPr lang="en-US" dirty="0"/>
              <a:t>by the car manufacturer, </a:t>
            </a:r>
            <a:r>
              <a:rPr lang="en-US" dirty="0" smtClean="0"/>
              <a:t>Rs 70 </a:t>
            </a:r>
            <a:r>
              <a:rPr lang="en-US" dirty="0"/>
              <a:t>goes to </a:t>
            </a:r>
            <a:r>
              <a:rPr lang="en-US" dirty="0" smtClean="0"/>
              <a:t>labour </a:t>
            </a:r>
            <a:r>
              <a:rPr lang="en-US" dirty="0"/>
              <a:t>income and </a:t>
            </a:r>
            <a:r>
              <a:rPr lang="en-US" dirty="0" smtClean="0"/>
              <a:t>Rs 30 </a:t>
            </a:r>
            <a:r>
              <a:rPr lang="en-US" dirty="0"/>
              <a:t>to capital income.</a:t>
            </a:r>
          </a:p>
          <a:p>
            <a:pPr algn="just"/>
            <a:r>
              <a:rPr lang="en-US" dirty="0"/>
              <a:t>For the economy as a whole, </a:t>
            </a:r>
            <a:r>
              <a:rPr lang="en-US" dirty="0" smtClean="0"/>
              <a:t>labour </a:t>
            </a:r>
            <a:r>
              <a:rPr lang="en-US" dirty="0"/>
              <a:t>income is equal to </a:t>
            </a:r>
            <a:r>
              <a:rPr lang="en-US" dirty="0" smtClean="0"/>
              <a:t>Rs 150 (Rs 80 </a:t>
            </a:r>
            <a:r>
              <a:rPr lang="en-US" dirty="0"/>
              <a:t>+ </a:t>
            </a:r>
            <a:r>
              <a:rPr lang="en-US" dirty="0" smtClean="0"/>
              <a:t>Rs 70), capital income </a:t>
            </a:r>
            <a:r>
              <a:rPr lang="en-US" dirty="0"/>
              <a:t>is equal to </a:t>
            </a:r>
            <a:r>
              <a:rPr lang="en-US" dirty="0" smtClean="0"/>
              <a:t>Rs 50 (Rs 20 </a:t>
            </a:r>
            <a:r>
              <a:rPr lang="en-US" dirty="0"/>
              <a:t>+ </a:t>
            </a:r>
            <a:r>
              <a:rPr lang="en-US" dirty="0" smtClean="0"/>
              <a:t>Rs 30). </a:t>
            </a:r>
            <a:r>
              <a:rPr lang="en-US" b="1" dirty="0"/>
              <a:t>Value added is equal to the sum of labor </a:t>
            </a:r>
            <a:r>
              <a:rPr lang="en-US" b="1" dirty="0" smtClean="0"/>
              <a:t>income and </a:t>
            </a:r>
            <a:r>
              <a:rPr lang="en-US" b="1" dirty="0"/>
              <a:t>capital income</a:t>
            </a:r>
            <a:r>
              <a:rPr lang="en-US" dirty="0"/>
              <a:t> is equal to </a:t>
            </a:r>
            <a:r>
              <a:rPr lang="en-US" dirty="0" smtClean="0"/>
              <a:t>Rs 200 (Rs 150 </a:t>
            </a:r>
            <a:r>
              <a:rPr lang="en-US" dirty="0"/>
              <a:t>+ </a:t>
            </a:r>
            <a:r>
              <a:rPr lang="en-US" dirty="0" smtClean="0"/>
              <a:t>Rs 50).</a:t>
            </a:r>
          </a:p>
        </p:txBody>
      </p:sp>
    </p:spTree>
    <p:extLst>
      <p:ext uri="{BB962C8B-B14F-4D97-AF65-F5344CB8AC3E}">
        <p14:creationId xmlns:p14="http://schemas.microsoft.com/office/powerpoint/2010/main" val="116118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402"/>
          </a:xfrm>
          <a:solidFill>
            <a:schemeClr val="accent4">
              <a:lumMod val="20000"/>
              <a:lumOff val="80000"/>
            </a:schemeClr>
          </a:solidFill>
        </p:spPr>
        <p:txBody>
          <a:bodyPr/>
          <a:lstStyle/>
          <a:p>
            <a:pPr algn="ctr"/>
            <a:r>
              <a:rPr lang="en-US" dirty="0" smtClean="0"/>
              <a:t>Nominal and </a:t>
            </a:r>
            <a:r>
              <a:rPr lang="en-US" dirty="0"/>
              <a:t>R</a:t>
            </a:r>
            <a:r>
              <a:rPr lang="en-US" dirty="0" smtClean="0"/>
              <a:t>eal GDP</a:t>
            </a:r>
            <a:endParaRPr lang="en-IN" dirty="0"/>
          </a:p>
        </p:txBody>
      </p:sp>
      <p:sp>
        <p:nvSpPr>
          <p:cNvPr id="3" name="Content Placeholder 2"/>
          <p:cNvSpPr>
            <a:spLocks noGrp="1"/>
          </p:cNvSpPr>
          <p:nvPr>
            <p:ph idx="1"/>
          </p:nvPr>
        </p:nvSpPr>
        <p:spPr>
          <a:xfrm>
            <a:off x="838200" y="1825624"/>
            <a:ext cx="10515600" cy="4528993"/>
          </a:xfrm>
        </p:spPr>
        <p:txBody>
          <a:bodyPr>
            <a:normAutofit fontScale="85000" lnSpcReduction="20000"/>
          </a:bodyPr>
          <a:lstStyle/>
          <a:p>
            <a:pPr algn="just"/>
            <a:r>
              <a:rPr lang="en-US" b="1" dirty="0"/>
              <a:t>Nominal GDP </a:t>
            </a:r>
            <a:r>
              <a:rPr lang="en-US" dirty="0"/>
              <a:t>is the sum of the quantities of final goods produced times </a:t>
            </a:r>
            <a:r>
              <a:rPr lang="en-US" dirty="0" smtClean="0"/>
              <a:t>their current </a:t>
            </a:r>
            <a:r>
              <a:rPr lang="en-US" dirty="0"/>
              <a:t>price. This definition makes clear that nominal GDP increases over time </a:t>
            </a:r>
            <a:r>
              <a:rPr lang="en-US" dirty="0" smtClean="0"/>
              <a:t>for </a:t>
            </a:r>
            <a:r>
              <a:rPr lang="en-IN" dirty="0" smtClean="0"/>
              <a:t>two </a:t>
            </a:r>
            <a:r>
              <a:rPr lang="en-IN" dirty="0"/>
              <a:t>reasons:</a:t>
            </a:r>
          </a:p>
          <a:p>
            <a:pPr algn="just">
              <a:buFont typeface="Wingdings" panose="05000000000000000000" pitchFamily="2" charset="2"/>
              <a:buChar char="Ø"/>
            </a:pPr>
            <a:r>
              <a:rPr lang="en-US" dirty="0" smtClean="0"/>
              <a:t>First</a:t>
            </a:r>
            <a:r>
              <a:rPr lang="en-US" dirty="0"/>
              <a:t>, the production of most goods increases over time.</a:t>
            </a:r>
          </a:p>
          <a:p>
            <a:pPr algn="just">
              <a:buFont typeface="Wingdings" panose="05000000000000000000" pitchFamily="2" charset="2"/>
              <a:buChar char="Ø"/>
            </a:pPr>
            <a:r>
              <a:rPr lang="en-US" dirty="0" smtClean="0"/>
              <a:t>Second</a:t>
            </a:r>
            <a:r>
              <a:rPr lang="en-US" dirty="0"/>
              <a:t>, the prices of most goods also increase over time.</a:t>
            </a:r>
          </a:p>
          <a:p>
            <a:pPr algn="just"/>
            <a:r>
              <a:rPr lang="en-US" dirty="0"/>
              <a:t>If our goal is to measure production and its change over time, we need to </a:t>
            </a:r>
            <a:r>
              <a:rPr lang="en-US" dirty="0" smtClean="0"/>
              <a:t>eliminate the </a:t>
            </a:r>
            <a:r>
              <a:rPr lang="en-US" dirty="0"/>
              <a:t>effect of increasing prices on our measure of GDP. That’s why </a:t>
            </a:r>
            <a:r>
              <a:rPr lang="en-US" b="1" dirty="0"/>
              <a:t>real GDP </a:t>
            </a:r>
            <a:r>
              <a:rPr lang="en-US" dirty="0"/>
              <a:t>is </a:t>
            </a:r>
            <a:r>
              <a:rPr lang="en-US" dirty="0" smtClean="0"/>
              <a:t>constructed as </a:t>
            </a:r>
            <a:r>
              <a:rPr lang="en-US" dirty="0"/>
              <a:t>the sum of the quantities of final goods times </a:t>
            </a:r>
            <a:r>
              <a:rPr lang="en-US" i="1" dirty="0"/>
              <a:t>constant </a:t>
            </a:r>
            <a:r>
              <a:rPr lang="en-US" dirty="0"/>
              <a:t>(rather than </a:t>
            </a:r>
            <a:r>
              <a:rPr lang="en-US" i="1" dirty="0" smtClean="0"/>
              <a:t>current</a:t>
            </a:r>
            <a:r>
              <a:rPr lang="en-US" dirty="0" smtClean="0"/>
              <a:t>) </a:t>
            </a:r>
            <a:r>
              <a:rPr lang="en-IN" dirty="0" smtClean="0"/>
              <a:t>prices.</a:t>
            </a:r>
          </a:p>
          <a:p>
            <a:pPr algn="just"/>
            <a:r>
              <a:rPr lang="en-US" dirty="0" smtClean="0"/>
              <a:t>Nominal and real GDP are equal (by construction) in the year for which we take the reference (constant) price level. </a:t>
            </a:r>
            <a:r>
              <a:rPr lang="en-US" dirty="0"/>
              <a:t>Real GDP is also called </a:t>
            </a:r>
            <a:r>
              <a:rPr lang="en-US" b="1" dirty="0"/>
              <a:t>GDP in terms of goods</a:t>
            </a:r>
            <a:r>
              <a:rPr lang="en-US" dirty="0"/>
              <a:t>, </a:t>
            </a:r>
            <a:r>
              <a:rPr lang="en-US" b="1" dirty="0"/>
              <a:t>GDP in constant </a:t>
            </a:r>
            <a:r>
              <a:rPr lang="en-US" b="1" dirty="0" smtClean="0"/>
              <a:t>rupees or GDP </a:t>
            </a:r>
            <a:r>
              <a:rPr lang="en-IN" b="1" dirty="0" smtClean="0"/>
              <a:t>adjusted </a:t>
            </a:r>
            <a:r>
              <a:rPr lang="en-IN" b="1" dirty="0"/>
              <a:t>for </a:t>
            </a:r>
            <a:r>
              <a:rPr lang="en-IN" b="1" dirty="0" smtClean="0"/>
              <a:t>inflation.</a:t>
            </a:r>
          </a:p>
          <a:p>
            <a:pPr algn="just"/>
            <a:r>
              <a:rPr lang="en-US" dirty="0"/>
              <a:t>In January 2015, </a:t>
            </a:r>
            <a:r>
              <a:rPr lang="en-US" dirty="0" smtClean="0"/>
              <a:t>Indian </a:t>
            </a:r>
            <a:r>
              <a:rPr lang="en-US" dirty="0"/>
              <a:t>government moved to a new base year of </a:t>
            </a:r>
            <a:r>
              <a:rPr lang="en-US" b="1" dirty="0"/>
              <a:t>2011-12 </a:t>
            </a:r>
            <a:r>
              <a:rPr lang="en-US" dirty="0"/>
              <a:t>from the earlier the base year of 2004-05 for national accounts.</a:t>
            </a:r>
            <a:endParaRPr lang="en-IN" dirty="0"/>
          </a:p>
        </p:txBody>
      </p:sp>
    </p:spTree>
    <p:extLst>
      <p:ext uri="{BB962C8B-B14F-4D97-AF65-F5344CB8AC3E}">
        <p14:creationId xmlns:p14="http://schemas.microsoft.com/office/powerpoint/2010/main" val="4067990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1166"/>
          </a:xfrm>
          <a:solidFill>
            <a:schemeClr val="accent6">
              <a:lumMod val="40000"/>
              <a:lumOff val="60000"/>
            </a:schemeClr>
          </a:solidFill>
        </p:spPr>
        <p:txBody>
          <a:bodyPr/>
          <a:lstStyle/>
          <a:p>
            <a:pPr algn="ctr"/>
            <a:r>
              <a:rPr lang="en-US" dirty="0" smtClean="0"/>
              <a:t>GDP: Level versus Growth Rate</a:t>
            </a:r>
            <a:endParaRPr lang="en-IN" dirty="0"/>
          </a:p>
        </p:txBody>
      </p:sp>
      <p:sp>
        <p:nvSpPr>
          <p:cNvPr id="3" name="Content Placeholder 2"/>
          <p:cNvSpPr>
            <a:spLocks noGrp="1"/>
          </p:cNvSpPr>
          <p:nvPr>
            <p:ph idx="1"/>
          </p:nvPr>
        </p:nvSpPr>
        <p:spPr>
          <a:xfrm>
            <a:off x="838200" y="1825624"/>
            <a:ext cx="10515600" cy="4630593"/>
          </a:xfrm>
        </p:spPr>
        <p:txBody>
          <a:bodyPr>
            <a:normAutofit/>
          </a:bodyPr>
          <a:lstStyle/>
          <a:p>
            <a:pPr algn="just"/>
            <a:r>
              <a:rPr lang="en-US" dirty="0"/>
              <a:t>We have focused so far on the level of real GDP. This is an important number that </a:t>
            </a:r>
            <a:r>
              <a:rPr lang="en-US" dirty="0" smtClean="0"/>
              <a:t>gives the </a:t>
            </a:r>
            <a:r>
              <a:rPr lang="en-US" dirty="0"/>
              <a:t>economic size of a country. A country with twice the GDP of another country </a:t>
            </a:r>
            <a:r>
              <a:rPr lang="en-US" dirty="0" smtClean="0"/>
              <a:t>is economically </a:t>
            </a:r>
            <a:r>
              <a:rPr lang="en-US" dirty="0"/>
              <a:t>twice as big as the other country. Equally important is the level of </a:t>
            </a:r>
            <a:r>
              <a:rPr lang="en-US" b="1" dirty="0" smtClean="0"/>
              <a:t>real GDP </a:t>
            </a:r>
            <a:r>
              <a:rPr lang="en-US" b="1" dirty="0"/>
              <a:t>per person</a:t>
            </a:r>
            <a:r>
              <a:rPr lang="en-US" dirty="0"/>
              <a:t>, the ratio of real GDP to the population of the country. It gives us </a:t>
            </a:r>
            <a:r>
              <a:rPr lang="en-US" dirty="0" smtClean="0"/>
              <a:t>the average </a:t>
            </a:r>
            <a:r>
              <a:rPr lang="en-US" dirty="0"/>
              <a:t>standard of living of the country</a:t>
            </a:r>
            <a:r>
              <a:rPr lang="en-US" dirty="0" smtClean="0"/>
              <a:t>.</a:t>
            </a:r>
          </a:p>
          <a:p>
            <a:pPr algn="just"/>
            <a:r>
              <a:rPr lang="en-US" dirty="0"/>
              <a:t>In assessing the performance of the economy from year to year, economists </a:t>
            </a:r>
            <a:r>
              <a:rPr lang="en-US" dirty="0" smtClean="0"/>
              <a:t>focus, however</a:t>
            </a:r>
            <a:r>
              <a:rPr lang="en-US" dirty="0"/>
              <a:t>, on the rate of growth of real GDP, often </a:t>
            </a:r>
            <a:r>
              <a:rPr lang="en-US" dirty="0" smtClean="0"/>
              <a:t>called </a:t>
            </a:r>
            <a:r>
              <a:rPr lang="en-US" b="1" dirty="0" smtClean="0"/>
              <a:t>GDP </a:t>
            </a:r>
            <a:r>
              <a:rPr lang="en-US" b="1" dirty="0"/>
              <a:t>growth</a:t>
            </a:r>
            <a:r>
              <a:rPr lang="en-US" dirty="0"/>
              <a:t>. Periods of </a:t>
            </a:r>
            <a:r>
              <a:rPr lang="en-US" dirty="0" smtClean="0"/>
              <a:t>positive GDP </a:t>
            </a:r>
            <a:r>
              <a:rPr lang="en-US" dirty="0"/>
              <a:t>growth are called </a:t>
            </a:r>
            <a:r>
              <a:rPr lang="en-US" b="1" dirty="0"/>
              <a:t>expansions</a:t>
            </a:r>
            <a:r>
              <a:rPr lang="en-US" dirty="0"/>
              <a:t>. Periods of negative GDP growth are called </a:t>
            </a:r>
            <a:r>
              <a:rPr lang="en-US" b="1" dirty="0"/>
              <a:t>recessions</a:t>
            </a:r>
            <a:r>
              <a:rPr lang="en-US" dirty="0"/>
              <a:t>.</a:t>
            </a:r>
            <a:endParaRPr lang="en-IN" dirty="0"/>
          </a:p>
        </p:txBody>
      </p:sp>
    </p:spTree>
    <p:extLst>
      <p:ext uri="{BB962C8B-B14F-4D97-AF65-F5344CB8AC3E}">
        <p14:creationId xmlns:p14="http://schemas.microsoft.com/office/powerpoint/2010/main" val="82028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9639"/>
          </a:xfrm>
          <a:solidFill>
            <a:schemeClr val="bg2">
              <a:lumMod val="90000"/>
            </a:schemeClr>
          </a:solidFill>
        </p:spPr>
        <p:txBody>
          <a:bodyPr/>
          <a:lstStyle/>
          <a:p>
            <a:pPr algn="ctr"/>
            <a:r>
              <a:rPr lang="en-US" dirty="0" smtClean="0"/>
              <a:t>GDP Purchasing Power Parity</a:t>
            </a:r>
            <a:endParaRPr lang="en-IN" dirty="0"/>
          </a:p>
        </p:txBody>
      </p:sp>
      <p:sp>
        <p:nvSpPr>
          <p:cNvPr id="3" name="Content Placeholder 2"/>
          <p:cNvSpPr>
            <a:spLocks noGrp="1"/>
          </p:cNvSpPr>
          <p:nvPr>
            <p:ph idx="1"/>
          </p:nvPr>
        </p:nvSpPr>
        <p:spPr>
          <a:xfrm>
            <a:off x="838200" y="1788678"/>
            <a:ext cx="10596418" cy="4787613"/>
          </a:xfrm>
        </p:spPr>
        <p:txBody>
          <a:bodyPr>
            <a:normAutofit fontScale="92500" lnSpcReduction="10000"/>
          </a:bodyPr>
          <a:lstStyle/>
          <a:p>
            <a:pPr algn="just"/>
            <a:r>
              <a:rPr lang="en-US" b="1" dirty="0"/>
              <a:t>Purchasing power parity</a:t>
            </a:r>
            <a:r>
              <a:rPr lang="en-US" dirty="0"/>
              <a:t> (</a:t>
            </a:r>
            <a:r>
              <a:rPr lang="en-US" b="1" dirty="0"/>
              <a:t>PPP</a:t>
            </a:r>
            <a:r>
              <a:rPr lang="en-US" dirty="0" smtClean="0"/>
              <a:t>)</a:t>
            </a:r>
            <a:r>
              <a:rPr lang="en-US" dirty="0"/>
              <a:t> is the measurement of prices in different countries that </a:t>
            </a:r>
            <a:r>
              <a:rPr lang="en-US" b="1" dirty="0"/>
              <a:t>uses the prices of specific goods to compare the absolute purchasing power of the countries' currencies</a:t>
            </a:r>
            <a:r>
              <a:rPr lang="en-US" dirty="0"/>
              <a:t>, and, to some extent, their people's living standards</a:t>
            </a:r>
            <a:r>
              <a:rPr lang="en-US" dirty="0" smtClean="0"/>
              <a:t>. </a:t>
            </a:r>
            <a:r>
              <a:rPr lang="en-US" dirty="0"/>
              <a:t>PPP produces an inflation rate equal to the price of the basket of goods at one location divided by the price of the basket of goods at a different location. The PPP inflation and exchange rate may differ from the market exchange rate because of tariffs, and other transaction </a:t>
            </a:r>
            <a:r>
              <a:rPr lang="en-US" dirty="0" smtClean="0"/>
              <a:t>costs.</a:t>
            </a:r>
          </a:p>
          <a:p>
            <a:pPr algn="just"/>
            <a:r>
              <a:rPr lang="en-US" b="1" dirty="0"/>
              <a:t>Poverty, tariffs, transportation and other frictions prevent trading and purchasing of various goods</a:t>
            </a:r>
            <a:r>
              <a:rPr lang="en-US" dirty="0"/>
              <a:t>, so measuring a single good can cause a large error. The PPP term accounts for this by using a basket of goods, that is, many goods with different quantities. PPP then computes an inflation and exchange rate as the ratio of the price of the basket in one location to the price of the basket in the other location</a:t>
            </a:r>
            <a:r>
              <a:rPr lang="en-US" dirty="0" smtClean="0"/>
              <a:t>.</a:t>
            </a:r>
            <a:endParaRPr lang="en-IN" b="1" dirty="0"/>
          </a:p>
        </p:txBody>
      </p:sp>
    </p:spTree>
    <p:extLst>
      <p:ext uri="{BB962C8B-B14F-4D97-AF65-F5344CB8AC3E}">
        <p14:creationId xmlns:p14="http://schemas.microsoft.com/office/powerpoint/2010/main" val="496484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1083</TotalTime>
  <Words>3945</Words>
  <Application>Microsoft Office PowerPoint</Application>
  <PresentationFormat>Widescreen</PresentationFormat>
  <Paragraphs>114</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Introducing the Economy</vt:lpstr>
      <vt:lpstr>Scope of Macroeconomics</vt:lpstr>
      <vt:lpstr>PowerPoint Presentation</vt:lpstr>
      <vt:lpstr>GDP: Production and Income</vt:lpstr>
      <vt:lpstr>Definitions of GDP</vt:lpstr>
      <vt:lpstr>PowerPoint Presentation</vt:lpstr>
      <vt:lpstr>Nominal and Real GDP</vt:lpstr>
      <vt:lpstr>GDP: Level versus Growth Rate</vt:lpstr>
      <vt:lpstr>GDP Purchasing Power Parity</vt:lpstr>
      <vt:lpstr>PowerPoint Presentation</vt:lpstr>
      <vt:lpstr>GDP and GNP</vt:lpstr>
      <vt:lpstr>GDP and NDP</vt:lpstr>
      <vt:lpstr>Uses of GDP</vt:lpstr>
      <vt:lpstr>Problems in GDP measurement</vt:lpstr>
      <vt:lpstr>PowerPoint Presentation</vt:lpstr>
      <vt:lpstr>Important facts</vt:lpstr>
      <vt:lpstr>The Unemployment Rate</vt:lpstr>
      <vt:lpstr>PowerPoint Presentation</vt:lpstr>
      <vt:lpstr>The Inflation Rate</vt:lpstr>
      <vt:lpstr>PowerPoint Presentation</vt:lpstr>
      <vt:lpstr>Consumer Price Index</vt:lpstr>
      <vt:lpstr>PowerPoint Presentation</vt:lpstr>
      <vt:lpstr>PowerPoint Presentation</vt:lpstr>
      <vt:lpstr>Wholesale Price Index</vt:lpstr>
      <vt:lpstr>General Price Indices</vt:lpstr>
      <vt:lpstr>Why do economists care about inflation?</vt:lpstr>
      <vt:lpstr>PowerPoint Presentation</vt:lpstr>
      <vt:lpstr>Okun’s Law</vt:lpstr>
      <vt:lpstr>PowerPoint Presentation</vt:lpstr>
      <vt:lpstr>Phillips Curve</vt:lpstr>
      <vt:lpstr>PowerPoint Presentation</vt:lpstr>
      <vt:lpstr>Short, Medium and Long Run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the Economy</dc:title>
  <dc:creator>admin</dc:creator>
  <cp:lastModifiedBy>admin</cp:lastModifiedBy>
  <cp:revision>52</cp:revision>
  <dcterms:created xsi:type="dcterms:W3CDTF">2022-10-01T06:21:07Z</dcterms:created>
  <dcterms:modified xsi:type="dcterms:W3CDTF">2023-03-22T09:23:26Z</dcterms:modified>
</cp:coreProperties>
</file>