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4" r:id="rId17"/>
    <p:sldId id="271" r:id="rId18"/>
    <p:sldId id="275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0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2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74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0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1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9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BCAD-873D-4A24-B178-80A2FB58DDFD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670B-EC3C-4B68-8C48-5AB567EF6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 Run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Goods Market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850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/>
              <a:t>Government Spending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93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third component of demand in our model is government spending, </a:t>
            </a:r>
            <a:r>
              <a:rPr lang="en-US" i="1" dirty="0"/>
              <a:t>G</a:t>
            </a:r>
            <a:r>
              <a:rPr lang="en-US" dirty="0"/>
              <a:t>. </a:t>
            </a:r>
            <a:r>
              <a:rPr lang="en-US" dirty="0" smtClean="0"/>
              <a:t>Together with </a:t>
            </a:r>
            <a:r>
              <a:rPr lang="en-US" dirty="0"/>
              <a:t>taxes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G </a:t>
            </a:r>
            <a:r>
              <a:rPr lang="en-US" dirty="0"/>
              <a:t>describes </a:t>
            </a:r>
            <a:r>
              <a:rPr lang="en-US" b="1" dirty="0"/>
              <a:t>fiscal policy</a:t>
            </a:r>
            <a:r>
              <a:rPr lang="en-US" dirty="0"/>
              <a:t>—the choice of taxes and spending by the </a:t>
            </a:r>
            <a:r>
              <a:rPr lang="en-US" dirty="0" smtClean="0"/>
              <a:t>government. Just </a:t>
            </a:r>
            <a:r>
              <a:rPr lang="en-US" dirty="0"/>
              <a:t>as we just did for investment, we will take </a:t>
            </a:r>
            <a:r>
              <a:rPr lang="en-US" i="1" dirty="0"/>
              <a:t>G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as exogenous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US" dirty="0" smtClean="0"/>
              <a:t>reason </a:t>
            </a:r>
            <a:r>
              <a:rPr lang="en-US" dirty="0"/>
              <a:t>why we assume </a:t>
            </a:r>
            <a:r>
              <a:rPr lang="en-US" i="1" dirty="0"/>
              <a:t>G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are exogenous is different from the reason we </a:t>
            </a:r>
            <a:r>
              <a:rPr lang="en-US" dirty="0" smtClean="0"/>
              <a:t>assumed investment </a:t>
            </a:r>
            <a:r>
              <a:rPr lang="en-US" dirty="0"/>
              <a:t>is exogenous. It is based on two distinct arguments: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First</a:t>
            </a:r>
            <a:r>
              <a:rPr lang="en-US" dirty="0"/>
              <a:t>, governments do not behave with the same regularity as consumers or </a:t>
            </a:r>
            <a:r>
              <a:rPr lang="en-US" dirty="0" smtClean="0"/>
              <a:t>firms, so </a:t>
            </a:r>
            <a:r>
              <a:rPr lang="en-US" dirty="0"/>
              <a:t>there is no reliable rule we could write for </a:t>
            </a:r>
            <a:r>
              <a:rPr lang="en-US" i="1" dirty="0"/>
              <a:t>G </a:t>
            </a:r>
            <a:r>
              <a:rPr lang="en-US" dirty="0"/>
              <a:t>or </a:t>
            </a:r>
            <a:r>
              <a:rPr lang="en-US" i="1" dirty="0"/>
              <a:t>T </a:t>
            </a:r>
            <a:r>
              <a:rPr lang="en-US" dirty="0"/>
              <a:t>corresponding to the rule </a:t>
            </a:r>
            <a:r>
              <a:rPr lang="en-US" dirty="0" smtClean="0"/>
              <a:t>we wrote for </a:t>
            </a:r>
            <a:r>
              <a:rPr lang="en-US" dirty="0"/>
              <a:t>consumption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Second, and more importantly, one of the tasks of macroeconomists is to </a:t>
            </a:r>
            <a:r>
              <a:rPr lang="en-US" dirty="0" smtClean="0"/>
              <a:t>think about </a:t>
            </a:r>
            <a:r>
              <a:rPr lang="en-US" dirty="0"/>
              <a:t>the implications of alternative spending and tax decisions. We want to </a:t>
            </a:r>
            <a:r>
              <a:rPr lang="en-US" dirty="0" smtClean="0"/>
              <a:t>be able </a:t>
            </a:r>
            <a:r>
              <a:rPr lang="en-US" dirty="0"/>
              <a:t>to say, “If the government were to choose these values for </a:t>
            </a:r>
            <a:r>
              <a:rPr lang="en-US" i="1" dirty="0"/>
              <a:t>G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dirty="0"/>
              <a:t>, this </a:t>
            </a:r>
            <a:r>
              <a:rPr lang="en-US" dirty="0" smtClean="0"/>
              <a:t>is </a:t>
            </a:r>
            <a:r>
              <a:rPr lang="en-IN" dirty="0"/>
              <a:t>what would happen.”</a:t>
            </a:r>
          </a:p>
        </p:txBody>
      </p:sp>
    </p:spTree>
    <p:extLst>
      <p:ext uri="{BB962C8B-B14F-4D97-AF65-F5344CB8AC3E}">
        <p14:creationId xmlns:p14="http://schemas.microsoft.com/office/powerpoint/2010/main" val="18219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811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Determination of Equillibrium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01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Assuming that exports and imports are both zero, the demand for goods is the </a:t>
            </a:r>
            <a:r>
              <a:rPr lang="en-US" dirty="0" smtClean="0"/>
              <a:t>sum of </a:t>
            </a:r>
            <a:r>
              <a:rPr lang="en-US" dirty="0"/>
              <a:t>consumption, investment, and government </a:t>
            </a:r>
            <a:r>
              <a:rPr lang="en-US" dirty="0" smtClean="0"/>
              <a:t>spending</a:t>
            </a:r>
          </a:p>
          <a:p>
            <a:pPr marL="0" indent="0" algn="ctr">
              <a:buNone/>
            </a:pPr>
            <a:r>
              <a:rPr lang="pl-PL" i="1" dirty="0"/>
              <a:t>Z </a:t>
            </a:r>
            <a:r>
              <a:rPr lang="en-US" dirty="0" smtClean="0"/>
              <a:t>= </a:t>
            </a:r>
            <a:r>
              <a:rPr lang="pl-PL" i="1" dirty="0" smtClean="0"/>
              <a:t>C </a:t>
            </a:r>
            <a:r>
              <a:rPr lang="pl-PL" dirty="0"/>
              <a:t>+ </a:t>
            </a:r>
            <a:r>
              <a:rPr lang="pl-PL" i="1" dirty="0"/>
              <a:t>I </a:t>
            </a:r>
            <a:r>
              <a:rPr lang="pl-PL" dirty="0"/>
              <a:t>+ </a:t>
            </a:r>
            <a:r>
              <a:rPr lang="pl-PL" i="1" dirty="0" smtClean="0"/>
              <a:t>G</a:t>
            </a:r>
            <a:endParaRPr lang="en-US" i="1" dirty="0" smtClean="0"/>
          </a:p>
          <a:p>
            <a:pPr marL="0" indent="0" algn="ctr">
              <a:buNone/>
            </a:pPr>
            <a:r>
              <a:rPr lang="pl-PL" i="1" dirty="0"/>
              <a:t>Z </a:t>
            </a:r>
            <a:r>
              <a:rPr lang="en-US" dirty="0"/>
              <a:t>= </a:t>
            </a:r>
            <a:r>
              <a:rPr lang="fr-FR" i="1" dirty="0" smtClean="0"/>
              <a:t>c</a:t>
            </a:r>
            <a:r>
              <a:rPr lang="fr-FR" baseline="-25000" dirty="0" smtClean="0"/>
              <a:t>0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i="1" dirty="0" smtClean="0"/>
              <a:t>c</a:t>
            </a:r>
            <a:r>
              <a:rPr lang="fr-FR" baseline="-25000" dirty="0" smtClean="0"/>
              <a:t>1</a:t>
            </a:r>
            <a:r>
              <a:rPr lang="fr-FR" dirty="0" smtClean="0"/>
              <a:t>(</a:t>
            </a:r>
            <a:r>
              <a:rPr lang="fr-FR" i="1" dirty="0" smtClean="0"/>
              <a:t>Y </a:t>
            </a:r>
            <a:r>
              <a:rPr lang="fr-FR" dirty="0" smtClean="0"/>
              <a:t>– </a:t>
            </a:r>
            <a:r>
              <a:rPr lang="fr-FR" i="1" dirty="0" smtClean="0"/>
              <a:t>T</a:t>
            </a:r>
            <a:r>
              <a:rPr lang="fr-FR" dirty="0"/>
              <a:t>)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i="1" dirty="0"/>
              <a:t>I </a:t>
            </a:r>
            <a:r>
              <a:rPr lang="fr-FR" dirty="0"/>
              <a:t>+ </a:t>
            </a:r>
            <a:r>
              <a:rPr lang="fr-FR" i="1" dirty="0" smtClean="0"/>
              <a:t>G</a:t>
            </a:r>
          </a:p>
          <a:p>
            <a:pPr algn="just"/>
            <a:r>
              <a:rPr lang="en-US" dirty="0"/>
              <a:t>The demand for goods </a:t>
            </a:r>
            <a:r>
              <a:rPr lang="en-US" i="1" dirty="0"/>
              <a:t>Z </a:t>
            </a:r>
            <a:r>
              <a:rPr lang="en-US" dirty="0"/>
              <a:t>depends on income </a:t>
            </a:r>
            <a:r>
              <a:rPr lang="en-US" i="1" dirty="0"/>
              <a:t>Y</a:t>
            </a:r>
            <a:r>
              <a:rPr lang="en-US" dirty="0"/>
              <a:t>, taxes </a:t>
            </a:r>
            <a:r>
              <a:rPr lang="en-US" i="1" dirty="0"/>
              <a:t>T</a:t>
            </a:r>
            <a:r>
              <a:rPr lang="en-US" dirty="0"/>
              <a:t>, investment </a:t>
            </a:r>
            <a:r>
              <a:rPr lang="en-US" i="1" dirty="0"/>
              <a:t>I </a:t>
            </a:r>
            <a:r>
              <a:rPr lang="en-US" dirty="0"/>
              <a:t>, and </a:t>
            </a:r>
            <a:r>
              <a:rPr lang="en-US" dirty="0" smtClean="0"/>
              <a:t>government </a:t>
            </a:r>
            <a:r>
              <a:rPr lang="en-IN" dirty="0" smtClean="0"/>
              <a:t>spending </a:t>
            </a:r>
            <a:r>
              <a:rPr lang="en-IN" i="1" dirty="0"/>
              <a:t>G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Let’s now turn to </a:t>
            </a:r>
            <a:r>
              <a:rPr lang="en-US" b="1" dirty="0"/>
              <a:t>equilibrium </a:t>
            </a:r>
            <a:r>
              <a:rPr lang="en-US" dirty="0"/>
              <a:t>in the goods market, and the relation between </a:t>
            </a:r>
            <a:r>
              <a:rPr lang="en-US" dirty="0" smtClean="0"/>
              <a:t>production and </a:t>
            </a:r>
            <a:r>
              <a:rPr lang="en-US" dirty="0"/>
              <a:t>demand. If firms hold inventories, then production need not be equal to </a:t>
            </a:r>
            <a:r>
              <a:rPr lang="en-US" dirty="0" smtClean="0"/>
              <a:t>demand: For </a:t>
            </a:r>
            <a:r>
              <a:rPr lang="en-US" dirty="0"/>
              <a:t>example, firms can satisfy an increase in demand by drawing upon their </a:t>
            </a:r>
            <a:r>
              <a:rPr lang="en-US" dirty="0" smtClean="0"/>
              <a:t>inventories— by </a:t>
            </a:r>
            <a:r>
              <a:rPr lang="en-US" dirty="0"/>
              <a:t>having negative inventory investment. They can respond to a decrease in demand </a:t>
            </a:r>
            <a:r>
              <a:rPr lang="en-US" dirty="0" smtClean="0"/>
              <a:t>by continuing </a:t>
            </a:r>
            <a:r>
              <a:rPr lang="en-US" dirty="0"/>
              <a:t>to produce and accumulating inventories—by having positive inventory investment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However, we will ignore this complication and assume that firm does not hold inventories. </a:t>
            </a:r>
            <a:r>
              <a:rPr lang="en-US" dirty="0"/>
              <a:t>In this case, inventory investment is always equal to zero, and </a:t>
            </a:r>
            <a:r>
              <a:rPr lang="en-US" b="1" dirty="0" smtClean="0"/>
              <a:t>equilibrium in </a:t>
            </a:r>
            <a:r>
              <a:rPr lang="en-US" b="1" dirty="0"/>
              <a:t>the goods market </a:t>
            </a:r>
            <a:r>
              <a:rPr lang="en-US" dirty="0"/>
              <a:t>requires that production </a:t>
            </a:r>
            <a:r>
              <a:rPr lang="en-US" i="1" dirty="0"/>
              <a:t>Y </a:t>
            </a:r>
            <a:r>
              <a:rPr lang="en-US" dirty="0"/>
              <a:t>be equal to the demand for goods </a:t>
            </a:r>
            <a:r>
              <a:rPr lang="en-US" i="1" dirty="0" smtClean="0"/>
              <a:t>Z</a:t>
            </a:r>
          </a:p>
          <a:p>
            <a:pPr marL="0" indent="0" algn="ctr">
              <a:buNone/>
            </a:pPr>
            <a:r>
              <a:rPr lang="en-US" b="1" dirty="0" smtClean="0"/>
              <a:t>Y=Z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41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45" y="563418"/>
            <a:ext cx="10797310" cy="59666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Replacing demand </a:t>
            </a:r>
            <a:r>
              <a:rPr lang="en-US" i="1" dirty="0"/>
              <a:t>Z </a:t>
            </a:r>
            <a:r>
              <a:rPr lang="en-US" dirty="0" smtClean="0"/>
              <a:t>by the expression that we arrived at, gives</a:t>
            </a:r>
          </a:p>
          <a:p>
            <a:pPr marL="0" indent="0" algn="ctr">
              <a:buNone/>
            </a:pPr>
            <a:r>
              <a:rPr lang="es-ES" i="1" dirty="0" smtClean="0"/>
              <a:t>Y </a:t>
            </a:r>
            <a:r>
              <a:rPr lang="es-ES" dirty="0"/>
              <a:t>= </a:t>
            </a:r>
            <a:r>
              <a:rPr lang="es-ES" i="1" dirty="0"/>
              <a:t>c</a:t>
            </a:r>
            <a:r>
              <a:rPr lang="es-ES" baseline="-25000" dirty="0"/>
              <a:t>0 </a:t>
            </a:r>
            <a:r>
              <a:rPr lang="es-ES" dirty="0"/>
              <a:t>+ </a:t>
            </a:r>
            <a:r>
              <a:rPr lang="es-ES" i="1" dirty="0" smtClean="0"/>
              <a:t>c</a:t>
            </a:r>
            <a:r>
              <a:rPr lang="es-ES" baseline="-25000" dirty="0" smtClean="0"/>
              <a:t>1</a:t>
            </a:r>
            <a:r>
              <a:rPr lang="es-ES" dirty="0"/>
              <a:t>(</a:t>
            </a:r>
            <a:r>
              <a:rPr lang="es-ES" i="1" dirty="0" smtClean="0"/>
              <a:t>Y </a:t>
            </a:r>
            <a:r>
              <a:rPr lang="es-ES" dirty="0" smtClean="0"/>
              <a:t>– </a:t>
            </a:r>
            <a:r>
              <a:rPr lang="es-ES" i="1" dirty="0" smtClean="0"/>
              <a:t>T</a:t>
            </a:r>
            <a:r>
              <a:rPr lang="es-ES" dirty="0"/>
              <a:t>)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s-ES" i="1" dirty="0"/>
              <a:t>I </a:t>
            </a:r>
            <a:r>
              <a:rPr lang="es-ES" dirty="0"/>
              <a:t>+ </a:t>
            </a:r>
            <a:r>
              <a:rPr lang="es-ES" i="1" dirty="0" smtClean="0"/>
              <a:t>G</a:t>
            </a:r>
            <a:endParaRPr lang="es-ES" dirty="0"/>
          </a:p>
          <a:p>
            <a:pPr algn="just"/>
            <a:r>
              <a:rPr lang="en-US" b="1" dirty="0" smtClean="0"/>
              <a:t>That is to say</a:t>
            </a:r>
            <a:r>
              <a:rPr lang="en-IN" b="1" dirty="0"/>
              <a:t> </a:t>
            </a:r>
            <a:r>
              <a:rPr lang="en-IN" b="1" dirty="0" err="1" smtClean="0"/>
              <a:t>i</a:t>
            </a:r>
            <a:r>
              <a:rPr lang="en-US" b="1" dirty="0" smtClean="0"/>
              <a:t>n </a:t>
            </a:r>
            <a:r>
              <a:rPr lang="en-US" b="1" dirty="0"/>
              <a:t>equilibrium, production, Y (the left side of the equation), is equal to demand (</a:t>
            </a:r>
            <a:r>
              <a:rPr lang="en-US" b="1" dirty="0" smtClean="0"/>
              <a:t>the right </a:t>
            </a:r>
            <a:r>
              <a:rPr lang="en-US" b="1" dirty="0"/>
              <a:t>side). Demand in turn depends on income, Y, which is itself equal to </a:t>
            </a:r>
            <a:r>
              <a:rPr lang="en-US" b="1" dirty="0" smtClean="0"/>
              <a:t>production.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look at GDP either from the production </a:t>
            </a:r>
            <a:r>
              <a:rPr lang="en-US" dirty="0" smtClean="0"/>
              <a:t>side or </a:t>
            </a:r>
            <a:r>
              <a:rPr lang="en-US" dirty="0"/>
              <a:t>from the income side. Production and income are identically </a:t>
            </a:r>
            <a:r>
              <a:rPr lang="en-US" dirty="0" smtClean="0"/>
              <a:t>equal.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From the equillibrium equation, </a:t>
            </a:r>
            <a:r>
              <a:rPr lang="en-US" dirty="0"/>
              <a:t>m</a:t>
            </a:r>
            <a:r>
              <a:rPr lang="en-US" dirty="0" smtClean="0"/>
              <a:t>ove </a:t>
            </a:r>
            <a:r>
              <a:rPr lang="es-ES" i="1" dirty="0"/>
              <a:t>c</a:t>
            </a:r>
            <a:r>
              <a:rPr lang="es-ES" baseline="-25000" dirty="0"/>
              <a:t>1</a:t>
            </a:r>
            <a:r>
              <a:rPr lang="en-US" i="1" dirty="0" smtClean="0"/>
              <a:t>Y </a:t>
            </a:r>
            <a:r>
              <a:rPr lang="en-US" dirty="0"/>
              <a:t>to the left side and reorganize the right </a:t>
            </a:r>
            <a:r>
              <a:rPr lang="en-US" dirty="0" smtClean="0"/>
              <a:t>side</a:t>
            </a:r>
          </a:p>
          <a:p>
            <a:pPr marL="0" indent="0" algn="ctr">
              <a:buNone/>
            </a:pPr>
            <a:r>
              <a:rPr lang="fr-FR" dirty="0"/>
              <a:t>(</a:t>
            </a:r>
            <a:r>
              <a:rPr lang="fr-FR" dirty="0" smtClean="0"/>
              <a:t>1 </a:t>
            </a:r>
            <a:r>
              <a:rPr lang="fr-FR" dirty="0"/>
              <a:t>- </a:t>
            </a:r>
            <a:r>
              <a:rPr lang="es-ES" i="1" dirty="0" smtClean="0"/>
              <a:t>c</a:t>
            </a:r>
            <a:r>
              <a:rPr lang="es-ES" baseline="-25000" dirty="0" smtClean="0"/>
              <a:t>1</a:t>
            </a:r>
            <a:r>
              <a:rPr lang="fr-FR" dirty="0" smtClean="0"/>
              <a:t>)</a:t>
            </a:r>
            <a:r>
              <a:rPr lang="fr-FR" i="1" dirty="0"/>
              <a:t> Y</a:t>
            </a:r>
            <a:r>
              <a:rPr lang="fr-FR" i="1" dirty="0" smtClean="0"/>
              <a:t> </a:t>
            </a:r>
            <a:r>
              <a:rPr lang="fr-FR" dirty="0"/>
              <a:t>= </a:t>
            </a:r>
            <a:r>
              <a:rPr lang="fr-FR" i="1" dirty="0" smtClean="0"/>
              <a:t>c</a:t>
            </a:r>
            <a:r>
              <a:rPr lang="fr-FR" baseline="-25000" dirty="0" smtClean="0"/>
              <a:t>0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i="1" dirty="0"/>
              <a:t>I </a:t>
            </a:r>
            <a:r>
              <a:rPr lang="fr-FR" dirty="0"/>
              <a:t>+ </a:t>
            </a:r>
            <a:r>
              <a:rPr lang="fr-FR" i="1" dirty="0"/>
              <a:t>G </a:t>
            </a:r>
            <a:r>
              <a:rPr lang="fr-FR" dirty="0"/>
              <a:t>- </a:t>
            </a:r>
            <a:r>
              <a:rPr lang="fr-FR" i="1" dirty="0" smtClean="0"/>
              <a:t>c</a:t>
            </a:r>
            <a:r>
              <a:rPr lang="fr-FR" baseline="-25000" dirty="0" smtClean="0"/>
              <a:t>1</a:t>
            </a:r>
            <a:r>
              <a:rPr lang="fr-FR" i="1" dirty="0" smtClean="0"/>
              <a:t>T</a:t>
            </a:r>
          </a:p>
          <a:p>
            <a:pPr marL="0" indent="0" algn="just">
              <a:buNone/>
            </a:pPr>
            <a:r>
              <a:rPr lang="fr-FR" i="1" dirty="0"/>
              <a:t> </a:t>
            </a:r>
            <a:r>
              <a:rPr lang="fr-FR" i="1" dirty="0" smtClean="0"/>
              <a:t>  </a:t>
            </a:r>
            <a:r>
              <a:rPr lang="fr-FR" dirty="0" err="1" smtClean="0"/>
              <a:t>Dividing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sides</a:t>
            </a:r>
            <a:r>
              <a:rPr lang="fr-FR" dirty="0" smtClean="0"/>
              <a:t>  by (1- </a:t>
            </a:r>
            <a:r>
              <a:rPr lang="es-ES" dirty="0" smtClean="0"/>
              <a:t>c</a:t>
            </a:r>
            <a:r>
              <a:rPr lang="es-ES" baseline="-25000" dirty="0" smtClean="0"/>
              <a:t>1</a:t>
            </a:r>
            <a:r>
              <a:rPr lang="es-ES" dirty="0" smtClean="0"/>
              <a:t>)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endParaRPr lang="es-ES" dirty="0"/>
          </a:p>
          <a:p>
            <a:pPr marL="0" indent="0" algn="ctr">
              <a:buNone/>
            </a:pPr>
            <a:r>
              <a:rPr lang="fr-FR" b="1" i="1" dirty="0" smtClean="0"/>
              <a:t>Y </a:t>
            </a:r>
            <a:r>
              <a:rPr lang="fr-FR" b="1" dirty="0"/>
              <a:t>= </a:t>
            </a:r>
            <a:r>
              <a:rPr lang="fr-FR" b="1" i="1" u="sng" dirty="0"/>
              <a:t>c</a:t>
            </a:r>
            <a:r>
              <a:rPr lang="fr-FR" b="1" u="sng" baseline="-25000" dirty="0"/>
              <a:t>0</a:t>
            </a:r>
            <a:r>
              <a:rPr lang="fr-FR" b="1" u="sng" dirty="0"/>
              <a:t> + </a:t>
            </a:r>
            <a:r>
              <a:rPr lang="fr-FR" b="1" i="1" u="sng" dirty="0"/>
              <a:t>I </a:t>
            </a:r>
            <a:r>
              <a:rPr lang="fr-FR" b="1" u="sng" dirty="0"/>
              <a:t>+ </a:t>
            </a:r>
            <a:r>
              <a:rPr lang="fr-FR" b="1" i="1" u="sng" dirty="0"/>
              <a:t>G </a:t>
            </a:r>
            <a:r>
              <a:rPr lang="fr-FR" b="1" u="sng" dirty="0"/>
              <a:t>- </a:t>
            </a:r>
            <a:r>
              <a:rPr lang="fr-FR" b="1" i="1" u="sng" dirty="0" smtClean="0"/>
              <a:t>c</a:t>
            </a:r>
            <a:r>
              <a:rPr lang="fr-FR" b="1" u="sng" baseline="-25000" dirty="0" smtClean="0"/>
              <a:t>1</a:t>
            </a:r>
            <a:r>
              <a:rPr lang="fr-FR" b="1" i="1" u="sng" dirty="0" smtClean="0"/>
              <a:t>T</a:t>
            </a:r>
          </a:p>
          <a:p>
            <a:pPr marL="0" indent="0" algn="ctr">
              <a:buNone/>
            </a:pPr>
            <a:r>
              <a:rPr lang="fr-FR" b="1" dirty="0" smtClean="0"/>
              <a:t> (</a:t>
            </a:r>
            <a:r>
              <a:rPr lang="fr-FR" b="1" dirty="0"/>
              <a:t>1 - </a:t>
            </a:r>
            <a:r>
              <a:rPr lang="es-ES" b="1" i="1" dirty="0"/>
              <a:t>c</a:t>
            </a:r>
            <a:r>
              <a:rPr lang="es-ES" b="1" baseline="-25000" dirty="0"/>
              <a:t>1</a:t>
            </a:r>
            <a:r>
              <a:rPr lang="fr-FR" b="1" dirty="0" smtClean="0"/>
              <a:t>)</a:t>
            </a:r>
          </a:p>
          <a:p>
            <a:pPr algn="just"/>
            <a:r>
              <a:rPr lang="en-US" dirty="0" smtClean="0"/>
              <a:t>The last equation characterizes </a:t>
            </a:r>
            <a:r>
              <a:rPr lang="en-US" dirty="0"/>
              <a:t>equilibrium output, the level of output such </a:t>
            </a:r>
            <a:r>
              <a:rPr lang="en-US" dirty="0" smtClean="0"/>
              <a:t>that </a:t>
            </a:r>
            <a:r>
              <a:rPr lang="en-IN" dirty="0" smtClean="0"/>
              <a:t>production </a:t>
            </a:r>
            <a:r>
              <a:rPr lang="en-IN" dirty="0"/>
              <a:t>equals </a:t>
            </a:r>
            <a:r>
              <a:rPr lang="en-IN" dirty="0" smtClean="0"/>
              <a:t>demand.</a:t>
            </a:r>
            <a:endParaRPr lang="fr-FR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9944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09" y="692727"/>
            <a:ext cx="10723417" cy="56711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term </a:t>
            </a:r>
            <a:r>
              <a:rPr lang="fr-FR" i="1" dirty="0"/>
              <a:t>c</a:t>
            </a:r>
            <a:r>
              <a:rPr lang="fr-FR" baseline="-25000" dirty="0"/>
              <a:t>0</a:t>
            </a:r>
            <a:r>
              <a:rPr lang="fr-FR" dirty="0"/>
              <a:t> + </a:t>
            </a:r>
            <a:r>
              <a:rPr lang="fr-FR" i="1" dirty="0"/>
              <a:t>I </a:t>
            </a:r>
            <a:r>
              <a:rPr lang="fr-FR" dirty="0"/>
              <a:t>+ </a:t>
            </a:r>
            <a:r>
              <a:rPr lang="fr-FR" i="1" dirty="0"/>
              <a:t>G </a:t>
            </a:r>
            <a:r>
              <a:rPr lang="fr-FR" dirty="0"/>
              <a:t>- </a:t>
            </a:r>
            <a:r>
              <a:rPr lang="fr-FR" i="1" dirty="0" smtClean="0"/>
              <a:t>c</a:t>
            </a:r>
            <a:r>
              <a:rPr lang="fr-FR" baseline="-25000" dirty="0" smtClean="0"/>
              <a:t>1</a:t>
            </a:r>
            <a:r>
              <a:rPr lang="fr-FR" i="1" dirty="0" smtClean="0"/>
              <a:t>T </a:t>
            </a:r>
            <a:r>
              <a:rPr lang="en-US" dirty="0" smtClean="0"/>
              <a:t>is </a:t>
            </a:r>
            <a:r>
              <a:rPr lang="en-US" dirty="0"/>
              <a:t>that part of the demand for goods that does </a:t>
            </a:r>
            <a:r>
              <a:rPr lang="en-US" dirty="0" smtClean="0"/>
              <a:t>not depend </a:t>
            </a:r>
            <a:r>
              <a:rPr lang="en-US" dirty="0"/>
              <a:t>on output. For this reason, it is called </a:t>
            </a:r>
            <a:r>
              <a:rPr lang="en-US" b="1" dirty="0"/>
              <a:t>autonomous spending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We </a:t>
            </a:r>
            <a:r>
              <a:rPr lang="en-IN" dirty="0" smtClean="0"/>
              <a:t>cannot be sure that autonomous spending is positive but </a:t>
            </a:r>
            <a:r>
              <a:rPr lang="en-US" dirty="0" smtClean="0"/>
              <a:t>it </a:t>
            </a:r>
            <a:r>
              <a:rPr lang="en-US" dirty="0"/>
              <a:t>is very likely to be. The first two terms in brackets,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I </a:t>
            </a:r>
            <a:r>
              <a:rPr lang="en-US" dirty="0"/>
              <a:t>, are positive.</a:t>
            </a:r>
          </a:p>
          <a:p>
            <a:pPr algn="just"/>
            <a:r>
              <a:rPr lang="en-US" dirty="0" smtClean="0"/>
              <a:t>Suppose </a:t>
            </a:r>
            <a:r>
              <a:rPr lang="en-US" dirty="0"/>
              <a:t>the government is running a </a:t>
            </a:r>
            <a:r>
              <a:rPr lang="en-US" b="1" dirty="0" smtClean="0"/>
              <a:t>balanced budget</a:t>
            </a:r>
            <a:r>
              <a:rPr lang="en-US" dirty="0" smtClean="0"/>
              <a:t>—taxes </a:t>
            </a:r>
            <a:r>
              <a:rPr lang="en-US" dirty="0"/>
              <a:t>equal government spending. If </a:t>
            </a:r>
            <a:r>
              <a:rPr lang="en-US" i="1" dirty="0"/>
              <a:t>T </a:t>
            </a:r>
            <a:r>
              <a:rPr lang="en-US" dirty="0"/>
              <a:t>= </a:t>
            </a:r>
            <a:r>
              <a:rPr lang="en-US" i="1" dirty="0"/>
              <a:t>G</a:t>
            </a:r>
            <a:r>
              <a:rPr lang="en-US" dirty="0"/>
              <a:t>, and the </a:t>
            </a:r>
            <a:r>
              <a:rPr lang="en-US" dirty="0" smtClean="0"/>
              <a:t>propensity to </a:t>
            </a:r>
            <a:r>
              <a:rPr lang="en-US" dirty="0"/>
              <a:t>consume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is less than 1 (as we have assumed), then </a:t>
            </a:r>
            <a:r>
              <a:rPr lang="en-US" dirty="0" smtClean="0"/>
              <a:t>(</a:t>
            </a:r>
            <a:r>
              <a:rPr lang="en-US" i="1" dirty="0" smtClean="0"/>
              <a:t>G </a:t>
            </a:r>
            <a:r>
              <a:rPr lang="en-US" dirty="0"/>
              <a:t>-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i="1" dirty="0" smtClean="0"/>
              <a:t>T</a:t>
            </a:r>
            <a:r>
              <a:rPr lang="en-US" dirty="0"/>
              <a:t>)</a:t>
            </a:r>
            <a:r>
              <a:rPr lang="en-US" dirty="0" smtClean="0"/>
              <a:t> is positive </a:t>
            </a:r>
            <a:r>
              <a:rPr lang="en-US" dirty="0"/>
              <a:t>and so </a:t>
            </a:r>
            <a:r>
              <a:rPr lang="en-US" dirty="0" smtClean="0"/>
              <a:t>is autonomous </a:t>
            </a:r>
            <a:r>
              <a:rPr lang="en-US" dirty="0"/>
              <a:t>spending. Only if the government were </a:t>
            </a:r>
            <a:r>
              <a:rPr lang="en-US" dirty="0" smtClean="0"/>
              <a:t>running a </a:t>
            </a:r>
            <a:r>
              <a:rPr lang="en-US" dirty="0"/>
              <a:t>very large budget surplus—if taxes were much larger than </a:t>
            </a:r>
            <a:r>
              <a:rPr lang="en-US" dirty="0" smtClean="0"/>
              <a:t>government spending—could </a:t>
            </a:r>
            <a:r>
              <a:rPr lang="en-US" dirty="0"/>
              <a:t>autonomous spending be negative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Because the propensity to consume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 smtClean="0"/>
              <a:t> is between </a:t>
            </a:r>
            <a:r>
              <a:rPr lang="en-US" dirty="0"/>
              <a:t>zero and </a:t>
            </a:r>
            <a:r>
              <a:rPr lang="en-US" dirty="0" smtClean="0"/>
              <a:t>one, 1/(1-</a:t>
            </a:r>
            <a:r>
              <a:rPr lang="en-US" i="1" dirty="0"/>
              <a:t>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) is </a:t>
            </a:r>
            <a:r>
              <a:rPr lang="en-US" dirty="0"/>
              <a:t>a number greater than one. For this </a:t>
            </a:r>
            <a:r>
              <a:rPr lang="en-US" dirty="0" smtClean="0"/>
              <a:t>reason, this </a:t>
            </a:r>
            <a:r>
              <a:rPr lang="en-US" dirty="0"/>
              <a:t>number, which </a:t>
            </a:r>
            <a:r>
              <a:rPr lang="en-US" i="1" dirty="0"/>
              <a:t>multiplies </a:t>
            </a:r>
            <a:r>
              <a:rPr lang="en-US" dirty="0"/>
              <a:t>autonomous spending, is called the </a:t>
            </a:r>
            <a:r>
              <a:rPr lang="en-US" b="1" dirty="0"/>
              <a:t>multiplier</a:t>
            </a:r>
            <a:r>
              <a:rPr lang="en-US" dirty="0"/>
              <a:t>. </a:t>
            </a:r>
            <a:r>
              <a:rPr lang="en-US" dirty="0" smtClean="0"/>
              <a:t>The closer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is to 1, the larger the multiplier.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8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multiplier has the following implication. </a:t>
            </a:r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change </a:t>
            </a:r>
            <a:r>
              <a:rPr lang="en-US" dirty="0" smtClean="0"/>
              <a:t>in autonomous </a:t>
            </a:r>
            <a:r>
              <a:rPr lang="en-US" dirty="0"/>
              <a:t>spending—from a change in </a:t>
            </a:r>
            <a:r>
              <a:rPr lang="en-US" dirty="0" smtClean="0"/>
              <a:t>investment, to </a:t>
            </a:r>
            <a:r>
              <a:rPr lang="en-US" dirty="0"/>
              <a:t>a change in government spending, to a change in taxes—will have the </a:t>
            </a:r>
            <a:r>
              <a:rPr lang="en-US" dirty="0" smtClean="0"/>
              <a:t>same qualitative </a:t>
            </a:r>
            <a:r>
              <a:rPr lang="en-US" dirty="0"/>
              <a:t>effect: </a:t>
            </a:r>
            <a:r>
              <a:rPr lang="en-US" b="1" dirty="0"/>
              <a:t>It will change output by more than its direct effect on </a:t>
            </a:r>
            <a:r>
              <a:rPr lang="en-US" b="1" dirty="0" smtClean="0"/>
              <a:t>autonomous </a:t>
            </a:r>
            <a:r>
              <a:rPr lang="en-IN" b="1" dirty="0" smtClean="0"/>
              <a:t>spending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Where does the multiplier effect come from? </a:t>
            </a:r>
            <a:r>
              <a:rPr lang="en-US" dirty="0" smtClean="0"/>
              <a:t>An </a:t>
            </a:r>
            <a:r>
              <a:rPr lang="en-US" dirty="0"/>
              <a:t>increase in </a:t>
            </a:r>
            <a:r>
              <a:rPr lang="en-US" dirty="0" smtClean="0"/>
              <a:t>                </a:t>
            </a:r>
            <a:r>
              <a:rPr lang="en-US" i="1" dirty="0" smtClean="0"/>
              <a:t>c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increases demand. The increase in demand </a:t>
            </a:r>
            <a:r>
              <a:rPr lang="en-US" dirty="0" smtClean="0"/>
              <a:t>then leads </a:t>
            </a:r>
            <a:r>
              <a:rPr lang="en-US" dirty="0"/>
              <a:t>to an increase in production. The increase in production leads to an </a:t>
            </a:r>
            <a:r>
              <a:rPr lang="en-US" dirty="0" smtClean="0"/>
              <a:t>equivalent increase </a:t>
            </a:r>
            <a:r>
              <a:rPr lang="en-US" dirty="0"/>
              <a:t>in income (remember the two are identically equal). The increase </a:t>
            </a:r>
            <a:r>
              <a:rPr lang="en-US" dirty="0" smtClean="0"/>
              <a:t>in income </a:t>
            </a:r>
            <a:r>
              <a:rPr lang="en-US" dirty="0"/>
              <a:t>further increases consumption, which further increases demand, and </a:t>
            </a:r>
            <a:r>
              <a:rPr lang="en-US" dirty="0" smtClean="0"/>
              <a:t>so </a:t>
            </a:r>
            <a:r>
              <a:rPr lang="en-IN" dirty="0" smtClean="0"/>
              <a:t>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2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22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Equillibrium using graphs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05655" cy="473219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First, plot production as a function of </a:t>
            </a:r>
            <a:r>
              <a:rPr lang="en-US" dirty="0" smtClean="0"/>
              <a:t>income.</a:t>
            </a:r>
            <a:r>
              <a:rPr lang="en-US" dirty="0"/>
              <a:t> </a:t>
            </a:r>
            <a:r>
              <a:rPr lang="en-US" dirty="0" smtClean="0"/>
              <a:t>Measure </a:t>
            </a:r>
            <a:r>
              <a:rPr lang="en-US" dirty="0"/>
              <a:t>production on the vertical </a:t>
            </a:r>
            <a:r>
              <a:rPr lang="en-US" dirty="0" smtClean="0"/>
              <a:t>axis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income on </a:t>
            </a:r>
            <a:r>
              <a:rPr lang="en-US" dirty="0" smtClean="0"/>
              <a:t>the horizontal </a:t>
            </a:r>
            <a:r>
              <a:rPr lang="en-US" dirty="0"/>
              <a:t>axis. </a:t>
            </a:r>
            <a:r>
              <a:rPr lang="en-US" dirty="0" smtClean="0"/>
              <a:t>Plotting production </a:t>
            </a:r>
            <a:r>
              <a:rPr lang="en-US" dirty="0"/>
              <a:t>as a function of income is straightforward: P</a:t>
            </a:r>
            <a:r>
              <a:rPr lang="en-US" dirty="0" smtClean="0"/>
              <a:t>roduction </a:t>
            </a:r>
            <a:r>
              <a:rPr lang="en-US" dirty="0"/>
              <a:t>and income are identically equal. Thus, the relation between them </a:t>
            </a:r>
            <a:r>
              <a:rPr lang="en-US" dirty="0" smtClean="0"/>
              <a:t>is the </a:t>
            </a:r>
            <a:r>
              <a:rPr lang="en-US" dirty="0"/>
              <a:t>45-degree line, the line with a slope equal to 1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Second, plot demand as a function of </a:t>
            </a:r>
            <a:r>
              <a:rPr lang="en-US" dirty="0" smtClean="0"/>
              <a:t>income.</a:t>
            </a:r>
            <a:r>
              <a:rPr lang="en-US" dirty="0"/>
              <a:t> regrouping the terms for autonomous </a:t>
            </a:r>
            <a:r>
              <a:rPr lang="en-US" dirty="0" smtClean="0"/>
              <a:t>spending together </a:t>
            </a:r>
            <a:r>
              <a:rPr lang="en-US" dirty="0"/>
              <a:t>in the term in </a:t>
            </a:r>
            <a:r>
              <a:rPr lang="en-US" dirty="0" smtClean="0"/>
              <a:t>parentheses</a:t>
            </a:r>
          </a:p>
          <a:p>
            <a:pPr marL="0" indent="0" algn="ctr">
              <a:buNone/>
            </a:pPr>
            <a:r>
              <a:rPr lang="pl-PL" i="1" dirty="0"/>
              <a:t>Z </a:t>
            </a:r>
            <a:r>
              <a:rPr lang="en-US" dirty="0" smtClean="0"/>
              <a:t>= (</a:t>
            </a:r>
            <a:r>
              <a:rPr lang="fr-FR" i="1" dirty="0" smtClean="0"/>
              <a:t>c</a:t>
            </a:r>
            <a:r>
              <a:rPr lang="fr-FR" baseline="-25000" dirty="0" smtClean="0"/>
              <a:t>0 </a:t>
            </a:r>
            <a:r>
              <a:rPr lang="fr-FR" dirty="0" smtClean="0"/>
              <a:t>- </a:t>
            </a:r>
            <a:r>
              <a:rPr lang="fr-FR" i="1" dirty="0" smtClean="0"/>
              <a:t>c</a:t>
            </a:r>
            <a:r>
              <a:rPr lang="fr-FR" baseline="-25000" dirty="0" smtClean="0"/>
              <a:t>1</a:t>
            </a:r>
            <a:r>
              <a:rPr lang="fr-FR" i="1" dirty="0" smtClean="0"/>
              <a:t>T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i="1" dirty="0"/>
              <a:t>I </a:t>
            </a:r>
            <a:r>
              <a:rPr lang="fr-FR" dirty="0"/>
              <a:t>+ </a:t>
            </a:r>
            <a:r>
              <a:rPr lang="fr-FR" i="1" dirty="0" smtClean="0"/>
              <a:t>G) +</a:t>
            </a:r>
            <a:r>
              <a:rPr lang="fr-FR" i="1" dirty="0"/>
              <a:t> </a:t>
            </a:r>
            <a:r>
              <a:rPr lang="fr-FR" i="1" dirty="0" smtClean="0"/>
              <a:t>c</a:t>
            </a:r>
            <a:r>
              <a:rPr lang="fr-FR" baseline="-25000" dirty="0" smtClean="0"/>
              <a:t>1</a:t>
            </a:r>
            <a:r>
              <a:rPr lang="fr-FR" i="1" dirty="0" smtClean="0"/>
              <a:t>Y</a:t>
            </a:r>
            <a:endParaRPr lang="fr-FR" i="1" dirty="0"/>
          </a:p>
          <a:p>
            <a:pPr algn="just"/>
            <a:r>
              <a:rPr lang="en-US" b="1" dirty="0"/>
              <a:t>Demand depends on autonomous spending and on income—via its effect on </a:t>
            </a:r>
            <a:r>
              <a:rPr lang="en-US" b="1" dirty="0" smtClean="0"/>
              <a:t>consumption</a:t>
            </a:r>
            <a:r>
              <a:rPr lang="en-US" dirty="0" smtClean="0"/>
              <a:t>. The </a:t>
            </a:r>
            <a:r>
              <a:rPr lang="en-US" dirty="0"/>
              <a:t>relation between demand and income is drawn as </a:t>
            </a:r>
            <a:r>
              <a:rPr lang="en-US" i="1" dirty="0"/>
              <a:t>ZZ </a:t>
            </a:r>
            <a:r>
              <a:rPr lang="en-US" dirty="0"/>
              <a:t>in the graph. </a:t>
            </a:r>
            <a:r>
              <a:rPr lang="en-US" dirty="0" smtClean="0"/>
              <a:t>The intercept </a:t>
            </a:r>
            <a:r>
              <a:rPr lang="en-US" dirty="0"/>
              <a:t>with the vertical axis—the value of demand when income is equal to </a:t>
            </a:r>
            <a:r>
              <a:rPr lang="en-US" dirty="0" smtClean="0"/>
              <a:t>zero— equals </a:t>
            </a:r>
            <a:r>
              <a:rPr lang="en-US" dirty="0"/>
              <a:t>autonomous spending. The slope of the line is the propensity to consume,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: When </a:t>
            </a:r>
            <a:r>
              <a:rPr lang="en-US" dirty="0"/>
              <a:t>income increases by 1, demand increases by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 smtClean="0"/>
              <a:t>. </a:t>
            </a:r>
            <a:r>
              <a:rPr lang="en-US" b="1" dirty="0"/>
              <a:t>Under the restriction that </a:t>
            </a:r>
            <a:r>
              <a:rPr lang="en-US" b="1" i="1" dirty="0"/>
              <a:t>c</a:t>
            </a:r>
            <a:r>
              <a:rPr lang="en-US" b="1" baseline="-25000" dirty="0"/>
              <a:t>1</a:t>
            </a:r>
            <a:r>
              <a:rPr lang="en-US" b="1" dirty="0" smtClean="0"/>
              <a:t> is positive </a:t>
            </a:r>
            <a:r>
              <a:rPr lang="en-US" b="1" dirty="0"/>
              <a:t>but less than 1, the line is upward sloping but has a slope of less than 1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In equilibrium, production equals demand. </a:t>
            </a:r>
            <a:r>
              <a:rPr lang="en-US" dirty="0"/>
              <a:t>Equilibrium output, </a:t>
            </a:r>
            <a:r>
              <a:rPr lang="en-US" i="1" dirty="0"/>
              <a:t>Y</a:t>
            </a:r>
            <a:r>
              <a:rPr lang="en-US" dirty="0"/>
              <a:t>, therefore occurs at the intersection of the 45-degree line and the demand function. This is at point </a:t>
            </a:r>
            <a:r>
              <a:rPr lang="en-US" i="1" dirty="0"/>
              <a:t>A</a:t>
            </a:r>
            <a:r>
              <a:rPr lang="en-US" dirty="0"/>
              <a:t>. To the left of </a:t>
            </a:r>
            <a:r>
              <a:rPr lang="en-US" i="1" dirty="0"/>
              <a:t>A</a:t>
            </a:r>
            <a:r>
              <a:rPr lang="en-US" dirty="0"/>
              <a:t>, demand exceeds production; to the right of </a:t>
            </a:r>
            <a:r>
              <a:rPr lang="en-US" i="1" dirty="0"/>
              <a:t>A</a:t>
            </a:r>
            <a:r>
              <a:rPr lang="en-US" dirty="0"/>
              <a:t>, production exceeds demand. Only at </a:t>
            </a:r>
            <a:r>
              <a:rPr lang="en-US" i="1" dirty="0"/>
              <a:t>A </a:t>
            </a:r>
            <a:r>
              <a:rPr lang="en-US" dirty="0"/>
              <a:t>are demand </a:t>
            </a:r>
            <a:r>
              <a:rPr lang="en-IN" dirty="0"/>
              <a:t>and production equal.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4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55" y="365127"/>
            <a:ext cx="10577945" cy="1177346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Equillibrium in the goods market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126" y="1794341"/>
            <a:ext cx="6059055" cy="48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64" y="849744"/>
            <a:ext cx="10871200" cy="55418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Suppose </a:t>
            </a:r>
            <a:r>
              <a:rPr lang="en-US" dirty="0"/>
              <a:t>that the economy is at the initial equilibrium, represented by point </a:t>
            </a:r>
            <a:r>
              <a:rPr lang="en-US" i="1" dirty="0"/>
              <a:t>A </a:t>
            </a:r>
            <a:r>
              <a:rPr lang="en-US" dirty="0" smtClean="0"/>
              <a:t>in the </a:t>
            </a:r>
            <a:r>
              <a:rPr lang="en-US" dirty="0"/>
              <a:t>graph, with production equal to </a:t>
            </a:r>
            <a:r>
              <a:rPr lang="en-US" i="1" dirty="0" smtClean="0"/>
              <a:t>Y</a:t>
            </a:r>
            <a:r>
              <a:rPr lang="en-US" dirty="0" smtClean="0"/>
              <a:t>. Now </a:t>
            </a:r>
            <a:r>
              <a:rPr lang="en-US" dirty="0"/>
              <a:t>suppose </a:t>
            </a:r>
            <a:r>
              <a:rPr lang="en-US" i="1" dirty="0"/>
              <a:t>c</a:t>
            </a:r>
            <a:r>
              <a:rPr lang="en-US" baseline="-25000" dirty="0"/>
              <a:t>0 </a:t>
            </a:r>
            <a:r>
              <a:rPr lang="en-US" dirty="0"/>
              <a:t>increases by $1 billion. At the initial level of income (the level of </a:t>
            </a:r>
            <a:r>
              <a:rPr lang="en-US" dirty="0" smtClean="0"/>
              <a:t>disposable income </a:t>
            </a:r>
            <a:r>
              <a:rPr lang="en-US" dirty="0"/>
              <a:t>associated with point </a:t>
            </a:r>
            <a:r>
              <a:rPr lang="en-US" i="1" dirty="0"/>
              <a:t>A </a:t>
            </a:r>
            <a:r>
              <a:rPr lang="en-US" dirty="0"/>
              <a:t>since </a:t>
            </a:r>
            <a:r>
              <a:rPr lang="en-US" i="1" dirty="0"/>
              <a:t>T </a:t>
            </a:r>
            <a:r>
              <a:rPr lang="en-US" dirty="0"/>
              <a:t>is unchanged in this example), </a:t>
            </a:r>
            <a:r>
              <a:rPr lang="en-US" dirty="0" smtClean="0"/>
              <a:t>consumers increase </a:t>
            </a:r>
            <a:r>
              <a:rPr lang="en-US" dirty="0"/>
              <a:t>their consumption by $1 </a:t>
            </a:r>
            <a:r>
              <a:rPr lang="en-US" dirty="0" smtClean="0"/>
              <a:t>billion. That is, for </a:t>
            </a:r>
            <a:r>
              <a:rPr lang="en-US" dirty="0"/>
              <a:t>any value of income, demand is higher by $1 billion.</a:t>
            </a:r>
          </a:p>
          <a:p>
            <a:pPr algn="just"/>
            <a:r>
              <a:rPr lang="en-US" dirty="0"/>
              <a:t>Before the increase in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/>
              <a:t>, the relation between demand and income was given by </a:t>
            </a:r>
            <a:r>
              <a:rPr lang="en-US" dirty="0" smtClean="0"/>
              <a:t>the line </a:t>
            </a:r>
            <a:r>
              <a:rPr lang="en-US" i="1" dirty="0"/>
              <a:t>ZZ</a:t>
            </a:r>
            <a:r>
              <a:rPr lang="en-US" dirty="0"/>
              <a:t>. After the increase in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/>
              <a:t> by $1 billion, the relation between demand and </a:t>
            </a:r>
            <a:r>
              <a:rPr lang="en-US" dirty="0" smtClean="0"/>
              <a:t>income is </a:t>
            </a:r>
            <a:r>
              <a:rPr lang="en-US" dirty="0"/>
              <a:t>given by the line </a:t>
            </a:r>
            <a:r>
              <a:rPr lang="en-US" i="1" dirty="0" smtClean="0"/>
              <a:t>ZZ’</a:t>
            </a:r>
            <a:r>
              <a:rPr lang="en-US" dirty="0" smtClean="0"/>
              <a:t>, </a:t>
            </a:r>
            <a:r>
              <a:rPr lang="en-US" dirty="0"/>
              <a:t>which is parallel to </a:t>
            </a:r>
            <a:r>
              <a:rPr lang="en-US" i="1" dirty="0"/>
              <a:t>ZZ </a:t>
            </a:r>
            <a:r>
              <a:rPr lang="en-US" dirty="0"/>
              <a:t>but higher by $1 billion. In other </a:t>
            </a:r>
            <a:r>
              <a:rPr lang="en-US" dirty="0" smtClean="0"/>
              <a:t>words, the </a:t>
            </a:r>
            <a:r>
              <a:rPr lang="en-US" dirty="0"/>
              <a:t>demand curve shifts up by $1 billion. The new equilibrium is at the intersection </a:t>
            </a:r>
            <a:r>
              <a:rPr lang="en-US" dirty="0" smtClean="0"/>
              <a:t>of the </a:t>
            </a:r>
            <a:r>
              <a:rPr lang="en-US" dirty="0"/>
              <a:t>45-degree line and the new demand relation, at point </a:t>
            </a:r>
            <a:r>
              <a:rPr lang="en-US" i="1" dirty="0" smtClean="0"/>
              <a:t>A’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Equilibrium output increases from </a:t>
            </a:r>
            <a:r>
              <a:rPr lang="en-US" i="1" dirty="0"/>
              <a:t>Y </a:t>
            </a:r>
            <a:r>
              <a:rPr lang="en-US" dirty="0"/>
              <a:t>to </a:t>
            </a:r>
            <a:r>
              <a:rPr lang="en-US" i="1" dirty="0" smtClean="0"/>
              <a:t>Y’</a:t>
            </a:r>
            <a:r>
              <a:rPr lang="en-US" dirty="0" smtClean="0"/>
              <a:t>. </a:t>
            </a:r>
            <a:r>
              <a:rPr lang="en-US" dirty="0"/>
              <a:t>The increase in output, </a:t>
            </a:r>
            <a:r>
              <a:rPr lang="en-US" dirty="0" smtClean="0"/>
              <a:t>(</a:t>
            </a:r>
            <a:r>
              <a:rPr lang="en-US" i="1" dirty="0" smtClean="0"/>
              <a:t>Y’</a:t>
            </a:r>
            <a:r>
              <a:rPr lang="en-US" dirty="0" smtClean="0"/>
              <a:t> – </a:t>
            </a:r>
            <a:r>
              <a:rPr lang="en-US" i="1" dirty="0" smtClean="0"/>
              <a:t>Y)</a:t>
            </a:r>
            <a:r>
              <a:rPr lang="en-US" dirty="0" smtClean="0"/>
              <a:t>, which </a:t>
            </a:r>
            <a:r>
              <a:rPr lang="en-US" dirty="0"/>
              <a:t>we can measure either on the horizontal or the vertical axis, is larger than </a:t>
            </a:r>
            <a:r>
              <a:rPr lang="en-US" dirty="0" smtClean="0"/>
              <a:t>the initial </a:t>
            </a:r>
            <a:r>
              <a:rPr lang="en-US" dirty="0"/>
              <a:t>increase in consumption of $1 billion. This is the multiplier effect.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1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Effects of increase in autonomous spending on output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782" y="1870087"/>
            <a:ext cx="6049818" cy="45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19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746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With the help of the graph, it becomes easier to tell how and why the economy </a:t>
            </a:r>
            <a:r>
              <a:rPr lang="en-US" dirty="0" smtClean="0"/>
              <a:t>moves from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 smtClean="0"/>
              <a:t>A’</a:t>
            </a:r>
            <a:r>
              <a:rPr lang="en-US" dirty="0" smtClean="0"/>
              <a:t>. </a:t>
            </a:r>
            <a:r>
              <a:rPr lang="en-US" dirty="0"/>
              <a:t>The initial increase in consumption leads to an increase in demand of $1 billion.</a:t>
            </a:r>
          </a:p>
          <a:p>
            <a:pPr algn="just"/>
            <a:r>
              <a:rPr lang="en-US" dirty="0"/>
              <a:t>At the initial level of income, </a:t>
            </a:r>
            <a:r>
              <a:rPr lang="en-US" i="1" dirty="0"/>
              <a:t>Y</a:t>
            </a:r>
            <a:r>
              <a:rPr lang="en-US" dirty="0"/>
              <a:t>, the level of demand is shown by point </a:t>
            </a:r>
            <a:r>
              <a:rPr lang="en-US" i="1" dirty="0"/>
              <a:t>B</a:t>
            </a:r>
            <a:r>
              <a:rPr lang="en-US" dirty="0"/>
              <a:t>: </a:t>
            </a:r>
            <a:r>
              <a:rPr lang="en-US" dirty="0" smtClean="0"/>
              <a:t>Demand is </a:t>
            </a:r>
            <a:r>
              <a:rPr lang="en-US" dirty="0"/>
              <a:t>$1 billion higher. To satisfy this higher level of demand, firms increase production </a:t>
            </a:r>
            <a:r>
              <a:rPr lang="en-US" dirty="0" smtClean="0"/>
              <a:t>by $1 </a:t>
            </a:r>
            <a:r>
              <a:rPr lang="en-US" dirty="0"/>
              <a:t>billion. This increase in production of $1 billion implies that income increases by $1 </a:t>
            </a:r>
            <a:r>
              <a:rPr lang="en-US" dirty="0" smtClean="0"/>
              <a:t>billion (recall</a:t>
            </a:r>
            <a:r>
              <a:rPr lang="en-US" dirty="0"/>
              <a:t>: income = production), so the economy moves to point </a:t>
            </a:r>
            <a:r>
              <a:rPr lang="en-US" i="1" dirty="0"/>
              <a:t>C</a:t>
            </a:r>
            <a:r>
              <a:rPr lang="en-US" dirty="0"/>
              <a:t>. (In other </a:t>
            </a:r>
            <a:r>
              <a:rPr lang="en-US" dirty="0" smtClean="0"/>
              <a:t>words, both </a:t>
            </a:r>
            <a:r>
              <a:rPr lang="en-US" dirty="0"/>
              <a:t>production and income are higher by $1 </a:t>
            </a:r>
            <a:r>
              <a:rPr lang="en-US" dirty="0" smtClean="0"/>
              <a:t>billion). 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this is not the end of the </a:t>
            </a:r>
            <a:r>
              <a:rPr lang="en-US" dirty="0" smtClean="0"/>
              <a:t>story. The </a:t>
            </a:r>
            <a:r>
              <a:rPr lang="en-US" dirty="0"/>
              <a:t>increase in income leads to a further increase in demand. Demand is now shown </a:t>
            </a:r>
            <a:r>
              <a:rPr lang="en-US" dirty="0" smtClean="0"/>
              <a:t>by point </a:t>
            </a:r>
            <a:r>
              <a:rPr lang="en-US" i="1" dirty="0"/>
              <a:t>D</a:t>
            </a:r>
            <a:r>
              <a:rPr lang="en-US" dirty="0"/>
              <a:t>. Point </a:t>
            </a:r>
            <a:r>
              <a:rPr lang="en-US" i="1" dirty="0"/>
              <a:t>D </a:t>
            </a:r>
            <a:r>
              <a:rPr lang="en-US" dirty="0"/>
              <a:t>leads to a higher level of production, and so on, until the economy is </a:t>
            </a:r>
            <a:r>
              <a:rPr lang="en-US" dirty="0" smtClean="0"/>
              <a:t>at </a:t>
            </a:r>
            <a:r>
              <a:rPr lang="en-US" i="1" dirty="0" smtClean="0"/>
              <a:t>A</a:t>
            </a:r>
            <a:r>
              <a:rPr lang="en-US" dirty="0"/>
              <a:t>, where production and demand are again equal. This is therefore the new equilibrium.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Short Run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short run, demand </a:t>
            </a:r>
            <a:r>
              <a:rPr lang="en-US" dirty="0" smtClean="0"/>
              <a:t>determines output</a:t>
            </a:r>
            <a:r>
              <a:rPr lang="en-US" dirty="0"/>
              <a:t>. Many factors affect </a:t>
            </a:r>
            <a:r>
              <a:rPr lang="en-US" dirty="0" smtClean="0"/>
              <a:t>demand, from </a:t>
            </a:r>
            <a:r>
              <a:rPr lang="en-US" dirty="0"/>
              <a:t>consumer confidence to fiscal </a:t>
            </a:r>
            <a:r>
              <a:rPr lang="en-US" dirty="0" smtClean="0"/>
              <a:t>and </a:t>
            </a:r>
            <a:r>
              <a:rPr lang="en-IN" dirty="0" smtClean="0"/>
              <a:t>monetary </a:t>
            </a:r>
            <a:r>
              <a:rPr lang="en-IN" dirty="0"/>
              <a:t>policy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Here, we look </a:t>
            </a:r>
            <a:r>
              <a:rPr lang="en-US" dirty="0"/>
              <a:t>at </a:t>
            </a:r>
            <a:r>
              <a:rPr lang="en-US" b="1" dirty="0"/>
              <a:t>equilibrium in the goods market and the determination of output</a:t>
            </a:r>
            <a:r>
              <a:rPr lang="en-US" dirty="0"/>
              <a:t>. It </a:t>
            </a:r>
            <a:r>
              <a:rPr lang="en-US" dirty="0" smtClean="0"/>
              <a:t>focuses on </a:t>
            </a:r>
            <a:r>
              <a:rPr lang="en-US" dirty="0"/>
              <a:t>the interaction among demand, production, and income. It </a:t>
            </a:r>
            <a:r>
              <a:rPr lang="en-US" dirty="0" smtClean="0"/>
              <a:t>also shows </a:t>
            </a:r>
            <a:r>
              <a:rPr lang="en-US" dirty="0"/>
              <a:t>how fiscal policy </a:t>
            </a:r>
            <a:r>
              <a:rPr lang="en-US" dirty="0" smtClean="0"/>
              <a:t>affects </a:t>
            </a:r>
            <a:r>
              <a:rPr lang="en-IN" dirty="0" smtClean="0"/>
              <a:t>output.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6"/>
            <a:ext cx="10515600" cy="11404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29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822037"/>
            <a:ext cx="10843491" cy="575425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first–round increase in demand, shown by the distance </a:t>
            </a:r>
            <a:r>
              <a:rPr lang="en-US" i="1" dirty="0"/>
              <a:t>AB </a:t>
            </a:r>
            <a:r>
              <a:rPr lang="en-IN" dirty="0" smtClean="0"/>
              <a:t>equals </a:t>
            </a:r>
            <a:r>
              <a:rPr lang="en-IN" dirty="0"/>
              <a:t>$1 </a:t>
            </a:r>
            <a:r>
              <a:rPr lang="en-IN" dirty="0" smtClean="0"/>
              <a:t>billion. </a:t>
            </a:r>
            <a:r>
              <a:rPr lang="en-US" dirty="0"/>
              <a:t>This first–round increase in demand leads to an equal increase in production, </a:t>
            </a:r>
            <a:r>
              <a:rPr lang="en-US" dirty="0" smtClean="0"/>
              <a:t>or $1 </a:t>
            </a:r>
            <a:r>
              <a:rPr lang="en-US" dirty="0"/>
              <a:t>billion, which is also shown by the distance </a:t>
            </a:r>
            <a:r>
              <a:rPr lang="en-US" i="1" dirty="0"/>
              <a:t>AB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first–round increase in production leads to an equal increase in </a:t>
            </a:r>
            <a:r>
              <a:rPr lang="en-US" dirty="0" smtClean="0"/>
              <a:t>income, shown </a:t>
            </a:r>
            <a:r>
              <a:rPr lang="en-US" dirty="0"/>
              <a:t>by the distance </a:t>
            </a:r>
            <a:r>
              <a:rPr lang="en-US" i="1" dirty="0"/>
              <a:t>BC</a:t>
            </a:r>
            <a:r>
              <a:rPr lang="en-US" dirty="0"/>
              <a:t>, also equal to $1 billion.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second–round increase in demand, shown by the distance </a:t>
            </a:r>
            <a:r>
              <a:rPr lang="en-US" i="1" dirty="0"/>
              <a:t>CD</a:t>
            </a:r>
            <a:r>
              <a:rPr lang="en-US" dirty="0"/>
              <a:t>, equals $1 </a:t>
            </a:r>
            <a:r>
              <a:rPr lang="en-US" dirty="0" smtClean="0"/>
              <a:t>billion (the </a:t>
            </a:r>
            <a:r>
              <a:rPr lang="en-US" dirty="0"/>
              <a:t>increase in income in the first round) times the propensity to </a:t>
            </a:r>
            <a:r>
              <a:rPr lang="en-US" dirty="0" smtClean="0"/>
              <a:t>consume, </a:t>
            </a:r>
            <a:r>
              <a:rPr lang="en-IN" i="1" dirty="0"/>
              <a:t>c</a:t>
            </a:r>
            <a:r>
              <a:rPr lang="en-IN" baseline="-25000" dirty="0"/>
              <a:t>1</a:t>
            </a:r>
            <a:r>
              <a:rPr lang="en-IN" dirty="0" smtClean="0"/>
              <a:t>—hence</a:t>
            </a:r>
            <a:r>
              <a:rPr lang="en-IN" dirty="0"/>
              <a:t>, </a:t>
            </a:r>
            <a:r>
              <a:rPr lang="en-IN" dirty="0" smtClean="0"/>
              <a:t>$</a:t>
            </a:r>
            <a:r>
              <a:rPr lang="en-IN" i="1" dirty="0"/>
              <a:t> c</a:t>
            </a:r>
            <a:r>
              <a:rPr lang="en-IN" baseline="-25000" dirty="0"/>
              <a:t>1 </a:t>
            </a:r>
            <a:r>
              <a:rPr lang="en-IN" dirty="0" smtClean="0"/>
              <a:t>billion</a:t>
            </a:r>
            <a:r>
              <a:rPr lang="en-IN" dirty="0"/>
              <a:t>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second–round increase in demand leads to an equal increase in </a:t>
            </a:r>
            <a:r>
              <a:rPr lang="en-US" dirty="0" smtClean="0"/>
              <a:t>production, also </a:t>
            </a:r>
            <a:r>
              <a:rPr lang="en-US" dirty="0"/>
              <a:t>shown by the distance </a:t>
            </a:r>
            <a:r>
              <a:rPr lang="en-US" i="1" dirty="0"/>
              <a:t>CD</a:t>
            </a:r>
            <a:r>
              <a:rPr lang="en-US" dirty="0"/>
              <a:t>, and thus an equal increase in income, shown </a:t>
            </a:r>
            <a:r>
              <a:rPr lang="en-US" dirty="0" smtClean="0"/>
              <a:t>by </a:t>
            </a:r>
            <a:r>
              <a:rPr lang="en-IN" dirty="0" smtClean="0"/>
              <a:t>the </a:t>
            </a:r>
            <a:r>
              <a:rPr lang="en-IN" dirty="0"/>
              <a:t>distance </a:t>
            </a:r>
            <a:r>
              <a:rPr lang="en-IN" i="1" dirty="0"/>
              <a:t>DE</a:t>
            </a:r>
            <a:r>
              <a:rPr lang="en-IN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third–round increase in demand equals </a:t>
            </a:r>
            <a:r>
              <a:rPr lang="en-US" dirty="0" smtClean="0"/>
              <a:t>$</a:t>
            </a:r>
            <a:r>
              <a:rPr lang="en-IN" i="1" dirty="0"/>
              <a:t> c</a:t>
            </a:r>
            <a:r>
              <a:rPr lang="en-IN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billion (the increase in </a:t>
            </a:r>
            <a:r>
              <a:rPr lang="en-US" dirty="0" smtClean="0"/>
              <a:t>income in </a:t>
            </a:r>
            <a:r>
              <a:rPr lang="en-US" dirty="0"/>
              <a:t>the second round), times </a:t>
            </a:r>
            <a:r>
              <a:rPr lang="en-IN" i="1" dirty="0"/>
              <a:t>c</a:t>
            </a:r>
            <a:r>
              <a:rPr lang="en-IN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the marginal propensity to consume; it is equal </a:t>
            </a:r>
            <a:r>
              <a:rPr lang="en-US" dirty="0" smtClean="0"/>
              <a:t>to </a:t>
            </a:r>
            <a:r>
              <a:rPr lang="en-IN" dirty="0" smtClean="0"/>
              <a:t>$</a:t>
            </a:r>
            <a:r>
              <a:rPr lang="en-IN" i="1" dirty="0" smtClean="0"/>
              <a:t>c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* </a:t>
            </a:r>
            <a:r>
              <a:rPr lang="en-IN" i="1" dirty="0"/>
              <a:t>c</a:t>
            </a:r>
            <a:r>
              <a:rPr lang="en-IN" baseline="-25000" dirty="0"/>
              <a:t>1</a:t>
            </a:r>
            <a:r>
              <a:rPr lang="en-IN" dirty="0"/>
              <a:t> = </a:t>
            </a:r>
            <a:r>
              <a:rPr lang="en-IN" dirty="0" smtClean="0"/>
              <a:t>$</a:t>
            </a:r>
            <a:r>
              <a:rPr lang="en-IN" i="1" dirty="0" smtClean="0"/>
              <a:t>c</a:t>
            </a:r>
            <a:r>
              <a:rPr lang="en-IN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billion, and so on.</a:t>
            </a:r>
          </a:p>
          <a:p>
            <a:pPr algn="just"/>
            <a:r>
              <a:rPr lang="en-US" dirty="0"/>
              <a:t>Following this logic, the total increase in production after, say, </a:t>
            </a:r>
            <a:r>
              <a:rPr lang="en-US" i="1" dirty="0"/>
              <a:t>n </a:t>
            </a:r>
            <a:r>
              <a:rPr lang="en-US" dirty="0"/>
              <a:t>+ 1 </a:t>
            </a:r>
            <a:r>
              <a:rPr lang="en-US" dirty="0" smtClean="0"/>
              <a:t>rounds equals </a:t>
            </a:r>
            <a:r>
              <a:rPr lang="en-US" dirty="0"/>
              <a:t>$1 billion times the sum:</a:t>
            </a:r>
          </a:p>
          <a:p>
            <a:pPr marL="0" indent="0" algn="ctr">
              <a:buNone/>
            </a:pPr>
            <a:r>
              <a:rPr lang="en-IN" dirty="0"/>
              <a:t>1 + </a:t>
            </a:r>
            <a:r>
              <a:rPr lang="en-IN" i="1" dirty="0"/>
              <a:t>c</a:t>
            </a:r>
            <a:r>
              <a:rPr lang="en-IN" baseline="-25000" dirty="0"/>
              <a:t>1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i="1" dirty="0"/>
              <a:t>c</a:t>
            </a:r>
            <a:r>
              <a:rPr lang="en-IN" baseline="-25000" dirty="0"/>
              <a:t>1 </a:t>
            </a:r>
            <a:r>
              <a:rPr lang="en-IN" baseline="30000" dirty="0" smtClean="0"/>
              <a:t>2</a:t>
            </a:r>
            <a:r>
              <a:rPr lang="en-IN" dirty="0" smtClean="0"/>
              <a:t> + …. </a:t>
            </a:r>
            <a:r>
              <a:rPr lang="en-IN" dirty="0"/>
              <a:t>+ </a:t>
            </a:r>
            <a:r>
              <a:rPr lang="en-IN" i="1" dirty="0" smtClean="0"/>
              <a:t>c</a:t>
            </a:r>
            <a:r>
              <a:rPr lang="en-IN" baseline="-25000" dirty="0" smtClean="0"/>
              <a:t>1</a:t>
            </a:r>
            <a:r>
              <a:rPr lang="en-IN" i="1" baseline="30000" dirty="0" smtClean="0"/>
              <a:t>n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5766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748145"/>
            <a:ext cx="10908146" cy="58189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Such a sum is called a </a:t>
            </a:r>
            <a:r>
              <a:rPr lang="en-US" b="1" dirty="0"/>
              <a:t>geometric series</a:t>
            </a:r>
            <a:r>
              <a:rPr lang="en-US" dirty="0"/>
              <a:t>. </a:t>
            </a:r>
            <a:r>
              <a:rPr lang="en-US" dirty="0" smtClean="0"/>
              <a:t>One </a:t>
            </a:r>
            <a:r>
              <a:rPr lang="en-US" dirty="0"/>
              <a:t>property </a:t>
            </a:r>
            <a:r>
              <a:rPr lang="en-US" dirty="0" smtClean="0"/>
              <a:t>of geometric </a:t>
            </a:r>
            <a:r>
              <a:rPr lang="en-US" dirty="0"/>
              <a:t>series is that, when </a:t>
            </a:r>
            <a:r>
              <a:rPr lang="en-US" i="1" dirty="0" smtClean="0"/>
              <a:t>c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is less than one </a:t>
            </a:r>
            <a:r>
              <a:rPr lang="en-US" dirty="0" smtClean="0"/>
              <a:t>and </a:t>
            </a:r>
            <a:r>
              <a:rPr lang="en-US" dirty="0"/>
              <a:t>as </a:t>
            </a:r>
            <a:r>
              <a:rPr lang="en-US" i="1" dirty="0"/>
              <a:t>n </a:t>
            </a:r>
            <a:r>
              <a:rPr lang="en-US" dirty="0"/>
              <a:t>gets larger </a:t>
            </a:r>
            <a:r>
              <a:rPr lang="en-US" dirty="0" smtClean="0"/>
              <a:t>and larger</a:t>
            </a:r>
            <a:r>
              <a:rPr lang="en-US" dirty="0"/>
              <a:t>, the sum keeps increasing but approaches a limit. That limit is 1/(1-</a:t>
            </a:r>
            <a:r>
              <a:rPr lang="en-US" i="1" dirty="0"/>
              <a:t> c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 smtClean="0"/>
              <a:t>, making the </a:t>
            </a:r>
            <a:r>
              <a:rPr lang="en-US" dirty="0"/>
              <a:t>eventual increase in </a:t>
            </a:r>
            <a:r>
              <a:rPr lang="en-US" dirty="0" smtClean="0"/>
              <a:t>output $</a:t>
            </a:r>
            <a:r>
              <a:rPr lang="en-US" dirty="0"/>
              <a:t> 1/(1-</a:t>
            </a:r>
            <a:r>
              <a:rPr lang="en-US" i="1" dirty="0"/>
              <a:t> c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 smtClean="0"/>
              <a:t>billion.</a:t>
            </a:r>
          </a:p>
          <a:p>
            <a:pPr algn="just"/>
            <a:r>
              <a:rPr lang="en-US" dirty="0"/>
              <a:t>We can think of the original increase in demand as triggering </a:t>
            </a:r>
            <a:r>
              <a:rPr lang="en-US" dirty="0" smtClean="0"/>
              <a:t>successive increases </a:t>
            </a:r>
            <a:r>
              <a:rPr lang="en-US" dirty="0"/>
              <a:t>in production, with each increase in production leading to an increase </a:t>
            </a:r>
            <a:r>
              <a:rPr lang="en-US" dirty="0" smtClean="0"/>
              <a:t>in income</a:t>
            </a:r>
            <a:r>
              <a:rPr lang="en-US" dirty="0"/>
              <a:t>, which leads to an increase in demand, which leads to a further </a:t>
            </a:r>
            <a:r>
              <a:rPr lang="en-US" dirty="0" smtClean="0"/>
              <a:t>increase in production and </a:t>
            </a:r>
            <a:r>
              <a:rPr lang="en-US" dirty="0"/>
              <a:t>so on. The multiplier is the sum of all these </a:t>
            </a:r>
            <a:r>
              <a:rPr lang="en-US" dirty="0" smtClean="0"/>
              <a:t>successive </a:t>
            </a:r>
            <a:r>
              <a:rPr lang="en-IN" dirty="0" smtClean="0"/>
              <a:t>increases </a:t>
            </a:r>
            <a:r>
              <a:rPr lang="en-IN" dirty="0"/>
              <a:t>in production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Production depends on demand, which depends on income, which is itself </a:t>
            </a:r>
            <a:r>
              <a:rPr lang="en-US" dirty="0" smtClean="0"/>
              <a:t>equal to </a:t>
            </a:r>
            <a:r>
              <a:rPr lang="en-US" dirty="0"/>
              <a:t>production. An increase in demand, such as an increase in government </a:t>
            </a:r>
            <a:r>
              <a:rPr lang="en-US" dirty="0" smtClean="0"/>
              <a:t>spending, leads </a:t>
            </a:r>
            <a:r>
              <a:rPr lang="en-US" dirty="0"/>
              <a:t>to an increase in production and a corresponding increase in income. </a:t>
            </a:r>
            <a:r>
              <a:rPr lang="en-US" dirty="0" smtClean="0"/>
              <a:t>This increase </a:t>
            </a:r>
            <a:r>
              <a:rPr lang="en-US" dirty="0"/>
              <a:t>in income leads to a further increase in demand, which leads to a </a:t>
            </a:r>
            <a:r>
              <a:rPr lang="en-US" dirty="0" smtClean="0"/>
              <a:t>further increase </a:t>
            </a:r>
            <a:r>
              <a:rPr lang="en-US" dirty="0"/>
              <a:t>in production, and so on. The end result is an increase in output that is </a:t>
            </a:r>
            <a:r>
              <a:rPr lang="en-US" dirty="0" smtClean="0"/>
              <a:t>larger than </a:t>
            </a:r>
            <a:r>
              <a:rPr lang="en-US" dirty="0"/>
              <a:t>the initial shift in demand, by a factor equal to the multiplier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The size of the multiplier is directly related to the value of the propensity to </a:t>
            </a:r>
            <a:r>
              <a:rPr lang="en-US" b="1" dirty="0" smtClean="0"/>
              <a:t>consume: The </a:t>
            </a:r>
            <a:r>
              <a:rPr lang="en-US" b="1" dirty="0"/>
              <a:t>higher the propensity to consume, the higher the </a:t>
            </a:r>
            <a:r>
              <a:rPr lang="en-US" b="1" dirty="0" smtClean="0"/>
              <a:t>multiplier.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46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22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Dynamics of Adjustment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Suppose that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/>
              <a:t> increases by $1 billion. </a:t>
            </a:r>
            <a:r>
              <a:rPr lang="en-US" dirty="0" smtClean="0"/>
              <a:t>We know </a:t>
            </a:r>
            <a:r>
              <a:rPr lang="en-US" dirty="0"/>
              <a:t>that output will increase by an amount equal to the multiplier 1/(1-</a:t>
            </a:r>
            <a:r>
              <a:rPr lang="en-US" i="1" dirty="0"/>
              <a:t> c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 smtClean="0"/>
              <a:t>times</a:t>
            </a:r>
            <a:r>
              <a:rPr lang="en-US" dirty="0"/>
              <a:t> </a:t>
            </a:r>
            <a:r>
              <a:rPr lang="en-US" dirty="0" smtClean="0"/>
              <a:t>$1 </a:t>
            </a:r>
            <a:r>
              <a:rPr lang="en-US" dirty="0"/>
              <a:t>billion. </a:t>
            </a:r>
            <a:r>
              <a:rPr lang="en-US" b="1" dirty="0"/>
              <a:t>But how long will it take for output to reach this higher </a:t>
            </a:r>
            <a:r>
              <a:rPr lang="en-US" b="1" dirty="0" smtClean="0"/>
              <a:t>value?</a:t>
            </a:r>
          </a:p>
          <a:p>
            <a:pPr algn="just"/>
            <a:r>
              <a:rPr lang="en-US" dirty="0"/>
              <a:t>I</a:t>
            </a:r>
            <a:r>
              <a:rPr lang="en-US" dirty="0" smtClean="0"/>
              <a:t>nstantaneous </a:t>
            </a:r>
            <a:r>
              <a:rPr lang="en-US" dirty="0"/>
              <a:t>adjustment isn’t really plausible: A firm that faces an </a:t>
            </a:r>
            <a:r>
              <a:rPr lang="en-US" dirty="0" smtClean="0"/>
              <a:t>increase in </a:t>
            </a:r>
            <a:r>
              <a:rPr lang="en-US" dirty="0"/>
              <a:t>demand might well decide to wait before adjusting its production, meanwhile </a:t>
            </a:r>
            <a:r>
              <a:rPr lang="en-US" dirty="0" smtClean="0"/>
              <a:t>drawing down </a:t>
            </a:r>
            <a:r>
              <a:rPr lang="en-US" dirty="0"/>
              <a:t>its inventories to satisfy demand. A worker who gets a pay raise might </a:t>
            </a:r>
            <a:r>
              <a:rPr lang="en-US" dirty="0" smtClean="0"/>
              <a:t>not adjust </a:t>
            </a:r>
            <a:r>
              <a:rPr lang="en-US" dirty="0"/>
              <a:t>her consumption right away. These delays imply that the adjustment of </a:t>
            </a:r>
            <a:r>
              <a:rPr lang="en-US" dirty="0" smtClean="0"/>
              <a:t>output </a:t>
            </a:r>
            <a:r>
              <a:rPr lang="en-IN" dirty="0" smtClean="0"/>
              <a:t>will </a:t>
            </a:r>
            <a:r>
              <a:rPr lang="en-IN" dirty="0"/>
              <a:t>take time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Suppose, for example, that firms make decisions about their production levels at the beginning of each quarter. </a:t>
            </a:r>
            <a:r>
              <a:rPr lang="en-US" b="1" dirty="0"/>
              <a:t>Once their decisions are made, production cannot be adjusted for the rest of the quarter. If purchases by consumers are higher than production, firms draw down their inventories </a:t>
            </a:r>
            <a:r>
              <a:rPr lang="en-US" dirty="0"/>
              <a:t>to satisfy the purchases. On the other hand, if purchases are lower than production, firms accumulate </a:t>
            </a:r>
            <a:r>
              <a:rPr lang="en-IN" dirty="0"/>
              <a:t>inventories.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73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82" y="637308"/>
            <a:ext cx="10880436" cy="58189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Now </a:t>
            </a:r>
            <a:r>
              <a:rPr lang="en-US" dirty="0"/>
              <a:t>suppose consumers decide to spend more, that they increase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/>
              <a:t>. During </a:t>
            </a:r>
            <a:r>
              <a:rPr lang="en-US" dirty="0" smtClean="0"/>
              <a:t>the quarter </a:t>
            </a:r>
            <a:r>
              <a:rPr lang="en-US" dirty="0"/>
              <a:t>in which this happens, </a:t>
            </a:r>
            <a:r>
              <a:rPr lang="en-US" b="1" dirty="0"/>
              <a:t>demand increases, but production—because </a:t>
            </a:r>
            <a:r>
              <a:rPr lang="en-US" b="1" dirty="0" smtClean="0"/>
              <a:t>we assumed </a:t>
            </a:r>
            <a:r>
              <a:rPr lang="en-US" b="1" dirty="0"/>
              <a:t>it was set at the beginning of the quarter—doesn’t yet change. </a:t>
            </a:r>
            <a:r>
              <a:rPr lang="en-US" b="1" dirty="0" smtClean="0"/>
              <a:t>Therefore, </a:t>
            </a:r>
            <a:r>
              <a:rPr lang="en-IN" b="1" dirty="0" smtClean="0"/>
              <a:t>income </a:t>
            </a:r>
            <a:r>
              <a:rPr lang="en-IN" b="1" dirty="0"/>
              <a:t>doesn’t change either.</a:t>
            </a:r>
          </a:p>
          <a:p>
            <a:pPr algn="just"/>
            <a:r>
              <a:rPr lang="en-US" dirty="0" smtClean="0"/>
              <a:t>Having </a:t>
            </a:r>
            <a:r>
              <a:rPr lang="en-US" dirty="0"/>
              <a:t>observed an increase in demand, firms are likely to set a higher level </a:t>
            </a:r>
            <a:r>
              <a:rPr lang="en-US" dirty="0" smtClean="0"/>
              <a:t>of production </a:t>
            </a:r>
            <a:r>
              <a:rPr lang="en-US" dirty="0"/>
              <a:t>in the following quarter. This increase in production leads to a </a:t>
            </a:r>
            <a:r>
              <a:rPr lang="en-US" dirty="0" smtClean="0"/>
              <a:t>corresponding increase </a:t>
            </a:r>
            <a:r>
              <a:rPr lang="en-US" dirty="0"/>
              <a:t>in income and a further increase in demand. If purchases </a:t>
            </a:r>
            <a:r>
              <a:rPr lang="en-US" dirty="0" smtClean="0"/>
              <a:t>still exceed </a:t>
            </a:r>
            <a:r>
              <a:rPr lang="en-US" dirty="0"/>
              <a:t>production, firms further increase production in the following quarter, </a:t>
            </a:r>
            <a:r>
              <a:rPr lang="en-US" dirty="0" smtClean="0"/>
              <a:t>and </a:t>
            </a:r>
            <a:r>
              <a:rPr lang="en-IN" dirty="0" smtClean="0"/>
              <a:t>so </a:t>
            </a:r>
            <a:r>
              <a:rPr lang="en-IN" dirty="0"/>
              <a:t>on.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short, in response to an increase in consumer spending, output does not </a:t>
            </a:r>
            <a:r>
              <a:rPr lang="en-US" dirty="0" smtClean="0"/>
              <a:t>jump to </a:t>
            </a:r>
            <a:r>
              <a:rPr lang="en-US" dirty="0"/>
              <a:t>the new equilibrium, but rather increases over time from </a:t>
            </a:r>
            <a:r>
              <a:rPr lang="en-US" i="1" dirty="0"/>
              <a:t>Y </a:t>
            </a:r>
            <a:r>
              <a:rPr lang="en-US" dirty="0"/>
              <a:t>to </a:t>
            </a:r>
            <a:r>
              <a:rPr lang="en-US" i="1" dirty="0" smtClean="0"/>
              <a:t>Y’</a:t>
            </a:r>
            <a:r>
              <a:rPr lang="en-US" dirty="0" smtClean="0"/>
              <a:t>. How </a:t>
            </a:r>
            <a:r>
              <a:rPr lang="en-US" dirty="0"/>
              <a:t>long this adjustment takes depends on how and how often firms </a:t>
            </a:r>
            <a:r>
              <a:rPr lang="en-US" dirty="0" smtClean="0"/>
              <a:t>revise their </a:t>
            </a:r>
            <a:r>
              <a:rPr lang="en-US" dirty="0"/>
              <a:t>production schedule. </a:t>
            </a:r>
            <a:r>
              <a:rPr lang="en-US" b="1" dirty="0"/>
              <a:t>If firms adjust their production schedules </a:t>
            </a:r>
            <a:r>
              <a:rPr lang="en-US" b="1" dirty="0" smtClean="0"/>
              <a:t>more </a:t>
            </a:r>
            <a:r>
              <a:rPr lang="en-IN" b="1" dirty="0" smtClean="0"/>
              <a:t>frequently </a:t>
            </a:r>
            <a:r>
              <a:rPr lang="en-US" b="1" dirty="0"/>
              <a:t>in response to past increases in purchases, the adjustment will </a:t>
            </a:r>
            <a:r>
              <a:rPr lang="en-US" b="1" dirty="0" smtClean="0"/>
              <a:t>occur </a:t>
            </a:r>
            <a:r>
              <a:rPr lang="en-IN" b="1" dirty="0" smtClean="0"/>
              <a:t>faster.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8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Investment equals Saving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</a:t>
            </a:r>
            <a:r>
              <a:rPr lang="en-US" dirty="0" smtClean="0"/>
              <a:t>quilibrium </a:t>
            </a:r>
            <a:r>
              <a:rPr lang="en-US" dirty="0"/>
              <a:t>in the goods market in terms of </a:t>
            </a:r>
            <a:r>
              <a:rPr lang="en-US" dirty="0" smtClean="0"/>
              <a:t>the equality </a:t>
            </a:r>
            <a:r>
              <a:rPr lang="en-US" dirty="0"/>
              <a:t>of the production and the demand for goods. An alternative—but </a:t>
            </a:r>
            <a:r>
              <a:rPr lang="en-US" dirty="0" smtClean="0"/>
              <a:t>equivalent— way </a:t>
            </a:r>
            <a:r>
              <a:rPr lang="en-US" dirty="0"/>
              <a:t>of thinking about equilibrium focuses instead on </a:t>
            </a:r>
            <a:r>
              <a:rPr lang="en-US" b="1" dirty="0"/>
              <a:t>investment and saving</a:t>
            </a:r>
            <a:r>
              <a:rPr lang="en-US" dirty="0"/>
              <a:t>. This </a:t>
            </a:r>
            <a:r>
              <a:rPr lang="en-US" dirty="0" smtClean="0"/>
              <a:t>is how </a:t>
            </a:r>
            <a:r>
              <a:rPr lang="en-US" dirty="0"/>
              <a:t>John Maynard Keynes first articulated this model in 1936, in </a:t>
            </a:r>
            <a:r>
              <a:rPr lang="en-US" i="1" dirty="0"/>
              <a:t>The General Theory </a:t>
            </a:r>
            <a:r>
              <a:rPr lang="en-US" i="1" dirty="0" smtClean="0"/>
              <a:t>of </a:t>
            </a:r>
            <a:r>
              <a:rPr lang="en-IN" i="1" dirty="0" smtClean="0"/>
              <a:t>Employment</a:t>
            </a:r>
            <a:r>
              <a:rPr lang="en-IN" i="1" dirty="0"/>
              <a:t>, Interest and Money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Saving </a:t>
            </a:r>
            <a:r>
              <a:rPr lang="en-US" dirty="0"/>
              <a:t>is the sum of private saving and </a:t>
            </a:r>
            <a:r>
              <a:rPr lang="en-US" dirty="0" smtClean="0"/>
              <a:t>public </a:t>
            </a:r>
            <a:r>
              <a:rPr lang="en-IN" dirty="0" smtClean="0"/>
              <a:t>saving. </a:t>
            </a:r>
            <a:r>
              <a:rPr lang="en-US" dirty="0" smtClean="0"/>
              <a:t>By </a:t>
            </a:r>
            <a:r>
              <a:rPr lang="en-US" dirty="0"/>
              <a:t>definition, </a:t>
            </a:r>
            <a:r>
              <a:rPr lang="en-US" b="1" dirty="0"/>
              <a:t>private saving </a:t>
            </a:r>
            <a:r>
              <a:rPr lang="en-US" dirty="0"/>
              <a:t>(</a:t>
            </a:r>
            <a:r>
              <a:rPr lang="en-US" i="1" dirty="0" smtClean="0"/>
              <a:t>S)</a:t>
            </a:r>
            <a:r>
              <a:rPr lang="en-US" dirty="0" smtClean="0"/>
              <a:t>, </a:t>
            </a:r>
            <a:r>
              <a:rPr lang="en-US" dirty="0"/>
              <a:t>saving by consumers, is equal to their </a:t>
            </a:r>
            <a:r>
              <a:rPr lang="en-US" dirty="0" smtClean="0"/>
              <a:t>disposable </a:t>
            </a:r>
            <a:r>
              <a:rPr lang="en-IN" dirty="0" smtClean="0"/>
              <a:t>income </a:t>
            </a:r>
            <a:r>
              <a:rPr lang="en-IN" dirty="0"/>
              <a:t>minus their consumption:</a:t>
            </a:r>
          </a:p>
          <a:p>
            <a:pPr marL="0" indent="0" algn="ctr">
              <a:buNone/>
            </a:pPr>
            <a:r>
              <a:rPr lang="en-IN" i="1" dirty="0"/>
              <a:t>S </a:t>
            </a:r>
            <a:r>
              <a:rPr lang="en-IN" dirty="0"/>
              <a:t>=</a:t>
            </a:r>
            <a:r>
              <a:rPr lang="en-IN" i="1" dirty="0" smtClean="0"/>
              <a:t>Y</a:t>
            </a:r>
            <a:r>
              <a:rPr lang="en-IN" i="1" baseline="-25000" dirty="0" smtClean="0"/>
              <a:t>D</a:t>
            </a:r>
            <a:r>
              <a:rPr lang="en-IN" i="1" dirty="0" smtClean="0"/>
              <a:t> </a:t>
            </a:r>
            <a:r>
              <a:rPr lang="en-IN" dirty="0" smtClean="0"/>
              <a:t>– </a:t>
            </a:r>
            <a:r>
              <a:rPr lang="en-IN" i="1" dirty="0" smtClean="0"/>
              <a:t>C= Y - T-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268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618836"/>
            <a:ext cx="10760364" cy="58096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By definition, </a:t>
            </a:r>
            <a:r>
              <a:rPr lang="en-US" b="1" dirty="0"/>
              <a:t>public saving </a:t>
            </a:r>
            <a:r>
              <a:rPr lang="en-US" dirty="0"/>
              <a:t>is equal to taxes (net of transfers) minus </a:t>
            </a:r>
            <a:r>
              <a:rPr lang="en-US" dirty="0" smtClean="0"/>
              <a:t>government spending</a:t>
            </a:r>
            <a:r>
              <a:rPr lang="en-US" dirty="0"/>
              <a:t>, </a:t>
            </a:r>
            <a:r>
              <a:rPr lang="en-US" i="1" dirty="0"/>
              <a:t>T </a:t>
            </a:r>
            <a:r>
              <a:rPr lang="en-US" dirty="0"/>
              <a:t>- </a:t>
            </a:r>
            <a:r>
              <a:rPr lang="en-US" i="1" dirty="0"/>
              <a:t>G</a:t>
            </a:r>
            <a:r>
              <a:rPr lang="en-US" dirty="0"/>
              <a:t>. If taxes exceed government spending, the government is </a:t>
            </a:r>
            <a:r>
              <a:rPr lang="en-US" dirty="0" smtClean="0"/>
              <a:t>running a </a:t>
            </a:r>
            <a:r>
              <a:rPr lang="en-US" b="1" dirty="0"/>
              <a:t>budget surplus</a:t>
            </a:r>
            <a:r>
              <a:rPr lang="en-US" dirty="0"/>
              <a:t>, so public saving is positive. If taxes are less than </a:t>
            </a:r>
            <a:r>
              <a:rPr lang="en-US" dirty="0" smtClean="0"/>
              <a:t>government spending</a:t>
            </a:r>
            <a:r>
              <a:rPr lang="en-US" dirty="0"/>
              <a:t>, the government is running a </a:t>
            </a:r>
            <a:r>
              <a:rPr lang="en-US" b="1" dirty="0"/>
              <a:t>budget deficit</a:t>
            </a:r>
            <a:r>
              <a:rPr lang="en-US" dirty="0"/>
              <a:t>, so public saving </a:t>
            </a:r>
            <a:r>
              <a:rPr lang="en-US" dirty="0" smtClean="0"/>
              <a:t>is </a:t>
            </a:r>
            <a:r>
              <a:rPr lang="en-IN" dirty="0" smtClean="0"/>
              <a:t>negative.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equation for equilibrium in the goods market that we </a:t>
            </a:r>
            <a:r>
              <a:rPr lang="en-US" dirty="0" smtClean="0"/>
              <a:t>derived earlier</a:t>
            </a:r>
            <a:r>
              <a:rPr lang="en-US" dirty="0"/>
              <a:t>. Production must be equal to demand, which, in turn, is the sum of </a:t>
            </a:r>
            <a:r>
              <a:rPr lang="en-US" dirty="0" smtClean="0"/>
              <a:t>consumption, </a:t>
            </a:r>
            <a:r>
              <a:rPr lang="en-IN" dirty="0" smtClean="0"/>
              <a:t>investment</a:t>
            </a:r>
            <a:r>
              <a:rPr lang="en-IN" dirty="0"/>
              <a:t>, and government spending</a:t>
            </a:r>
            <a:r>
              <a:rPr lang="en-IN" dirty="0" smtClean="0"/>
              <a:t>:</a:t>
            </a:r>
          </a:p>
          <a:p>
            <a:pPr marL="0" indent="0" algn="ctr">
              <a:buNone/>
            </a:pPr>
            <a:r>
              <a:rPr lang="en-US" i="1" dirty="0" smtClean="0"/>
              <a:t>Y= </a:t>
            </a:r>
            <a:r>
              <a:rPr lang="pl-PL" i="1" dirty="0" smtClean="0"/>
              <a:t>C </a:t>
            </a:r>
            <a:r>
              <a:rPr lang="pl-PL" dirty="0"/>
              <a:t>+ </a:t>
            </a:r>
            <a:r>
              <a:rPr lang="pl-PL" i="1" dirty="0"/>
              <a:t>I </a:t>
            </a:r>
            <a:r>
              <a:rPr lang="pl-PL" dirty="0"/>
              <a:t>+ </a:t>
            </a:r>
            <a:r>
              <a:rPr lang="pl-PL" i="1" dirty="0" smtClean="0"/>
              <a:t>G</a:t>
            </a:r>
            <a:endParaRPr lang="en-US" i="1" dirty="0" smtClean="0"/>
          </a:p>
          <a:p>
            <a:pPr marL="0" indent="0" algn="ctr">
              <a:buNone/>
            </a:pPr>
            <a:r>
              <a:rPr lang="en-US" dirty="0"/>
              <a:t>Subtract taxes </a:t>
            </a:r>
            <a:r>
              <a:rPr lang="en-US" dirty="0" smtClean="0"/>
              <a:t>(T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from both sides and move consumption to the left side</a:t>
            </a:r>
            <a:endParaRPr lang="en-US" i="1" dirty="0"/>
          </a:p>
          <a:p>
            <a:pPr marL="0" indent="0" algn="ctr">
              <a:buNone/>
            </a:pPr>
            <a:r>
              <a:rPr lang="en-US" i="1" dirty="0" smtClean="0"/>
              <a:t>Y- T- C = </a:t>
            </a:r>
            <a:r>
              <a:rPr lang="pl-PL" i="1" dirty="0" smtClean="0"/>
              <a:t>I </a:t>
            </a:r>
            <a:r>
              <a:rPr lang="pl-PL" dirty="0"/>
              <a:t>+ </a:t>
            </a:r>
            <a:r>
              <a:rPr lang="pl-PL" i="1" dirty="0" smtClean="0"/>
              <a:t>G</a:t>
            </a:r>
            <a:r>
              <a:rPr lang="en-US" i="1" dirty="0" smtClean="0"/>
              <a:t> - T</a:t>
            </a:r>
            <a:endParaRPr lang="en-US" i="1" dirty="0"/>
          </a:p>
          <a:p>
            <a:r>
              <a:rPr lang="en-US" dirty="0"/>
              <a:t>The left side of this equation is simply private saving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/>
              <a:t>so</a:t>
            </a:r>
          </a:p>
          <a:p>
            <a:pPr marL="0" indent="0" algn="ctr">
              <a:buNone/>
            </a:pPr>
            <a:r>
              <a:rPr lang="en-IN" b="1" dirty="0"/>
              <a:t>S = I + G </a:t>
            </a:r>
            <a:r>
              <a:rPr lang="en-IN" b="1" dirty="0" smtClean="0"/>
              <a:t>– T or equivalently I = S + T- G</a:t>
            </a:r>
          </a:p>
          <a:p>
            <a:pPr algn="just"/>
            <a:r>
              <a:rPr lang="en-US" dirty="0" smtClean="0"/>
              <a:t>That is to say </a:t>
            </a:r>
            <a:r>
              <a:rPr lang="en-US" b="1" dirty="0" smtClean="0"/>
              <a:t>investment is equal to the sum of private and public saving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What </a:t>
            </a:r>
            <a:r>
              <a:rPr lang="en-US" dirty="0"/>
              <a:t>firms want to invest must be equal to what people </a:t>
            </a:r>
            <a:r>
              <a:rPr lang="en-US" dirty="0" smtClean="0"/>
              <a:t>and the </a:t>
            </a:r>
            <a:r>
              <a:rPr lang="en-US" dirty="0"/>
              <a:t>government want to save.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350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600363"/>
            <a:ext cx="10871200" cy="60682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To summarize: There are two equivalent ways of stating the condition for </a:t>
            </a:r>
            <a:r>
              <a:rPr lang="en-US" dirty="0" smtClean="0"/>
              <a:t>equilibrium </a:t>
            </a:r>
            <a:r>
              <a:rPr lang="en-IN" dirty="0" smtClean="0"/>
              <a:t>in </a:t>
            </a:r>
            <a:r>
              <a:rPr lang="en-IN" dirty="0"/>
              <a:t>the goods market:</a:t>
            </a:r>
          </a:p>
          <a:p>
            <a:pPr marL="0" indent="0" algn="ctr">
              <a:buNone/>
            </a:pPr>
            <a:r>
              <a:rPr lang="en-IN" b="1" dirty="0"/>
              <a:t>Production = Demand</a:t>
            </a:r>
          </a:p>
          <a:p>
            <a:pPr marL="0" indent="0" algn="ctr">
              <a:buNone/>
            </a:pPr>
            <a:r>
              <a:rPr lang="en-IN" b="1" dirty="0"/>
              <a:t>Investment = </a:t>
            </a:r>
            <a:r>
              <a:rPr lang="en-IN" b="1" dirty="0" smtClean="0"/>
              <a:t>Saving</a:t>
            </a:r>
          </a:p>
          <a:p>
            <a:pPr algn="just"/>
            <a:r>
              <a:rPr lang="en-US" b="1" dirty="0"/>
              <a:t>C</a:t>
            </a:r>
            <a:r>
              <a:rPr lang="en-US" b="1" dirty="0" smtClean="0"/>
              <a:t>onsumption </a:t>
            </a:r>
            <a:r>
              <a:rPr lang="en-US" b="1" dirty="0"/>
              <a:t>and saving decisions are one and the same</a:t>
            </a:r>
            <a:r>
              <a:rPr lang="en-US" dirty="0"/>
              <a:t>: Given </a:t>
            </a:r>
            <a:r>
              <a:rPr lang="en-US" dirty="0" smtClean="0"/>
              <a:t>their disposable </a:t>
            </a:r>
            <a:r>
              <a:rPr lang="en-US" dirty="0"/>
              <a:t>income, once consumers have chosen consumption, their saving </a:t>
            </a:r>
            <a:r>
              <a:rPr lang="en-US" dirty="0" smtClean="0"/>
              <a:t>is </a:t>
            </a:r>
            <a:r>
              <a:rPr lang="en-IN" dirty="0" smtClean="0"/>
              <a:t>determined</a:t>
            </a:r>
            <a:r>
              <a:rPr lang="en-IN" dirty="0"/>
              <a:t>, and vice versa</a:t>
            </a:r>
            <a:r>
              <a:rPr lang="en-IN" dirty="0" smtClean="0"/>
              <a:t>. </a:t>
            </a:r>
            <a:r>
              <a:rPr lang="en-US" dirty="0"/>
              <a:t>The way we specified consumption </a:t>
            </a:r>
            <a:r>
              <a:rPr lang="en-US" dirty="0" smtClean="0"/>
              <a:t>behaviour implies that </a:t>
            </a:r>
            <a:r>
              <a:rPr lang="en-US" dirty="0"/>
              <a:t>private saving is given </a:t>
            </a:r>
            <a:r>
              <a:rPr lang="en-US" dirty="0" smtClean="0"/>
              <a:t>by</a:t>
            </a:r>
          </a:p>
          <a:p>
            <a:pPr marL="0" indent="0" algn="ctr">
              <a:buNone/>
            </a:pPr>
            <a:r>
              <a:rPr lang="en-IN" dirty="0"/>
              <a:t>S = Y - T </a:t>
            </a:r>
            <a:r>
              <a:rPr lang="en-IN" dirty="0" smtClean="0"/>
              <a:t>– C </a:t>
            </a:r>
            <a:r>
              <a:rPr lang="fr-FR" dirty="0" smtClean="0"/>
              <a:t>=  Y </a:t>
            </a:r>
            <a:r>
              <a:rPr lang="fr-FR" dirty="0"/>
              <a:t>- T - c</a:t>
            </a:r>
            <a:r>
              <a:rPr lang="fr-FR" baseline="-25000" dirty="0"/>
              <a:t>0</a:t>
            </a:r>
            <a:r>
              <a:rPr lang="fr-FR" dirty="0"/>
              <a:t> - </a:t>
            </a:r>
            <a:r>
              <a:rPr lang="fr-FR" dirty="0" smtClean="0"/>
              <a:t>c</a:t>
            </a:r>
            <a:r>
              <a:rPr lang="fr-FR" baseline="-25000" dirty="0" smtClean="0"/>
              <a:t>1</a:t>
            </a:r>
            <a:r>
              <a:rPr lang="fr-FR" dirty="0" smtClean="0"/>
              <a:t>(Y – T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en-IN" dirty="0" smtClean="0"/>
              <a:t>   Rearranging</a:t>
            </a:r>
            <a:r>
              <a:rPr lang="en-IN" dirty="0"/>
              <a:t>, we get</a:t>
            </a:r>
          </a:p>
          <a:p>
            <a:pPr marL="0" indent="0" algn="ctr">
              <a:buNone/>
            </a:pPr>
            <a:r>
              <a:rPr lang="fr-FR" b="1" dirty="0"/>
              <a:t>S = -c</a:t>
            </a:r>
            <a:r>
              <a:rPr lang="fr-FR" b="1" baseline="-25000" dirty="0"/>
              <a:t>0</a:t>
            </a:r>
            <a:r>
              <a:rPr lang="fr-FR" b="1" dirty="0"/>
              <a:t> + </a:t>
            </a:r>
            <a:r>
              <a:rPr lang="fr-FR" b="1" dirty="0" smtClean="0"/>
              <a:t>(1 </a:t>
            </a:r>
            <a:r>
              <a:rPr lang="fr-FR" b="1" dirty="0"/>
              <a:t>- </a:t>
            </a:r>
            <a:r>
              <a:rPr lang="fr-FR" b="1" dirty="0" smtClean="0"/>
              <a:t>c</a:t>
            </a:r>
            <a:r>
              <a:rPr lang="fr-FR" b="1" baseline="-25000" dirty="0" smtClean="0"/>
              <a:t>1</a:t>
            </a:r>
            <a:r>
              <a:rPr lang="fr-FR" b="1" dirty="0" smtClean="0"/>
              <a:t>) </a:t>
            </a:r>
            <a:r>
              <a:rPr lang="fr-FR" b="1" dirty="0"/>
              <a:t>(</a:t>
            </a:r>
            <a:r>
              <a:rPr lang="fr-FR" b="1" dirty="0" smtClean="0"/>
              <a:t>Y – T)</a:t>
            </a:r>
          </a:p>
          <a:p>
            <a:pPr algn="just"/>
            <a:r>
              <a:rPr lang="fr-FR" dirty="0" smtClean="0"/>
              <a:t>We can denote (1 </a:t>
            </a:r>
            <a:r>
              <a:rPr lang="fr-FR" dirty="0"/>
              <a:t>- c</a:t>
            </a:r>
            <a:r>
              <a:rPr lang="fr-FR" baseline="-25000" dirty="0"/>
              <a:t>1</a:t>
            </a:r>
            <a:r>
              <a:rPr lang="fr-FR" dirty="0" smtClean="0"/>
              <a:t>) as the propensity to save.</a:t>
            </a:r>
            <a:r>
              <a:rPr lang="en-US" dirty="0"/>
              <a:t> The propensity to save tells us how much of an </a:t>
            </a:r>
            <a:r>
              <a:rPr lang="en-US" dirty="0" smtClean="0"/>
              <a:t>additional unit </a:t>
            </a:r>
            <a:r>
              <a:rPr lang="en-US" dirty="0"/>
              <a:t>of income people save. The assumption we made earlier—that the propensity </a:t>
            </a:r>
            <a:r>
              <a:rPr lang="en-US" dirty="0" smtClean="0"/>
              <a:t>to consume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is between zero and one implies that </a:t>
            </a:r>
            <a:r>
              <a:rPr lang="en-US" b="1" dirty="0"/>
              <a:t>the propensity to save </a:t>
            </a:r>
            <a:r>
              <a:rPr lang="en-US" b="1" dirty="0" smtClean="0"/>
              <a:t>(1 </a:t>
            </a:r>
            <a:r>
              <a:rPr lang="en-US" b="1" dirty="0"/>
              <a:t>- </a:t>
            </a:r>
            <a:r>
              <a:rPr lang="en-US" b="1" i="1" dirty="0" smtClean="0"/>
              <a:t>c</a:t>
            </a:r>
            <a:r>
              <a:rPr lang="en-US" b="1" baseline="-25000" dirty="0" smtClean="0"/>
              <a:t>1</a:t>
            </a:r>
            <a:r>
              <a:rPr lang="en-US" b="1" dirty="0" smtClean="0"/>
              <a:t>) is </a:t>
            </a:r>
            <a:r>
              <a:rPr lang="en-US" b="1" dirty="0"/>
              <a:t>also between zero and one</a:t>
            </a:r>
            <a:r>
              <a:rPr lang="en-US" dirty="0"/>
              <a:t>. Private saving increases with disposable income, </a:t>
            </a:r>
            <a:r>
              <a:rPr lang="en-US" dirty="0" smtClean="0"/>
              <a:t>but by </a:t>
            </a:r>
            <a:r>
              <a:rPr lang="en-US" dirty="0"/>
              <a:t>less than one </a:t>
            </a:r>
            <a:r>
              <a:rPr lang="en-US" dirty="0" smtClean="0"/>
              <a:t>rupee </a:t>
            </a:r>
            <a:r>
              <a:rPr lang="en-US" dirty="0"/>
              <a:t>for each additional </a:t>
            </a:r>
            <a:r>
              <a:rPr lang="en-US" dirty="0" smtClean="0"/>
              <a:t>rupee </a:t>
            </a:r>
            <a:r>
              <a:rPr lang="en-US" dirty="0"/>
              <a:t>of disposable </a:t>
            </a:r>
            <a:r>
              <a:rPr lang="en-US" dirty="0" smtClean="0"/>
              <a:t>income.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6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We saw that I </a:t>
            </a:r>
            <a:r>
              <a:rPr lang="en-IN" dirty="0"/>
              <a:t>= S + T- </a:t>
            </a:r>
            <a:r>
              <a:rPr lang="en-IN" dirty="0" smtClean="0"/>
              <a:t>G. Replacing S by the previous equation we get</a:t>
            </a:r>
          </a:p>
          <a:p>
            <a:pPr marL="0" indent="0" algn="ctr">
              <a:buNone/>
            </a:pPr>
            <a:r>
              <a:rPr lang="en-US" dirty="0" smtClean="0"/>
              <a:t>I= </a:t>
            </a:r>
            <a:r>
              <a:rPr lang="fr-FR" dirty="0"/>
              <a:t>-c</a:t>
            </a:r>
            <a:r>
              <a:rPr lang="fr-FR" baseline="-25000" dirty="0"/>
              <a:t>0</a:t>
            </a:r>
            <a:r>
              <a:rPr lang="fr-FR" dirty="0"/>
              <a:t> + (1 - c</a:t>
            </a:r>
            <a:r>
              <a:rPr lang="fr-FR" baseline="-25000" dirty="0"/>
              <a:t>1</a:t>
            </a:r>
            <a:r>
              <a:rPr lang="fr-FR" dirty="0"/>
              <a:t>) (Y – T</a:t>
            </a:r>
            <a:r>
              <a:rPr lang="fr-FR" dirty="0" smtClean="0"/>
              <a:t>) </a:t>
            </a:r>
            <a:r>
              <a:rPr lang="en-IN" dirty="0"/>
              <a:t>+ T- </a:t>
            </a:r>
            <a:r>
              <a:rPr lang="en-IN" dirty="0" smtClean="0"/>
              <a:t>G</a:t>
            </a:r>
          </a:p>
          <a:p>
            <a:pPr marL="0" indent="0" algn="just">
              <a:buNone/>
            </a:pPr>
            <a:r>
              <a:rPr lang="en-IN" dirty="0"/>
              <a:t>Solving for </a:t>
            </a:r>
            <a:r>
              <a:rPr lang="en-IN" dirty="0" smtClean="0"/>
              <a:t>output</a:t>
            </a:r>
          </a:p>
          <a:p>
            <a:pPr marL="0" indent="0" algn="ctr">
              <a:buNone/>
            </a:pPr>
            <a:r>
              <a:rPr lang="en-US" b="1" dirty="0" smtClean="0"/>
              <a:t>Y=  </a:t>
            </a:r>
            <a:r>
              <a:rPr lang="en-US" b="1" u="sng" dirty="0" smtClean="0"/>
              <a:t>[c</a:t>
            </a:r>
            <a:r>
              <a:rPr lang="en-US" b="1" u="sng" baseline="-25000" dirty="0" smtClean="0"/>
              <a:t>0</a:t>
            </a:r>
            <a:r>
              <a:rPr lang="en-US" b="1" u="sng" dirty="0" smtClean="0"/>
              <a:t>+ I + G- c</a:t>
            </a:r>
            <a:r>
              <a:rPr lang="en-US" b="1" u="sng" baseline="-25000" dirty="0" smtClean="0"/>
              <a:t>1</a:t>
            </a:r>
            <a:r>
              <a:rPr lang="en-US" b="1" u="sng" dirty="0" smtClean="0"/>
              <a:t>T]</a:t>
            </a:r>
            <a:endParaRPr lang="en-IN" b="1" u="sng" dirty="0" smtClean="0"/>
          </a:p>
          <a:p>
            <a:pPr marL="0" indent="0" algn="ctr">
              <a:buNone/>
            </a:pPr>
            <a:r>
              <a:rPr lang="fr-FR" b="1" dirty="0" smtClean="0"/>
              <a:t>   (1- c</a:t>
            </a:r>
            <a:r>
              <a:rPr lang="fr-FR" b="1" baseline="-25000" dirty="0" smtClean="0"/>
              <a:t>1</a:t>
            </a:r>
            <a:r>
              <a:rPr lang="fr-FR" b="1" dirty="0" smtClean="0"/>
              <a:t>)</a:t>
            </a:r>
            <a:endParaRPr lang="fr-FR" b="1" dirty="0"/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are looking at the same equilibrium condition, just in a different </a:t>
            </a:r>
            <a:r>
              <a:rPr lang="en-US" dirty="0" smtClean="0"/>
              <a:t>way.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3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655" y="233362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805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73219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Using the decomposition of </a:t>
            </a:r>
            <a:r>
              <a:rPr lang="en-US" dirty="0" smtClean="0"/>
              <a:t>GDP we can write the total demand for goods (Z) as</a:t>
            </a:r>
          </a:p>
          <a:p>
            <a:pPr marL="0" indent="0" algn="ctr">
              <a:buNone/>
            </a:pPr>
            <a:r>
              <a:rPr lang="pl-PL" b="1" i="1" dirty="0"/>
              <a:t>Z </a:t>
            </a:r>
            <a:r>
              <a:rPr lang="en-US" b="1" dirty="0" smtClean="0"/>
              <a:t>=</a:t>
            </a:r>
            <a:r>
              <a:rPr lang="pl-PL" b="1" dirty="0" smtClean="0"/>
              <a:t> </a:t>
            </a:r>
            <a:r>
              <a:rPr lang="pl-PL" b="1" i="1" dirty="0"/>
              <a:t>C </a:t>
            </a:r>
            <a:r>
              <a:rPr lang="pl-PL" b="1" dirty="0"/>
              <a:t>+ </a:t>
            </a:r>
            <a:r>
              <a:rPr lang="pl-PL" b="1" i="1" dirty="0"/>
              <a:t>I </a:t>
            </a:r>
            <a:r>
              <a:rPr lang="pl-PL" b="1" dirty="0"/>
              <a:t>+ </a:t>
            </a:r>
            <a:r>
              <a:rPr lang="pl-PL" b="1" i="1" dirty="0"/>
              <a:t>G </a:t>
            </a:r>
            <a:r>
              <a:rPr lang="pl-PL" b="1" dirty="0"/>
              <a:t>+ </a:t>
            </a:r>
            <a:r>
              <a:rPr lang="pl-PL" b="1" i="1" dirty="0" smtClean="0"/>
              <a:t>X </a:t>
            </a:r>
            <a:r>
              <a:rPr lang="pl-PL" b="1" dirty="0" smtClean="0"/>
              <a:t>– </a:t>
            </a:r>
            <a:r>
              <a:rPr lang="pl-PL" b="1" i="1" dirty="0" smtClean="0"/>
              <a:t>IM</a:t>
            </a:r>
            <a:endParaRPr lang="en-US" b="1" i="1" dirty="0" smtClean="0"/>
          </a:p>
          <a:p>
            <a:pPr algn="just"/>
            <a:r>
              <a:rPr lang="en-US" dirty="0"/>
              <a:t>It </a:t>
            </a:r>
            <a:r>
              <a:rPr lang="en-US" i="1" dirty="0"/>
              <a:t>defines Z </a:t>
            </a:r>
            <a:r>
              <a:rPr lang="en-US" dirty="0"/>
              <a:t>as the sum of consumption, plus investment, plus </a:t>
            </a:r>
            <a:r>
              <a:rPr lang="en-US" dirty="0" smtClean="0"/>
              <a:t>government </a:t>
            </a:r>
            <a:r>
              <a:rPr lang="en-IN" dirty="0" smtClean="0"/>
              <a:t>spending</a:t>
            </a:r>
            <a:r>
              <a:rPr lang="en-IN" dirty="0"/>
              <a:t>, plus exports, minus </a:t>
            </a:r>
            <a:r>
              <a:rPr lang="en-IN" dirty="0" smtClean="0"/>
              <a:t>imports. </a:t>
            </a:r>
            <a:r>
              <a:rPr lang="en-US" dirty="0" smtClean="0"/>
              <a:t>We </a:t>
            </a:r>
            <a:r>
              <a:rPr lang="en-US" dirty="0"/>
              <a:t>now need to think about the determinants of </a:t>
            </a:r>
            <a:r>
              <a:rPr lang="en-US" i="1" dirty="0"/>
              <a:t>Z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Assume </a:t>
            </a:r>
            <a:r>
              <a:rPr lang="en-US" dirty="0"/>
              <a:t>that all firms produce the same good, which can then be used by </a:t>
            </a:r>
            <a:r>
              <a:rPr lang="en-US" dirty="0" smtClean="0"/>
              <a:t>consumers for </a:t>
            </a:r>
            <a:r>
              <a:rPr lang="en-US" dirty="0"/>
              <a:t>consumption, by firms for investment, or by the government. With this </a:t>
            </a:r>
            <a:r>
              <a:rPr lang="en-US" dirty="0" smtClean="0"/>
              <a:t>simplification</a:t>
            </a:r>
            <a:r>
              <a:rPr lang="en-US" dirty="0"/>
              <a:t>, we need to look at only one market—the market for “the” </a:t>
            </a:r>
            <a:r>
              <a:rPr lang="en-US" dirty="0" smtClean="0"/>
              <a:t>good— and </a:t>
            </a:r>
            <a:r>
              <a:rPr lang="en-US" dirty="0"/>
              <a:t>think about what determines supply and demand in that market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Assume that firms are willing to supply any amount of the good at a given price level </a:t>
            </a:r>
            <a:r>
              <a:rPr lang="en-US" i="1" dirty="0"/>
              <a:t>P</a:t>
            </a:r>
            <a:r>
              <a:rPr lang="en-US" dirty="0"/>
              <a:t>. This assumption allows us to focus on the role demand plays in the </a:t>
            </a:r>
            <a:r>
              <a:rPr lang="en-IN" dirty="0"/>
              <a:t>determination of </a:t>
            </a:r>
            <a:r>
              <a:rPr lang="en-IN" dirty="0" smtClean="0"/>
              <a:t>output.</a:t>
            </a:r>
            <a:endParaRPr lang="en-IN" dirty="0"/>
          </a:p>
          <a:p>
            <a:pPr algn="just"/>
            <a:r>
              <a:rPr lang="en-US" dirty="0"/>
              <a:t>Under the assumption that the economy is closed,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IM </a:t>
            </a:r>
            <a:r>
              <a:rPr lang="en-US" dirty="0"/>
              <a:t>= 0, so the demand for goods </a:t>
            </a:r>
            <a:r>
              <a:rPr lang="en-US" i="1" dirty="0"/>
              <a:t>Z </a:t>
            </a:r>
            <a:r>
              <a:rPr lang="en-US" dirty="0"/>
              <a:t>is simply the sum of consumption, investment, and government spending.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Consumption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Consumption decisions depend on many factors. But the main one is </a:t>
            </a:r>
            <a:r>
              <a:rPr lang="en-US" dirty="0" smtClean="0"/>
              <a:t>surely income</a:t>
            </a:r>
            <a:r>
              <a:rPr lang="en-US" dirty="0"/>
              <a:t>, or, more precisely, </a:t>
            </a:r>
            <a:r>
              <a:rPr lang="en-US" b="1" dirty="0"/>
              <a:t>disposable income</a:t>
            </a:r>
            <a:r>
              <a:rPr lang="en-US" dirty="0"/>
              <a:t>, the income that remains once </a:t>
            </a:r>
            <a:r>
              <a:rPr lang="en-US" dirty="0" smtClean="0"/>
              <a:t>consumers have </a:t>
            </a:r>
            <a:r>
              <a:rPr lang="en-US" dirty="0"/>
              <a:t>received transfers from the government and paid their taxes. </a:t>
            </a:r>
            <a:r>
              <a:rPr lang="en-US" dirty="0" smtClean="0"/>
              <a:t>When their </a:t>
            </a:r>
            <a:r>
              <a:rPr lang="en-US" dirty="0"/>
              <a:t>disposable income goes up, people buy more goods; when it goes down, </a:t>
            </a:r>
            <a:r>
              <a:rPr lang="en-US" dirty="0" smtClean="0"/>
              <a:t>they </a:t>
            </a:r>
            <a:r>
              <a:rPr lang="en-IN" dirty="0" smtClean="0"/>
              <a:t>buy </a:t>
            </a:r>
            <a:r>
              <a:rPr lang="en-IN" dirty="0"/>
              <a:t>fewer goods</a:t>
            </a:r>
            <a:r>
              <a:rPr lang="en-IN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C=F(Y</a:t>
            </a:r>
            <a:r>
              <a:rPr lang="en-US" baseline="-25000" dirty="0" smtClean="0"/>
              <a:t>D+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This is a formal way of stating that consumption </a:t>
            </a:r>
            <a:r>
              <a:rPr lang="en-US" i="1" dirty="0"/>
              <a:t>C </a:t>
            </a:r>
            <a:r>
              <a:rPr lang="en-US" dirty="0"/>
              <a:t>is a function of disposable </a:t>
            </a:r>
            <a:r>
              <a:rPr lang="en-US" dirty="0" smtClean="0"/>
              <a:t>income </a:t>
            </a:r>
            <a:r>
              <a:rPr lang="en-US" i="1" dirty="0" smtClean="0"/>
              <a:t>Y</a:t>
            </a:r>
            <a:r>
              <a:rPr lang="en-US" i="1" baseline="-25000" dirty="0" smtClean="0"/>
              <a:t>D</a:t>
            </a:r>
            <a:r>
              <a:rPr lang="en-US" dirty="0"/>
              <a:t>. The function </a:t>
            </a:r>
            <a:r>
              <a:rPr lang="en-US" dirty="0" smtClean="0"/>
              <a:t>C=F(Y</a:t>
            </a:r>
            <a:r>
              <a:rPr lang="en-US" baseline="-25000" dirty="0" smtClean="0"/>
              <a:t>D</a:t>
            </a:r>
            <a:r>
              <a:rPr lang="en-US" dirty="0" smtClean="0"/>
              <a:t>) is </a:t>
            </a:r>
            <a:r>
              <a:rPr lang="en-US" dirty="0"/>
              <a:t>called the </a:t>
            </a:r>
            <a:r>
              <a:rPr lang="en-US" b="1" dirty="0"/>
              <a:t>consumption function</a:t>
            </a:r>
            <a:r>
              <a:rPr lang="en-US" dirty="0"/>
              <a:t>. The </a:t>
            </a:r>
            <a:r>
              <a:rPr lang="en-US" dirty="0" smtClean="0"/>
              <a:t>positive sign beside </a:t>
            </a:r>
            <a:r>
              <a:rPr lang="en-US" i="1" dirty="0"/>
              <a:t>Y</a:t>
            </a:r>
            <a:r>
              <a:rPr lang="en-US" i="1" baseline="-25000" dirty="0"/>
              <a:t>D</a:t>
            </a:r>
            <a:r>
              <a:rPr lang="en-US" i="1" dirty="0"/>
              <a:t> </a:t>
            </a:r>
            <a:r>
              <a:rPr lang="en-US" dirty="0"/>
              <a:t>reflects the fact that when disposable income increases, so </a:t>
            </a:r>
            <a:r>
              <a:rPr lang="en-US" dirty="0" smtClean="0"/>
              <a:t>does consumption</a:t>
            </a:r>
            <a:r>
              <a:rPr lang="en-US" dirty="0"/>
              <a:t>. Economists call such an equation a </a:t>
            </a:r>
            <a:r>
              <a:rPr lang="en-US" b="1" dirty="0" smtClean="0"/>
              <a:t>behavioural </a:t>
            </a:r>
            <a:r>
              <a:rPr lang="en-US" b="1" dirty="0"/>
              <a:t>equation </a:t>
            </a:r>
            <a:r>
              <a:rPr lang="en-US" dirty="0"/>
              <a:t>to </a:t>
            </a:r>
            <a:r>
              <a:rPr lang="en-US" dirty="0" smtClean="0"/>
              <a:t>indicate that </a:t>
            </a:r>
            <a:r>
              <a:rPr lang="en-US" dirty="0"/>
              <a:t>the equation captures some aspect of </a:t>
            </a:r>
            <a:r>
              <a:rPr lang="en-US" dirty="0" smtClean="0"/>
              <a:t>behaviour—in </a:t>
            </a:r>
            <a:r>
              <a:rPr lang="en-US" dirty="0"/>
              <a:t>this case, the </a:t>
            </a:r>
            <a:r>
              <a:rPr lang="en-US" dirty="0" smtClean="0"/>
              <a:t>behaviour of </a:t>
            </a:r>
            <a:r>
              <a:rPr lang="en-IN" dirty="0" smtClean="0"/>
              <a:t>consumers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9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1" y="785090"/>
            <a:ext cx="10603345" cy="55602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It is reasonable to assume that the relation between consumption and </a:t>
            </a:r>
            <a:r>
              <a:rPr lang="en-US" dirty="0" smtClean="0"/>
              <a:t>disposable income </a:t>
            </a:r>
            <a:r>
              <a:rPr lang="en-US" dirty="0"/>
              <a:t>is given by the simpler relation:</a:t>
            </a:r>
          </a:p>
          <a:p>
            <a:pPr marL="0" indent="0" algn="ctr">
              <a:buNone/>
            </a:pPr>
            <a:r>
              <a:rPr lang="da-DK" i="1" dirty="0"/>
              <a:t>C </a:t>
            </a:r>
            <a:r>
              <a:rPr lang="da-DK" dirty="0"/>
              <a:t>= </a:t>
            </a:r>
            <a:r>
              <a:rPr lang="da-DK" i="1" dirty="0"/>
              <a:t>c</a:t>
            </a:r>
            <a:r>
              <a:rPr lang="da-DK" baseline="-25000" dirty="0"/>
              <a:t>0</a:t>
            </a:r>
            <a:r>
              <a:rPr lang="da-DK" dirty="0"/>
              <a:t> + </a:t>
            </a:r>
            <a:r>
              <a:rPr lang="da-DK" i="1" dirty="0"/>
              <a:t>c</a:t>
            </a:r>
            <a:r>
              <a:rPr lang="da-DK" baseline="-25000" dirty="0"/>
              <a:t>1</a:t>
            </a:r>
            <a:r>
              <a:rPr lang="da-DK" dirty="0"/>
              <a:t> </a:t>
            </a:r>
            <a:r>
              <a:rPr lang="da-DK" i="1" dirty="0"/>
              <a:t>Y</a:t>
            </a:r>
            <a:r>
              <a:rPr lang="da-DK" i="1" baseline="-25000" dirty="0"/>
              <a:t>D</a:t>
            </a:r>
            <a:r>
              <a:rPr lang="da-DK" i="1" dirty="0"/>
              <a:t> </a:t>
            </a:r>
            <a:endParaRPr lang="da-DK" dirty="0"/>
          </a:p>
          <a:p>
            <a:pPr algn="just"/>
            <a:r>
              <a:rPr lang="en-US" dirty="0"/>
              <a:t>In other words, it is reasonable to assume that the function is a </a:t>
            </a:r>
            <a:r>
              <a:rPr lang="en-US" b="1" dirty="0"/>
              <a:t>linear relation. </a:t>
            </a:r>
            <a:r>
              <a:rPr lang="en-US" dirty="0" smtClean="0"/>
              <a:t>The relation </a:t>
            </a:r>
            <a:r>
              <a:rPr lang="en-US" dirty="0"/>
              <a:t>between consumption and disposable income is then characterized by </a:t>
            </a:r>
            <a:r>
              <a:rPr lang="en-US" dirty="0" smtClean="0"/>
              <a:t>two </a:t>
            </a:r>
            <a:r>
              <a:rPr lang="en-IN" b="1" dirty="0" smtClean="0"/>
              <a:t>parameters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baseline="-25000" dirty="0"/>
              <a:t>0</a:t>
            </a:r>
            <a:r>
              <a:rPr lang="en-IN" dirty="0"/>
              <a:t> and </a:t>
            </a:r>
            <a:r>
              <a:rPr lang="en-IN" i="1" dirty="0" smtClean="0"/>
              <a:t>c</a:t>
            </a:r>
            <a:r>
              <a:rPr lang="en-IN" baseline="-25000" dirty="0" smtClean="0"/>
              <a:t>1.</a:t>
            </a:r>
          </a:p>
          <a:p>
            <a:pPr algn="just"/>
            <a:r>
              <a:rPr lang="en-US" dirty="0"/>
              <a:t>The parameter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is called the </a:t>
            </a:r>
            <a:r>
              <a:rPr lang="en-US" b="1" dirty="0"/>
              <a:t>propensity to consume</a:t>
            </a:r>
            <a:r>
              <a:rPr lang="en-US" dirty="0"/>
              <a:t>. (It is also called the </a:t>
            </a:r>
            <a:r>
              <a:rPr lang="en-US" i="1" dirty="0" smtClean="0"/>
              <a:t>marginal </a:t>
            </a:r>
            <a:r>
              <a:rPr lang="en-IN" i="1" dirty="0" smtClean="0"/>
              <a:t>propensity </a:t>
            </a:r>
            <a:r>
              <a:rPr lang="en-IN" i="1" dirty="0"/>
              <a:t>to </a:t>
            </a:r>
            <a:r>
              <a:rPr lang="en-IN" i="1" dirty="0" smtClean="0"/>
              <a:t>consume).</a:t>
            </a:r>
            <a:r>
              <a:rPr lang="en-IN" dirty="0"/>
              <a:t> It </a:t>
            </a:r>
            <a:r>
              <a:rPr lang="en-IN" dirty="0" smtClean="0"/>
              <a:t>gives </a:t>
            </a:r>
            <a:r>
              <a:rPr lang="en-US" dirty="0" smtClean="0"/>
              <a:t>the </a:t>
            </a:r>
            <a:r>
              <a:rPr lang="en-US" dirty="0"/>
              <a:t>effect an additional </a:t>
            </a:r>
            <a:r>
              <a:rPr lang="en-US" dirty="0" smtClean="0"/>
              <a:t>rupee </a:t>
            </a:r>
            <a:r>
              <a:rPr lang="en-US" dirty="0"/>
              <a:t>of disposable income has on consumption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natural restriction on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is that it be positive: An increase in disposable </a:t>
            </a:r>
            <a:r>
              <a:rPr lang="en-US" dirty="0" smtClean="0"/>
              <a:t>income is </a:t>
            </a:r>
            <a:r>
              <a:rPr lang="en-US" dirty="0"/>
              <a:t>likely to lead to an increase in consumption. Another natural </a:t>
            </a:r>
            <a:r>
              <a:rPr lang="en-US" dirty="0" smtClean="0"/>
              <a:t>restriction is </a:t>
            </a:r>
            <a:r>
              <a:rPr lang="en-US" dirty="0"/>
              <a:t>that </a:t>
            </a:r>
            <a:r>
              <a:rPr lang="en-US" i="1" dirty="0"/>
              <a:t>c</a:t>
            </a:r>
            <a:r>
              <a:rPr lang="en-US" baseline="-25000" dirty="0"/>
              <a:t>1 </a:t>
            </a:r>
            <a:r>
              <a:rPr lang="en-US" dirty="0"/>
              <a:t>be less than 1: People are likely to consume only part of any increase </a:t>
            </a:r>
            <a:r>
              <a:rPr lang="en-US" dirty="0" smtClean="0"/>
              <a:t>in disposable </a:t>
            </a:r>
            <a:r>
              <a:rPr lang="en-US" dirty="0"/>
              <a:t>income and save the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54" y="883515"/>
            <a:ext cx="10734963" cy="55911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parameter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/>
              <a:t> has a literal interpretation. It is what people would consume </a:t>
            </a:r>
            <a:r>
              <a:rPr lang="en-US" dirty="0" smtClean="0"/>
              <a:t>if their </a:t>
            </a:r>
            <a:r>
              <a:rPr lang="en-US" dirty="0"/>
              <a:t>disposable income in the current year were equal to </a:t>
            </a:r>
            <a:r>
              <a:rPr lang="en-US" dirty="0" smtClean="0"/>
              <a:t>zero.</a:t>
            </a:r>
            <a:r>
              <a:rPr lang="en-US" dirty="0"/>
              <a:t> </a:t>
            </a:r>
            <a:r>
              <a:rPr lang="en-US" dirty="0" smtClean="0"/>
              <a:t>A natural </a:t>
            </a:r>
            <a:r>
              <a:rPr lang="en-US" dirty="0"/>
              <a:t>restriction is </a:t>
            </a:r>
            <a:r>
              <a:rPr lang="en-US" dirty="0" smtClean="0"/>
              <a:t>that, if </a:t>
            </a:r>
            <a:r>
              <a:rPr lang="en-US" dirty="0"/>
              <a:t>current income were equal to zero, consumption would still be positive: With </a:t>
            </a:r>
            <a:r>
              <a:rPr lang="en-US" dirty="0" smtClean="0"/>
              <a:t>or without </a:t>
            </a:r>
            <a:r>
              <a:rPr lang="en-US" dirty="0"/>
              <a:t>income, people still need to </a:t>
            </a:r>
            <a:r>
              <a:rPr lang="en-US" dirty="0" smtClean="0"/>
              <a:t>eat. </a:t>
            </a:r>
            <a:r>
              <a:rPr lang="en-US" dirty="0"/>
              <a:t>This implies that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/>
              <a:t> is positive. </a:t>
            </a:r>
            <a:endParaRPr lang="en-US" dirty="0" smtClean="0"/>
          </a:p>
          <a:p>
            <a:pPr algn="just"/>
            <a:r>
              <a:rPr lang="en-US" dirty="0"/>
              <a:t>P</a:t>
            </a:r>
            <a:r>
              <a:rPr lang="en-US" dirty="0" smtClean="0"/>
              <a:t>eople consume if </a:t>
            </a:r>
            <a:r>
              <a:rPr lang="en-US" dirty="0"/>
              <a:t>their income is equal to </a:t>
            </a:r>
            <a:r>
              <a:rPr lang="en-US" dirty="0" smtClean="0"/>
              <a:t>zero by dissaving. </a:t>
            </a:r>
            <a:r>
              <a:rPr lang="en-US" dirty="0"/>
              <a:t>They consume either by selling some of their assets or by borrowing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Changes </a:t>
            </a:r>
            <a:r>
              <a:rPr lang="en-US" dirty="0" smtClean="0"/>
              <a:t>in </a:t>
            </a:r>
            <a:r>
              <a:rPr lang="en-US" i="1" dirty="0"/>
              <a:t>c</a:t>
            </a:r>
            <a:r>
              <a:rPr lang="en-US" baseline="-25000" dirty="0"/>
              <a:t>0 </a:t>
            </a:r>
            <a:r>
              <a:rPr lang="en-US" dirty="0" smtClean="0"/>
              <a:t>reflect </a:t>
            </a:r>
            <a:r>
              <a:rPr lang="en-US" dirty="0"/>
              <a:t>changes in consumption for a given level of disposable income. </a:t>
            </a:r>
            <a:r>
              <a:rPr lang="en-US" dirty="0" smtClean="0"/>
              <a:t>Increases in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 smtClean="0"/>
              <a:t> </a:t>
            </a:r>
            <a:r>
              <a:rPr lang="en-US" dirty="0"/>
              <a:t>reflect an increase in consumption given income, decreases in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/>
              <a:t> a decrease.</a:t>
            </a:r>
          </a:p>
          <a:p>
            <a:pPr algn="just"/>
            <a:r>
              <a:rPr lang="en-US" dirty="0"/>
              <a:t>There are many reasons why people may decide to consume more or </a:t>
            </a:r>
            <a:r>
              <a:rPr lang="en-US" dirty="0" smtClean="0"/>
              <a:t>less, given </a:t>
            </a:r>
            <a:r>
              <a:rPr lang="en-US" dirty="0"/>
              <a:t>their disposable income. They may, for example, find it easier or more </a:t>
            </a:r>
            <a:r>
              <a:rPr lang="en-US" dirty="0" smtClean="0"/>
              <a:t>difficult to </a:t>
            </a:r>
            <a:r>
              <a:rPr lang="en-US" dirty="0"/>
              <a:t>borrow, or may become more or less optimistic about the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4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Now we need to define disposable </a:t>
            </a:r>
            <a:r>
              <a:rPr lang="en-US" dirty="0"/>
              <a:t>income </a:t>
            </a:r>
            <a:r>
              <a:rPr lang="en-IN" i="1" dirty="0"/>
              <a:t>Y</a:t>
            </a:r>
            <a:r>
              <a:rPr lang="en-IN" i="1" baseline="-25000" dirty="0"/>
              <a:t>D</a:t>
            </a:r>
            <a:r>
              <a:rPr lang="en-US" dirty="0" smtClean="0"/>
              <a:t>. </a:t>
            </a:r>
            <a:r>
              <a:rPr lang="en-US" dirty="0"/>
              <a:t>Disposable income is given by</a:t>
            </a:r>
          </a:p>
          <a:p>
            <a:pPr marL="0" indent="0" algn="ctr">
              <a:buNone/>
            </a:pPr>
            <a:r>
              <a:rPr lang="en-IN" i="1" dirty="0"/>
              <a:t>Y</a:t>
            </a:r>
            <a:r>
              <a:rPr lang="en-IN" i="1" baseline="-25000" dirty="0"/>
              <a:t>D</a:t>
            </a:r>
            <a:r>
              <a:rPr lang="en-IN" i="1" dirty="0"/>
              <a:t> </a:t>
            </a:r>
            <a:r>
              <a:rPr lang="en-IN" dirty="0"/>
              <a:t>=</a:t>
            </a:r>
            <a:r>
              <a:rPr lang="en-IN" i="1" dirty="0" smtClean="0"/>
              <a:t>Y </a:t>
            </a:r>
            <a:r>
              <a:rPr lang="en-IN" dirty="0"/>
              <a:t>- </a:t>
            </a:r>
            <a:r>
              <a:rPr lang="en-IN" i="1" dirty="0"/>
              <a:t>T</a:t>
            </a:r>
          </a:p>
          <a:p>
            <a:pPr marL="0" indent="0" algn="just">
              <a:buNone/>
            </a:pPr>
            <a:r>
              <a:rPr lang="en-US" dirty="0" smtClean="0"/>
              <a:t> where </a:t>
            </a:r>
            <a:r>
              <a:rPr lang="en-US" i="1" dirty="0"/>
              <a:t>Y </a:t>
            </a:r>
            <a:r>
              <a:rPr lang="en-US" dirty="0"/>
              <a:t>is income and </a:t>
            </a:r>
            <a:r>
              <a:rPr lang="en-US" i="1" dirty="0"/>
              <a:t>T </a:t>
            </a:r>
            <a:r>
              <a:rPr lang="en-US" dirty="0"/>
              <a:t>is taxes paid minus government </a:t>
            </a:r>
            <a:r>
              <a:rPr lang="en-US" dirty="0" smtClean="0"/>
              <a:t>transfers.</a:t>
            </a:r>
          </a:p>
          <a:p>
            <a:pPr algn="just"/>
            <a:r>
              <a:rPr lang="en-US" dirty="0" smtClean="0"/>
              <a:t>Thus, consumption </a:t>
            </a:r>
            <a:r>
              <a:rPr lang="en-US" i="1" dirty="0"/>
              <a:t>C </a:t>
            </a:r>
            <a:r>
              <a:rPr lang="en-US" dirty="0"/>
              <a:t>is a function of income </a:t>
            </a:r>
            <a:r>
              <a:rPr lang="en-US" i="1" dirty="0"/>
              <a:t>Y </a:t>
            </a:r>
            <a:r>
              <a:rPr lang="en-US" dirty="0"/>
              <a:t>and taxes </a:t>
            </a:r>
            <a:r>
              <a:rPr lang="en-US" i="1" dirty="0" smtClean="0"/>
              <a:t>T</a:t>
            </a:r>
            <a:r>
              <a:rPr lang="en-US" dirty="0" smtClean="0"/>
              <a:t>. Higher </a:t>
            </a:r>
            <a:r>
              <a:rPr lang="en-US" dirty="0"/>
              <a:t>income increases consumption, but less than one for one. Higher taxes </a:t>
            </a:r>
            <a:r>
              <a:rPr lang="en-US" dirty="0" smtClean="0"/>
              <a:t>decrease consumption</a:t>
            </a:r>
            <a:r>
              <a:rPr lang="en-US" dirty="0"/>
              <a:t>, also less than one for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8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582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Consumption and Disposable Income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27" y="1973153"/>
            <a:ext cx="6567055" cy="44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193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Investment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Models have two types of variables. Some variables depend on other variables in the </a:t>
            </a:r>
            <a:r>
              <a:rPr lang="en-US" dirty="0" smtClean="0"/>
              <a:t>model and </a:t>
            </a:r>
            <a:r>
              <a:rPr lang="en-US" dirty="0"/>
              <a:t>are therefore explained within the model. Variables like these are called </a:t>
            </a:r>
            <a:r>
              <a:rPr lang="en-US" b="1" dirty="0" smtClean="0"/>
              <a:t>endogenous</a:t>
            </a:r>
            <a:r>
              <a:rPr lang="en-US" dirty="0" smtClean="0"/>
              <a:t>. This </a:t>
            </a:r>
            <a:r>
              <a:rPr lang="en-US" dirty="0"/>
              <a:t>was the case for consumption above. </a:t>
            </a:r>
            <a:endParaRPr lang="en-US" dirty="0" smtClean="0"/>
          </a:p>
          <a:p>
            <a:pPr algn="just"/>
            <a:r>
              <a:rPr lang="en-US" dirty="0" smtClean="0"/>
              <a:t>Other </a:t>
            </a:r>
            <a:r>
              <a:rPr lang="en-US" dirty="0"/>
              <a:t>variables are not explained within </a:t>
            </a:r>
            <a:r>
              <a:rPr lang="en-US" dirty="0" smtClean="0"/>
              <a:t>the model </a:t>
            </a:r>
            <a:r>
              <a:rPr lang="en-US" dirty="0"/>
              <a:t>but are instead taken as given. Variables like these are called </a:t>
            </a:r>
            <a:r>
              <a:rPr lang="en-US" b="1" dirty="0"/>
              <a:t>exogenous</a:t>
            </a:r>
            <a:r>
              <a:rPr lang="en-US" dirty="0"/>
              <a:t>. This is </a:t>
            </a:r>
            <a:r>
              <a:rPr lang="en-US" dirty="0" smtClean="0"/>
              <a:t>how investment is considered.</a:t>
            </a:r>
          </a:p>
          <a:p>
            <a:pPr algn="just"/>
            <a:r>
              <a:rPr lang="en-US" dirty="0"/>
              <a:t>It implies that, when we later look at the effects of changes in </a:t>
            </a:r>
            <a:r>
              <a:rPr lang="en-US" dirty="0" smtClean="0"/>
              <a:t>production, we </a:t>
            </a:r>
            <a:r>
              <a:rPr lang="en-US" dirty="0"/>
              <a:t>will assume that investment does not respond to changes in production. It is </a:t>
            </a:r>
            <a:r>
              <a:rPr lang="en-US" dirty="0" smtClean="0"/>
              <a:t>not hard </a:t>
            </a:r>
            <a:r>
              <a:rPr lang="en-US" dirty="0"/>
              <a:t>to see that this implication may be a bad description of reality: Firms that </a:t>
            </a:r>
            <a:r>
              <a:rPr lang="en-US" dirty="0" smtClean="0"/>
              <a:t>experience an </a:t>
            </a:r>
            <a:r>
              <a:rPr lang="en-US" dirty="0"/>
              <a:t>increase in production might well decide they need more machines and </a:t>
            </a:r>
            <a:r>
              <a:rPr lang="en-US" dirty="0" smtClean="0"/>
              <a:t>increase their </a:t>
            </a:r>
            <a:r>
              <a:rPr lang="en-US" dirty="0"/>
              <a:t>investment as a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3825</Words>
  <Application>Microsoft Office PowerPoint</Application>
  <PresentationFormat>Widescreen</PresentationFormat>
  <Paragraphs>123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Short Run</vt:lpstr>
      <vt:lpstr>The Short Run</vt:lpstr>
      <vt:lpstr>PowerPoint Presentation</vt:lpstr>
      <vt:lpstr>Consumption</vt:lpstr>
      <vt:lpstr>PowerPoint Presentation</vt:lpstr>
      <vt:lpstr>PowerPoint Presentation</vt:lpstr>
      <vt:lpstr>PowerPoint Presentation</vt:lpstr>
      <vt:lpstr>Consumption and Disposable Income</vt:lpstr>
      <vt:lpstr>Investment</vt:lpstr>
      <vt:lpstr>Government Spending</vt:lpstr>
      <vt:lpstr>Determination of Equillibrium Output</vt:lpstr>
      <vt:lpstr>PowerPoint Presentation</vt:lpstr>
      <vt:lpstr>PowerPoint Presentation</vt:lpstr>
      <vt:lpstr>PowerPoint Presentation</vt:lpstr>
      <vt:lpstr>Equillibrium using graphs</vt:lpstr>
      <vt:lpstr>Equillibrium in the goods market</vt:lpstr>
      <vt:lpstr>PowerPoint Presentation</vt:lpstr>
      <vt:lpstr>Effects of increase in autonomous spending on output</vt:lpstr>
      <vt:lpstr>PowerPoint Presentation</vt:lpstr>
      <vt:lpstr>PowerPoint Presentation</vt:lpstr>
      <vt:lpstr>PowerPoint Presentation</vt:lpstr>
      <vt:lpstr>Dynamics of Adjustment</vt:lpstr>
      <vt:lpstr>PowerPoint Presentation</vt:lpstr>
      <vt:lpstr>Investment equals Saving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Run</dc:title>
  <dc:creator>admin</dc:creator>
  <cp:lastModifiedBy>admin</cp:lastModifiedBy>
  <cp:revision>39</cp:revision>
  <dcterms:created xsi:type="dcterms:W3CDTF">2022-10-03T13:55:40Z</dcterms:created>
  <dcterms:modified xsi:type="dcterms:W3CDTF">2023-04-05T06:24:59Z</dcterms:modified>
</cp:coreProperties>
</file>