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5" r:id="rId10"/>
    <p:sldId id="286" r:id="rId11"/>
    <p:sldId id="264" r:id="rId12"/>
    <p:sldId id="265" r:id="rId13"/>
    <p:sldId id="266" r:id="rId14"/>
    <p:sldId id="267" r:id="rId15"/>
    <p:sldId id="268" r:id="rId16"/>
    <p:sldId id="283" r:id="rId17"/>
    <p:sldId id="269" r:id="rId18"/>
    <p:sldId id="277" r:id="rId19"/>
    <p:sldId id="278" r:id="rId20"/>
    <p:sldId id="270" r:id="rId21"/>
    <p:sldId id="271" r:id="rId22"/>
    <p:sldId id="272" r:id="rId23"/>
    <p:sldId id="273" r:id="rId24"/>
    <p:sldId id="274" r:id="rId25"/>
    <p:sldId id="275" r:id="rId26"/>
    <p:sldId id="276" r:id="rId27"/>
    <p:sldId id="279" r:id="rId28"/>
    <p:sldId id="280" r:id="rId29"/>
    <p:sldId id="281" r:id="rId30"/>
    <p:sldId id="282"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043A6B6-A57B-4296-8EF2-51E5C80D2C62}"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3D4F2-C559-460E-88BC-1A2CBDBBC26F}" type="slidenum">
              <a:rPr lang="en-IN" smtClean="0"/>
              <a:t>‹#›</a:t>
            </a:fld>
            <a:endParaRPr lang="en-IN"/>
          </a:p>
        </p:txBody>
      </p:sp>
    </p:spTree>
    <p:extLst>
      <p:ext uri="{BB962C8B-B14F-4D97-AF65-F5344CB8AC3E}">
        <p14:creationId xmlns:p14="http://schemas.microsoft.com/office/powerpoint/2010/main" val="47784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43A6B6-A57B-4296-8EF2-51E5C80D2C62}"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3D4F2-C559-460E-88BC-1A2CBDBBC26F}" type="slidenum">
              <a:rPr lang="en-IN" smtClean="0"/>
              <a:t>‹#›</a:t>
            </a:fld>
            <a:endParaRPr lang="en-IN"/>
          </a:p>
        </p:txBody>
      </p:sp>
    </p:spTree>
    <p:extLst>
      <p:ext uri="{BB962C8B-B14F-4D97-AF65-F5344CB8AC3E}">
        <p14:creationId xmlns:p14="http://schemas.microsoft.com/office/powerpoint/2010/main" val="91119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43A6B6-A57B-4296-8EF2-51E5C80D2C62}"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3D4F2-C559-460E-88BC-1A2CBDBBC26F}" type="slidenum">
              <a:rPr lang="en-IN" smtClean="0"/>
              <a:t>‹#›</a:t>
            </a:fld>
            <a:endParaRPr lang="en-IN"/>
          </a:p>
        </p:txBody>
      </p:sp>
    </p:spTree>
    <p:extLst>
      <p:ext uri="{BB962C8B-B14F-4D97-AF65-F5344CB8AC3E}">
        <p14:creationId xmlns:p14="http://schemas.microsoft.com/office/powerpoint/2010/main" val="341772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43A6B6-A57B-4296-8EF2-51E5C80D2C62}"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3D4F2-C559-460E-88BC-1A2CBDBBC26F}" type="slidenum">
              <a:rPr lang="en-IN" smtClean="0"/>
              <a:t>‹#›</a:t>
            </a:fld>
            <a:endParaRPr lang="en-IN"/>
          </a:p>
        </p:txBody>
      </p:sp>
    </p:spTree>
    <p:extLst>
      <p:ext uri="{BB962C8B-B14F-4D97-AF65-F5344CB8AC3E}">
        <p14:creationId xmlns:p14="http://schemas.microsoft.com/office/powerpoint/2010/main" val="352371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43A6B6-A57B-4296-8EF2-51E5C80D2C62}"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B3D4F2-C559-460E-88BC-1A2CBDBBC26F}" type="slidenum">
              <a:rPr lang="en-IN" smtClean="0"/>
              <a:t>‹#›</a:t>
            </a:fld>
            <a:endParaRPr lang="en-IN"/>
          </a:p>
        </p:txBody>
      </p:sp>
    </p:spTree>
    <p:extLst>
      <p:ext uri="{BB962C8B-B14F-4D97-AF65-F5344CB8AC3E}">
        <p14:creationId xmlns:p14="http://schemas.microsoft.com/office/powerpoint/2010/main" val="419187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043A6B6-A57B-4296-8EF2-51E5C80D2C62}"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3D4F2-C559-460E-88BC-1A2CBDBBC26F}" type="slidenum">
              <a:rPr lang="en-IN" smtClean="0"/>
              <a:t>‹#›</a:t>
            </a:fld>
            <a:endParaRPr lang="en-IN"/>
          </a:p>
        </p:txBody>
      </p:sp>
    </p:spTree>
    <p:extLst>
      <p:ext uri="{BB962C8B-B14F-4D97-AF65-F5344CB8AC3E}">
        <p14:creationId xmlns:p14="http://schemas.microsoft.com/office/powerpoint/2010/main" val="2849167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043A6B6-A57B-4296-8EF2-51E5C80D2C62}"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B3D4F2-C559-460E-88BC-1A2CBDBBC26F}" type="slidenum">
              <a:rPr lang="en-IN" smtClean="0"/>
              <a:t>‹#›</a:t>
            </a:fld>
            <a:endParaRPr lang="en-IN"/>
          </a:p>
        </p:txBody>
      </p:sp>
    </p:spTree>
    <p:extLst>
      <p:ext uri="{BB962C8B-B14F-4D97-AF65-F5344CB8AC3E}">
        <p14:creationId xmlns:p14="http://schemas.microsoft.com/office/powerpoint/2010/main" val="355573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043A6B6-A57B-4296-8EF2-51E5C80D2C62}"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B3D4F2-C559-460E-88BC-1A2CBDBBC26F}" type="slidenum">
              <a:rPr lang="en-IN" smtClean="0"/>
              <a:t>‹#›</a:t>
            </a:fld>
            <a:endParaRPr lang="en-IN"/>
          </a:p>
        </p:txBody>
      </p:sp>
    </p:spTree>
    <p:extLst>
      <p:ext uri="{BB962C8B-B14F-4D97-AF65-F5344CB8AC3E}">
        <p14:creationId xmlns:p14="http://schemas.microsoft.com/office/powerpoint/2010/main" val="38438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3A6B6-A57B-4296-8EF2-51E5C80D2C62}"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B3D4F2-C559-460E-88BC-1A2CBDBBC26F}" type="slidenum">
              <a:rPr lang="en-IN" smtClean="0"/>
              <a:t>‹#›</a:t>
            </a:fld>
            <a:endParaRPr lang="en-IN"/>
          </a:p>
        </p:txBody>
      </p:sp>
    </p:spTree>
    <p:extLst>
      <p:ext uri="{BB962C8B-B14F-4D97-AF65-F5344CB8AC3E}">
        <p14:creationId xmlns:p14="http://schemas.microsoft.com/office/powerpoint/2010/main" val="268470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43A6B6-A57B-4296-8EF2-51E5C80D2C62}"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3D4F2-C559-460E-88BC-1A2CBDBBC26F}" type="slidenum">
              <a:rPr lang="en-IN" smtClean="0"/>
              <a:t>‹#›</a:t>
            </a:fld>
            <a:endParaRPr lang="en-IN"/>
          </a:p>
        </p:txBody>
      </p:sp>
    </p:spTree>
    <p:extLst>
      <p:ext uri="{BB962C8B-B14F-4D97-AF65-F5344CB8AC3E}">
        <p14:creationId xmlns:p14="http://schemas.microsoft.com/office/powerpoint/2010/main" val="799976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43A6B6-A57B-4296-8EF2-51E5C80D2C62}"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B3D4F2-C559-460E-88BC-1A2CBDBBC26F}" type="slidenum">
              <a:rPr lang="en-IN" smtClean="0"/>
              <a:t>‹#›</a:t>
            </a:fld>
            <a:endParaRPr lang="en-IN"/>
          </a:p>
        </p:txBody>
      </p:sp>
    </p:spTree>
    <p:extLst>
      <p:ext uri="{BB962C8B-B14F-4D97-AF65-F5344CB8AC3E}">
        <p14:creationId xmlns:p14="http://schemas.microsoft.com/office/powerpoint/2010/main" val="278994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3A6B6-A57B-4296-8EF2-51E5C80D2C62}" type="datetimeFigureOut">
              <a:rPr lang="en-IN" smtClean="0"/>
              <a:t>10-04-2023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3D4F2-C559-460E-88BC-1A2CBDBBC26F}" type="slidenum">
              <a:rPr lang="en-IN" smtClean="0"/>
              <a:t>‹#›</a:t>
            </a:fld>
            <a:endParaRPr lang="en-IN"/>
          </a:p>
        </p:txBody>
      </p:sp>
    </p:spTree>
    <p:extLst>
      <p:ext uri="{BB962C8B-B14F-4D97-AF65-F5344CB8AC3E}">
        <p14:creationId xmlns:p14="http://schemas.microsoft.com/office/powerpoint/2010/main" val="973014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FINANCIAL MARKETS</a:t>
            </a:r>
            <a:endParaRPr lang="en-IN" dirty="0"/>
          </a:p>
        </p:txBody>
      </p:sp>
      <p:sp>
        <p:nvSpPr>
          <p:cNvPr id="3" name="Subtitle 2"/>
          <p:cNvSpPr>
            <a:spLocks noGrp="1"/>
          </p:cNvSpPr>
          <p:nvPr>
            <p:ph type="subTitle" idx="1"/>
          </p:nvPr>
        </p:nvSpPr>
        <p:spPr/>
        <p:txBody>
          <a:bodyPr/>
          <a:lstStyle/>
          <a:p>
            <a:r>
              <a:rPr lang="en-US" dirty="0" smtClean="0"/>
              <a:t>Short run</a:t>
            </a:r>
            <a:endParaRPr lang="en-IN" dirty="0"/>
          </a:p>
        </p:txBody>
      </p:sp>
    </p:spTree>
    <p:extLst>
      <p:ext uri="{BB962C8B-B14F-4D97-AF65-F5344CB8AC3E}">
        <p14:creationId xmlns:p14="http://schemas.microsoft.com/office/powerpoint/2010/main" val="3362638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1166"/>
          </a:xfrm>
          <a:solidFill>
            <a:schemeClr val="accent4">
              <a:lumMod val="20000"/>
              <a:lumOff val="80000"/>
            </a:schemeClr>
          </a:solidFill>
        </p:spPr>
        <p:txBody>
          <a:bodyPr>
            <a:normAutofit/>
          </a:bodyPr>
          <a:lstStyle/>
          <a:p>
            <a:pPr algn="ctr"/>
            <a:r>
              <a:rPr lang="en-US" sz="3600" dirty="0" smtClean="0"/>
              <a:t>Effects of increase in Money supply on interest rate</a:t>
            </a:r>
            <a:endParaRPr lang="en-IN" sz="3600" dirty="0"/>
          </a:p>
        </p:txBody>
      </p:sp>
      <p:pic>
        <p:nvPicPr>
          <p:cNvPr id="4" name="Content Placeholder 3"/>
          <p:cNvPicPr>
            <a:picLocks noGrp="1" noChangeAspect="1"/>
          </p:cNvPicPr>
          <p:nvPr>
            <p:ph idx="1"/>
          </p:nvPr>
        </p:nvPicPr>
        <p:blipFill>
          <a:blip r:embed="rId2"/>
          <a:stretch>
            <a:fillRect/>
          </a:stretch>
        </p:blipFill>
        <p:spPr>
          <a:xfrm>
            <a:off x="4143145" y="1816951"/>
            <a:ext cx="4386001" cy="4313267"/>
          </a:xfrm>
          <a:prstGeom prst="rect">
            <a:avLst/>
          </a:prstGeom>
        </p:spPr>
      </p:pic>
    </p:spTree>
    <p:extLst>
      <p:ext uri="{BB962C8B-B14F-4D97-AF65-F5344CB8AC3E}">
        <p14:creationId xmlns:p14="http://schemas.microsoft.com/office/powerpoint/2010/main" val="2426641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111"/>
          </a:xfrm>
          <a:solidFill>
            <a:schemeClr val="accent4">
              <a:lumMod val="75000"/>
            </a:schemeClr>
          </a:solidFill>
        </p:spPr>
        <p:txBody>
          <a:bodyPr/>
          <a:lstStyle/>
          <a:p>
            <a:pPr algn="ctr"/>
            <a:r>
              <a:rPr lang="en-US" dirty="0" smtClean="0"/>
              <a:t>Monetary Policy and Open Market Operations</a:t>
            </a:r>
            <a:endParaRPr lang="en-IN" dirty="0"/>
          </a:p>
        </p:txBody>
      </p:sp>
      <p:sp>
        <p:nvSpPr>
          <p:cNvPr id="3" name="Content Placeholder 2"/>
          <p:cNvSpPr>
            <a:spLocks noGrp="1"/>
          </p:cNvSpPr>
          <p:nvPr>
            <p:ph idx="1"/>
          </p:nvPr>
        </p:nvSpPr>
        <p:spPr>
          <a:xfrm>
            <a:off x="838200" y="1834860"/>
            <a:ext cx="10515600" cy="4676775"/>
          </a:xfrm>
        </p:spPr>
        <p:txBody>
          <a:bodyPr>
            <a:normAutofit fontScale="85000" lnSpcReduction="10000"/>
          </a:bodyPr>
          <a:lstStyle/>
          <a:p>
            <a:pPr algn="just"/>
            <a:r>
              <a:rPr lang="en-IN" dirty="0"/>
              <a:t>C</a:t>
            </a:r>
            <a:r>
              <a:rPr lang="en-IN" dirty="0" smtClean="0"/>
              <a:t>entral </a:t>
            </a:r>
            <a:r>
              <a:rPr lang="en-IN" dirty="0"/>
              <a:t>banks </a:t>
            </a:r>
            <a:r>
              <a:rPr lang="en-IN" dirty="0" smtClean="0"/>
              <a:t>change </a:t>
            </a:r>
            <a:r>
              <a:rPr lang="en-US" dirty="0" smtClean="0"/>
              <a:t>the </a:t>
            </a:r>
            <a:r>
              <a:rPr lang="en-US" dirty="0"/>
              <a:t>supply of money </a:t>
            </a:r>
            <a:r>
              <a:rPr lang="en-US" dirty="0" smtClean="0"/>
              <a:t>by </a:t>
            </a:r>
            <a:r>
              <a:rPr lang="en-US" dirty="0"/>
              <a:t>buying or selling bonds in the bond market. If a central </a:t>
            </a:r>
            <a:r>
              <a:rPr lang="en-US" dirty="0" smtClean="0"/>
              <a:t>bank wants </a:t>
            </a:r>
            <a:r>
              <a:rPr lang="en-US" dirty="0"/>
              <a:t>to increase the amount of money in the economy, it buys bonds and pays </a:t>
            </a:r>
            <a:r>
              <a:rPr lang="en-US" dirty="0" smtClean="0"/>
              <a:t>for them </a:t>
            </a:r>
            <a:r>
              <a:rPr lang="en-US" dirty="0"/>
              <a:t>by creating money. If it wants to decrease the amount of money in the </a:t>
            </a:r>
            <a:r>
              <a:rPr lang="en-US" dirty="0" smtClean="0"/>
              <a:t>economy, it </a:t>
            </a:r>
            <a:r>
              <a:rPr lang="en-US" dirty="0"/>
              <a:t>sells bonds and removes from circulation the money it receives in exchange for </a:t>
            </a:r>
            <a:r>
              <a:rPr lang="en-US" dirty="0" smtClean="0"/>
              <a:t>the bonds</a:t>
            </a:r>
            <a:r>
              <a:rPr lang="en-US" dirty="0"/>
              <a:t>. These actions are called </a:t>
            </a:r>
            <a:r>
              <a:rPr lang="en-US" b="1" dirty="0"/>
              <a:t>open market operations </a:t>
            </a:r>
            <a:r>
              <a:rPr lang="en-US" dirty="0"/>
              <a:t>because they take place </a:t>
            </a:r>
            <a:r>
              <a:rPr lang="en-US" dirty="0" smtClean="0"/>
              <a:t>in the </a:t>
            </a:r>
            <a:r>
              <a:rPr lang="en-US" dirty="0"/>
              <a:t>“open market” for </a:t>
            </a:r>
            <a:r>
              <a:rPr lang="en-US" dirty="0" smtClean="0"/>
              <a:t>bonds.</a:t>
            </a:r>
          </a:p>
          <a:p>
            <a:pPr algn="just"/>
            <a:r>
              <a:rPr lang="en-US" dirty="0"/>
              <a:t>If the central bank buys, say, </a:t>
            </a:r>
            <a:r>
              <a:rPr lang="en-US" dirty="0" smtClean="0"/>
              <a:t>Rs 1 lakh </a:t>
            </a:r>
            <a:r>
              <a:rPr lang="en-US" dirty="0"/>
              <a:t>worth of bonds, the amount of bonds </a:t>
            </a:r>
            <a:r>
              <a:rPr lang="en-US" dirty="0" smtClean="0"/>
              <a:t>it holds </a:t>
            </a:r>
            <a:r>
              <a:rPr lang="en-US" dirty="0"/>
              <a:t>is higher by Rs 1 lakh </a:t>
            </a:r>
            <a:r>
              <a:rPr lang="en-US" dirty="0" smtClean="0"/>
              <a:t>, </a:t>
            </a:r>
            <a:r>
              <a:rPr lang="en-US" dirty="0"/>
              <a:t>and so is the amount of money in the economy. </a:t>
            </a:r>
            <a:r>
              <a:rPr lang="en-US" dirty="0" smtClean="0"/>
              <a:t>Such an </a:t>
            </a:r>
            <a:r>
              <a:rPr lang="en-US" dirty="0"/>
              <a:t>operation is called an </a:t>
            </a:r>
            <a:r>
              <a:rPr lang="en-US" b="1" dirty="0"/>
              <a:t>expansionary open market operation</a:t>
            </a:r>
            <a:r>
              <a:rPr lang="en-US" dirty="0"/>
              <a:t>, because the </a:t>
            </a:r>
            <a:r>
              <a:rPr lang="en-US" dirty="0" smtClean="0"/>
              <a:t>central bank </a:t>
            </a:r>
            <a:r>
              <a:rPr lang="en-US" dirty="0"/>
              <a:t>increases (</a:t>
            </a:r>
            <a:r>
              <a:rPr lang="en-US" i="1" dirty="0"/>
              <a:t>expands</a:t>
            </a:r>
            <a:r>
              <a:rPr lang="en-US" dirty="0"/>
              <a:t>) the supply of money.</a:t>
            </a:r>
          </a:p>
          <a:p>
            <a:pPr algn="just"/>
            <a:r>
              <a:rPr lang="en-US" dirty="0"/>
              <a:t>If the central bank sells Rs 1 lakh </a:t>
            </a:r>
            <a:r>
              <a:rPr lang="en-US" dirty="0" smtClean="0"/>
              <a:t>worth </a:t>
            </a:r>
            <a:r>
              <a:rPr lang="en-US" dirty="0"/>
              <a:t>of bonds, both the amount of bonds </a:t>
            </a:r>
            <a:r>
              <a:rPr lang="en-US" dirty="0" smtClean="0"/>
              <a:t>held by </a:t>
            </a:r>
            <a:r>
              <a:rPr lang="en-US" dirty="0"/>
              <a:t>the central bank and the amount of money in the economy are lower by </a:t>
            </a:r>
            <a:r>
              <a:rPr lang="en-US" dirty="0" smtClean="0"/>
              <a:t>          Rs </a:t>
            </a:r>
            <a:r>
              <a:rPr lang="en-US" dirty="0"/>
              <a:t>1 </a:t>
            </a:r>
            <a:r>
              <a:rPr lang="en-US" dirty="0" smtClean="0"/>
              <a:t>lakh. Such </a:t>
            </a:r>
            <a:r>
              <a:rPr lang="en-US" dirty="0"/>
              <a:t>an operation is called a </a:t>
            </a:r>
            <a:r>
              <a:rPr lang="en-US" b="1" dirty="0"/>
              <a:t>contractionary open market operation</a:t>
            </a:r>
            <a:r>
              <a:rPr lang="en-US" dirty="0"/>
              <a:t>, because </a:t>
            </a:r>
            <a:r>
              <a:rPr lang="en-US" dirty="0" smtClean="0"/>
              <a:t>the central </a:t>
            </a:r>
            <a:r>
              <a:rPr lang="en-US" dirty="0"/>
              <a:t>bank decreases (</a:t>
            </a:r>
            <a:r>
              <a:rPr lang="en-US" i="1" dirty="0"/>
              <a:t>contracts</a:t>
            </a:r>
            <a:r>
              <a:rPr lang="en-US" dirty="0"/>
              <a:t>) the supply of money.</a:t>
            </a:r>
            <a:endParaRPr lang="en-US" dirty="0" smtClean="0"/>
          </a:p>
          <a:p>
            <a:pPr algn="just"/>
            <a:endParaRPr lang="en-IN" dirty="0"/>
          </a:p>
        </p:txBody>
      </p:sp>
    </p:spTree>
    <p:extLst>
      <p:ext uri="{BB962C8B-B14F-4D97-AF65-F5344CB8AC3E}">
        <p14:creationId xmlns:p14="http://schemas.microsoft.com/office/powerpoint/2010/main" val="210645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798" y="720437"/>
            <a:ext cx="10778837" cy="5865090"/>
          </a:xfrm>
        </p:spPr>
        <p:txBody>
          <a:bodyPr>
            <a:normAutofit fontScale="92500" lnSpcReduction="10000"/>
          </a:bodyPr>
          <a:lstStyle/>
          <a:p>
            <a:pPr algn="just"/>
            <a:r>
              <a:rPr lang="en-US" dirty="0"/>
              <a:t>B</a:t>
            </a:r>
            <a:r>
              <a:rPr lang="en-US" dirty="0" smtClean="0"/>
              <a:t>onds </a:t>
            </a:r>
            <a:r>
              <a:rPr lang="en-US" dirty="0"/>
              <a:t>issued by the government promising payment in a year or less are </a:t>
            </a:r>
            <a:r>
              <a:rPr lang="en-US" dirty="0" smtClean="0"/>
              <a:t>called </a:t>
            </a:r>
            <a:r>
              <a:rPr lang="en-IN" b="1" dirty="0" smtClean="0"/>
              <a:t>treasury </a:t>
            </a:r>
            <a:r>
              <a:rPr lang="en-IN" b="1" dirty="0"/>
              <a:t>bills </a:t>
            </a:r>
            <a:r>
              <a:rPr lang="en-IN" dirty="0"/>
              <a:t>or </a:t>
            </a:r>
            <a:r>
              <a:rPr lang="en-IN" b="1" dirty="0"/>
              <a:t>T-bills</a:t>
            </a:r>
            <a:r>
              <a:rPr lang="en-IN" dirty="0"/>
              <a:t>. </a:t>
            </a:r>
            <a:r>
              <a:rPr lang="en-US" dirty="0" smtClean="0"/>
              <a:t>The </a:t>
            </a:r>
            <a:r>
              <a:rPr lang="en-US" dirty="0"/>
              <a:t>price of the bond today is equal to the final payment divided by 1 plus the </a:t>
            </a:r>
            <a:r>
              <a:rPr lang="en-US" dirty="0" smtClean="0"/>
              <a:t>interest rate</a:t>
            </a:r>
            <a:r>
              <a:rPr lang="en-US" dirty="0"/>
              <a:t>. If the interest rate is positive, the price of the bond is less than the </a:t>
            </a:r>
            <a:r>
              <a:rPr lang="en-US" dirty="0" smtClean="0"/>
              <a:t>final payment</a:t>
            </a:r>
            <a:r>
              <a:rPr lang="en-US" dirty="0"/>
              <a:t>. The higher the interest rate, the lower the price </a:t>
            </a:r>
            <a:r>
              <a:rPr lang="en-US" dirty="0" smtClean="0"/>
              <a:t>today.</a:t>
            </a:r>
          </a:p>
          <a:p>
            <a:pPr algn="just"/>
            <a:r>
              <a:rPr lang="en-US" dirty="0"/>
              <a:t>Open market operations in which the central bank increases the money supply </a:t>
            </a:r>
            <a:r>
              <a:rPr lang="en-US" dirty="0" smtClean="0"/>
              <a:t>by buying </a:t>
            </a:r>
            <a:r>
              <a:rPr lang="en-US" dirty="0"/>
              <a:t>bonds lead to an increase in the price of bonds and a decrease in the </a:t>
            </a:r>
            <a:r>
              <a:rPr lang="en-US" dirty="0" smtClean="0"/>
              <a:t>interest </a:t>
            </a:r>
            <a:r>
              <a:rPr lang="en-IN" dirty="0" smtClean="0"/>
              <a:t>rate. </a:t>
            </a:r>
            <a:r>
              <a:rPr lang="en-US" dirty="0"/>
              <a:t>Open market operations in which the central bank decreases the money supply </a:t>
            </a:r>
            <a:r>
              <a:rPr lang="en-US" dirty="0" smtClean="0"/>
              <a:t>by selling </a:t>
            </a:r>
            <a:r>
              <a:rPr lang="en-US" dirty="0"/>
              <a:t>bonds lead to a decrease in the price of bonds and an increase in the </a:t>
            </a:r>
            <a:r>
              <a:rPr lang="en-US" dirty="0" smtClean="0"/>
              <a:t>interest </a:t>
            </a:r>
            <a:r>
              <a:rPr lang="en-IN" dirty="0" smtClean="0"/>
              <a:t>rate.</a:t>
            </a:r>
          </a:p>
          <a:p>
            <a:pPr algn="just"/>
            <a:r>
              <a:rPr lang="en-US" dirty="0"/>
              <a:t>We have </a:t>
            </a:r>
            <a:r>
              <a:rPr lang="en-US" dirty="0" smtClean="0"/>
              <a:t>describe the </a:t>
            </a:r>
            <a:r>
              <a:rPr lang="en-US" dirty="0"/>
              <a:t>central bank as choosing the money supply and letting </a:t>
            </a:r>
            <a:r>
              <a:rPr lang="en-US" dirty="0" smtClean="0"/>
              <a:t>the interest </a:t>
            </a:r>
            <a:r>
              <a:rPr lang="en-US" dirty="0"/>
              <a:t>rate be determined at the point where money supply equals money </a:t>
            </a:r>
            <a:r>
              <a:rPr lang="en-US" dirty="0" smtClean="0"/>
              <a:t>demand. Instead</a:t>
            </a:r>
            <a:r>
              <a:rPr lang="en-US" dirty="0"/>
              <a:t>, we could have described the central bank as choosing the interest rate </a:t>
            </a:r>
            <a:r>
              <a:rPr lang="en-US" dirty="0" smtClean="0"/>
              <a:t>and then </a:t>
            </a:r>
            <a:r>
              <a:rPr lang="en-US" dirty="0"/>
              <a:t>adjusting the </a:t>
            </a:r>
            <a:r>
              <a:rPr lang="en-US" dirty="0" smtClean="0"/>
              <a:t>money </a:t>
            </a:r>
            <a:r>
              <a:rPr lang="en-US" dirty="0"/>
              <a:t>supply so as to achieve the interest rate it has </a:t>
            </a:r>
            <a:r>
              <a:rPr lang="en-US" dirty="0" smtClean="0"/>
              <a:t>chosen. </a:t>
            </a:r>
            <a:r>
              <a:rPr lang="en-US" b="1" dirty="0" smtClean="0"/>
              <a:t>The latter is more appropriate as central banks typically choose the interest the rate and then move the money supply so as to achieve it.</a:t>
            </a:r>
            <a:endParaRPr lang="en-IN" b="1" dirty="0"/>
          </a:p>
        </p:txBody>
      </p:sp>
    </p:spTree>
    <p:extLst>
      <p:ext uri="{BB962C8B-B14F-4D97-AF65-F5344CB8AC3E}">
        <p14:creationId xmlns:p14="http://schemas.microsoft.com/office/powerpoint/2010/main" val="478120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42002"/>
          </a:xfrm>
          <a:solidFill>
            <a:schemeClr val="accent3">
              <a:lumMod val="40000"/>
              <a:lumOff val="60000"/>
            </a:schemeClr>
          </a:solidFill>
        </p:spPr>
        <p:txBody>
          <a:bodyPr/>
          <a:lstStyle/>
          <a:p>
            <a:pPr algn="ctr"/>
            <a:r>
              <a:rPr lang="en-US" dirty="0" smtClean="0"/>
              <a:t>Money, Bonds and other Assets</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We have </a:t>
            </a:r>
            <a:r>
              <a:rPr lang="en-US" dirty="0" smtClean="0"/>
              <a:t>assumed that all money in the economy consisted of currency, supplied by the central bank. </a:t>
            </a:r>
            <a:r>
              <a:rPr lang="en-US" b="1" dirty="0" smtClean="0"/>
              <a:t>In the real world, money includes not only currency but also demand deposits</a:t>
            </a:r>
            <a:r>
              <a:rPr lang="en-US" dirty="0" smtClean="0"/>
              <a:t>. </a:t>
            </a:r>
            <a:r>
              <a:rPr lang="en-US" b="1" dirty="0" smtClean="0"/>
              <a:t>Demand deposits are supplied not by the central bank but by other banks.</a:t>
            </a:r>
          </a:p>
          <a:p>
            <a:pPr algn="just"/>
            <a:r>
              <a:rPr lang="en-US" dirty="0" smtClean="0"/>
              <a:t>Modern economies are characterized by the existence of many types of </a:t>
            </a:r>
            <a:r>
              <a:rPr lang="en-US" b="1" dirty="0" smtClean="0"/>
              <a:t>financial intermediaries</a:t>
            </a:r>
            <a:r>
              <a:rPr lang="en-US" dirty="0" smtClean="0"/>
              <a:t>—institutions that receive funds from people and firms and use these funds to buy financial assets or to make loans to other people and firms. The assets of these institutions are the financial assets they own and the loans they have made. Their liabilities are what they owe to the people and firms from whom they have received </a:t>
            </a:r>
            <a:r>
              <a:rPr lang="en-IN" dirty="0" smtClean="0"/>
              <a:t>funds.</a:t>
            </a:r>
            <a:endParaRPr lang="en-IN" dirty="0"/>
          </a:p>
        </p:txBody>
      </p:sp>
    </p:spTree>
    <p:extLst>
      <p:ext uri="{BB962C8B-B14F-4D97-AF65-F5344CB8AC3E}">
        <p14:creationId xmlns:p14="http://schemas.microsoft.com/office/powerpoint/2010/main" val="412251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8802"/>
          </a:xfrm>
          <a:solidFill>
            <a:schemeClr val="accent6">
              <a:lumMod val="75000"/>
            </a:schemeClr>
          </a:solidFill>
          <a:ln>
            <a:solidFill>
              <a:schemeClr val="accent1">
                <a:lumMod val="40000"/>
                <a:lumOff val="60000"/>
              </a:schemeClr>
            </a:solidFill>
          </a:ln>
        </p:spPr>
        <p:txBody>
          <a:bodyPr/>
          <a:lstStyle/>
          <a:p>
            <a:pPr algn="ctr"/>
            <a:r>
              <a:rPr lang="en-US" dirty="0" smtClean="0"/>
              <a:t>What Banks do</a:t>
            </a:r>
            <a:endParaRPr lang="en-IN" dirty="0"/>
          </a:p>
        </p:txBody>
      </p:sp>
      <p:sp>
        <p:nvSpPr>
          <p:cNvPr id="3" name="Content Placeholder 2"/>
          <p:cNvSpPr>
            <a:spLocks noGrp="1"/>
          </p:cNvSpPr>
          <p:nvPr>
            <p:ph idx="1"/>
          </p:nvPr>
        </p:nvSpPr>
        <p:spPr>
          <a:xfrm>
            <a:off x="838200" y="1825625"/>
            <a:ext cx="10515600" cy="4538230"/>
          </a:xfrm>
        </p:spPr>
        <p:txBody>
          <a:bodyPr>
            <a:normAutofit fontScale="92500" lnSpcReduction="10000"/>
          </a:bodyPr>
          <a:lstStyle/>
          <a:p>
            <a:pPr algn="just"/>
            <a:r>
              <a:rPr lang="en-US" dirty="0"/>
              <a:t>What makes banks special—and </a:t>
            </a:r>
            <a:r>
              <a:rPr lang="en-US" dirty="0" smtClean="0"/>
              <a:t>the reason </a:t>
            </a:r>
            <a:r>
              <a:rPr lang="en-US" dirty="0"/>
              <a:t>we focus on banks here rather than on financial intermediaries in </a:t>
            </a:r>
            <a:r>
              <a:rPr lang="en-US" dirty="0" smtClean="0"/>
              <a:t>general—is that </a:t>
            </a:r>
            <a:r>
              <a:rPr lang="en-US" b="1" dirty="0"/>
              <a:t>their liabilities are money</a:t>
            </a:r>
            <a:r>
              <a:rPr lang="en-US" dirty="0"/>
              <a:t>: People can pay for transactions by writing </a:t>
            </a:r>
            <a:r>
              <a:rPr lang="en-US" dirty="0" err="1" smtClean="0"/>
              <a:t>cheques</a:t>
            </a:r>
            <a:r>
              <a:rPr lang="en-US" dirty="0" smtClean="0"/>
              <a:t> </a:t>
            </a:r>
            <a:r>
              <a:rPr lang="en-US" dirty="0"/>
              <a:t>up </a:t>
            </a:r>
            <a:r>
              <a:rPr lang="en-US" dirty="0" smtClean="0"/>
              <a:t>to the </a:t>
            </a:r>
            <a:r>
              <a:rPr lang="en-US" dirty="0"/>
              <a:t>amount of their account balance</a:t>
            </a:r>
            <a:r>
              <a:rPr lang="en-US" dirty="0" smtClean="0"/>
              <a:t>.</a:t>
            </a:r>
            <a:r>
              <a:rPr lang="en-US" dirty="0"/>
              <a:t> </a:t>
            </a:r>
            <a:endParaRPr lang="en-US" dirty="0" smtClean="0"/>
          </a:p>
          <a:p>
            <a:pPr algn="just"/>
            <a:r>
              <a:rPr lang="en-US" dirty="0" smtClean="0"/>
              <a:t>Banks </a:t>
            </a:r>
            <a:r>
              <a:rPr lang="en-US" dirty="0"/>
              <a:t>receive funds from people and firms who either deposit funds directly </a:t>
            </a:r>
            <a:r>
              <a:rPr lang="en-US" dirty="0" smtClean="0"/>
              <a:t>or have </a:t>
            </a:r>
            <a:r>
              <a:rPr lang="en-US" dirty="0"/>
              <a:t>funds sent to their </a:t>
            </a:r>
            <a:r>
              <a:rPr lang="en-US" dirty="0" smtClean="0"/>
              <a:t>demand accounts </a:t>
            </a:r>
            <a:r>
              <a:rPr lang="en-US" dirty="0"/>
              <a:t>(via direct deposit of their </a:t>
            </a:r>
            <a:r>
              <a:rPr lang="en-US" dirty="0" err="1" smtClean="0"/>
              <a:t>paycheques</a:t>
            </a:r>
            <a:r>
              <a:rPr lang="en-US" dirty="0" smtClean="0"/>
              <a:t>, for </a:t>
            </a:r>
            <a:r>
              <a:rPr lang="en-US" dirty="0"/>
              <a:t>example.) At any point in time, people and firms can write </a:t>
            </a:r>
            <a:r>
              <a:rPr lang="en-US" dirty="0" err="1" smtClean="0"/>
              <a:t>cheques</a:t>
            </a:r>
            <a:r>
              <a:rPr lang="en-US" dirty="0" smtClean="0"/>
              <a:t> </a:t>
            </a:r>
            <a:r>
              <a:rPr lang="en-US" dirty="0"/>
              <a:t>or </a:t>
            </a:r>
            <a:r>
              <a:rPr lang="en-US" dirty="0" smtClean="0"/>
              <a:t>withdraw up </a:t>
            </a:r>
            <a:r>
              <a:rPr lang="en-US" dirty="0"/>
              <a:t>to the full amount of their account balances. </a:t>
            </a:r>
            <a:r>
              <a:rPr lang="en-US" b="1" dirty="0"/>
              <a:t>The liabilities of the banks </a:t>
            </a:r>
            <a:r>
              <a:rPr lang="en-US" b="1" dirty="0" smtClean="0"/>
              <a:t>are therefore </a:t>
            </a:r>
            <a:r>
              <a:rPr lang="en-US" b="1" dirty="0"/>
              <a:t>equal to the value of these </a:t>
            </a:r>
            <a:r>
              <a:rPr lang="en-US" b="1" dirty="0" smtClean="0"/>
              <a:t>demand </a:t>
            </a:r>
            <a:r>
              <a:rPr lang="en-US" b="1" dirty="0"/>
              <a:t>deposits</a:t>
            </a:r>
            <a:r>
              <a:rPr lang="en-US" i="1" dirty="0"/>
              <a:t>.</a:t>
            </a:r>
          </a:p>
          <a:p>
            <a:pPr algn="just"/>
            <a:r>
              <a:rPr lang="en-US" dirty="0" smtClean="0"/>
              <a:t>Banks </a:t>
            </a:r>
            <a:r>
              <a:rPr lang="en-US" dirty="0"/>
              <a:t>keep as </a:t>
            </a:r>
            <a:r>
              <a:rPr lang="en-US" b="1" dirty="0"/>
              <a:t>reserves </a:t>
            </a:r>
            <a:r>
              <a:rPr lang="en-US" dirty="0"/>
              <a:t>some of the funds they receive. They are held partly in </a:t>
            </a:r>
            <a:r>
              <a:rPr lang="en-US" dirty="0" smtClean="0"/>
              <a:t>cash and </a:t>
            </a:r>
            <a:r>
              <a:rPr lang="en-US" dirty="0"/>
              <a:t>partly in an account the banks have at the central bank, which they can </a:t>
            </a:r>
            <a:r>
              <a:rPr lang="en-US" dirty="0" smtClean="0"/>
              <a:t>draw on </a:t>
            </a:r>
            <a:r>
              <a:rPr lang="en-US" dirty="0"/>
              <a:t>when they need to. </a:t>
            </a:r>
            <a:endParaRPr lang="en-IN" dirty="0"/>
          </a:p>
        </p:txBody>
      </p:sp>
    </p:spTree>
    <p:extLst>
      <p:ext uri="{BB962C8B-B14F-4D97-AF65-F5344CB8AC3E}">
        <p14:creationId xmlns:p14="http://schemas.microsoft.com/office/powerpoint/2010/main" val="356660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109" y="785091"/>
            <a:ext cx="11120582" cy="5791200"/>
          </a:xfrm>
        </p:spPr>
        <p:txBody>
          <a:bodyPr>
            <a:normAutofit lnSpcReduction="10000"/>
          </a:bodyPr>
          <a:lstStyle/>
          <a:p>
            <a:r>
              <a:rPr lang="en-US" b="1" dirty="0"/>
              <a:t>Banks hold reserves for three </a:t>
            </a:r>
            <a:r>
              <a:rPr lang="en-US" b="1" dirty="0" smtClean="0"/>
              <a:t>reasons</a:t>
            </a:r>
            <a:r>
              <a:rPr lang="en-US" dirty="0" smtClean="0"/>
              <a:t>.</a:t>
            </a:r>
            <a:r>
              <a:rPr lang="en-US" dirty="0"/>
              <a:t> </a:t>
            </a:r>
            <a:endParaRPr lang="en-US" dirty="0" smtClean="0"/>
          </a:p>
          <a:p>
            <a:pPr algn="just">
              <a:buFont typeface="Wingdings" panose="05000000000000000000" pitchFamily="2" charset="2"/>
              <a:buChar char="Ø"/>
            </a:pPr>
            <a:r>
              <a:rPr lang="en-US" dirty="0" smtClean="0"/>
              <a:t>On </a:t>
            </a:r>
            <a:r>
              <a:rPr lang="en-US" dirty="0"/>
              <a:t>any given day, some depositors withdraw cash from their </a:t>
            </a:r>
            <a:r>
              <a:rPr lang="en-US" dirty="0" smtClean="0"/>
              <a:t>savings accounts while </a:t>
            </a:r>
            <a:r>
              <a:rPr lang="en-US" dirty="0"/>
              <a:t>others deposit cash into their accounts. There is no reason for the inflows </a:t>
            </a:r>
            <a:r>
              <a:rPr lang="en-US" dirty="0" smtClean="0"/>
              <a:t>and outflows </a:t>
            </a:r>
            <a:r>
              <a:rPr lang="en-US" dirty="0"/>
              <a:t>of cash to be equal, so the bank must keep some cash on </a:t>
            </a:r>
            <a:r>
              <a:rPr lang="en-US" dirty="0" smtClean="0"/>
              <a:t>hand.</a:t>
            </a:r>
          </a:p>
          <a:p>
            <a:pPr algn="just">
              <a:buFont typeface="Wingdings" panose="05000000000000000000" pitchFamily="2" charset="2"/>
              <a:buChar char="Ø"/>
            </a:pPr>
            <a:r>
              <a:rPr lang="en-US" dirty="0"/>
              <a:t>In the same way, on any given day, people with accounts at the bank </a:t>
            </a:r>
            <a:r>
              <a:rPr lang="en-US" dirty="0" smtClean="0"/>
              <a:t>write </a:t>
            </a:r>
            <a:r>
              <a:rPr lang="en-US" dirty="0" err="1" smtClean="0"/>
              <a:t>cheques</a:t>
            </a:r>
            <a:r>
              <a:rPr lang="en-US" dirty="0" smtClean="0"/>
              <a:t> </a:t>
            </a:r>
            <a:r>
              <a:rPr lang="en-US" dirty="0"/>
              <a:t>to people with accounts at other banks, and people with accounts </a:t>
            </a:r>
            <a:r>
              <a:rPr lang="en-US" dirty="0" smtClean="0"/>
              <a:t>at other </a:t>
            </a:r>
            <a:r>
              <a:rPr lang="en-US" dirty="0"/>
              <a:t>banks write </a:t>
            </a:r>
            <a:r>
              <a:rPr lang="en-US" dirty="0" err="1" smtClean="0"/>
              <a:t>cheques</a:t>
            </a:r>
            <a:r>
              <a:rPr lang="en-US" dirty="0" smtClean="0"/>
              <a:t> </a:t>
            </a:r>
            <a:r>
              <a:rPr lang="en-US" dirty="0"/>
              <a:t>to people with accounts at the bank. What the </a:t>
            </a:r>
            <a:r>
              <a:rPr lang="en-US" dirty="0" smtClean="0"/>
              <a:t>bank, as </a:t>
            </a:r>
            <a:r>
              <a:rPr lang="en-US" dirty="0"/>
              <a:t>a result of these transactions, owes the other banks can be larger or </a:t>
            </a:r>
            <a:r>
              <a:rPr lang="en-US" dirty="0" smtClean="0"/>
              <a:t>smaller than </a:t>
            </a:r>
            <a:r>
              <a:rPr lang="en-US" dirty="0"/>
              <a:t>what the other banks owe to it. For this reason also, the bank needs to </a:t>
            </a:r>
            <a:r>
              <a:rPr lang="en-US" dirty="0" smtClean="0"/>
              <a:t>keep </a:t>
            </a:r>
            <a:r>
              <a:rPr lang="en-IN" dirty="0" smtClean="0"/>
              <a:t>reserves.</a:t>
            </a:r>
          </a:p>
          <a:p>
            <a:pPr algn="just">
              <a:buFont typeface="Wingdings" panose="05000000000000000000" pitchFamily="2" charset="2"/>
              <a:buChar char="Ø"/>
            </a:pPr>
            <a:r>
              <a:rPr lang="en-IN" dirty="0"/>
              <a:t>I</a:t>
            </a:r>
            <a:r>
              <a:rPr lang="en-US" dirty="0" smtClean="0"/>
              <a:t>n </a:t>
            </a:r>
            <a:r>
              <a:rPr lang="en-US" dirty="0"/>
              <a:t>addition, banks are subject to </a:t>
            </a:r>
            <a:r>
              <a:rPr lang="en-US" dirty="0" smtClean="0"/>
              <a:t>reserve requirements</a:t>
            </a:r>
            <a:r>
              <a:rPr lang="en-US" dirty="0"/>
              <a:t>, which require them to hold reserves in some proportion </a:t>
            </a:r>
            <a:r>
              <a:rPr lang="en-US" dirty="0" smtClean="0"/>
              <a:t>of their demand </a:t>
            </a:r>
            <a:r>
              <a:rPr lang="en-US" dirty="0"/>
              <a:t>deposits. In </a:t>
            </a:r>
            <a:r>
              <a:rPr lang="en-US" dirty="0" smtClean="0"/>
              <a:t>India, </a:t>
            </a:r>
            <a:r>
              <a:rPr lang="en-US" b="1" dirty="0"/>
              <a:t>reserve requirements are set by </a:t>
            </a:r>
            <a:r>
              <a:rPr lang="en-US" b="1" dirty="0" smtClean="0"/>
              <a:t>the </a:t>
            </a:r>
            <a:r>
              <a:rPr lang="en-IN" b="1" dirty="0" smtClean="0"/>
              <a:t>RBI (CRR).</a:t>
            </a:r>
            <a:endParaRPr lang="en-US" b="1" dirty="0" smtClean="0"/>
          </a:p>
          <a:p>
            <a:endParaRPr lang="en-IN" dirty="0"/>
          </a:p>
          <a:p>
            <a:endParaRPr lang="en-IN" dirty="0"/>
          </a:p>
        </p:txBody>
      </p:sp>
    </p:spTree>
    <p:extLst>
      <p:ext uri="{BB962C8B-B14F-4D97-AF65-F5344CB8AC3E}">
        <p14:creationId xmlns:p14="http://schemas.microsoft.com/office/powerpoint/2010/main" val="678858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1982643"/>
            <a:ext cx="10515600" cy="4351338"/>
          </a:xfrm>
        </p:spPr>
        <p:txBody>
          <a:bodyPr>
            <a:normAutofit/>
          </a:bodyPr>
          <a:lstStyle/>
          <a:p>
            <a:pPr algn="just"/>
            <a:r>
              <a:rPr lang="en-US" dirty="0" smtClean="0"/>
              <a:t>The </a:t>
            </a:r>
            <a:r>
              <a:rPr lang="en-US" dirty="0"/>
              <a:t>distinction between bonds and loans is unimportant </a:t>
            </a:r>
            <a:r>
              <a:rPr lang="en-US" dirty="0" smtClean="0"/>
              <a:t>at present—which </a:t>
            </a:r>
            <a:r>
              <a:rPr lang="en-US" dirty="0"/>
              <a:t>is to understand how the money supply is determined.</a:t>
            </a:r>
          </a:p>
          <a:p>
            <a:pPr algn="just"/>
            <a:r>
              <a:rPr lang="en-US" dirty="0"/>
              <a:t>For this reason, to keep the discussion simple, we will </a:t>
            </a:r>
            <a:r>
              <a:rPr lang="en-US" dirty="0" smtClean="0"/>
              <a:t>assume </a:t>
            </a:r>
            <a:r>
              <a:rPr lang="en-US" dirty="0"/>
              <a:t>that banks do not make loans, that they hold only reserves and </a:t>
            </a:r>
            <a:r>
              <a:rPr lang="en-US" dirty="0" smtClean="0"/>
              <a:t>bonds </a:t>
            </a:r>
            <a:r>
              <a:rPr lang="en-IN" dirty="0" smtClean="0"/>
              <a:t>as </a:t>
            </a:r>
            <a:r>
              <a:rPr lang="en-IN" dirty="0"/>
              <a:t>assets.</a:t>
            </a:r>
          </a:p>
        </p:txBody>
      </p:sp>
    </p:spTree>
    <p:extLst>
      <p:ext uri="{BB962C8B-B14F-4D97-AF65-F5344CB8AC3E}">
        <p14:creationId xmlns:p14="http://schemas.microsoft.com/office/powerpoint/2010/main" val="2083603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820"/>
          </a:xfrm>
          <a:solidFill>
            <a:schemeClr val="accent3">
              <a:lumMod val="60000"/>
              <a:lumOff val="40000"/>
            </a:schemeClr>
          </a:solidFill>
        </p:spPr>
        <p:txBody>
          <a:bodyPr/>
          <a:lstStyle/>
          <a:p>
            <a:pPr algn="ctr"/>
            <a:r>
              <a:rPr lang="en-US" dirty="0" smtClean="0"/>
              <a:t>Supply and Demand for Central Bank Money</a:t>
            </a:r>
            <a:endParaRPr lang="en-IN" dirty="0"/>
          </a:p>
        </p:txBody>
      </p:sp>
      <p:sp>
        <p:nvSpPr>
          <p:cNvPr id="3" name="Content Placeholder 2"/>
          <p:cNvSpPr>
            <a:spLocks noGrp="1"/>
          </p:cNvSpPr>
          <p:nvPr>
            <p:ph idx="1"/>
          </p:nvPr>
        </p:nvSpPr>
        <p:spPr>
          <a:xfrm>
            <a:off x="746991" y="1825624"/>
            <a:ext cx="10698018" cy="4686011"/>
          </a:xfrm>
        </p:spPr>
        <p:txBody>
          <a:bodyPr>
            <a:normAutofit fontScale="92500" lnSpcReduction="20000"/>
          </a:bodyPr>
          <a:lstStyle/>
          <a:p>
            <a:pPr algn="just"/>
            <a:r>
              <a:rPr lang="en-IN" dirty="0"/>
              <a:t>The assets </a:t>
            </a:r>
            <a:r>
              <a:rPr lang="en-IN" dirty="0" smtClean="0"/>
              <a:t>of </a:t>
            </a:r>
            <a:r>
              <a:rPr lang="en-US" dirty="0" smtClean="0"/>
              <a:t>the </a:t>
            </a:r>
            <a:r>
              <a:rPr lang="en-US" dirty="0"/>
              <a:t>central bank are the bonds it holds. The liabilities of the central bank </a:t>
            </a:r>
            <a:r>
              <a:rPr lang="en-US" dirty="0" smtClean="0"/>
              <a:t>are the </a:t>
            </a:r>
            <a:r>
              <a:rPr lang="en-US" dirty="0"/>
              <a:t>money it has issued, </a:t>
            </a:r>
            <a:r>
              <a:rPr lang="en-US" b="1" dirty="0"/>
              <a:t>central bank money</a:t>
            </a:r>
            <a:r>
              <a:rPr lang="en-US" dirty="0"/>
              <a:t>. The new feature is that not </a:t>
            </a:r>
            <a:r>
              <a:rPr lang="en-US" dirty="0" smtClean="0"/>
              <a:t>all of </a:t>
            </a:r>
            <a:r>
              <a:rPr lang="en-US" dirty="0"/>
              <a:t>central bank money is held as currency by the public. Some of it is held </a:t>
            </a:r>
            <a:r>
              <a:rPr lang="en-US" dirty="0" smtClean="0"/>
              <a:t>as </a:t>
            </a:r>
            <a:r>
              <a:rPr lang="en-IN" dirty="0" smtClean="0"/>
              <a:t>reserves </a:t>
            </a:r>
            <a:r>
              <a:rPr lang="en-IN" dirty="0"/>
              <a:t>by </a:t>
            </a:r>
            <a:r>
              <a:rPr lang="en-IN" dirty="0" smtClean="0"/>
              <a:t>banks.</a:t>
            </a:r>
          </a:p>
          <a:p>
            <a:pPr algn="just"/>
            <a:r>
              <a:rPr lang="en-US" dirty="0" smtClean="0"/>
              <a:t>The </a:t>
            </a:r>
            <a:r>
              <a:rPr lang="en-US" dirty="0"/>
              <a:t>easiest way to think about how the interest rate in this economy is determined </a:t>
            </a:r>
            <a:r>
              <a:rPr lang="en-US" dirty="0" smtClean="0"/>
              <a:t>is by </a:t>
            </a:r>
            <a:r>
              <a:rPr lang="en-US" dirty="0"/>
              <a:t>thinking in terms of the supply and the demand for </a:t>
            </a:r>
            <a:r>
              <a:rPr lang="en-US" i="1" dirty="0"/>
              <a:t>central bank </a:t>
            </a:r>
            <a:r>
              <a:rPr lang="en-US" i="1" dirty="0" smtClean="0"/>
              <a:t>money.</a:t>
            </a:r>
          </a:p>
          <a:p>
            <a:pPr algn="just"/>
            <a:r>
              <a:rPr lang="en-US" b="1" dirty="0"/>
              <a:t>The demand for money by people is for both </a:t>
            </a:r>
            <a:r>
              <a:rPr lang="en-US" b="1" dirty="0" smtClean="0"/>
              <a:t>demand deposits </a:t>
            </a:r>
            <a:r>
              <a:rPr lang="en-US" b="1" dirty="0"/>
              <a:t>and currency</a:t>
            </a:r>
            <a:r>
              <a:rPr lang="en-US" dirty="0"/>
              <a:t>. Because banks have to hold reserves against </a:t>
            </a:r>
            <a:r>
              <a:rPr lang="en-US" dirty="0" smtClean="0"/>
              <a:t>demand deposits</a:t>
            </a:r>
            <a:r>
              <a:rPr lang="en-US" dirty="0"/>
              <a:t>, </a:t>
            </a:r>
            <a:r>
              <a:rPr lang="en-US" dirty="0" smtClean="0"/>
              <a:t>demand </a:t>
            </a:r>
            <a:r>
              <a:rPr lang="en-US" dirty="0"/>
              <a:t>deposits leads to a demand for reserves </a:t>
            </a:r>
            <a:r>
              <a:rPr lang="en-US" dirty="0" smtClean="0"/>
              <a:t>by banks</a:t>
            </a:r>
            <a:r>
              <a:rPr lang="en-US" dirty="0"/>
              <a:t>. Consequently, </a:t>
            </a:r>
            <a:r>
              <a:rPr lang="en-US" b="1" dirty="0"/>
              <a:t>the demand for central bank money is equal to the </a:t>
            </a:r>
            <a:r>
              <a:rPr lang="en-US" b="1" dirty="0" smtClean="0"/>
              <a:t>demand for </a:t>
            </a:r>
            <a:r>
              <a:rPr lang="en-US" b="1" dirty="0"/>
              <a:t>reserves by banks plus the demand for currency</a:t>
            </a:r>
            <a:r>
              <a:rPr lang="en-US" b="1" dirty="0" smtClean="0"/>
              <a:t>.</a:t>
            </a:r>
          </a:p>
          <a:p>
            <a:pPr algn="just"/>
            <a:r>
              <a:rPr lang="en-IN" dirty="0"/>
              <a:t>The </a:t>
            </a:r>
            <a:r>
              <a:rPr lang="en-IN" dirty="0" smtClean="0"/>
              <a:t>supply </a:t>
            </a:r>
            <a:r>
              <a:rPr lang="en-US" dirty="0" smtClean="0"/>
              <a:t>of </a:t>
            </a:r>
            <a:r>
              <a:rPr lang="en-US" dirty="0"/>
              <a:t>central bank money is determined by the central bank. </a:t>
            </a:r>
            <a:r>
              <a:rPr lang="en-US" b="1" dirty="0" smtClean="0"/>
              <a:t>The </a:t>
            </a:r>
            <a:r>
              <a:rPr lang="en-US" b="1" dirty="0"/>
              <a:t>interest rate must be such that the demand and the supply of central </a:t>
            </a:r>
            <a:r>
              <a:rPr lang="en-US" b="1" dirty="0" smtClean="0"/>
              <a:t>bank </a:t>
            </a:r>
            <a:r>
              <a:rPr lang="en-IN" b="1" dirty="0" smtClean="0"/>
              <a:t>money </a:t>
            </a:r>
            <a:r>
              <a:rPr lang="en-IN" b="1" dirty="0"/>
              <a:t>are equal.</a:t>
            </a:r>
          </a:p>
        </p:txBody>
      </p:sp>
    </p:spTree>
    <p:extLst>
      <p:ext uri="{BB962C8B-B14F-4D97-AF65-F5344CB8AC3E}">
        <p14:creationId xmlns:p14="http://schemas.microsoft.com/office/powerpoint/2010/main" val="2622704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a:solidFill>
            <a:schemeClr val="tx2">
              <a:lumMod val="60000"/>
              <a:lumOff val="40000"/>
            </a:schemeClr>
          </a:solidFill>
        </p:spPr>
        <p:txBody>
          <a:bodyPr/>
          <a:lstStyle/>
          <a:p>
            <a:pPr algn="ctr"/>
            <a:r>
              <a:rPr lang="en-US" dirty="0" smtClean="0"/>
              <a:t>Balance sheet of central bank and banks</a:t>
            </a:r>
            <a:endParaRPr lang="en-IN" dirty="0"/>
          </a:p>
        </p:txBody>
      </p:sp>
      <p:pic>
        <p:nvPicPr>
          <p:cNvPr id="4" name="Content Placeholder 3"/>
          <p:cNvPicPr>
            <a:picLocks noGrp="1" noChangeAspect="1"/>
          </p:cNvPicPr>
          <p:nvPr>
            <p:ph idx="1"/>
          </p:nvPr>
        </p:nvPicPr>
        <p:blipFill>
          <a:blip r:embed="rId2"/>
          <a:stretch>
            <a:fillRect/>
          </a:stretch>
        </p:blipFill>
        <p:spPr>
          <a:xfrm>
            <a:off x="2992581" y="1996748"/>
            <a:ext cx="6206837" cy="4215496"/>
          </a:xfrm>
          <a:prstGeom prst="rect">
            <a:avLst/>
          </a:prstGeom>
        </p:spPr>
      </p:pic>
    </p:spTree>
    <p:extLst>
      <p:ext uri="{BB962C8B-B14F-4D97-AF65-F5344CB8AC3E}">
        <p14:creationId xmlns:p14="http://schemas.microsoft.com/office/powerpoint/2010/main" val="47614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95552" y="1934448"/>
            <a:ext cx="9886879" cy="3607370"/>
          </a:xfrm>
          <a:prstGeom prst="rect">
            <a:avLst/>
          </a:prstGeom>
        </p:spPr>
      </p:pic>
    </p:spTree>
    <p:extLst>
      <p:ext uri="{BB962C8B-B14F-4D97-AF65-F5344CB8AC3E}">
        <p14:creationId xmlns:p14="http://schemas.microsoft.com/office/powerpoint/2010/main" val="174201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041" y="245053"/>
            <a:ext cx="10515600" cy="1186583"/>
          </a:xfrm>
          <a:solidFill>
            <a:schemeClr val="accent2">
              <a:lumMod val="40000"/>
              <a:lumOff val="60000"/>
            </a:schemeClr>
          </a:solidFill>
        </p:spPr>
        <p:txBody>
          <a:bodyPr/>
          <a:lstStyle/>
          <a:p>
            <a:pPr algn="ctr"/>
            <a:r>
              <a:rPr lang="en-US" dirty="0" smtClean="0"/>
              <a:t>The Demand for Money</a:t>
            </a:r>
            <a:endParaRPr lang="en-IN" dirty="0"/>
          </a:p>
        </p:txBody>
      </p:sp>
      <p:sp>
        <p:nvSpPr>
          <p:cNvPr id="3" name="Content Placeholder 2"/>
          <p:cNvSpPr>
            <a:spLocks noGrp="1"/>
          </p:cNvSpPr>
          <p:nvPr>
            <p:ph idx="1"/>
          </p:nvPr>
        </p:nvSpPr>
        <p:spPr>
          <a:xfrm>
            <a:off x="700809" y="1602510"/>
            <a:ext cx="10707832" cy="4825999"/>
          </a:xfrm>
        </p:spPr>
        <p:txBody>
          <a:bodyPr>
            <a:normAutofit fontScale="92500" lnSpcReduction="10000"/>
          </a:bodyPr>
          <a:lstStyle/>
          <a:p>
            <a:pPr algn="just"/>
            <a:r>
              <a:rPr lang="en-US" dirty="0"/>
              <a:t>Suppose, as a result of having steadily saved part of your income in the past, </a:t>
            </a:r>
            <a:r>
              <a:rPr lang="en-US" dirty="0" smtClean="0"/>
              <a:t>your financial </a:t>
            </a:r>
            <a:r>
              <a:rPr lang="en-US" dirty="0"/>
              <a:t>wealth today is </a:t>
            </a:r>
            <a:r>
              <a:rPr lang="en-US" dirty="0" smtClean="0"/>
              <a:t>Rs 50,000</a:t>
            </a:r>
            <a:r>
              <a:rPr lang="en-US" dirty="0"/>
              <a:t>. You may intend to keep saving in the future and </a:t>
            </a:r>
            <a:r>
              <a:rPr lang="en-US" dirty="0" smtClean="0"/>
              <a:t>increase your </a:t>
            </a:r>
            <a:r>
              <a:rPr lang="en-US" dirty="0"/>
              <a:t>wealth further, but its value today is given. Suppose also that </a:t>
            </a:r>
            <a:r>
              <a:rPr lang="en-US" b="1" dirty="0"/>
              <a:t>you only </a:t>
            </a:r>
            <a:r>
              <a:rPr lang="en-US" b="1" dirty="0" smtClean="0"/>
              <a:t>have the </a:t>
            </a:r>
            <a:r>
              <a:rPr lang="en-US" b="1" dirty="0"/>
              <a:t>choice between two assets, money and </a:t>
            </a:r>
            <a:r>
              <a:rPr lang="en-US" b="1" dirty="0" smtClean="0"/>
              <a:t>bonds</a:t>
            </a:r>
            <a:r>
              <a:rPr lang="en-US" dirty="0" smtClean="0"/>
              <a:t>.</a:t>
            </a:r>
          </a:p>
          <a:p>
            <a:pPr algn="just"/>
            <a:r>
              <a:rPr lang="en-US" i="1" dirty="0" smtClean="0"/>
              <a:t>Money</a:t>
            </a:r>
            <a:r>
              <a:rPr lang="en-US" dirty="0"/>
              <a:t>, which you can use for transactions, pays no interest. In the real </a:t>
            </a:r>
            <a:r>
              <a:rPr lang="en-US" dirty="0" smtClean="0"/>
              <a:t>world, there </a:t>
            </a:r>
            <a:r>
              <a:rPr lang="en-US" dirty="0"/>
              <a:t>are </a:t>
            </a:r>
            <a:r>
              <a:rPr lang="en-US" b="1" dirty="0"/>
              <a:t>two types of money</a:t>
            </a:r>
            <a:r>
              <a:rPr lang="en-US" dirty="0"/>
              <a:t>: </a:t>
            </a:r>
            <a:r>
              <a:rPr lang="en-US" b="1" dirty="0" smtClean="0"/>
              <a:t>currency</a:t>
            </a:r>
            <a:r>
              <a:rPr lang="en-US" dirty="0"/>
              <a:t> </a:t>
            </a:r>
            <a:r>
              <a:rPr lang="en-US" dirty="0" smtClean="0"/>
              <a:t>(coins </a:t>
            </a:r>
            <a:r>
              <a:rPr lang="en-US" dirty="0"/>
              <a:t>and </a:t>
            </a:r>
            <a:r>
              <a:rPr lang="en-US" dirty="0" smtClean="0"/>
              <a:t>bills), </a:t>
            </a:r>
            <a:r>
              <a:rPr lang="en-US" dirty="0"/>
              <a:t>and </a:t>
            </a:r>
            <a:r>
              <a:rPr lang="en-US" b="1" dirty="0" smtClean="0"/>
              <a:t>demand  deposits</a:t>
            </a:r>
            <a:r>
              <a:rPr lang="en-US" dirty="0" smtClean="0"/>
              <a:t>, the </a:t>
            </a:r>
            <a:r>
              <a:rPr lang="en-US" dirty="0"/>
              <a:t>bank deposits on which you can write </a:t>
            </a:r>
            <a:r>
              <a:rPr lang="en-US" dirty="0" err="1" smtClean="0"/>
              <a:t>cheques</a:t>
            </a:r>
            <a:r>
              <a:rPr lang="en-US" dirty="0" smtClean="0"/>
              <a:t>. </a:t>
            </a:r>
            <a:r>
              <a:rPr lang="en-US" dirty="0"/>
              <a:t>The sum of currency </a:t>
            </a:r>
            <a:r>
              <a:rPr lang="en-US" dirty="0" smtClean="0"/>
              <a:t>and demand </a:t>
            </a:r>
            <a:r>
              <a:rPr lang="en-US" dirty="0"/>
              <a:t>deposits is called </a:t>
            </a:r>
            <a:r>
              <a:rPr lang="en-US" b="1" dirty="0"/>
              <a:t>M1</a:t>
            </a:r>
            <a:r>
              <a:rPr lang="en-US" dirty="0" smtClean="0"/>
              <a:t>.</a:t>
            </a:r>
          </a:p>
          <a:p>
            <a:pPr algn="just"/>
            <a:r>
              <a:rPr lang="en-US" b="1" dirty="0"/>
              <a:t>Bonds </a:t>
            </a:r>
            <a:r>
              <a:rPr lang="en-US" dirty="0"/>
              <a:t>pay a positive interest rate, </a:t>
            </a:r>
            <a:r>
              <a:rPr lang="en-US" i="1" dirty="0" err="1"/>
              <a:t>i</a:t>
            </a:r>
            <a:r>
              <a:rPr lang="en-US" dirty="0"/>
              <a:t>, but they cannot be used for transactions. </a:t>
            </a:r>
            <a:r>
              <a:rPr lang="en-US" dirty="0" smtClean="0"/>
              <a:t>In the </a:t>
            </a:r>
            <a:r>
              <a:rPr lang="en-US" dirty="0"/>
              <a:t>real world, there are many types of bonds and other financial assets, each </a:t>
            </a:r>
            <a:r>
              <a:rPr lang="en-US" dirty="0" smtClean="0"/>
              <a:t>associated with </a:t>
            </a:r>
            <a:r>
              <a:rPr lang="en-US" dirty="0"/>
              <a:t>a specific interest rate. For the time being, we will also ignore </a:t>
            </a:r>
            <a:r>
              <a:rPr lang="en-US" dirty="0" smtClean="0"/>
              <a:t>this aspect </a:t>
            </a:r>
            <a:r>
              <a:rPr lang="en-US" dirty="0"/>
              <a:t>of reality and assume that there is just one type of bond and that it pays, </a:t>
            </a:r>
            <a:r>
              <a:rPr lang="en-US" i="1" dirty="0" err="1" smtClean="0"/>
              <a:t>i</a:t>
            </a:r>
            <a:r>
              <a:rPr lang="en-US" dirty="0" smtClean="0"/>
              <a:t>, </a:t>
            </a:r>
            <a:r>
              <a:rPr lang="en-IN" dirty="0" smtClean="0"/>
              <a:t>the </a:t>
            </a:r>
            <a:r>
              <a:rPr lang="en-IN" dirty="0"/>
              <a:t>rate of interest</a:t>
            </a:r>
            <a:r>
              <a:rPr lang="en-IN" dirty="0" smtClean="0"/>
              <a:t>.</a:t>
            </a:r>
          </a:p>
        </p:txBody>
      </p:sp>
    </p:spTree>
    <p:extLst>
      <p:ext uri="{BB962C8B-B14F-4D97-AF65-F5344CB8AC3E}">
        <p14:creationId xmlns:p14="http://schemas.microsoft.com/office/powerpoint/2010/main" val="1864136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8110"/>
          </a:xfrm>
          <a:solidFill>
            <a:schemeClr val="tx2">
              <a:lumMod val="40000"/>
              <a:lumOff val="60000"/>
            </a:schemeClr>
          </a:solidFill>
        </p:spPr>
        <p:txBody>
          <a:bodyPr/>
          <a:lstStyle/>
          <a:p>
            <a:pPr algn="ctr"/>
            <a:r>
              <a:rPr lang="en-US" dirty="0" smtClean="0"/>
              <a:t>The Demand for Money</a:t>
            </a:r>
            <a:endParaRPr lang="en-IN" dirty="0"/>
          </a:p>
        </p:txBody>
      </p:sp>
      <p:sp>
        <p:nvSpPr>
          <p:cNvPr id="3" name="Content Placeholder 2"/>
          <p:cNvSpPr>
            <a:spLocks noGrp="1"/>
          </p:cNvSpPr>
          <p:nvPr>
            <p:ph idx="1"/>
          </p:nvPr>
        </p:nvSpPr>
        <p:spPr/>
        <p:txBody>
          <a:bodyPr>
            <a:normAutofit lnSpcReduction="10000"/>
          </a:bodyPr>
          <a:lstStyle/>
          <a:p>
            <a:pPr algn="just"/>
            <a:r>
              <a:rPr lang="en-US" dirty="0"/>
              <a:t>When people can hold both currency and </a:t>
            </a:r>
            <a:r>
              <a:rPr lang="en-US" dirty="0" smtClean="0"/>
              <a:t>demand deposits</a:t>
            </a:r>
            <a:r>
              <a:rPr lang="en-US" dirty="0"/>
              <a:t>, the demand for </a:t>
            </a:r>
            <a:r>
              <a:rPr lang="en-US" dirty="0" smtClean="0"/>
              <a:t>money involves </a:t>
            </a:r>
            <a:r>
              <a:rPr lang="en-US" b="1" i="1" dirty="0"/>
              <a:t>two </a:t>
            </a:r>
            <a:r>
              <a:rPr lang="en-US" b="1" dirty="0"/>
              <a:t>decisions</a:t>
            </a:r>
            <a:r>
              <a:rPr lang="en-US" dirty="0"/>
              <a:t>. First, people must decide how much money to hold. </a:t>
            </a:r>
            <a:r>
              <a:rPr lang="en-US" dirty="0" smtClean="0"/>
              <a:t>Second, they </a:t>
            </a:r>
            <a:r>
              <a:rPr lang="en-US" dirty="0"/>
              <a:t>must decide how much of this money to hold in currency and how much to </a:t>
            </a:r>
            <a:r>
              <a:rPr lang="en-US" dirty="0" smtClean="0"/>
              <a:t>hold </a:t>
            </a:r>
            <a:r>
              <a:rPr lang="en-IN" dirty="0" smtClean="0"/>
              <a:t>in demand </a:t>
            </a:r>
            <a:r>
              <a:rPr lang="en-IN" dirty="0"/>
              <a:t>deposits.</a:t>
            </a:r>
          </a:p>
          <a:p>
            <a:pPr algn="just"/>
            <a:r>
              <a:rPr lang="en-US" dirty="0"/>
              <a:t>It is reasonable to assume that the overall demand for money (currency plus </a:t>
            </a:r>
            <a:r>
              <a:rPr lang="en-US" dirty="0" smtClean="0"/>
              <a:t>demand deposits</a:t>
            </a:r>
            <a:r>
              <a:rPr lang="en-US" dirty="0"/>
              <a:t>) is given by the same factors as before. People will hold more money </a:t>
            </a:r>
            <a:r>
              <a:rPr lang="en-US" dirty="0" smtClean="0"/>
              <a:t>the higher </a:t>
            </a:r>
            <a:r>
              <a:rPr lang="en-US" dirty="0"/>
              <a:t>the level of transactions and the lower the interest rate on </a:t>
            </a:r>
            <a:r>
              <a:rPr lang="en-US" dirty="0" smtClean="0"/>
              <a:t>bonds.</a:t>
            </a:r>
          </a:p>
          <a:p>
            <a:pPr marL="0" indent="0" algn="ctr">
              <a:buNone/>
            </a:pPr>
            <a:r>
              <a:rPr lang="en-US" i="1" dirty="0" err="1"/>
              <a:t>M</a:t>
            </a:r>
            <a:r>
              <a:rPr lang="en-US" i="1" baseline="30000" dirty="0" err="1"/>
              <a:t>d</a:t>
            </a:r>
            <a:r>
              <a:rPr lang="en-US" i="1" baseline="30000" dirty="0"/>
              <a:t> </a:t>
            </a:r>
            <a:r>
              <a:rPr lang="en-US" dirty="0"/>
              <a:t>=Y. L(</a:t>
            </a:r>
            <a:r>
              <a:rPr lang="en-US" dirty="0" err="1"/>
              <a:t>i</a:t>
            </a:r>
            <a:r>
              <a:rPr lang="en-US" dirty="0"/>
              <a:t>)</a:t>
            </a:r>
          </a:p>
          <a:p>
            <a:pPr marL="0" indent="0" algn="just">
              <a:buNone/>
            </a:pPr>
            <a:r>
              <a:rPr lang="en-US" dirty="0"/>
              <a:t>                                                                    </a:t>
            </a:r>
            <a:r>
              <a:rPr lang="en-US" dirty="0" smtClean="0"/>
              <a:t>(-)</a:t>
            </a:r>
            <a:endParaRPr lang="en-US" dirty="0"/>
          </a:p>
          <a:p>
            <a:pPr algn="just"/>
            <a:endParaRPr lang="en-IN" dirty="0"/>
          </a:p>
        </p:txBody>
      </p:sp>
    </p:spTree>
    <p:extLst>
      <p:ext uri="{BB962C8B-B14F-4D97-AF65-F5344CB8AC3E}">
        <p14:creationId xmlns:p14="http://schemas.microsoft.com/office/powerpoint/2010/main" val="1158179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418" y="1228435"/>
            <a:ext cx="11065164" cy="5772727"/>
          </a:xfrm>
        </p:spPr>
        <p:txBody>
          <a:bodyPr/>
          <a:lstStyle/>
          <a:p>
            <a:pPr algn="just"/>
            <a:r>
              <a:rPr lang="en-US" dirty="0"/>
              <a:t>How do people decide how much to hold </a:t>
            </a:r>
            <a:r>
              <a:rPr lang="en-US" dirty="0" smtClean="0"/>
              <a:t>in currency</a:t>
            </a:r>
            <a:r>
              <a:rPr lang="en-US" dirty="0"/>
              <a:t>, and how much in </a:t>
            </a:r>
            <a:r>
              <a:rPr lang="en-US" dirty="0" smtClean="0"/>
              <a:t>demand </a:t>
            </a:r>
            <a:r>
              <a:rPr lang="en-US" dirty="0"/>
              <a:t>deposits? Currency is more convenient for </a:t>
            </a:r>
            <a:r>
              <a:rPr lang="en-US" dirty="0" smtClean="0"/>
              <a:t>small transactions </a:t>
            </a:r>
            <a:r>
              <a:rPr lang="en-US" dirty="0"/>
              <a:t>(it is also more convenient for illegal transactions.) </a:t>
            </a:r>
            <a:r>
              <a:rPr lang="en-US" dirty="0" smtClean="0"/>
              <a:t>Cheques </a:t>
            </a:r>
            <a:r>
              <a:rPr lang="en-US" dirty="0"/>
              <a:t>are more </a:t>
            </a:r>
            <a:r>
              <a:rPr lang="en-US" dirty="0" smtClean="0"/>
              <a:t>convenient for </a:t>
            </a:r>
            <a:r>
              <a:rPr lang="en-US" dirty="0"/>
              <a:t>large transactions. Holding money in your </a:t>
            </a:r>
            <a:r>
              <a:rPr lang="en-US" dirty="0" smtClean="0"/>
              <a:t>saving </a:t>
            </a:r>
            <a:r>
              <a:rPr lang="en-US" dirty="0"/>
              <a:t>account is safer </a:t>
            </a:r>
            <a:r>
              <a:rPr lang="en-US" dirty="0" smtClean="0"/>
              <a:t>than </a:t>
            </a:r>
            <a:r>
              <a:rPr lang="en-IN" dirty="0" smtClean="0"/>
              <a:t>holding </a:t>
            </a:r>
            <a:r>
              <a:rPr lang="en-IN" dirty="0"/>
              <a:t>cash</a:t>
            </a:r>
            <a:r>
              <a:rPr lang="en-IN" dirty="0" smtClean="0"/>
              <a:t>.</a:t>
            </a:r>
          </a:p>
          <a:p>
            <a:pPr algn="just"/>
            <a:r>
              <a:rPr lang="en-US" dirty="0"/>
              <a:t>Let’s assume people hold a fixed proportion of their money in </a:t>
            </a:r>
            <a:r>
              <a:rPr lang="en-US" dirty="0" smtClean="0"/>
              <a:t>currency </a:t>
            </a:r>
            <a:r>
              <a:rPr lang="en-US" i="1" dirty="0" smtClean="0"/>
              <a:t>c</a:t>
            </a:r>
            <a:r>
              <a:rPr lang="en-US" dirty="0"/>
              <a:t> </a:t>
            </a:r>
            <a:r>
              <a:rPr lang="en-US" dirty="0" smtClean="0"/>
              <a:t>and</a:t>
            </a:r>
            <a:r>
              <a:rPr lang="en-US" dirty="0"/>
              <a:t>, by implication, hold a fixed proportion </a:t>
            </a:r>
            <a:r>
              <a:rPr lang="en-US" dirty="0" smtClean="0"/>
              <a:t>(1 – </a:t>
            </a:r>
            <a:r>
              <a:rPr lang="en-US" i="1" dirty="0" smtClean="0"/>
              <a:t>c</a:t>
            </a:r>
            <a:r>
              <a:rPr lang="en-US" dirty="0"/>
              <a:t>)</a:t>
            </a:r>
            <a:r>
              <a:rPr lang="en-US" dirty="0" smtClean="0"/>
              <a:t> in demand </a:t>
            </a:r>
            <a:r>
              <a:rPr lang="en-IN" dirty="0" smtClean="0"/>
              <a:t>deposits. We can then write</a:t>
            </a:r>
          </a:p>
          <a:p>
            <a:pPr marL="0" indent="0" algn="ctr">
              <a:buNone/>
            </a:pPr>
            <a:r>
              <a:rPr lang="en-IN" b="1" dirty="0" err="1"/>
              <a:t>CU</a:t>
            </a:r>
            <a:r>
              <a:rPr lang="en-IN" b="1" baseline="30000" dirty="0" err="1"/>
              <a:t>d</a:t>
            </a:r>
            <a:r>
              <a:rPr lang="en-IN" b="1" dirty="0"/>
              <a:t> </a:t>
            </a:r>
            <a:r>
              <a:rPr lang="en-IN" b="1" dirty="0" smtClean="0"/>
              <a:t>(demand for currency)= </a:t>
            </a:r>
            <a:r>
              <a:rPr lang="en-IN" b="1" dirty="0" err="1" smtClean="0"/>
              <a:t>c.M</a:t>
            </a:r>
            <a:r>
              <a:rPr lang="en-IN" b="1" baseline="30000" dirty="0" err="1" smtClean="0"/>
              <a:t>d</a:t>
            </a:r>
            <a:r>
              <a:rPr lang="en-IN" b="1" dirty="0" smtClean="0"/>
              <a:t> </a:t>
            </a:r>
            <a:endParaRPr lang="en-IN" b="1" dirty="0"/>
          </a:p>
          <a:p>
            <a:pPr marL="0" indent="0" algn="ctr">
              <a:buNone/>
            </a:pPr>
            <a:r>
              <a:rPr lang="en-IN" b="1" dirty="0" err="1"/>
              <a:t>D</a:t>
            </a:r>
            <a:r>
              <a:rPr lang="en-IN" b="1" baseline="30000" dirty="0" err="1"/>
              <a:t>d</a:t>
            </a:r>
            <a:r>
              <a:rPr lang="en-IN" b="1" dirty="0"/>
              <a:t> </a:t>
            </a:r>
            <a:r>
              <a:rPr lang="en-IN" b="1" dirty="0" smtClean="0"/>
              <a:t>(demand for demand deposits)= (1 – c)</a:t>
            </a:r>
            <a:r>
              <a:rPr lang="en-IN" b="1" dirty="0"/>
              <a:t> </a:t>
            </a:r>
            <a:r>
              <a:rPr lang="en-IN" b="1" dirty="0" err="1"/>
              <a:t>M</a:t>
            </a:r>
            <a:r>
              <a:rPr lang="en-IN" b="1" baseline="30000" dirty="0" err="1"/>
              <a:t>d</a:t>
            </a:r>
            <a:r>
              <a:rPr lang="en-IN" b="1" dirty="0"/>
              <a:t> </a:t>
            </a:r>
            <a:endParaRPr lang="en-IN" b="1" dirty="0" smtClean="0"/>
          </a:p>
          <a:p>
            <a:pPr marL="0" indent="0" algn="just">
              <a:buNone/>
            </a:pPr>
            <a:endParaRPr lang="en-IN" b="1" dirty="0"/>
          </a:p>
        </p:txBody>
      </p:sp>
    </p:spTree>
    <p:extLst>
      <p:ext uri="{BB962C8B-B14F-4D97-AF65-F5344CB8AC3E}">
        <p14:creationId xmlns:p14="http://schemas.microsoft.com/office/powerpoint/2010/main" val="1833135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7347"/>
          </a:xfrm>
          <a:solidFill>
            <a:schemeClr val="accent2">
              <a:lumMod val="75000"/>
            </a:schemeClr>
          </a:solidFill>
        </p:spPr>
        <p:txBody>
          <a:bodyPr/>
          <a:lstStyle/>
          <a:p>
            <a:pPr algn="ctr"/>
            <a:r>
              <a:rPr lang="en-US" dirty="0" smtClean="0"/>
              <a:t>Demand for Reserves</a:t>
            </a:r>
            <a:endParaRPr lang="en-IN" dirty="0"/>
          </a:p>
        </p:txBody>
      </p:sp>
      <p:sp>
        <p:nvSpPr>
          <p:cNvPr id="3" name="Content Placeholder 2"/>
          <p:cNvSpPr>
            <a:spLocks noGrp="1"/>
          </p:cNvSpPr>
          <p:nvPr>
            <p:ph idx="1"/>
          </p:nvPr>
        </p:nvSpPr>
        <p:spPr>
          <a:xfrm>
            <a:off x="840509" y="1890280"/>
            <a:ext cx="10603346" cy="4501284"/>
          </a:xfrm>
        </p:spPr>
        <p:txBody>
          <a:bodyPr>
            <a:normAutofit fontScale="85000" lnSpcReduction="20000"/>
          </a:bodyPr>
          <a:lstStyle/>
          <a:p>
            <a:pPr algn="just"/>
            <a:r>
              <a:rPr lang="en-US" dirty="0"/>
              <a:t>The demand for </a:t>
            </a:r>
            <a:r>
              <a:rPr lang="en-US" dirty="0" smtClean="0"/>
              <a:t>demand </a:t>
            </a:r>
            <a:r>
              <a:rPr lang="en-US" dirty="0"/>
              <a:t>deposits leads to a demand by banks for reserves, </a:t>
            </a:r>
            <a:r>
              <a:rPr lang="en-US" dirty="0" smtClean="0"/>
              <a:t>the second </a:t>
            </a:r>
            <a:r>
              <a:rPr lang="en-US" dirty="0"/>
              <a:t>component of the demand for central bank money. To see how, let’s turn to </a:t>
            </a:r>
            <a:r>
              <a:rPr lang="en-US" dirty="0" smtClean="0"/>
              <a:t>the </a:t>
            </a:r>
            <a:r>
              <a:rPr lang="en-IN" dirty="0" smtClean="0"/>
              <a:t>behaviour </a:t>
            </a:r>
            <a:r>
              <a:rPr lang="en-IN" dirty="0"/>
              <a:t>of banks. </a:t>
            </a:r>
            <a:endParaRPr lang="en-IN" dirty="0" smtClean="0"/>
          </a:p>
          <a:p>
            <a:pPr algn="just"/>
            <a:r>
              <a:rPr lang="en-US" dirty="0" smtClean="0"/>
              <a:t>The </a:t>
            </a:r>
            <a:r>
              <a:rPr lang="en-US" dirty="0"/>
              <a:t>larger the amount of </a:t>
            </a:r>
            <a:r>
              <a:rPr lang="en-US" dirty="0" smtClean="0"/>
              <a:t>demand deposits</a:t>
            </a:r>
            <a:r>
              <a:rPr lang="en-US" dirty="0"/>
              <a:t>, the larger the amount of reserves the </a:t>
            </a:r>
            <a:r>
              <a:rPr lang="en-US" dirty="0" smtClean="0"/>
              <a:t>banks must </a:t>
            </a:r>
            <a:r>
              <a:rPr lang="en-US" dirty="0"/>
              <a:t>hold, both for precautionary and for regulatory reasons. Let </a:t>
            </a:r>
            <a:r>
              <a:rPr lang="el-GR" dirty="0"/>
              <a:t>θ</a:t>
            </a:r>
            <a:r>
              <a:rPr lang="en-US" dirty="0" smtClean="0"/>
              <a:t> </a:t>
            </a:r>
            <a:r>
              <a:rPr lang="en-US" dirty="0"/>
              <a:t>(the Greek </a:t>
            </a:r>
            <a:r>
              <a:rPr lang="en-US" dirty="0" smtClean="0"/>
              <a:t>lowercase letter </a:t>
            </a:r>
            <a:r>
              <a:rPr lang="en-US" dirty="0"/>
              <a:t>theta) be the reserve ratio, the amount of reserves banks hold </a:t>
            </a:r>
            <a:r>
              <a:rPr lang="en-US" dirty="0" smtClean="0"/>
              <a:t>per rupee of demand deposits</a:t>
            </a:r>
            <a:r>
              <a:rPr lang="en-US" dirty="0"/>
              <a:t>. </a:t>
            </a:r>
            <a:endParaRPr lang="en-US" dirty="0" smtClean="0"/>
          </a:p>
          <a:p>
            <a:pPr algn="just"/>
            <a:r>
              <a:rPr lang="en-US" dirty="0" smtClean="0"/>
              <a:t>Let </a:t>
            </a:r>
            <a:r>
              <a:rPr lang="en-US" i="1" dirty="0"/>
              <a:t>R </a:t>
            </a:r>
            <a:r>
              <a:rPr lang="en-US" dirty="0"/>
              <a:t>denote the reserves of banks. Let </a:t>
            </a:r>
            <a:r>
              <a:rPr lang="en-IN" dirty="0" err="1"/>
              <a:t>D</a:t>
            </a:r>
            <a:r>
              <a:rPr lang="en-IN" baseline="30000" dirty="0" err="1"/>
              <a:t>d</a:t>
            </a:r>
            <a:r>
              <a:rPr lang="en-US" i="1" dirty="0" smtClean="0"/>
              <a:t> </a:t>
            </a:r>
            <a:r>
              <a:rPr lang="en-US" dirty="0"/>
              <a:t>denote the </a:t>
            </a:r>
            <a:r>
              <a:rPr lang="en-US" dirty="0" smtClean="0"/>
              <a:t>rupee </a:t>
            </a:r>
            <a:r>
              <a:rPr lang="en-US" dirty="0"/>
              <a:t>amount of </a:t>
            </a:r>
            <a:r>
              <a:rPr lang="en-US" dirty="0" smtClean="0"/>
              <a:t>demand deposits</a:t>
            </a:r>
            <a:r>
              <a:rPr lang="en-US" dirty="0"/>
              <a:t>. Then, by the definition of </a:t>
            </a:r>
            <a:r>
              <a:rPr lang="el-GR" dirty="0"/>
              <a:t>θ</a:t>
            </a:r>
            <a:r>
              <a:rPr lang="en-US" dirty="0" smtClean="0"/>
              <a:t>, </a:t>
            </a:r>
            <a:r>
              <a:rPr lang="en-US" dirty="0"/>
              <a:t>the following relation holds between </a:t>
            </a:r>
            <a:r>
              <a:rPr lang="en-US" i="1" dirty="0"/>
              <a:t>R </a:t>
            </a:r>
            <a:r>
              <a:rPr lang="en-US" dirty="0"/>
              <a:t>and </a:t>
            </a:r>
            <a:r>
              <a:rPr lang="en-US" i="1" dirty="0"/>
              <a:t>D</a:t>
            </a:r>
            <a:r>
              <a:rPr lang="en-US" dirty="0"/>
              <a:t>:</a:t>
            </a:r>
          </a:p>
          <a:p>
            <a:pPr marL="0" indent="0" algn="ctr">
              <a:buNone/>
            </a:pPr>
            <a:r>
              <a:rPr lang="en-IN" dirty="0"/>
              <a:t>R = </a:t>
            </a:r>
            <a:r>
              <a:rPr lang="el-GR" dirty="0" smtClean="0"/>
              <a:t>θ</a:t>
            </a:r>
            <a:r>
              <a:rPr lang="en-IN" dirty="0"/>
              <a:t> </a:t>
            </a:r>
            <a:r>
              <a:rPr lang="en-IN" dirty="0" err="1"/>
              <a:t>D</a:t>
            </a:r>
            <a:r>
              <a:rPr lang="en-IN" baseline="30000" dirty="0" err="1"/>
              <a:t>d</a:t>
            </a:r>
            <a:r>
              <a:rPr lang="en-IN" baseline="30000" dirty="0"/>
              <a:t> </a:t>
            </a:r>
            <a:endParaRPr lang="en-IN" baseline="30000" dirty="0" smtClean="0"/>
          </a:p>
          <a:p>
            <a:pPr algn="just"/>
            <a:r>
              <a:rPr lang="en-US" dirty="0" smtClean="0"/>
              <a:t>If </a:t>
            </a:r>
            <a:r>
              <a:rPr lang="en-US" dirty="0"/>
              <a:t>people want to hold </a:t>
            </a:r>
            <a:r>
              <a:rPr lang="en-US" i="1" dirty="0" err="1"/>
              <a:t>D</a:t>
            </a:r>
            <a:r>
              <a:rPr lang="en-US" i="1" baseline="30000" dirty="0" err="1"/>
              <a:t>d</a:t>
            </a:r>
            <a:r>
              <a:rPr lang="en-US" i="1" dirty="0"/>
              <a:t> </a:t>
            </a:r>
            <a:r>
              <a:rPr lang="en-US" dirty="0"/>
              <a:t>in deposits, </a:t>
            </a:r>
            <a:r>
              <a:rPr lang="en-US" dirty="0" smtClean="0"/>
              <a:t>then, banks </a:t>
            </a:r>
            <a:r>
              <a:rPr lang="en-US" dirty="0"/>
              <a:t>must </a:t>
            </a:r>
            <a:r>
              <a:rPr lang="en-US" dirty="0" smtClean="0"/>
              <a:t>hold </a:t>
            </a:r>
            <a:r>
              <a:rPr lang="el-GR" dirty="0"/>
              <a:t>θ</a:t>
            </a:r>
            <a:r>
              <a:rPr lang="en-IN" dirty="0" err="1" smtClean="0"/>
              <a:t>D</a:t>
            </a:r>
            <a:r>
              <a:rPr lang="en-IN" baseline="30000" dirty="0" err="1" smtClean="0"/>
              <a:t>d</a:t>
            </a:r>
            <a:r>
              <a:rPr lang="en-IN" baseline="30000" dirty="0" smtClean="0"/>
              <a:t> </a:t>
            </a:r>
            <a:r>
              <a:rPr lang="en-IN" dirty="0" smtClean="0"/>
              <a:t>in reserves. Now R, the demand for reserves, can be written as</a:t>
            </a:r>
          </a:p>
          <a:p>
            <a:pPr marL="0" indent="0" algn="ctr">
              <a:buNone/>
            </a:pPr>
            <a:r>
              <a:rPr lang="en-IN" b="1" dirty="0" smtClean="0"/>
              <a:t>R</a:t>
            </a:r>
            <a:r>
              <a:rPr lang="en-IN" b="1" baseline="30000" dirty="0" smtClean="0"/>
              <a:t>d</a:t>
            </a:r>
            <a:r>
              <a:rPr lang="en-IN" b="1" dirty="0" smtClean="0"/>
              <a:t> </a:t>
            </a:r>
            <a:r>
              <a:rPr lang="en-IN" b="1" dirty="0"/>
              <a:t>= </a:t>
            </a:r>
            <a:r>
              <a:rPr lang="el-GR" b="1" dirty="0" smtClean="0"/>
              <a:t>θ</a:t>
            </a:r>
            <a:r>
              <a:rPr lang="en-US" b="1" dirty="0" smtClean="0"/>
              <a:t> (1-c) </a:t>
            </a:r>
            <a:r>
              <a:rPr lang="en-IN" b="1" dirty="0" err="1" smtClean="0"/>
              <a:t>M</a:t>
            </a:r>
            <a:r>
              <a:rPr lang="en-IN" b="1" baseline="30000" dirty="0" err="1" smtClean="0"/>
              <a:t>d</a:t>
            </a:r>
            <a:endParaRPr lang="en-IN" b="1" baseline="30000" dirty="0"/>
          </a:p>
          <a:p>
            <a:endParaRPr lang="en-IN" dirty="0" smtClean="0"/>
          </a:p>
          <a:p>
            <a:endParaRPr lang="en-IN" dirty="0"/>
          </a:p>
        </p:txBody>
      </p:sp>
    </p:spTree>
    <p:extLst>
      <p:ext uri="{BB962C8B-B14F-4D97-AF65-F5344CB8AC3E}">
        <p14:creationId xmlns:p14="http://schemas.microsoft.com/office/powerpoint/2010/main" val="1327766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3"/>
          </a:xfrm>
          <a:solidFill>
            <a:schemeClr val="accent6">
              <a:lumMod val="60000"/>
              <a:lumOff val="40000"/>
            </a:schemeClr>
          </a:solidFill>
        </p:spPr>
        <p:txBody>
          <a:bodyPr/>
          <a:lstStyle/>
          <a:p>
            <a:pPr algn="ctr"/>
            <a:r>
              <a:rPr lang="en-US" dirty="0" smtClean="0"/>
              <a:t>Demand for Central Bank Money</a:t>
            </a:r>
            <a:endParaRPr lang="en-IN" dirty="0"/>
          </a:p>
        </p:txBody>
      </p:sp>
      <p:sp>
        <p:nvSpPr>
          <p:cNvPr id="3" name="Content Placeholder 2"/>
          <p:cNvSpPr>
            <a:spLocks noGrp="1"/>
          </p:cNvSpPr>
          <p:nvPr>
            <p:ph idx="1"/>
          </p:nvPr>
        </p:nvSpPr>
        <p:spPr/>
        <p:txBody>
          <a:bodyPr/>
          <a:lstStyle/>
          <a:p>
            <a:pPr algn="just"/>
            <a:r>
              <a:rPr lang="en-US" dirty="0" smtClean="0"/>
              <a:t>The demand for central bank money (</a:t>
            </a:r>
            <a:r>
              <a:rPr lang="en-IN" dirty="0" err="1" smtClean="0"/>
              <a:t>H</a:t>
            </a:r>
            <a:r>
              <a:rPr lang="en-IN" baseline="30000" dirty="0" err="1" smtClean="0"/>
              <a:t>d</a:t>
            </a:r>
            <a:r>
              <a:rPr lang="en-US" dirty="0" smtClean="0"/>
              <a:t>) is </a:t>
            </a:r>
            <a:r>
              <a:rPr lang="en-US" dirty="0"/>
              <a:t>equal to the </a:t>
            </a:r>
            <a:r>
              <a:rPr lang="en-US" b="1" dirty="0"/>
              <a:t>sum of </a:t>
            </a:r>
            <a:r>
              <a:rPr lang="en-US" b="1" dirty="0" smtClean="0"/>
              <a:t>the demand </a:t>
            </a:r>
            <a:r>
              <a:rPr lang="en-US" b="1" dirty="0"/>
              <a:t>for currency and the demand for </a:t>
            </a:r>
            <a:r>
              <a:rPr lang="en-US" b="1" dirty="0" smtClean="0"/>
              <a:t>reserves.</a:t>
            </a:r>
          </a:p>
          <a:p>
            <a:pPr marL="0" indent="0" algn="ctr">
              <a:buNone/>
            </a:pPr>
            <a:r>
              <a:rPr lang="en-IN" dirty="0" err="1"/>
              <a:t>H</a:t>
            </a:r>
            <a:r>
              <a:rPr lang="en-IN" baseline="30000" dirty="0" err="1"/>
              <a:t>d</a:t>
            </a:r>
            <a:r>
              <a:rPr lang="en-IN" dirty="0"/>
              <a:t> = </a:t>
            </a:r>
            <a:r>
              <a:rPr lang="en-IN" dirty="0" err="1"/>
              <a:t>CU</a:t>
            </a:r>
            <a:r>
              <a:rPr lang="en-IN" baseline="30000" dirty="0" err="1"/>
              <a:t>d</a:t>
            </a:r>
            <a:r>
              <a:rPr lang="en-IN" dirty="0"/>
              <a:t> + </a:t>
            </a:r>
            <a:r>
              <a:rPr lang="en-IN" dirty="0" smtClean="0"/>
              <a:t>R</a:t>
            </a:r>
            <a:r>
              <a:rPr lang="en-IN" baseline="30000" dirty="0" smtClean="0"/>
              <a:t>d</a:t>
            </a:r>
          </a:p>
          <a:p>
            <a:pPr marL="0" indent="0" algn="ctr">
              <a:buNone/>
            </a:pPr>
            <a:r>
              <a:rPr lang="en-IN" dirty="0" err="1"/>
              <a:t>H</a:t>
            </a:r>
            <a:r>
              <a:rPr lang="en-IN" baseline="30000" dirty="0" err="1"/>
              <a:t>d</a:t>
            </a:r>
            <a:r>
              <a:rPr lang="en-IN" baseline="30000" dirty="0"/>
              <a:t> </a:t>
            </a:r>
            <a:r>
              <a:rPr lang="en-IN" dirty="0"/>
              <a:t>=</a:t>
            </a:r>
            <a:r>
              <a:rPr lang="en-IN" baseline="30000" dirty="0" smtClean="0"/>
              <a:t> </a:t>
            </a:r>
            <a:r>
              <a:rPr lang="en-IN" dirty="0" err="1" smtClean="0"/>
              <a:t>c.M</a:t>
            </a:r>
            <a:r>
              <a:rPr lang="en-IN" baseline="30000" dirty="0" err="1" smtClean="0"/>
              <a:t>d</a:t>
            </a:r>
            <a:r>
              <a:rPr lang="en-IN" dirty="0" smtClean="0"/>
              <a:t> </a:t>
            </a:r>
            <a:r>
              <a:rPr lang="en-US" dirty="0" smtClean="0"/>
              <a:t>+ </a:t>
            </a:r>
            <a:r>
              <a:rPr lang="el-GR" dirty="0" smtClean="0"/>
              <a:t>θ</a:t>
            </a:r>
            <a:r>
              <a:rPr lang="en-US" dirty="0" smtClean="0"/>
              <a:t> </a:t>
            </a:r>
            <a:r>
              <a:rPr lang="en-US" dirty="0"/>
              <a:t>(1-c) </a:t>
            </a:r>
            <a:r>
              <a:rPr lang="en-IN" dirty="0" err="1" smtClean="0"/>
              <a:t>M</a:t>
            </a:r>
            <a:r>
              <a:rPr lang="en-IN" baseline="30000" dirty="0" err="1" smtClean="0"/>
              <a:t>d</a:t>
            </a:r>
            <a:endParaRPr lang="en-IN" baseline="30000" dirty="0" smtClean="0"/>
          </a:p>
          <a:p>
            <a:pPr marL="0" indent="0" algn="ctr">
              <a:buNone/>
            </a:pPr>
            <a:r>
              <a:rPr lang="en-IN" dirty="0" smtClean="0"/>
              <a:t>= [</a:t>
            </a:r>
            <a:r>
              <a:rPr lang="en-IN" i="1" dirty="0" smtClean="0"/>
              <a:t>c </a:t>
            </a:r>
            <a:r>
              <a:rPr lang="en-IN" dirty="0"/>
              <a:t>+ </a:t>
            </a:r>
            <a:r>
              <a:rPr lang="el-GR" dirty="0"/>
              <a:t>θ </a:t>
            </a:r>
            <a:r>
              <a:rPr lang="en-US" b="1" dirty="0" smtClean="0"/>
              <a:t>(</a:t>
            </a:r>
            <a:r>
              <a:rPr lang="en-IN" dirty="0" smtClean="0"/>
              <a:t>1 – </a:t>
            </a:r>
            <a:r>
              <a:rPr lang="en-IN" i="1" dirty="0" smtClean="0"/>
              <a:t>c</a:t>
            </a:r>
            <a:r>
              <a:rPr lang="en-IN" dirty="0" smtClean="0"/>
              <a:t>)] </a:t>
            </a:r>
            <a:r>
              <a:rPr lang="en-IN" i="1" dirty="0" err="1" smtClean="0"/>
              <a:t>M</a:t>
            </a:r>
            <a:r>
              <a:rPr lang="en-IN" i="1" baseline="30000" dirty="0" err="1" smtClean="0"/>
              <a:t>d</a:t>
            </a:r>
            <a:endParaRPr lang="en-IN" b="1" baseline="30000" dirty="0"/>
          </a:p>
          <a:p>
            <a:pPr algn="just"/>
            <a:r>
              <a:rPr lang="en-US" dirty="0" smtClean="0"/>
              <a:t>We know that </a:t>
            </a:r>
            <a:r>
              <a:rPr lang="en-US" i="1" dirty="0" err="1" smtClean="0"/>
              <a:t>M</a:t>
            </a:r>
            <a:r>
              <a:rPr lang="en-US" i="1" baseline="30000" dirty="0" err="1" smtClean="0"/>
              <a:t>d</a:t>
            </a:r>
            <a:r>
              <a:rPr lang="en-US" i="1" baseline="30000" dirty="0" smtClean="0"/>
              <a:t> </a:t>
            </a:r>
            <a:r>
              <a:rPr lang="en-US" dirty="0"/>
              <a:t>=Y. L(</a:t>
            </a:r>
            <a:r>
              <a:rPr lang="en-US" dirty="0" err="1"/>
              <a:t>i</a:t>
            </a:r>
            <a:r>
              <a:rPr lang="en-US" dirty="0" smtClean="0"/>
              <a:t>). Therefore the above expression can be written as</a:t>
            </a:r>
          </a:p>
          <a:p>
            <a:pPr marL="0" indent="0" algn="ctr">
              <a:buNone/>
            </a:pPr>
            <a:r>
              <a:rPr lang="en-IN" b="1" dirty="0" err="1"/>
              <a:t>H</a:t>
            </a:r>
            <a:r>
              <a:rPr lang="en-IN" b="1" baseline="30000" dirty="0" err="1"/>
              <a:t>d</a:t>
            </a:r>
            <a:r>
              <a:rPr lang="en-IN" b="1" baseline="30000" dirty="0"/>
              <a:t> </a:t>
            </a:r>
            <a:r>
              <a:rPr lang="en-IN" b="1" dirty="0"/>
              <a:t>=</a:t>
            </a:r>
            <a:r>
              <a:rPr lang="en-IN" b="1" dirty="0" smtClean="0"/>
              <a:t>[c </a:t>
            </a:r>
            <a:r>
              <a:rPr lang="en-IN" b="1" dirty="0"/>
              <a:t>+ </a:t>
            </a:r>
            <a:r>
              <a:rPr lang="el-GR" b="1" dirty="0"/>
              <a:t>θ </a:t>
            </a:r>
            <a:r>
              <a:rPr lang="en-US" b="1" dirty="0"/>
              <a:t>(</a:t>
            </a:r>
            <a:r>
              <a:rPr lang="en-IN" b="1" dirty="0"/>
              <a:t>1 – </a:t>
            </a:r>
            <a:r>
              <a:rPr lang="en-IN" b="1" dirty="0" smtClean="0"/>
              <a:t>c)</a:t>
            </a:r>
            <a:r>
              <a:rPr lang="en-US" b="1" dirty="0" smtClean="0"/>
              <a:t>]Y</a:t>
            </a:r>
            <a:r>
              <a:rPr lang="en-US" b="1" dirty="0"/>
              <a:t>. L(</a:t>
            </a:r>
            <a:r>
              <a:rPr lang="en-US" b="1" dirty="0" err="1"/>
              <a:t>i</a:t>
            </a:r>
            <a:r>
              <a:rPr lang="en-US" b="1" dirty="0"/>
              <a:t>)</a:t>
            </a:r>
          </a:p>
          <a:p>
            <a:endParaRPr lang="en-US" dirty="0"/>
          </a:p>
          <a:p>
            <a:pPr marL="0" indent="0">
              <a:buNone/>
            </a:pPr>
            <a:endParaRPr lang="en-IN" baseline="30000" dirty="0"/>
          </a:p>
        </p:txBody>
      </p:sp>
    </p:spTree>
    <p:extLst>
      <p:ext uri="{BB962C8B-B14F-4D97-AF65-F5344CB8AC3E}">
        <p14:creationId xmlns:p14="http://schemas.microsoft.com/office/powerpoint/2010/main" val="164487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2692"/>
          </a:xfrm>
          <a:solidFill>
            <a:schemeClr val="accent2">
              <a:lumMod val="60000"/>
              <a:lumOff val="40000"/>
            </a:schemeClr>
          </a:solidFill>
        </p:spPr>
        <p:txBody>
          <a:bodyPr/>
          <a:lstStyle/>
          <a:p>
            <a:pPr algn="ctr"/>
            <a:r>
              <a:rPr lang="en-US" dirty="0" smtClean="0"/>
              <a:t>Determination of the interest rate</a:t>
            </a:r>
            <a:endParaRPr lang="en-IN" dirty="0"/>
          </a:p>
        </p:txBody>
      </p:sp>
      <p:sp>
        <p:nvSpPr>
          <p:cNvPr id="3" name="Content Placeholder 2"/>
          <p:cNvSpPr>
            <a:spLocks noGrp="1"/>
          </p:cNvSpPr>
          <p:nvPr>
            <p:ph idx="1"/>
          </p:nvPr>
        </p:nvSpPr>
        <p:spPr>
          <a:xfrm>
            <a:off x="838200" y="1751733"/>
            <a:ext cx="10515600" cy="4944631"/>
          </a:xfrm>
        </p:spPr>
        <p:txBody>
          <a:bodyPr>
            <a:normAutofit fontScale="85000" lnSpcReduction="20000"/>
          </a:bodyPr>
          <a:lstStyle/>
          <a:p>
            <a:pPr algn="just"/>
            <a:r>
              <a:rPr lang="en-US" dirty="0"/>
              <a:t>We are now ready to characterize the equilibrium. Let </a:t>
            </a:r>
            <a:r>
              <a:rPr lang="en-US" i="1" dirty="0"/>
              <a:t>H </a:t>
            </a:r>
            <a:r>
              <a:rPr lang="en-US" dirty="0"/>
              <a:t>be the supply of central </a:t>
            </a:r>
            <a:r>
              <a:rPr lang="en-US" dirty="0" smtClean="0"/>
              <a:t>bank money</a:t>
            </a:r>
            <a:r>
              <a:rPr lang="en-US" dirty="0"/>
              <a:t>; </a:t>
            </a:r>
            <a:r>
              <a:rPr lang="en-US" b="1" i="1" dirty="0"/>
              <a:t>H </a:t>
            </a:r>
            <a:r>
              <a:rPr lang="en-US" b="1" dirty="0"/>
              <a:t>is directly controlled by the central </a:t>
            </a:r>
            <a:r>
              <a:rPr lang="en-US" b="1" dirty="0" smtClean="0"/>
              <a:t>bank.</a:t>
            </a:r>
            <a:r>
              <a:rPr lang="en-US" b="1" dirty="0"/>
              <a:t> the central bank can change the amount of </a:t>
            </a:r>
            <a:r>
              <a:rPr lang="en-US" b="1" i="1" dirty="0"/>
              <a:t>H </a:t>
            </a:r>
            <a:r>
              <a:rPr lang="en-US" b="1" dirty="0"/>
              <a:t>through open market operations</a:t>
            </a:r>
            <a:r>
              <a:rPr lang="en-US" dirty="0"/>
              <a:t>. </a:t>
            </a:r>
            <a:r>
              <a:rPr lang="en-US" dirty="0" smtClean="0"/>
              <a:t>The equilibrium </a:t>
            </a:r>
            <a:r>
              <a:rPr lang="en-US" dirty="0"/>
              <a:t>condition is that the supply of central bank money be equal to the </a:t>
            </a:r>
            <a:r>
              <a:rPr lang="en-US" dirty="0" smtClean="0"/>
              <a:t>demand </a:t>
            </a:r>
            <a:r>
              <a:rPr lang="en-IN" dirty="0" smtClean="0"/>
              <a:t>for </a:t>
            </a:r>
            <a:r>
              <a:rPr lang="en-IN" dirty="0"/>
              <a:t>central bank </a:t>
            </a:r>
            <a:r>
              <a:rPr lang="en-IN" dirty="0" smtClean="0"/>
              <a:t>money.</a:t>
            </a:r>
          </a:p>
          <a:p>
            <a:pPr marL="0" indent="0" algn="ctr">
              <a:buNone/>
            </a:pPr>
            <a:r>
              <a:rPr lang="en-IN" b="1" dirty="0" smtClean="0"/>
              <a:t>H</a:t>
            </a:r>
            <a:r>
              <a:rPr lang="en-IN" b="1" baseline="30000" dirty="0" smtClean="0"/>
              <a:t> </a:t>
            </a:r>
            <a:r>
              <a:rPr lang="en-IN" b="1" dirty="0"/>
              <a:t>=[c + </a:t>
            </a:r>
            <a:r>
              <a:rPr lang="el-GR" b="1" dirty="0"/>
              <a:t>θ </a:t>
            </a:r>
            <a:r>
              <a:rPr lang="en-US" b="1" dirty="0"/>
              <a:t>(</a:t>
            </a:r>
            <a:r>
              <a:rPr lang="en-IN" b="1" dirty="0"/>
              <a:t>1 – c)</a:t>
            </a:r>
            <a:r>
              <a:rPr lang="en-US" b="1" dirty="0"/>
              <a:t>]Y. L(</a:t>
            </a:r>
            <a:r>
              <a:rPr lang="en-US" b="1" dirty="0" err="1"/>
              <a:t>i</a:t>
            </a:r>
            <a:r>
              <a:rPr lang="en-US" b="1" dirty="0"/>
              <a:t>)</a:t>
            </a:r>
          </a:p>
          <a:p>
            <a:pPr algn="just"/>
            <a:r>
              <a:rPr lang="en-US" dirty="0"/>
              <a:t>Suppose that people held only currency, so </a:t>
            </a:r>
            <a:r>
              <a:rPr lang="en-US" i="1" dirty="0"/>
              <a:t>c </a:t>
            </a:r>
            <a:r>
              <a:rPr lang="en-US" dirty="0"/>
              <a:t>= 1. Then, the term in </a:t>
            </a:r>
            <a:r>
              <a:rPr lang="en-US" dirty="0" smtClean="0"/>
              <a:t>brackets would </a:t>
            </a:r>
            <a:r>
              <a:rPr lang="en-US" dirty="0"/>
              <a:t>be equal to </a:t>
            </a:r>
            <a:r>
              <a:rPr lang="en-US" dirty="0" smtClean="0"/>
              <a:t>1.</a:t>
            </a:r>
            <a:r>
              <a:rPr lang="en-US" dirty="0"/>
              <a:t> In this case, people </a:t>
            </a:r>
            <a:r>
              <a:rPr lang="en-US" dirty="0" smtClean="0"/>
              <a:t>would hold </a:t>
            </a:r>
            <a:r>
              <a:rPr lang="en-US" dirty="0"/>
              <a:t>only currency, and banks would play no role in the supply of </a:t>
            </a:r>
            <a:r>
              <a:rPr lang="en-US" dirty="0" smtClean="0"/>
              <a:t>money.</a:t>
            </a:r>
          </a:p>
          <a:p>
            <a:pPr algn="just"/>
            <a:r>
              <a:rPr lang="en-US" dirty="0"/>
              <a:t>Assume instead that people did not hold currency at all, but held only demand </a:t>
            </a:r>
            <a:r>
              <a:rPr lang="en-US" dirty="0" smtClean="0"/>
              <a:t>deposits</a:t>
            </a:r>
            <a:r>
              <a:rPr lang="en-US" dirty="0"/>
              <a:t>, so </a:t>
            </a:r>
            <a:r>
              <a:rPr lang="en-US" i="1" dirty="0"/>
              <a:t>c </a:t>
            </a:r>
            <a:r>
              <a:rPr lang="en-US" dirty="0"/>
              <a:t>= 0. Then, the term in brackets would be equal to </a:t>
            </a:r>
            <a:r>
              <a:rPr lang="el-GR" b="1" dirty="0"/>
              <a:t>θ</a:t>
            </a:r>
            <a:r>
              <a:rPr lang="en-US" dirty="0" smtClean="0"/>
              <a:t>. </a:t>
            </a:r>
            <a:r>
              <a:rPr lang="en-US" dirty="0"/>
              <a:t>Suppose, for </a:t>
            </a:r>
            <a:r>
              <a:rPr lang="en-US" dirty="0" smtClean="0"/>
              <a:t>example, that </a:t>
            </a:r>
            <a:r>
              <a:rPr lang="el-GR" b="1" dirty="0"/>
              <a:t>θ</a:t>
            </a:r>
            <a:r>
              <a:rPr lang="en-US" dirty="0" smtClean="0"/>
              <a:t> </a:t>
            </a:r>
            <a:r>
              <a:rPr lang="en-US" dirty="0"/>
              <a:t>= 0.1, so that the term in brackets was equal to 0.1. Then the </a:t>
            </a:r>
            <a:r>
              <a:rPr lang="en-US" dirty="0" smtClean="0"/>
              <a:t>demand for </a:t>
            </a:r>
            <a:r>
              <a:rPr lang="en-US" dirty="0"/>
              <a:t>central bank money would be equal to one-tenth of the overall demand for </a:t>
            </a:r>
            <a:r>
              <a:rPr lang="en-US" dirty="0" smtClean="0"/>
              <a:t>money. </a:t>
            </a:r>
            <a:r>
              <a:rPr lang="en-US" b="1" dirty="0" smtClean="0"/>
              <a:t>People </a:t>
            </a:r>
            <a:r>
              <a:rPr lang="en-US" b="1" dirty="0"/>
              <a:t>would hold only demand deposits</a:t>
            </a:r>
            <a:r>
              <a:rPr lang="en-US" dirty="0"/>
              <a:t>. For every </a:t>
            </a:r>
            <a:r>
              <a:rPr lang="en-US" dirty="0" smtClean="0"/>
              <a:t>rupee they </a:t>
            </a:r>
            <a:r>
              <a:rPr lang="en-US" dirty="0"/>
              <a:t>wanted to hold, banks would need to have 10 </a:t>
            </a:r>
            <a:r>
              <a:rPr lang="en-US" dirty="0" smtClean="0"/>
              <a:t>paisa </a:t>
            </a:r>
            <a:r>
              <a:rPr lang="en-US" dirty="0"/>
              <a:t>in reserves. In other </a:t>
            </a:r>
            <a:r>
              <a:rPr lang="en-US" dirty="0" smtClean="0"/>
              <a:t>words, the </a:t>
            </a:r>
            <a:r>
              <a:rPr lang="en-US" dirty="0"/>
              <a:t>demand for reserves would be one-tenth of the overall demand for </a:t>
            </a:r>
            <a:r>
              <a:rPr lang="en-US" dirty="0" smtClean="0"/>
              <a:t>money.</a:t>
            </a:r>
            <a:endParaRPr lang="en-IN" dirty="0"/>
          </a:p>
        </p:txBody>
      </p:sp>
    </p:spTree>
    <p:extLst>
      <p:ext uri="{BB962C8B-B14F-4D97-AF65-F5344CB8AC3E}">
        <p14:creationId xmlns:p14="http://schemas.microsoft.com/office/powerpoint/2010/main" val="757428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145" y="655782"/>
            <a:ext cx="10723419" cy="5818909"/>
          </a:xfrm>
        </p:spPr>
        <p:txBody>
          <a:bodyPr>
            <a:normAutofit lnSpcReduction="10000"/>
          </a:bodyPr>
          <a:lstStyle/>
          <a:p>
            <a:pPr algn="just"/>
            <a:r>
              <a:rPr lang="en-US" dirty="0"/>
              <a:t>Leaving aside these two extreme cases, note that, as long as people hold some demand </a:t>
            </a:r>
            <a:r>
              <a:rPr lang="en-US" dirty="0" smtClean="0"/>
              <a:t>deposits </a:t>
            </a:r>
            <a:r>
              <a:rPr lang="en-US" dirty="0"/>
              <a:t>(so that </a:t>
            </a:r>
            <a:r>
              <a:rPr lang="en-US" i="1" dirty="0"/>
              <a:t>c </a:t>
            </a:r>
            <a:r>
              <a:rPr lang="en-US" i="1" dirty="0" smtClean="0"/>
              <a:t>&lt;</a:t>
            </a:r>
            <a:r>
              <a:rPr lang="en-US" dirty="0" smtClean="0"/>
              <a:t>1</a:t>
            </a:r>
            <a:r>
              <a:rPr lang="en-US" dirty="0"/>
              <a:t>), the term in brackets is less than 1: This means </a:t>
            </a:r>
            <a:r>
              <a:rPr lang="en-US" b="1" dirty="0"/>
              <a:t>the demand </a:t>
            </a:r>
            <a:r>
              <a:rPr lang="en-US" b="1" dirty="0" smtClean="0"/>
              <a:t>for central </a:t>
            </a:r>
            <a:r>
              <a:rPr lang="en-US" b="1" dirty="0"/>
              <a:t>bank money is less than the overall demand for money</a:t>
            </a:r>
            <a:r>
              <a:rPr lang="en-US" b="1" dirty="0" smtClean="0"/>
              <a:t>.</a:t>
            </a:r>
            <a:r>
              <a:rPr lang="en-US" b="1" dirty="0"/>
              <a:t> This is due to the fact </a:t>
            </a:r>
            <a:r>
              <a:rPr lang="en-US" b="1" dirty="0" smtClean="0"/>
              <a:t>that the </a:t>
            </a:r>
            <a:r>
              <a:rPr lang="en-US" b="1" dirty="0"/>
              <a:t>demand for reserves by banks is only a fraction of the demand for demand deposits</a:t>
            </a:r>
            <a:r>
              <a:rPr lang="en-US" b="1" dirty="0" smtClean="0"/>
              <a:t>.</a:t>
            </a:r>
          </a:p>
          <a:p>
            <a:pPr algn="just"/>
            <a:r>
              <a:rPr lang="en-US" dirty="0" smtClean="0"/>
              <a:t>In the following figure, </a:t>
            </a:r>
            <a:r>
              <a:rPr lang="en-IN" dirty="0"/>
              <a:t>central bank </a:t>
            </a:r>
            <a:r>
              <a:rPr lang="en-IN" dirty="0" smtClean="0"/>
              <a:t>money (</a:t>
            </a:r>
            <a:r>
              <a:rPr lang="en-US" dirty="0" smtClean="0"/>
              <a:t>rather </a:t>
            </a:r>
            <a:r>
              <a:rPr lang="en-US" dirty="0"/>
              <a:t>than </a:t>
            </a:r>
            <a:r>
              <a:rPr lang="en-US" dirty="0" smtClean="0"/>
              <a:t>money) is shown </a:t>
            </a:r>
            <a:r>
              <a:rPr lang="en-US" dirty="0"/>
              <a:t>on the horizontal axis. The interest rate is measured on the </a:t>
            </a:r>
            <a:r>
              <a:rPr lang="en-US" dirty="0" smtClean="0"/>
              <a:t>vertical axis</a:t>
            </a:r>
            <a:r>
              <a:rPr lang="en-US" dirty="0"/>
              <a:t>. The demand for central bank money, </a:t>
            </a:r>
            <a:r>
              <a:rPr lang="en-US" i="1" dirty="0" err="1"/>
              <a:t>CU</a:t>
            </a:r>
            <a:r>
              <a:rPr lang="en-US" i="1" baseline="30000" dirty="0" err="1"/>
              <a:t>d</a:t>
            </a:r>
            <a:r>
              <a:rPr lang="en-US" i="1" dirty="0"/>
              <a:t> </a:t>
            </a:r>
            <a:r>
              <a:rPr lang="en-US" dirty="0"/>
              <a:t>+ </a:t>
            </a:r>
            <a:r>
              <a:rPr lang="en-US" i="1" dirty="0"/>
              <a:t>R</a:t>
            </a:r>
            <a:r>
              <a:rPr lang="en-US" i="1" baseline="30000" dirty="0"/>
              <a:t>d</a:t>
            </a:r>
            <a:r>
              <a:rPr lang="en-US" dirty="0"/>
              <a:t>, is drawn for a given level </a:t>
            </a:r>
            <a:r>
              <a:rPr lang="en-US" dirty="0" smtClean="0"/>
              <a:t>of </a:t>
            </a:r>
            <a:r>
              <a:rPr lang="en-US" dirty="0"/>
              <a:t>nominal income. </a:t>
            </a:r>
            <a:endParaRPr lang="en-US" dirty="0" smtClean="0"/>
          </a:p>
          <a:p>
            <a:pPr algn="just"/>
            <a:r>
              <a:rPr lang="en-US" b="1" dirty="0" smtClean="0"/>
              <a:t>A </a:t>
            </a:r>
            <a:r>
              <a:rPr lang="en-US" b="1" dirty="0"/>
              <a:t>higher interest rate implies a lower demand for central bank </a:t>
            </a:r>
            <a:r>
              <a:rPr lang="en-US" b="1" dirty="0" smtClean="0"/>
              <a:t>money for </a:t>
            </a:r>
            <a:r>
              <a:rPr lang="en-US" b="1" dirty="0"/>
              <a:t>two reasons: (1) The demand for currency by people goes down; </a:t>
            </a:r>
            <a:r>
              <a:rPr lang="en-US" b="1" dirty="0" smtClean="0"/>
              <a:t>  (</a:t>
            </a:r>
            <a:r>
              <a:rPr lang="en-US" b="1" dirty="0"/>
              <a:t>2) the demand </a:t>
            </a:r>
            <a:r>
              <a:rPr lang="en-US" b="1" dirty="0" smtClean="0"/>
              <a:t>for </a:t>
            </a:r>
            <a:r>
              <a:rPr lang="en-US" b="1" dirty="0"/>
              <a:t>demand deposits by people also goes down</a:t>
            </a:r>
            <a:r>
              <a:rPr lang="en-US" dirty="0"/>
              <a:t>. This leads to lower demand for </a:t>
            </a:r>
            <a:r>
              <a:rPr lang="en-US" dirty="0" smtClean="0"/>
              <a:t>reserves by </a:t>
            </a:r>
            <a:r>
              <a:rPr lang="en-US" dirty="0"/>
              <a:t>banks. The supply of money is fixed and is represented by a vertical line at </a:t>
            </a:r>
            <a:r>
              <a:rPr lang="en-US" i="1" dirty="0" smtClean="0"/>
              <a:t>H</a:t>
            </a:r>
            <a:r>
              <a:rPr lang="en-US" dirty="0" smtClean="0"/>
              <a:t>. Equilibrium </a:t>
            </a:r>
            <a:r>
              <a:rPr lang="en-US" dirty="0"/>
              <a:t>is at point </a:t>
            </a:r>
            <a:r>
              <a:rPr lang="en-US" i="1" dirty="0"/>
              <a:t>A</a:t>
            </a:r>
            <a:r>
              <a:rPr lang="en-US" dirty="0"/>
              <a:t>, with interest rate </a:t>
            </a:r>
            <a:r>
              <a:rPr lang="en-US" i="1" dirty="0" err="1"/>
              <a:t>i</a:t>
            </a:r>
            <a:r>
              <a:rPr lang="en-US" dirty="0"/>
              <a:t>.</a:t>
            </a:r>
            <a:endParaRPr lang="en-IN" dirty="0"/>
          </a:p>
        </p:txBody>
      </p:sp>
    </p:spTree>
    <p:extLst>
      <p:ext uri="{BB962C8B-B14F-4D97-AF65-F5344CB8AC3E}">
        <p14:creationId xmlns:p14="http://schemas.microsoft.com/office/powerpoint/2010/main" val="3327441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365126"/>
            <a:ext cx="10559473" cy="1242002"/>
          </a:xfrm>
          <a:solidFill>
            <a:schemeClr val="accent1">
              <a:lumMod val="20000"/>
              <a:lumOff val="80000"/>
            </a:schemeClr>
          </a:solidFill>
        </p:spPr>
        <p:txBody>
          <a:bodyPr>
            <a:normAutofit/>
          </a:bodyPr>
          <a:lstStyle/>
          <a:p>
            <a:r>
              <a:rPr lang="en-US" sz="4000" dirty="0" smtClean="0"/>
              <a:t>Equillibrium in the market for Central bank money</a:t>
            </a:r>
            <a:endParaRPr lang="en-IN" sz="4000" dirty="0"/>
          </a:p>
        </p:txBody>
      </p:sp>
      <p:pic>
        <p:nvPicPr>
          <p:cNvPr id="4" name="Content Placeholder 3"/>
          <p:cNvPicPr>
            <a:picLocks noGrp="1" noChangeAspect="1"/>
          </p:cNvPicPr>
          <p:nvPr>
            <p:ph idx="1"/>
          </p:nvPr>
        </p:nvPicPr>
        <p:blipFill>
          <a:blip r:embed="rId2"/>
          <a:stretch>
            <a:fillRect/>
          </a:stretch>
        </p:blipFill>
        <p:spPr>
          <a:xfrm>
            <a:off x="3186545" y="1828054"/>
            <a:ext cx="6271491" cy="4642746"/>
          </a:xfrm>
          <a:prstGeom prst="rect">
            <a:avLst/>
          </a:prstGeom>
        </p:spPr>
      </p:pic>
    </p:spTree>
    <p:extLst>
      <p:ext uri="{BB962C8B-B14F-4D97-AF65-F5344CB8AC3E}">
        <p14:creationId xmlns:p14="http://schemas.microsoft.com/office/powerpoint/2010/main" val="2909187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9639"/>
          </a:xfrm>
          <a:solidFill>
            <a:schemeClr val="accent4">
              <a:lumMod val="20000"/>
              <a:lumOff val="80000"/>
            </a:schemeClr>
          </a:solidFill>
        </p:spPr>
        <p:txBody>
          <a:bodyPr/>
          <a:lstStyle/>
          <a:p>
            <a:pPr algn="ctr"/>
            <a:r>
              <a:rPr lang="en-US" dirty="0" smtClean="0"/>
              <a:t>The Money Multiplier</a:t>
            </a:r>
            <a:endParaRPr lang="en-IN" dirty="0"/>
          </a:p>
        </p:txBody>
      </p:sp>
      <p:sp>
        <p:nvSpPr>
          <p:cNvPr id="3" name="Content Placeholder 2"/>
          <p:cNvSpPr>
            <a:spLocks noGrp="1"/>
          </p:cNvSpPr>
          <p:nvPr>
            <p:ph idx="1"/>
          </p:nvPr>
        </p:nvSpPr>
        <p:spPr>
          <a:xfrm>
            <a:off x="838199" y="1825625"/>
            <a:ext cx="10605655" cy="4445866"/>
          </a:xfrm>
        </p:spPr>
        <p:txBody>
          <a:bodyPr>
            <a:normAutofit fontScale="92500" lnSpcReduction="10000"/>
          </a:bodyPr>
          <a:lstStyle/>
          <a:p>
            <a:pPr algn="just"/>
            <a:r>
              <a:rPr lang="en-US" dirty="0"/>
              <a:t>We have seen how we can think of the equilibrium in terms of the equality of the </a:t>
            </a:r>
            <a:r>
              <a:rPr lang="en-US" dirty="0" smtClean="0"/>
              <a:t>supply and </a:t>
            </a:r>
            <a:r>
              <a:rPr lang="en-US" dirty="0"/>
              <a:t>demand of central bank </a:t>
            </a:r>
            <a:r>
              <a:rPr lang="en-US" dirty="0" smtClean="0"/>
              <a:t>money.</a:t>
            </a:r>
          </a:p>
          <a:p>
            <a:pPr algn="just"/>
            <a:r>
              <a:rPr lang="en-US" dirty="0"/>
              <a:t>To derive an equilibrium condition in terms of the overall supply and the </a:t>
            </a:r>
            <a:r>
              <a:rPr lang="en-US" dirty="0" smtClean="0"/>
              <a:t>overall demand </a:t>
            </a:r>
            <a:r>
              <a:rPr lang="en-US" dirty="0"/>
              <a:t>for money, start with the equilibrium </a:t>
            </a:r>
            <a:r>
              <a:rPr lang="en-US" dirty="0" smtClean="0"/>
              <a:t>condition (which </a:t>
            </a:r>
            <a:r>
              <a:rPr lang="en-US" dirty="0"/>
              <a:t>states that </a:t>
            </a:r>
            <a:r>
              <a:rPr lang="en-US" dirty="0" smtClean="0"/>
              <a:t>the supply </a:t>
            </a:r>
            <a:r>
              <a:rPr lang="en-US" dirty="0"/>
              <a:t>of central bank money must equal the demand for central bank money) </a:t>
            </a:r>
            <a:r>
              <a:rPr lang="en-US" dirty="0" smtClean="0"/>
              <a:t>and divide </a:t>
            </a:r>
            <a:r>
              <a:rPr lang="en-US" dirty="0"/>
              <a:t>both sides by </a:t>
            </a:r>
            <a:r>
              <a:rPr lang="en-IN" dirty="0"/>
              <a:t> </a:t>
            </a:r>
            <a:r>
              <a:rPr lang="en-IN" dirty="0" smtClean="0"/>
              <a:t>[</a:t>
            </a:r>
            <a:r>
              <a:rPr lang="en-IN" i="1" dirty="0"/>
              <a:t>c </a:t>
            </a:r>
            <a:r>
              <a:rPr lang="en-IN" dirty="0"/>
              <a:t>+ </a:t>
            </a:r>
            <a:r>
              <a:rPr lang="el-GR" dirty="0"/>
              <a:t>θ </a:t>
            </a:r>
            <a:r>
              <a:rPr lang="en-US" b="1" dirty="0"/>
              <a:t>(</a:t>
            </a:r>
            <a:r>
              <a:rPr lang="en-IN" dirty="0"/>
              <a:t>1 – </a:t>
            </a:r>
            <a:r>
              <a:rPr lang="en-IN" i="1" dirty="0"/>
              <a:t>c</a:t>
            </a:r>
            <a:r>
              <a:rPr lang="en-IN" dirty="0"/>
              <a:t>)] </a:t>
            </a:r>
            <a:r>
              <a:rPr lang="en-IN" dirty="0" smtClean="0"/>
              <a:t>, we get</a:t>
            </a:r>
          </a:p>
          <a:p>
            <a:pPr marL="0" indent="0" algn="ctr">
              <a:buNone/>
            </a:pPr>
            <a:r>
              <a:rPr lang="en-IN" b="1" dirty="0" smtClean="0"/>
              <a:t>                   </a:t>
            </a:r>
            <a:r>
              <a:rPr lang="en-IN" b="1" u="sng" dirty="0" smtClean="0"/>
              <a:t>    1*    H           </a:t>
            </a:r>
            <a:r>
              <a:rPr lang="en-IN" b="1" dirty="0" smtClean="0"/>
              <a:t>   </a:t>
            </a:r>
            <a:r>
              <a:rPr lang="en-US" b="1" dirty="0" smtClean="0"/>
              <a:t>= Y. L(</a:t>
            </a:r>
            <a:r>
              <a:rPr lang="en-US" b="1" dirty="0" err="1" smtClean="0"/>
              <a:t>i</a:t>
            </a:r>
            <a:r>
              <a:rPr lang="en-US" b="1" dirty="0" smtClean="0"/>
              <a:t>)</a:t>
            </a:r>
          </a:p>
          <a:p>
            <a:pPr marL="0" indent="0" algn="ctr">
              <a:buNone/>
            </a:pPr>
            <a:r>
              <a:rPr lang="en-IN" b="1" dirty="0" smtClean="0"/>
              <a:t>[c + </a:t>
            </a:r>
            <a:r>
              <a:rPr lang="el-GR" b="1" dirty="0" smtClean="0"/>
              <a:t>θ </a:t>
            </a:r>
            <a:r>
              <a:rPr lang="en-US" b="1" dirty="0" smtClean="0"/>
              <a:t>(</a:t>
            </a:r>
            <a:r>
              <a:rPr lang="en-IN" b="1" dirty="0" smtClean="0"/>
              <a:t>1 – c)</a:t>
            </a:r>
            <a:r>
              <a:rPr lang="en-US" b="1" dirty="0" smtClean="0"/>
              <a:t>]</a:t>
            </a:r>
          </a:p>
          <a:p>
            <a:pPr algn="just"/>
            <a:r>
              <a:rPr lang="en-US" b="1" dirty="0" smtClean="0"/>
              <a:t>The above equation just says that overall supply of money (currency plus demand deposits) is equal to overall demand for money (currency plus demand deposits)</a:t>
            </a:r>
            <a:endParaRPr lang="en-IN" dirty="0"/>
          </a:p>
        </p:txBody>
      </p:sp>
    </p:spTree>
    <p:extLst>
      <p:ext uri="{BB962C8B-B14F-4D97-AF65-F5344CB8AC3E}">
        <p14:creationId xmlns:p14="http://schemas.microsoft.com/office/powerpoint/2010/main" val="718159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126" y="775855"/>
            <a:ext cx="11000510" cy="5902036"/>
          </a:xfrm>
        </p:spPr>
        <p:txBody>
          <a:bodyPr>
            <a:normAutofit fontScale="92500" lnSpcReduction="20000"/>
          </a:bodyPr>
          <a:lstStyle/>
          <a:p>
            <a:pPr algn="just"/>
            <a:r>
              <a:rPr lang="en-IN" dirty="0" smtClean="0"/>
              <a:t>In the </a:t>
            </a:r>
            <a:r>
              <a:rPr lang="en-IN" dirty="0"/>
              <a:t>equation </a:t>
            </a:r>
            <a:r>
              <a:rPr lang="en-IN" dirty="0" smtClean="0"/>
              <a:t>characterizing </a:t>
            </a:r>
            <a:r>
              <a:rPr lang="en-US" dirty="0" smtClean="0"/>
              <a:t>the </a:t>
            </a:r>
            <a:r>
              <a:rPr lang="en-US" dirty="0"/>
              <a:t>equilibrium in an economy without banks, you will see that the only </a:t>
            </a:r>
            <a:r>
              <a:rPr lang="en-US" dirty="0" smtClean="0"/>
              <a:t>difference is </a:t>
            </a:r>
            <a:r>
              <a:rPr lang="en-US" dirty="0"/>
              <a:t>that the overall supply of money is not equal just to central bank money but </a:t>
            </a:r>
            <a:r>
              <a:rPr lang="en-US" dirty="0" smtClean="0"/>
              <a:t>to central </a:t>
            </a:r>
            <a:r>
              <a:rPr lang="en-US" dirty="0"/>
              <a:t>bank money times a constant </a:t>
            </a:r>
            <a:r>
              <a:rPr lang="en-US" dirty="0" smtClean="0"/>
              <a:t>term 1/</a:t>
            </a:r>
            <a:r>
              <a:rPr lang="en-IN" dirty="0"/>
              <a:t> </a:t>
            </a:r>
            <a:r>
              <a:rPr lang="en-IN" dirty="0" smtClean="0"/>
              <a:t>[</a:t>
            </a:r>
            <a:r>
              <a:rPr lang="en-IN" i="1" dirty="0" smtClean="0"/>
              <a:t>c </a:t>
            </a:r>
            <a:r>
              <a:rPr lang="en-IN" dirty="0"/>
              <a:t>+ </a:t>
            </a:r>
            <a:r>
              <a:rPr lang="el-GR" dirty="0"/>
              <a:t>θ </a:t>
            </a:r>
            <a:r>
              <a:rPr lang="en-US" b="1" dirty="0"/>
              <a:t>(</a:t>
            </a:r>
            <a:r>
              <a:rPr lang="en-IN" dirty="0"/>
              <a:t>1 – </a:t>
            </a:r>
            <a:r>
              <a:rPr lang="en-IN" i="1" dirty="0"/>
              <a:t>c</a:t>
            </a:r>
            <a:r>
              <a:rPr lang="en-IN" dirty="0"/>
              <a:t>)] </a:t>
            </a:r>
            <a:endParaRPr lang="en-IN" dirty="0" smtClean="0"/>
          </a:p>
          <a:p>
            <a:pPr algn="just"/>
            <a:r>
              <a:rPr lang="en-US" dirty="0"/>
              <a:t>Notice also that, because </a:t>
            </a:r>
            <a:r>
              <a:rPr lang="en-IN" dirty="0"/>
              <a:t>[</a:t>
            </a:r>
            <a:r>
              <a:rPr lang="en-IN" i="1" dirty="0"/>
              <a:t>c </a:t>
            </a:r>
            <a:r>
              <a:rPr lang="en-IN" dirty="0"/>
              <a:t>+ </a:t>
            </a:r>
            <a:r>
              <a:rPr lang="el-GR" dirty="0"/>
              <a:t>θ </a:t>
            </a:r>
            <a:r>
              <a:rPr lang="en-US" b="1" dirty="0"/>
              <a:t>(</a:t>
            </a:r>
            <a:r>
              <a:rPr lang="en-IN" dirty="0"/>
              <a:t>1 – </a:t>
            </a:r>
            <a:r>
              <a:rPr lang="en-IN" i="1" dirty="0"/>
              <a:t>c</a:t>
            </a:r>
            <a:r>
              <a:rPr lang="en-IN" dirty="0"/>
              <a:t>)] </a:t>
            </a:r>
            <a:r>
              <a:rPr lang="en-US" dirty="0" smtClean="0"/>
              <a:t>is </a:t>
            </a:r>
            <a:r>
              <a:rPr lang="en-US" dirty="0"/>
              <a:t>less than one, its inverse—the </a:t>
            </a:r>
            <a:r>
              <a:rPr lang="en-US" dirty="0" smtClean="0"/>
              <a:t>constant term </a:t>
            </a:r>
            <a:r>
              <a:rPr lang="en-US" dirty="0"/>
              <a:t>on the left of the equation—is greater than one. For this reason, </a:t>
            </a:r>
            <a:r>
              <a:rPr lang="en-US" dirty="0" smtClean="0"/>
              <a:t>this constant </a:t>
            </a:r>
            <a:r>
              <a:rPr lang="en-US" dirty="0"/>
              <a:t>term is called the </a:t>
            </a:r>
            <a:r>
              <a:rPr lang="en-US" b="1" dirty="0"/>
              <a:t>money multiplier</a:t>
            </a:r>
            <a:r>
              <a:rPr lang="en-US" dirty="0"/>
              <a:t>. The overall supply of money </a:t>
            </a:r>
            <a:r>
              <a:rPr lang="en-US" dirty="0" smtClean="0"/>
              <a:t>is therefore </a:t>
            </a:r>
            <a:r>
              <a:rPr lang="en-US" dirty="0"/>
              <a:t>equal to central bank money times the money multiplier. If the </a:t>
            </a:r>
            <a:r>
              <a:rPr lang="en-US" dirty="0" smtClean="0"/>
              <a:t>money multiplier </a:t>
            </a:r>
            <a:r>
              <a:rPr lang="en-US" dirty="0"/>
              <a:t>is 4, for example, then the overall supply of money is equal to 4 times </a:t>
            </a:r>
            <a:r>
              <a:rPr lang="en-US" dirty="0" smtClean="0"/>
              <a:t>the supply </a:t>
            </a:r>
            <a:r>
              <a:rPr lang="en-US" dirty="0"/>
              <a:t>of central bank money</a:t>
            </a:r>
            <a:r>
              <a:rPr lang="en-US" dirty="0" smtClean="0"/>
              <a:t>.</a:t>
            </a:r>
          </a:p>
          <a:p>
            <a:pPr algn="just"/>
            <a:r>
              <a:rPr lang="en-US" dirty="0"/>
              <a:t>To reflect the fact that the overall supply of money depends in the end on </a:t>
            </a:r>
            <a:r>
              <a:rPr lang="en-US" dirty="0" smtClean="0"/>
              <a:t>the amount </a:t>
            </a:r>
            <a:r>
              <a:rPr lang="en-US" dirty="0"/>
              <a:t>of central bank money, central bank money is sometimes called </a:t>
            </a:r>
            <a:r>
              <a:rPr lang="en-US" b="1" dirty="0" smtClean="0"/>
              <a:t>high powered</a:t>
            </a:r>
            <a:r>
              <a:rPr lang="en-US" b="1" dirty="0"/>
              <a:t> </a:t>
            </a:r>
            <a:r>
              <a:rPr lang="en-US" b="1" dirty="0" smtClean="0"/>
              <a:t>money </a:t>
            </a:r>
            <a:r>
              <a:rPr lang="en-US" dirty="0"/>
              <a:t>(this is where the letter </a:t>
            </a:r>
            <a:r>
              <a:rPr lang="en-US" i="1" dirty="0"/>
              <a:t>H </a:t>
            </a:r>
            <a:r>
              <a:rPr lang="en-US" dirty="0"/>
              <a:t>we used to denote central bank </a:t>
            </a:r>
            <a:r>
              <a:rPr lang="en-US" dirty="0" smtClean="0"/>
              <a:t>money comes </a:t>
            </a:r>
            <a:r>
              <a:rPr lang="en-US" dirty="0"/>
              <a:t>from), or the </a:t>
            </a:r>
            <a:r>
              <a:rPr lang="en-US" b="1" dirty="0"/>
              <a:t>monetary base</a:t>
            </a:r>
            <a:r>
              <a:rPr lang="en-US" dirty="0"/>
              <a:t>. The term </a:t>
            </a:r>
            <a:r>
              <a:rPr lang="en-US" i="1" dirty="0"/>
              <a:t>high-powered </a:t>
            </a:r>
            <a:r>
              <a:rPr lang="en-US" dirty="0"/>
              <a:t>reflects the fact </a:t>
            </a:r>
            <a:r>
              <a:rPr lang="en-US" dirty="0" smtClean="0"/>
              <a:t>that increases </a:t>
            </a:r>
            <a:r>
              <a:rPr lang="en-US" dirty="0"/>
              <a:t>in </a:t>
            </a:r>
            <a:r>
              <a:rPr lang="en-US" i="1" dirty="0"/>
              <a:t>H </a:t>
            </a:r>
            <a:r>
              <a:rPr lang="en-US" dirty="0"/>
              <a:t>lead to more than one-for-one increases in the overall money </a:t>
            </a:r>
            <a:r>
              <a:rPr lang="en-US" dirty="0" smtClean="0"/>
              <a:t>supply and </a:t>
            </a:r>
            <a:r>
              <a:rPr lang="en-US" dirty="0"/>
              <a:t>are therefore “high-powered.” In the same way, the term </a:t>
            </a:r>
            <a:r>
              <a:rPr lang="en-US" i="1" dirty="0"/>
              <a:t>monetary </a:t>
            </a:r>
            <a:r>
              <a:rPr lang="en-US" i="1" dirty="0" smtClean="0"/>
              <a:t>base </a:t>
            </a:r>
            <a:r>
              <a:rPr lang="en-US" dirty="0" smtClean="0"/>
              <a:t>reflects </a:t>
            </a:r>
            <a:r>
              <a:rPr lang="en-US" dirty="0"/>
              <a:t>the fact that the overall money supply depends ultimately on a “base”—</a:t>
            </a:r>
            <a:r>
              <a:rPr lang="en-US" dirty="0" smtClean="0"/>
              <a:t>the amount </a:t>
            </a:r>
            <a:r>
              <a:rPr lang="en-US" dirty="0"/>
              <a:t>of central bank money in the economy.</a:t>
            </a:r>
            <a:endParaRPr lang="en-IN" dirty="0"/>
          </a:p>
        </p:txBody>
      </p:sp>
    </p:spTree>
    <p:extLst>
      <p:ext uri="{BB962C8B-B14F-4D97-AF65-F5344CB8AC3E}">
        <p14:creationId xmlns:p14="http://schemas.microsoft.com/office/powerpoint/2010/main" val="2060894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402"/>
          </a:xfrm>
          <a:solidFill>
            <a:schemeClr val="bg2">
              <a:lumMod val="90000"/>
            </a:schemeClr>
          </a:solidFill>
        </p:spPr>
        <p:txBody>
          <a:bodyPr/>
          <a:lstStyle/>
          <a:p>
            <a:pPr algn="ctr"/>
            <a:r>
              <a:rPr lang="en-US" dirty="0" smtClean="0"/>
              <a:t>Understanding the money multiplier</a:t>
            </a:r>
            <a:endParaRPr lang="en-IN" dirty="0"/>
          </a:p>
        </p:txBody>
      </p:sp>
      <p:sp>
        <p:nvSpPr>
          <p:cNvPr id="3" name="Content Placeholder 2"/>
          <p:cNvSpPr>
            <a:spLocks noGrp="1"/>
          </p:cNvSpPr>
          <p:nvPr>
            <p:ph idx="1"/>
          </p:nvPr>
        </p:nvSpPr>
        <p:spPr>
          <a:xfrm>
            <a:off x="838200" y="1825624"/>
            <a:ext cx="10515600" cy="4575175"/>
          </a:xfrm>
        </p:spPr>
        <p:txBody>
          <a:bodyPr>
            <a:normAutofit lnSpcReduction="10000"/>
          </a:bodyPr>
          <a:lstStyle/>
          <a:p>
            <a:pPr algn="just"/>
            <a:r>
              <a:rPr lang="en-US" dirty="0"/>
              <a:t>The presence of a </a:t>
            </a:r>
            <a:r>
              <a:rPr lang="en-US" dirty="0" smtClean="0"/>
              <a:t>multiplier </a:t>
            </a:r>
            <a:r>
              <a:rPr lang="en-US" dirty="0"/>
              <a:t>implies that a given change in </a:t>
            </a:r>
            <a:r>
              <a:rPr lang="en-US" dirty="0" smtClean="0"/>
              <a:t>central bank </a:t>
            </a:r>
            <a:r>
              <a:rPr lang="en-US" dirty="0"/>
              <a:t>money has a larger effect on the money supply—and in turn a larger </a:t>
            </a:r>
            <a:r>
              <a:rPr lang="en-US" dirty="0" smtClean="0"/>
              <a:t>effect on </a:t>
            </a:r>
            <a:r>
              <a:rPr lang="en-US" dirty="0"/>
              <a:t>the interest rate—in an economy with banks than in an economy without banks. </a:t>
            </a:r>
            <a:r>
              <a:rPr lang="en-US" dirty="0" smtClean="0"/>
              <a:t>To understand </a:t>
            </a:r>
            <a:r>
              <a:rPr lang="en-US" dirty="0"/>
              <a:t>why, it is useful to return to the description of </a:t>
            </a:r>
            <a:r>
              <a:rPr lang="en-US" b="1" dirty="0"/>
              <a:t>open market operations</a:t>
            </a:r>
            <a:r>
              <a:rPr lang="en-US" dirty="0"/>
              <a:t>, </a:t>
            </a:r>
            <a:r>
              <a:rPr lang="en-US" dirty="0" smtClean="0"/>
              <a:t>this time </a:t>
            </a:r>
            <a:r>
              <a:rPr lang="en-US" dirty="0"/>
              <a:t>in an economy with banks</a:t>
            </a:r>
            <a:r>
              <a:rPr lang="en-US" dirty="0" smtClean="0"/>
              <a:t>.</a:t>
            </a:r>
          </a:p>
          <a:p>
            <a:pPr algn="just"/>
            <a:r>
              <a:rPr lang="en-US" dirty="0"/>
              <a:t>To make the arithmetic easier, let’s consider a special case where people hold </a:t>
            </a:r>
            <a:r>
              <a:rPr lang="en-US" dirty="0" smtClean="0"/>
              <a:t>only demand </a:t>
            </a:r>
            <a:r>
              <a:rPr lang="en-US" dirty="0"/>
              <a:t>deposits, so </a:t>
            </a:r>
            <a:r>
              <a:rPr lang="en-US" i="1" dirty="0"/>
              <a:t>c </a:t>
            </a:r>
            <a:r>
              <a:rPr lang="en-US" dirty="0"/>
              <a:t>= 0. In this case, the multiplier is </a:t>
            </a:r>
            <a:r>
              <a:rPr lang="en-US" dirty="0" smtClean="0"/>
              <a:t>1/</a:t>
            </a:r>
            <a:r>
              <a:rPr lang="el-GR" dirty="0"/>
              <a:t> θ</a:t>
            </a:r>
            <a:r>
              <a:rPr lang="en-US" dirty="0" smtClean="0"/>
              <a:t>. </a:t>
            </a:r>
            <a:r>
              <a:rPr lang="en-US" dirty="0"/>
              <a:t>In other words, </a:t>
            </a:r>
            <a:r>
              <a:rPr lang="en-US" dirty="0" smtClean="0"/>
              <a:t>an increase </a:t>
            </a:r>
            <a:r>
              <a:rPr lang="en-US" dirty="0"/>
              <a:t>of </a:t>
            </a:r>
            <a:r>
              <a:rPr lang="en-US" dirty="0" smtClean="0"/>
              <a:t>a rupee </a:t>
            </a:r>
            <a:r>
              <a:rPr lang="en-US" dirty="0"/>
              <a:t>of high powered money leads to an increase of </a:t>
            </a:r>
            <a:r>
              <a:rPr lang="en-US" dirty="0" smtClean="0"/>
              <a:t>1/</a:t>
            </a:r>
            <a:r>
              <a:rPr lang="el-GR" dirty="0" smtClean="0"/>
              <a:t>θ</a:t>
            </a:r>
            <a:r>
              <a:rPr lang="en-US" dirty="0" smtClean="0"/>
              <a:t> rupees </a:t>
            </a:r>
            <a:r>
              <a:rPr lang="en-US" dirty="0"/>
              <a:t>in </a:t>
            </a:r>
            <a:r>
              <a:rPr lang="en-US" dirty="0" smtClean="0"/>
              <a:t>the money </a:t>
            </a:r>
            <a:r>
              <a:rPr lang="en-US" dirty="0"/>
              <a:t>supply. Assume further that </a:t>
            </a:r>
            <a:r>
              <a:rPr lang="el-GR" dirty="0"/>
              <a:t>θ </a:t>
            </a:r>
            <a:r>
              <a:rPr lang="en-US" dirty="0" smtClean="0"/>
              <a:t>= </a:t>
            </a:r>
            <a:r>
              <a:rPr lang="en-US" dirty="0"/>
              <a:t>0.1, so that the multiplier equals </a:t>
            </a:r>
            <a:r>
              <a:rPr lang="en-US" dirty="0" smtClean="0"/>
              <a:t>             1/</a:t>
            </a:r>
            <a:r>
              <a:rPr lang="el-GR" dirty="0" smtClean="0"/>
              <a:t>θ</a:t>
            </a:r>
            <a:r>
              <a:rPr lang="en-US" dirty="0" smtClean="0"/>
              <a:t> </a:t>
            </a:r>
            <a:r>
              <a:rPr lang="en-US" dirty="0"/>
              <a:t>= 10.</a:t>
            </a:r>
            <a:endParaRPr lang="en-IN" dirty="0"/>
          </a:p>
        </p:txBody>
      </p:sp>
    </p:spTree>
    <p:extLst>
      <p:ext uri="{BB962C8B-B14F-4D97-AF65-F5344CB8AC3E}">
        <p14:creationId xmlns:p14="http://schemas.microsoft.com/office/powerpoint/2010/main" val="199020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073" y="757382"/>
            <a:ext cx="10825018" cy="5578763"/>
          </a:xfrm>
        </p:spPr>
        <p:txBody>
          <a:bodyPr/>
          <a:lstStyle/>
          <a:p>
            <a:pPr algn="just"/>
            <a:r>
              <a:rPr lang="en-IN" dirty="0" smtClean="0"/>
              <a:t>Holding all your wealth </a:t>
            </a:r>
            <a:r>
              <a:rPr lang="en-US" dirty="0" smtClean="0"/>
              <a:t>in the form of money is very convenient. You won’t ever need to call a broker or pay transaction fees for buying bonds. But it also means you will receive no interest income. On the other hand, if you hold all your wealth in the form of bonds, you will earn interest on the full amount, but you will have to call your broker frequently to get money for daily use.</a:t>
            </a:r>
            <a:endParaRPr lang="en-IN" dirty="0" smtClean="0"/>
          </a:p>
          <a:p>
            <a:pPr algn="just"/>
            <a:r>
              <a:rPr lang="en-US" dirty="0" smtClean="0"/>
              <a:t>Thus you should hold both money and bonds. </a:t>
            </a:r>
            <a:r>
              <a:rPr lang="en-US" b="1" dirty="0" smtClean="0"/>
              <a:t>The proportion you hold either will depend on your level of transactions and the interest rate. </a:t>
            </a:r>
            <a:r>
              <a:rPr lang="en-US" dirty="0"/>
              <a:t>The higher the interest rate, the more you will be willing to deal with the </a:t>
            </a:r>
            <a:r>
              <a:rPr lang="en-US" dirty="0" smtClean="0"/>
              <a:t>hassle and </a:t>
            </a:r>
            <a:r>
              <a:rPr lang="en-US" dirty="0"/>
              <a:t>costs associated with buying and selling bonds.</a:t>
            </a:r>
            <a:endParaRPr lang="en-IN" dirty="0"/>
          </a:p>
        </p:txBody>
      </p:sp>
    </p:spTree>
    <p:extLst>
      <p:ext uri="{BB962C8B-B14F-4D97-AF65-F5344CB8AC3E}">
        <p14:creationId xmlns:p14="http://schemas.microsoft.com/office/powerpoint/2010/main" val="8067697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527" y="729673"/>
            <a:ext cx="10982037" cy="5745018"/>
          </a:xfrm>
        </p:spPr>
        <p:txBody>
          <a:bodyPr>
            <a:normAutofit fontScale="92500" lnSpcReduction="10000"/>
          </a:bodyPr>
          <a:lstStyle/>
          <a:p>
            <a:pPr algn="just"/>
            <a:r>
              <a:rPr lang="en-US" dirty="0"/>
              <a:t>Suppose the </a:t>
            </a:r>
            <a:r>
              <a:rPr lang="en-US" dirty="0" smtClean="0"/>
              <a:t>central bank </a:t>
            </a:r>
            <a:r>
              <a:rPr lang="en-US" dirty="0"/>
              <a:t>buys </a:t>
            </a:r>
            <a:r>
              <a:rPr lang="en-US" dirty="0" smtClean="0"/>
              <a:t>Rs 100 </a:t>
            </a:r>
            <a:r>
              <a:rPr lang="en-US" dirty="0"/>
              <a:t>worth of bonds in an open market operation. It </a:t>
            </a:r>
            <a:r>
              <a:rPr lang="en-US" dirty="0" smtClean="0"/>
              <a:t>pays the Seller 1 </a:t>
            </a:r>
            <a:r>
              <a:rPr lang="en-US" dirty="0"/>
              <a:t>Rs </a:t>
            </a:r>
            <a:r>
              <a:rPr lang="en-US" dirty="0" smtClean="0"/>
              <a:t>100</a:t>
            </a:r>
            <a:r>
              <a:rPr lang="en-US" dirty="0"/>
              <a:t>. To pay the seller, the central bank</a:t>
            </a:r>
            <a:r>
              <a:rPr lang="en-US" dirty="0" smtClean="0"/>
              <a:t> </a:t>
            </a:r>
            <a:r>
              <a:rPr lang="en-US" dirty="0"/>
              <a:t>creates Rs </a:t>
            </a:r>
            <a:r>
              <a:rPr lang="en-US" dirty="0" smtClean="0"/>
              <a:t>100 </a:t>
            </a:r>
            <a:r>
              <a:rPr lang="en-US" dirty="0"/>
              <a:t>in </a:t>
            </a:r>
            <a:r>
              <a:rPr lang="en-US" dirty="0" smtClean="0"/>
              <a:t>central bank </a:t>
            </a:r>
            <a:r>
              <a:rPr lang="en-US" dirty="0"/>
              <a:t>money. The increase in central bank money is Rs </a:t>
            </a:r>
            <a:r>
              <a:rPr lang="en-US" dirty="0" smtClean="0"/>
              <a:t>100</a:t>
            </a:r>
            <a:r>
              <a:rPr lang="en-US" dirty="0"/>
              <a:t>. When we looked earlier </a:t>
            </a:r>
            <a:r>
              <a:rPr lang="en-US" dirty="0" smtClean="0"/>
              <a:t>at the </a:t>
            </a:r>
            <a:r>
              <a:rPr lang="en-US" dirty="0"/>
              <a:t>effects of an open market operation in an economy in which there were no </a:t>
            </a:r>
            <a:r>
              <a:rPr lang="en-US" dirty="0" smtClean="0"/>
              <a:t>banks, the money supply ends here. However, here its just the beginning.</a:t>
            </a:r>
          </a:p>
          <a:p>
            <a:pPr algn="just"/>
            <a:r>
              <a:rPr lang="en-US" dirty="0"/>
              <a:t>Seller 1 (who, we have assumed, does not want to hold any currency) deposits </a:t>
            </a:r>
            <a:r>
              <a:rPr lang="en-US" dirty="0" smtClean="0"/>
              <a:t>the Rs 100 </a:t>
            </a:r>
            <a:r>
              <a:rPr lang="en-US" dirty="0"/>
              <a:t>in a </a:t>
            </a:r>
            <a:r>
              <a:rPr lang="en-US" dirty="0" smtClean="0"/>
              <a:t>deposit </a:t>
            </a:r>
            <a:r>
              <a:rPr lang="en-US" dirty="0"/>
              <a:t>account at his </a:t>
            </a:r>
            <a:r>
              <a:rPr lang="en-US" dirty="0" smtClean="0"/>
              <a:t>bank—bank </a:t>
            </a:r>
            <a:r>
              <a:rPr lang="en-US" dirty="0"/>
              <a:t>A. This leads to an increase </a:t>
            </a:r>
            <a:r>
              <a:rPr lang="en-US" dirty="0" smtClean="0"/>
              <a:t>in </a:t>
            </a:r>
            <a:r>
              <a:rPr lang="en-IN" dirty="0" smtClean="0"/>
              <a:t>demand deposits </a:t>
            </a:r>
            <a:r>
              <a:rPr lang="en-IN" dirty="0"/>
              <a:t>of </a:t>
            </a:r>
            <a:r>
              <a:rPr lang="en-IN" dirty="0" smtClean="0"/>
              <a:t>Rs 100</a:t>
            </a:r>
            <a:r>
              <a:rPr lang="en-IN" dirty="0"/>
              <a:t>.</a:t>
            </a:r>
          </a:p>
          <a:p>
            <a:pPr algn="just"/>
            <a:r>
              <a:rPr lang="en-US" dirty="0" smtClean="0"/>
              <a:t>Bank </a:t>
            </a:r>
            <a:r>
              <a:rPr lang="en-US" dirty="0"/>
              <a:t>A keeps </a:t>
            </a:r>
            <a:r>
              <a:rPr lang="en-IN" dirty="0"/>
              <a:t>Rs </a:t>
            </a:r>
            <a:r>
              <a:rPr lang="en-US" dirty="0" smtClean="0"/>
              <a:t>100 </a:t>
            </a:r>
            <a:r>
              <a:rPr lang="en-US" dirty="0"/>
              <a:t>times 0.1 = </a:t>
            </a:r>
            <a:r>
              <a:rPr lang="en-IN" dirty="0"/>
              <a:t>Rs </a:t>
            </a:r>
            <a:r>
              <a:rPr lang="en-US" dirty="0" smtClean="0"/>
              <a:t>10 </a:t>
            </a:r>
            <a:r>
              <a:rPr lang="en-US" dirty="0"/>
              <a:t>in reserves and buys bonds with the rest, </a:t>
            </a:r>
            <a:r>
              <a:rPr lang="en-IN" dirty="0"/>
              <a:t>Rs </a:t>
            </a:r>
            <a:r>
              <a:rPr lang="en-US" dirty="0" smtClean="0"/>
              <a:t>100</a:t>
            </a:r>
            <a:r>
              <a:rPr lang="en-US" dirty="0"/>
              <a:t> </a:t>
            </a:r>
            <a:r>
              <a:rPr lang="en-US" dirty="0" smtClean="0"/>
              <a:t>times </a:t>
            </a:r>
            <a:r>
              <a:rPr lang="en-US" dirty="0"/>
              <a:t>0.9 = </a:t>
            </a:r>
            <a:r>
              <a:rPr lang="en-IN" dirty="0"/>
              <a:t>Rs </a:t>
            </a:r>
            <a:r>
              <a:rPr lang="en-US" dirty="0" smtClean="0"/>
              <a:t>90</a:t>
            </a:r>
            <a:r>
              <a:rPr lang="en-US" dirty="0"/>
              <a:t>. It pays </a:t>
            </a:r>
            <a:r>
              <a:rPr lang="en-IN" dirty="0"/>
              <a:t>Rs </a:t>
            </a:r>
            <a:r>
              <a:rPr lang="en-US" dirty="0" smtClean="0"/>
              <a:t>90 </a:t>
            </a:r>
            <a:r>
              <a:rPr lang="en-US" dirty="0"/>
              <a:t>to the seller of those </a:t>
            </a:r>
            <a:r>
              <a:rPr lang="en-US" dirty="0" smtClean="0"/>
              <a:t>bonds—seller </a:t>
            </a:r>
            <a:r>
              <a:rPr lang="en-US" dirty="0"/>
              <a:t>2.</a:t>
            </a:r>
          </a:p>
          <a:p>
            <a:pPr algn="just"/>
            <a:r>
              <a:rPr lang="en-US" dirty="0" smtClean="0"/>
              <a:t>Seller </a:t>
            </a:r>
            <a:r>
              <a:rPr lang="en-US" dirty="0"/>
              <a:t>2 deposits </a:t>
            </a:r>
            <a:r>
              <a:rPr lang="en-IN" dirty="0"/>
              <a:t>Rs </a:t>
            </a:r>
            <a:r>
              <a:rPr lang="en-US" dirty="0" smtClean="0"/>
              <a:t>90 </a:t>
            </a:r>
            <a:r>
              <a:rPr lang="en-US" dirty="0"/>
              <a:t>in a </a:t>
            </a:r>
            <a:r>
              <a:rPr lang="en-US" dirty="0" smtClean="0"/>
              <a:t>deposit account </a:t>
            </a:r>
            <a:r>
              <a:rPr lang="en-US" dirty="0"/>
              <a:t>in her bank—call it bank B. This </a:t>
            </a:r>
            <a:r>
              <a:rPr lang="en-US" dirty="0" smtClean="0"/>
              <a:t>leads to </a:t>
            </a:r>
            <a:r>
              <a:rPr lang="en-US" dirty="0"/>
              <a:t>an increase </a:t>
            </a:r>
            <a:r>
              <a:rPr lang="en-US" dirty="0" smtClean="0"/>
              <a:t>in demand deposits </a:t>
            </a:r>
            <a:r>
              <a:rPr lang="en-US" dirty="0"/>
              <a:t>of </a:t>
            </a:r>
            <a:r>
              <a:rPr lang="en-IN" dirty="0"/>
              <a:t>Rs </a:t>
            </a:r>
            <a:r>
              <a:rPr lang="en-US" dirty="0" smtClean="0"/>
              <a:t>90</a:t>
            </a:r>
            <a:r>
              <a:rPr lang="en-US" dirty="0"/>
              <a:t>.</a:t>
            </a:r>
          </a:p>
          <a:p>
            <a:pPr algn="just"/>
            <a:r>
              <a:rPr lang="en-US" dirty="0" smtClean="0"/>
              <a:t>Bank </a:t>
            </a:r>
            <a:r>
              <a:rPr lang="en-US" dirty="0"/>
              <a:t>B keeps </a:t>
            </a:r>
            <a:r>
              <a:rPr lang="en-IN" dirty="0"/>
              <a:t>Rs </a:t>
            </a:r>
            <a:r>
              <a:rPr lang="en-US" dirty="0" smtClean="0"/>
              <a:t>90 </a:t>
            </a:r>
            <a:r>
              <a:rPr lang="en-US" dirty="0"/>
              <a:t>times 0.1 = </a:t>
            </a:r>
            <a:r>
              <a:rPr lang="en-IN" dirty="0"/>
              <a:t>Rs </a:t>
            </a:r>
            <a:r>
              <a:rPr lang="en-US" dirty="0" smtClean="0"/>
              <a:t>9 </a:t>
            </a:r>
            <a:r>
              <a:rPr lang="en-US" dirty="0"/>
              <a:t>in reserves and buys bonds with the rest, </a:t>
            </a:r>
            <a:r>
              <a:rPr lang="en-IN" dirty="0"/>
              <a:t>Rs </a:t>
            </a:r>
            <a:r>
              <a:rPr lang="en-US" dirty="0" smtClean="0"/>
              <a:t>90</a:t>
            </a:r>
            <a:r>
              <a:rPr lang="en-US" dirty="0"/>
              <a:t> </a:t>
            </a:r>
            <a:r>
              <a:rPr lang="en-US" dirty="0" smtClean="0"/>
              <a:t>times </a:t>
            </a:r>
            <a:r>
              <a:rPr lang="en-US" dirty="0"/>
              <a:t>0.9 = </a:t>
            </a:r>
            <a:r>
              <a:rPr lang="en-IN" dirty="0"/>
              <a:t>Rs </a:t>
            </a:r>
            <a:r>
              <a:rPr lang="en-US" dirty="0" smtClean="0"/>
              <a:t>81</a:t>
            </a:r>
            <a:r>
              <a:rPr lang="en-US" dirty="0"/>
              <a:t>. It pays </a:t>
            </a:r>
            <a:r>
              <a:rPr lang="en-IN" dirty="0"/>
              <a:t>Rs </a:t>
            </a:r>
            <a:r>
              <a:rPr lang="en-US" dirty="0" smtClean="0"/>
              <a:t>81 </a:t>
            </a:r>
            <a:r>
              <a:rPr lang="en-US" dirty="0"/>
              <a:t>to the seller of those </a:t>
            </a:r>
            <a:r>
              <a:rPr lang="en-US" dirty="0" smtClean="0"/>
              <a:t>bonds- seller </a:t>
            </a:r>
            <a:r>
              <a:rPr lang="en-US" dirty="0"/>
              <a:t>3.</a:t>
            </a:r>
            <a:endParaRPr lang="en-IN" dirty="0"/>
          </a:p>
        </p:txBody>
      </p:sp>
    </p:spTree>
    <p:extLst>
      <p:ext uri="{BB962C8B-B14F-4D97-AF65-F5344CB8AC3E}">
        <p14:creationId xmlns:p14="http://schemas.microsoft.com/office/powerpoint/2010/main" val="950347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smtClean="0"/>
              <a:t>The eventual increase in money supply is equal to 1</a:t>
            </a:r>
            <a:r>
              <a:rPr lang="en-US" dirty="0" smtClean="0"/>
              <a:t>/(.1) </a:t>
            </a:r>
            <a:r>
              <a:rPr lang="en-US" dirty="0" smtClean="0"/>
              <a:t>= 10. </a:t>
            </a:r>
            <a:r>
              <a:rPr lang="en-IN" dirty="0"/>
              <a:t>The </a:t>
            </a:r>
            <a:r>
              <a:rPr lang="en-IN" dirty="0" smtClean="0"/>
              <a:t>money </a:t>
            </a:r>
            <a:r>
              <a:rPr lang="en-US" dirty="0" smtClean="0"/>
              <a:t>supply </a:t>
            </a:r>
            <a:r>
              <a:rPr lang="en-US" dirty="0"/>
              <a:t>increases </a:t>
            </a:r>
            <a:r>
              <a:rPr lang="en-US" dirty="0" smtClean="0"/>
              <a:t>by Rs 1,000—10 </a:t>
            </a:r>
            <a:r>
              <a:rPr lang="en-US" dirty="0"/>
              <a:t>times the initial increase in central bank money</a:t>
            </a:r>
            <a:r>
              <a:rPr lang="en-US" dirty="0" smtClean="0"/>
              <a:t>.</a:t>
            </a:r>
          </a:p>
          <a:p>
            <a:pPr algn="just"/>
            <a:r>
              <a:rPr lang="en-IN" dirty="0" smtClean="0"/>
              <a:t>We </a:t>
            </a:r>
            <a:r>
              <a:rPr lang="en-US" dirty="0" smtClean="0"/>
              <a:t>can </a:t>
            </a:r>
            <a:r>
              <a:rPr lang="en-US" dirty="0"/>
              <a:t>think of the ultimate increase in the money supply as the result of </a:t>
            </a:r>
            <a:r>
              <a:rPr lang="en-US" b="1" i="1" dirty="0"/>
              <a:t>successive </a:t>
            </a:r>
            <a:r>
              <a:rPr lang="en-US" b="1" i="1" dirty="0" smtClean="0"/>
              <a:t>rounds of </a:t>
            </a:r>
            <a:r>
              <a:rPr lang="en-US" b="1" i="1" dirty="0"/>
              <a:t>purchases of bonds</a:t>
            </a:r>
            <a:r>
              <a:rPr lang="en-US" b="1" dirty="0"/>
              <a:t>—</a:t>
            </a:r>
            <a:r>
              <a:rPr lang="en-US" dirty="0"/>
              <a:t>the</a:t>
            </a:r>
            <a:r>
              <a:rPr lang="en-US" b="1" dirty="0"/>
              <a:t> </a:t>
            </a:r>
            <a:r>
              <a:rPr lang="en-US" dirty="0"/>
              <a:t>first started by the </a:t>
            </a:r>
            <a:r>
              <a:rPr lang="en-US" dirty="0" smtClean="0"/>
              <a:t>central bank </a:t>
            </a:r>
            <a:r>
              <a:rPr lang="en-US" dirty="0"/>
              <a:t>in its open market operation, </a:t>
            </a:r>
            <a:r>
              <a:rPr lang="en-US" dirty="0" smtClean="0"/>
              <a:t>the following </a:t>
            </a:r>
            <a:r>
              <a:rPr lang="en-US" dirty="0"/>
              <a:t>rounds by banks. Each successive round leads to an increase in the </a:t>
            </a:r>
            <a:r>
              <a:rPr lang="en-US" dirty="0" smtClean="0"/>
              <a:t>money supply</a:t>
            </a:r>
            <a:r>
              <a:rPr lang="en-US" dirty="0"/>
              <a:t>, and eventually the increase in the money supply is equal to 10 times the </a:t>
            </a:r>
            <a:r>
              <a:rPr lang="en-US" dirty="0" smtClean="0"/>
              <a:t>initial increase </a:t>
            </a:r>
            <a:r>
              <a:rPr lang="en-US" dirty="0"/>
              <a:t>in the central bank money.</a:t>
            </a:r>
            <a:endParaRPr lang="en-IN" dirty="0"/>
          </a:p>
        </p:txBody>
      </p:sp>
    </p:spTree>
    <p:extLst>
      <p:ext uri="{BB962C8B-B14F-4D97-AF65-F5344CB8AC3E}">
        <p14:creationId xmlns:p14="http://schemas.microsoft.com/office/powerpoint/2010/main" val="233354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a:solidFill>
            <a:schemeClr val="accent6">
              <a:lumMod val="20000"/>
              <a:lumOff val="80000"/>
            </a:schemeClr>
          </a:solidFill>
        </p:spPr>
        <p:txBody>
          <a:bodyPr/>
          <a:lstStyle/>
          <a:p>
            <a:pPr algn="ctr"/>
            <a:r>
              <a:rPr lang="en-US" dirty="0" smtClean="0"/>
              <a:t>Deriving the demand for money</a:t>
            </a:r>
            <a:endParaRPr lang="en-IN" dirty="0"/>
          </a:p>
        </p:txBody>
      </p:sp>
      <p:sp>
        <p:nvSpPr>
          <p:cNvPr id="3" name="Content Placeholder 2"/>
          <p:cNvSpPr>
            <a:spLocks noGrp="1"/>
          </p:cNvSpPr>
          <p:nvPr>
            <p:ph idx="1"/>
          </p:nvPr>
        </p:nvSpPr>
        <p:spPr>
          <a:xfrm>
            <a:off x="838200" y="1825624"/>
            <a:ext cx="10515600" cy="4732193"/>
          </a:xfrm>
        </p:spPr>
        <p:txBody>
          <a:bodyPr>
            <a:normAutofit fontScale="85000" lnSpcReduction="20000"/>
          </a:bodyPr>
          <a:lstStyle/>
          <a:p>
            <a:pPr algn="just"/>
            <a:r>
              <a:rPr lang="en-US" dirty="0"/>
              <a:t>T</a:t>
            </a:r>
            <a:r>
              <a:rPr lang="en-US" dirty="0" smtClean="0"/>
              <a:t>he </a:t>
            </a:r>
            <a:r>
              <a:rPr lang="en-US" dirty="0"/>
              <a:t>amount of money people want to hold—their </a:t>
            </a:r>
            <a:r>
              <a:rPr lang="en-US" i="1" dirty="0"/>
              <a:t>demand for </a:t>
            </a:r>
            <a:r>
              <a:rPr lang="en-US" i="1" dirty="0" smtClean="0"/>
              <a:t>money</a:t>
            </a:r>
            <a:r>
              <a:rPr lang="en-US" dirty="0" smtClean="0"/>
              <a:t>—can be denoted by </a:t>
            </a:r>
            <a:r>
              <a:rPr lang="en-US" i="1" dirty="0" smtClean="0"/>
              <a:t>M</a:t>
            </a:r>
            <a:r>
              <a:rPr lang="en-US" i="1" baseline="30000" dirty="0" smtClean="0"/>
              <a:t>d</a:t>
            </a:r>
            <a:r>
              <a:rPr lang="en-US" i="1" dirty="0" smtClean="0"/>
              <a:t>. </a:t>
            </a:r>
            <a:r>
              <a:rPr lang="en-US" dirty="0" smtClean="0"/>
              <a:t>The </a:t>
            </a:r>
            <a:r>
              <a:rPr lang="en-US" dirty="0"/>
              <a:t>demand for money in the economy as </a:t>
            </a:r>
            <a:r>
              <a:rPr lang="en-US" dirty="0" smtClean="0"/>
              <a:t>a whole </a:t>
            </a:r>
            <a:r>
              <a:rPr lang="en-US" dirty="0"/>
              <a:t>is just the sum of all the individual demands for money by the people in the economy.</a:t>
            </a:r>
          </a:p>
          <a:p>
            <a:pPr algn="just"/>
            <a:r>
              <a:rPr lang="en-US" dirty="0"/>
              <a:t>Therefore, </a:t>
            </a:r>
            <a:r>
              <a:rPr lang="en-US" dirty="0" smtClean="0"/>
              <a:t>money demand </a:t>
            </a:r>
            <a:r>
              <a:rPr lang="en-US" dirty="0"/>
              <a:t>depends on the overall level of transactions in the economy and </a:t>
            </a:r>
            <a:r>
              <a:rPr lang="en-US" dirty="0" smtClean="0"/>
              <a:t>on the </a:t>
            </a:r>
            <a:r>
              <a:rPr lang="en-US" dirty="0"/>
              <a:t>interest rate. The overall level of transactions in the economy is hard to measure, </a:t>
            </a:r>
            <a:r>
              <a:rPr lang="en-US" dirty="0" smtClean="0"/>
              <a:t>but it </a:t>
            </a:r>
            <a:r>
              <a:rPr lang="en-US" dirty="0"/>
              <a:t>is likely to be roughly proportional to nominal </a:t>
            </a:r>
            <a:r>
              <a:rPr lang="en-US" dirty="0" smtClean="0"/>
              <a:t>income. </a:t>
            </a:r>
          </a:p>
          <a:p>
            <a:pPr marL="0" indent="0" algn="ctr">
              <a:buNone/>
            </a:pPr>
            <a:r>
              <a:rPr lang="en-US" i="1" dirty="0" err="1" smtClean="0"/>
              <a:t>M</a:t>
            </a:r>
            <a:r>
              <a:rPr lang="en-US" i="1" baseline="30000" dirty="0" err="1" smtClean="0"/>
              <a:t>d</a:t>
            </a:r>
            <a:r>
              <a:rPr lang="en-US" i="1" baseline="30000" dirty="0" smtClean="0"/>
              <a:t> </a:t>
            </a:r>
            <a:r>
              <a:rPr lang="en-US" dirty="0" smtClean="0"/>
              <a:t>=Y. L(</a:t>
            </a:r>
            <a:r>
              <a:rPr lang="en-US" dirty="0" err="1" smtClean="0"/>
              <a:t>i</a:t>
            </a:r>
            <a:r>
              <a:rPr lang="en-US" dirty="0" smtClean="0"/>
              <a:t>)</a:t>
            </a:r>
          </a:p>
          <a:p>
            <a:pPr marL="0" indent="0" algn="just">
              <a:buNone/>
            </a:pPr>
            <a:r>
              <a:rPr lang="en-US" dirty="0" smtClean="0"/>
              <a:t>                                                                                (-)</a:t>
            </a:r>
          </a:p>
          <a:p>
            <a:pPr algn="just"/>
            <a:r>
              <a:rPr lang="en-US" b="1" dirty="0"/>
              <a:t>The relation between the demand for money and the interest rate for a given </a:t>
            </a:r>
            <a:r>
              <a:rPr lang="en-US" b="1" dirty="0" smtClean="0"/>
              <a:t>level of </a:t>
            </a:r>
            <a:r>
              <a:rPr lang="en-US" b="1" dirty="0"/>
              <a:t>nominal income </a:t>
            </a:r>
            <a:r>
              <a:rPr lang="en-US" b="1" dirty="0" smtClean="0"/>
              <a:t>is </a:t>
            </a:r>
            <a:r>
              <a:rPr lang="en-US" b="1" dirty="0"/>
              <a:t>represented by the </a:t>
            </a:r>
            <a:r>
              <a:rPr lang="en-US" b="1" dirty="0" err="1" smtClean="0"/>
              <a:t>M</a:t>
            </a:r>
            <a:r>
              <a:rPr lang="en-US" b="1" baseline="30000" dirty="0" err="1" smtClean="0"/>
              <a:t>d</a:t>
            </a:r>
            <a:r>
              <a:rPr lang="en-US" b="1" dirty="0" smtClean="0"/>
              <a:t> </a:t>
            </a:r>
            <a:r>
              <a:rPr lang="en-US" b="1" dirty="0"/>
              <a:t>curve</a:t>
            </a:r>
            <a:r>
              <a:rPr lang="en-US" dirty="0"/>
              <a:t>. The curve is downward </a:t>
            </a:r>
            <a:r>
              <a:rPr lang="en-US" dirty="0" smtClean="0"/>
              <a:t>sloping: The </a:t>
            </a:r>
            <a:r>
              <a:rPr lang="en-US" dirty="0"/>
              <a:t>lower the interest rate (the lower </a:t>
            </a:r>
            <a:r>
              <a:rPr lang="en-US" i="1" dirty="0" err="1"/>
              <a:t>i</a:t>
            </a:r>
            <a:r>
              <a:rPr lang="en-US" dirty="0"/>
              <a:t>), the higher the amount of money people </a:t>
            </a:r>
            <a:r>
              <a:rPr lang="en-US" dirty="0" smtClean="0"/>
              <a:t>want to </a:t>
            </a:r>
            <a:r>
              <a:rPr lang="en-US" dirty="0"/>
              <a:t>hold (the higher </a:t>
            </a:r>
            <a:r>
              <a:rPr lang="en-US" i="1" dirty="0" err="1" smtClean="0"/>
              <a:t>M</a:t>
            </a:r>
            <a:r>
              <a:rPr lang="en-US" i="1" baseline="30000" dirty="0" err="1" smtClean="0"/>
              <a:t>d</a:t>
            </a:r>
            <a:r>
              <a:rPr lang="en-US" dirty="0" smtClean="0"/>
              <a:t>). For </a:t>
            </a:r>
            <a:r>
              <a:rPr lang="en-US" dirty="0"/>
              <a:t>a given interest rate, an increase in nominal income increases the </a:t>
            </a:r>
            <a:r>
              <a:rPr lang="en-US" dirty="0" smtClean="0"/>
              <a:t>demand for </a:t>
            </a:r>
            <a:r>
              <a:rPr lang="en-US" dirty="0"/>
              <a:t>money. In other words, an increase in nominal income shifts the demand </a:t>
            </a:r>
            <a:r>
              <a:rPr lang="en-US" dirty="0" smtClean="0"/>
              <a:t>for </a:t>
            </a:r>
            <a:r>
              <a:rPr lang="en-IN" dirty="0" smtClean="0"/>
              <a:t>money </a:t>
            </a:r>
            <a:r>
              <a:rPr lang="en-IN" dirty="0"/>
              <a:t>to the </a:t>
            </a:r>
            <a:r>
              <a:rPr lang="en-IN" dirty="0" smtClean="0"/>
              <a:t>right.</a:t>
            </a:r>
            <a:endParaRPr lang="en-IN" dirty="0"/>
          </a:p>
        </p:txBody>
      </p:sp>
    </p:spTree>
    <p:extLst>
      <p:ext uri="{BB962C8B-B14F-4D97-AF65-F5344CB8AC3E}">
        <p14:creationId xmlns:p14="http://schemas.microsoft.com/office/powerpoint/2010/main" val="3627634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365125"/>
            <a:ext cx="10688782" cy="1057275"/>
          </a:xfrm>
          <a:solidFill>
            <a:schemeClr val="tx2">
              <a:lumMod val="20000"/>
              <a:lumOff val="80000"/>
            </a:schemeClr>
          </a:solidFill>
        </p:spPr>
        <p:txBody>
          <a:bodyPr/>
          <a:lstStyle/>
          <a:p>
            <a:pPr algn="ctr"/>
            <a:r>
              <a:rPr lang="en-US" dirty="0" smtClean="0"/>
              <a:t>Money demand</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765" y="2020231"/>
            <a:ext cx="6103978" cy="3974172"/>
          </a:xfrm>
        </p:spPr>
      </p:pic>
    </p:spTree>
    <p:extLst>
      <p:ext uri="{BB962C8B-B14F-4D97-AF65-F5344CB8AC3E}">
        <p14:creationId xmlns:p14="http://schemas.microsoft.com/office/powerpoint/2010/main" val="3767428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5057"/>
          </a:xfrm>
          <a:solidFill>
            <a:schemeClr val="accent1">
              <a:lumMod val="20000"/>
              <a:lumOff val="80000"/>
            </a:schemeClr>
          </a:solidFill>
        </p:spPr>
        <p:txBody>
          <a:bodyPr/>
          <a:lstStyle/>
          <a:p>
            <a:pPr algn="ctr"/>
            <a:r>
              <a:rPr lang="en-US" dirty="0" smtClean="0"/>
              <a:t>Determination of the interest rate</a:t>
            </a:r>
            <a:endParaRPr lang="en-IN" dirty="0"/>
          </a:p>
        </p:txBody>
      </p:sp>
      <p:sp>
        <p:nvSpPr>
          <p:cNvPr id="3" name="Content Placeholder 2"/>
          <p:cNvSpPr>
            <a:spLocks noGrp="1"/>
          </p:cNvSpPr>
          <p:nvPr>
            <p:ph idx="1"/>
          </p:nvPr>
        </p:nvSpPr>
        <p:spPr>
          <a:xfrm>
            <a:off x="838200" y="1825624"/>
            <a:ext cx="10515600" cy="4732193"/>
          </a:xfrm>
        </p:spPr>
        <p:txBody>
          <a:bodyPr>
            <a:normAutofit fontScale="85000" lnSpcReduction="20000"/>
          </a:bodyPr>
          <a:lstStyle/>
          <a:p>
            <a:pPr algn="just"/>
            <a:r>
              <a:rPr lang="en-US" dirty="0"/>
              <a:t>In the real world, there are two types of money: </a:t>
            </a:r>
            <a:r>
              <a:rPr lang="en-US" dirty="0" smtClean="0"/>
              <a:t>demand </a:t>
            </a:r>
            <a:r>
              <a:rPr lang="en-US" dirty="0"/>
              <a:t>deposits, which are </a:t>
            </a:r>
            <a:r>
              <a:rPr lang="en-US" dirty="0" smtClean="0"/>
              <a:t>supplied by </a:t>
            </a:r>
            <a:r>
              <a:rPr lang="en-US" dirty="0"/>
              <a:t>banks, and currency, which is supplied by the central bank. </a:t>
            </a:r>
            <a:r>
              <a:rPr lang="en-US" dirty="0" smtClean="0"/>
              <a:t>For now, we will </a:t>
            </a:r>
            <a:r>
              <a:rPr lang="en-US" dirty="0"/>
              <a:t>assume that </a:t>
            </a:r>
            <a:r>
              <a:rPr lang="en-US" dirty="0" smtClean="0"/>
              <a:t>demand deposits </a:t>
            </a:r>
            <a:r>
              <a:rPr lang="en-US" dirty="0"/>
              <a:t>do not exist—that </a:t>
            </a:r>
            <a:r>
              <a:rPr lang="en-US" b="1" dirty="0"/>
              <a:t>the only money in the </a:t>
            </a:r>
            <a:r>
              <a:rPr lang="en-US" b="1" dirty="0" smtClean="0"/>
              <a:t>economy </a:t>
            </a:r>
            <a:r>
              <a:rPr lang="en-IN" b="1" dirty="0" smtClean="0"/>
              <a:t>is currency. </a:t>
            </a:r>
          </a:p>
          <a:p>
            <a:pPr algn="just"/>
            <a:r>
              <a:rPr lang="en-US" dirty="0"/>
              <a:t>Suppose the central bank decides to supply an amount of money equal to </a:t>
            </a:r>
            <a:r>
              <a:rPr lang="en-US" i="1" dirty="0"/>
              <a:t>M</a:t>
            </a:r>
            <a:r>
              <a:rPr lang="en-US" dirty="0"/>
              <a:t>, </a:t>
            </a:r>
            <a:r>
              <a:rPr lang="en-US" dirty="0" smtClean="0"/>
              <a:t>so </a:t>
            </a:r>
            <a:r>
              <a:rPr lang="en-IN" i="1" dirty="0" smtClean="0"/>
              <a:t>M</a:t>
            </a:r>
            <a:r>
              <a:rPr lang="en-IN" i="1" baseline="30000" dirty="0" smtClean="0"/>
              <a:t>s</a:t>
            </a:r>
            <a:r>
              <a:rPr lang="en-IN" i="1" dirty="0" smtClean="0"/>
              <a:t> </a:t>
            </a:r>
            <a:r>
              <a:rPr lang="en-IN" dirty="0"/>
              <a:t>= </a:t>
            </a:r>
            <a:r>
              <a:rPr lang="en-IN" i="1" dirty="0" smtClean="0"/>
              <a:t>M. </a:t>
            </a:r>
            <a:r>
              <a:rPr lang="en-US" dirty="0" smtClean="0"/>
              <a:t>Equilibrium </a:t>
            </a:r>
            <a:r>
              <a:rPr lang="en-US" dirty="0"/>
              <a:t>in financial markets requires that money supply be equal to </a:t>
            </a:r>
            <a:r>
              <a:rPr lang="en-US" dirty="0" smtClean="0"/>
              <a:t>money </a:t>
            </a:r>
            <a:r>
              <a:rPr lang="en-IN" dirty="0" smtClean="0"/>
              <a:t>demand</a:t>
            </a:r>
            <a:r>
              <a:rPr lang="en-IN" dirty="0"/>
              <a:t>, that </a:t>
            </a:r>
            <a:r>
              <a:rPr lang="en-IN" i="1" dirty="0" smtClean="0"/>
              <a:t>M</a:t>
            </a:r>
            <a:r>
              <a:rPr lang="en-IN" i="1" baseline="30000" dirty="0" smtClean="0"/>
              <a:t>s</a:t>
            </a:r>
            <a:r>
              <a:rPr lang="en-IN" i="1" dirty="0" smtClean="0"/>
              <a:t> </a:t>
            </a:r>
            <a:r>
              <a:rPr lang="en-IN" dirty="0"/>
              <a:t>= </a:t>
            </a:r>
            <a:r>
              <a:rPr lang="en-IN" i="1" dirty="0" err="1" smtClean="0"/>
              <a:t>M</a:t>
            </a:r>
            <a:r>
              <a:rPr lang="en-IN" i="1" baseline="30000" dirty="0" err="1" smtClean="0"/>
              <a:t>d</a:t>
            </a:r>
            <a:endParaRPr lang="en-IN" i="1" baseline="30000" dirty="0" smtClean="0"/>
          </a:p>
          <a:p>
            <a:pPr marL="0" indent="0" algn="ctr">
              <a:buNone/>
            </a:pPr>
            <a:r>
              <a:rPr lang="en-IN" b="1" i="1" dirty="0" smtClean="0"/>
              <a:t>M= </a:t>
            </a:r>
            <a:r>
              <a:rPr lang="en-US" b="1" dirty="0" smtClean="0"/>
              <a:t>Y. L(</a:t>
            </a:r>
            <a:r>
              <a:rPr lang="en-US" b="1" dirty="0" err="1" smtClean="0"/>
              <a:t>i</a:t>
            </a:r>
            <a:r>
              <a:rPr lang="en-US" b="1" dirty="0" smtClean="0"/>
              <a:t>)</a:t>
            </a:r>
          </a:p>
          <a:p>
            <a:pPr algn="just"/>
            <a:r>
              <a:rPr lang="en-US" dirty="0"/>
              <a:t>This equation tells us that the interest rate </a:t>
            </a:r>
            <a:r>
              <a:rPr lang="en-US" i="1" dirty="0" err="1"/>
              <a:t>i</a:t>
            </a:r>
            <a:r>
              <a:rPr lang="en-US" i="1" dirty="0"/>
              <a:t> </a:t>
            </a:r>
            <a:r>
              <a:rPr lang="en-US" dirty="0"/>
              <a:t>must be such that, given their income </a:t>
            </a:r>
            <a:r>
              <a:rPr lang="en-US" dirty="0" smtClean="0"/>
              <a:t>people </a:t>
            </a:r>
            <a:r>
              <a:rPr lang="en-US" dirty="0"/>
              <a:t>are willing to hold an amount of money equal to the existing money supply </a:t>
            </a:r>
            <a:r>
              <a:rPr lang="en-US" i="1" dirty="0" smtClean="0"/>
              <a:t>M</a:t>
            </a:r>
            <a:r>
              <a:rPr lang="en-US" dirty="0" smtClean="0"/>
              <a:t>. </a:t>
            </a:r>
            <a:r>
              <a:rPr lang="en-US" b="1" dirty="0" smtClean="0"/>
              <a:t>This </a:t>
            </a:r>
            <a:r>
              <a:rPr lang="en-US" b="1" dirty="0"/>
              <a:t>equilibrium relation is called the </a:t>
            </a:r>
            <a:r>
              <a:rPr lang="en-US" b="1" i="1" dirty="0"/>
              <a:t>LM </a:t>
            </a:r>
            <a:r>
              <a:rPr lang="en-US" b="1" dirty="0" smtClean="0"/>
              <a:t>relation.</a:t>
            </a:r>
            <a:r>
              <a:rPr lang="en-US" i="1" dirty="0"/>
              <a:t> L </a:t>
            </a:r>
            <a:r>
              <a:rPr lang="en-US" dirty="0"/>
              <a:t>stands for liquidity: Economists </a:t>
            </a:r>
            <a:r>
              <a:rPr lang="en-US" dirty="0" smtClean="0"/>
              <a:t>use liquidity </a:t>
            </a:r>
            <a:r>
              <a:rPr lang="en-US" dirty="0"/>
              <a:t>as a measure of how easily an asset can be exchanged for </a:t>
            </a:r>
            <a:r>
              <a:rPr lang="en-US" dirty="0" smtClean="0"/>
              <a:t>money.</a:t>
            </a:r>
            <a:r>
              <a:rPr lang="en-US" dirty="0"/>
              <a:t> We can think of the </a:t>
            </a:r>
            <a:r>
              <a:rPr lang="en-US" b="1" dirty="0"/>
              <a:t>demand for money as a demand for liquidity</a:t>
            </a:r>
            <a:r>
              <a:rPr lang="en-US" dirty="0"/>
              <a:t>. The letter </a:t>
            </a:r>
            <a:r>
              <a:rPr lang="en-US" i="1" dirty="0" smtClean="0"/>
              <a:t>M </a:t>
            </a:r>
            <a:r>
              <a:rPr lang="en-US" dirty="0" smtClean="0"/>
              <a:t>stands </a:t>
            </a:r>
            <a:r>
              <a:rPr lang="en-US" dirty="0"/>
              <a:t>for money. The demand for liquidity must equal the supply of money.</a:t>
            </a:r>
            <a:endParaRPr lang="en-US" b="1" dirty="0" smtClean="0"/>
          </a:p>
          <a:p>
            <a:pPr marL="0" indent="0" algn="ctr">
              <a:buNone/>
            </a:pPr>
            <a:endParaRPr lang="en-US" dirty="0" smtClean="0"/>
          </a:p>
          <a:p>
            <a:endParaRPr lang="en-IN" baseline="30000" dirty="0"/>
          </a:p>
        </p:txBody>
      </p:sp>
    </p:spTree>
    <p:extLst>
      <p:ext uri="{BB962C8B-B14F-4D97-AF65-F5344CB8AC3E}">
        <p14:creationId xmlns:p14="http://schemas.microsoft.com/office/powerpoint/2010/main" val="2045270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891" y="411308"/>
            <a:ext cx="10515600" cy="1177348"/>
          </a:xfrm>
          <a:solidFill>
            <a:schemeClr val="accent4">
              <a:lumMod val="40000"/>
              <a:lumOff val="60000"/>
            </a:schemeClr>
          </a:solidFill>
        </p:spPr>
        <p:txBody>
          <a:bodyPr/>
          <a:lstStyle/>
          <a:p>
            <a:pPr algn="ctr"/>
            <a:r>
              <a:rPr lang="en-US" dirty="0" smtClean="0"/>
              <a:t>Equillibrium</a:t>
            </a:r>
            <a:endParaRPr lang="en-IN" dirty="0"/>
          </a:p>
        </p:txBody>
      </p:sp>
      <p:pic>
        <p:nvPicPr>
          <p:cNvPr id="5" name="Content Placeholder 4"/>
          <p:cNvPicPr>
            <a:picLocks noGrp="1" noChangeAspect="1"/>
          </p:cNvPicPr>
          <p:nvPr>
            <p:ph idx="1"/>
          </p:nvPr>
        </p:nvPicPr>
        <p:blipFill>
          <a:blip r:embed="rId2"/>
          <a:stretch>
            <a:fillRect/>
          </a:stretch>
        </p:blipFill>
        <p:spPr>
          <a:xfrm>
            <a:off x="3241963" y="1968441"/>
            <a:ext cx="5865091" cy="4551260"/>
          </a:xfrm>
          <a:prstGeom prst="rect">
            <a:avLst/>
          </a:prstGeom>
        </p:spPr>
      </p:pic>
    </p:spTree>
    <p:extLst>
      <p:ext uri="{BB962C8B-B14F-4D97-AF65-F5344CB8AC3E}">
        <p14:creationId xmlns:p14="http://schemas.microsoft.com/office/powerpoint/2010/main" val="424871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545" y="831272"/>
            <a:ext cx="10732655" cy="5726546"/>
          </a:xfrm>
        </p:spPr>
        <p:txBody>
          <a:bodyPr>
            <a:normAutofit fontScale="92500" lnSpcReduction="10000"/>
          </a:bodyPr>
          <a:lstStyle/>
          <a:p>
            <a:pPr algn="just"/>
            <a:r>
              <a:rPr lang="en-US" dirty="0"/>
              <a:t>The demand for money, </a:t>
            </a:r>
            <a:r>
              <a:rPr lang="en-US" i="1" dirty="0" err="1"/>
              <a:t>M</a:t>
            </a:r>
            <a:r>
              <a:rPr lang="en-US" i="1" baseline="30000" dirty="0" err="1"/>
              <a:t>d</a:t>
            </a:r>
            <a:r>
              <a:rPr lang="en-US" dirty="0"/>
              <a:t>, drawn for a given level of </a:t>
            </a:r>
            <a:r>
              <a:rPr lang="en-US" dirty="0" smtClean="0"/>
              <a:t>nominal income is </a:t>
            </a:r>
            <a:r>
              <a:rPr lang="en-US" dirty="0"/>
              <a:t>downward sloping: A higher interest rate implies a lower demand </a:t>
            </a:r>
            <a:r>
              <a:rPr lang="en-US" dirty="0" smtClean="0"/>
              <a:t>for money</a:t>
            </a:r>
            <a:r>
              <a:rPr lang="en-US" dirty="0"/>
              <a:t>. The supply of money is drawn as the vertical line denoted </a:t>
            </a:r>
            <a:r>
              <a:rPr lang="en-US" i="1" dirty="0" err="1"/>
              <a:t>M</a:t>
            </a:r>
            <a:r>
              <a:rPr lang="en-US" i="1" baseline="30000" dirty="0" err="1"/>
              <a:t>s</a:t>
            </a:r>
            <a:r>
              <a:rPr lang="en-US" dirty="0"/>
              <a:t>: The </a:t>
            </a:r>
            <a:r>
              <a:rPr lang="en-US" dirty="0" smtClean="0"/>
              <a:t>money supply </a:t>
            </a:r>
            <a:r>
              <a:rPr lang="en-US" dirty="0"/>
              <a:t>equals </a:t>
            </a:r>
            <a:r>
              <a:rPr lang="en-US" i="1" dirty="0"/>
              <a:t>M </a:t>
            </a:r>
            <a:r>
              <a:rPr lang="en-US" dirty="0"/>
              <a:t>and is independent of the interest rate. T</a:t>
            </a:r>
            <a:r>
              <a:rPr lang="en-US" dirty="0" smtClean="0"/>
              <a:t>he </a:t>
            </a:r>
            <a:r>
              <a:rPr lang="en-US" dirty="0"/>
              <a:t>equilibrium interest rate is given by </a:t>
            </a:r>
            <a:r>
              <a:rPr lang="en-US" i="1" dirty="0" err="1" smtClean="0"/>
              <a:t>i</a:t>
            </a:r>
            <a:r>
              <a:rPr lang="en-US" i="1" dirty="0" smtClean="0"/>
              <a:t>*</a:t>
            </a:r>
            <a:r>
              <a:rPr lang="en-US" dirty="0" smtClean="0"/>
              <a:t>.</a:t>
            </a:r>
          </a:p>
          <a:p>
            <a:pPr algn="just"/>
            <a:r>
              <a:rPr lang="en-US" dirty="0"/>
              <a:t>Now that we have characterized the equilibrium, we can look at how changes </a:t>
            </a:r>
            <a:r>
              <a:rPr lang="en-US" dirty="0" smtClean="0"/>
              <a:t>in nominal </a:t>
            </a:r>
            <a:r>
              <a:rPr lang="en-US" dirty="0"/>
              <a:t>income or changes in the money supply by the central bank affect the </a:t>
            </a:r>
            <a:r>
              <a:rPr lang="en-US" dirty="0" smtClean="0"/>
              <a:t>equilibrium </a:t>
            </a:r>
            <a:r>
              <a:rPr lang="en-IN" dirty="0" smtClean="0"/>
              <a:t>interest </a:t>
            </a:r>
            <a:r>
              <a:rPr lang="en-IN" dirty="0"/>
              <a:t>rate</a:t>
            </a:r>
            <a:r>
              <a:rPr lang="en-IN" dirty="0" smtClean="0"/>
              <a:t>.</a:t>
            </a:r>
          </a:p>
          <a:p>
            <a:pPr algn="just"/>
            <a:r>
              <a:rPr lang="en-US" b="1" dirty="0"/>
              <a:t>An increase in nominal income leads to an increase in the </a:t>
            </a:r>
            <a:r>
              <a:rPr lang="en-US" b="1" dirty="0" smtClean="0"/>
              <a:t>interest rate</a:t>
            </a:r>
            <a:r>
              <a:rPr lang="en-US" b="1" dirty="0"/>
              <a:t>. </a:t>
            </a:r>
            <a:r>
              <a:rPr lang="en-US" dirty="0" smtClean="0"/>
              <a:t>At </a:t>
            </a:r>
            <a:r>
              <a:rPr lang="en-US" dirty="0"/>
              <a:t>the initial interest rate, the demand for money exceeds </a:t>
            </a:r>
            <a:r>
              <a:rPr lang="en-US" dirty="0" smtClean="0"/>
              <a:t>the supply</a:t>
            </a:r>
            <a:r>
              <a:rPr lang="en-US" dirty="0"/>
              <a:t>. An increase in the interest rate is needed to decrease the amount of </a:t>
            </a:r>
            <a:r>
              <a:rPr lang="en-US" dirty="0" smtClean="0"/>
              <a:t>money people </a:t>
            </a:r>
            <a:r>
              <a:rPr lang="en-US" dirty="0"/>
              <a:t>want to hold and to reestablish </a:t>
            </a:r>
            <a:r>
              <a:rPr lang="en-US" dirty="0" smtClean="0"/>
              <a:t>equilibrium.</a:t>
            </a:r>
          </a:p>
          <a:p>
            <a:pPr algn="just"/>
            <a:r>
              <a:rPr lang="en-US" b="1" dirty="0"/>
              <a:t>A</a:t>
            </a:r>
            <a:r>
              <a:rPr lang="en-US" b="1" dirty="0" smtClean="0"/>
              <a:t>n </a:t>
            </a:r>
            <a:r>
              <a:rPr lang="en-US" b="1" dirty="0"/>
              <a:t>increase in the supply of money by the central bank leads to a </a:t>
            </a:r>
            <a:r>
              <a:rPr lang="en-US" b="1" dirty="0" smtClean="0"/>
              <a:t>decrease in </a:t>
            </a:r>
            <a:r>
              <a:rPr lang="en-US" b="1" dirty="0"/>
              <a:t>the interest rate. </a:t>
            </a:r>
            <a:r>
              <a:rPr lang="en-US" dirty="0"/>
              <a:t>The decrease in the interest rate increases the </a:t>
            </a:r>
            <a:r>
              <a:rPr lang="en-US" dirty="0" smtClean="0"/>
              <a:t>demand for </a:t>
            </a:r>
            <a:r>
              <a:rPr lang="en-US" dirty="0"/>
              <a:t>money so it equals the now larger money supply.</a:t>
            </a:r>
            <a:endParaRPr lang="en-IN" dirty="0"/>
          </a:p>
        </p:txBody>
      </p:sp>
    </p:spTree>
    <p:extLst>
      <p:ext uri="{BB962C8B-B14F-4D97-AF65-F5344CB8AC3E}">
        <p14:creationId xmlns:p14="http://schemas.microsoft.com/office/powerpoint/2010/main" val="913096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6510"/>
          </a:xfrm>
          <a:solidFill>
            <a:schemeClr val="accent1">
              <a:lumMod val="60000"/>
              <a:lumOff val="40000"/>
            </a:schemeClr>
          </a:solidFill>
        </p:spPr>
        <p:txBody>
          <a:bodyPr>
            <a:normAutofit/>
          </a:bodyPr>
          <a:lstStyle/>
          <a:p>
            <a:r>
              <a:rPr lang="en-US" sz="3600" dirty="0" smtClean="0"/>
              <a:t>Effects of increase in Nominal Income on Interest Rate</a:t>
            </a:r>
            <a:endParaRPr lang="en-IN" sz="3600" dirty="0"/>
          </a:p>
        </p:txBody>
      </p:sp>
      <p:pic>
        <p:nvPicPr>
          <p:cNvPr id="4" name="Content Placeholder 3"/>
          <p:cNvPicPr>
            <a:picLocks noGrp="1" noChangeAspect="1"/>
          </p:cNvPicPr>
          <p:nvPr>
            <p:ph idx="1"/>
          </p:nvPr>
        </p:nvPicPr>
        <p:blipFill>
          <a:blip r:embed="rId2"/>
          <a:stretch>
            <a:fillRect/>
          </a:stretch>
        </p:blipFill>
        <p:spPr>
          <a:xfrm>
            <a:off x="3481018" y="1893454"/>
            <a:ext cx="4997963" cy="4566819"/>
          </a:xfrm>
          <a:prstGeom prst="rect">
            <a:avLst/>
          </a:prstGeom>
        </p:spPr>
      </p:pic>
    </p:spTree>
    <p:extLst>
      <p:ext uri="{BB962C8B-B14F-4D97-AF65-F5344CB8AC3E}">
        <p14:creationId xmlns:p14="http://schemas.microsoft.com/office/powerpoint/2010/main" val="1276807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3900</Words>
  <Application>Microsoft Office PowerPoint</Application>
  <PresentationFormat>Widescreen</PresentationFormat>
  <Paragraphs>104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FINANCIAL MARKETS</vt:lpstr>
      <vt:lpstr>The Demand for Money</vt:lpstr>
      <vt:lpstr>PowerPoint Presentation</vt:lpstr>
      <vt:lpstr>Deriving the demand for money</vt:lpstr>
      <vt:lpstr>Money demand</vt:lpstr>
      <vt:lpstr>Determination of the interest rate</vt:lpstr>
      <vt:lpstr>Equillibrium</vt:lpstr>
      <vt:lpstr>PowerPoint Presentation</vt:lpstr>
      <vt:lpstr>Effects of increase in Nominal Income on Interest Rate</vt:lpstr>
      <vt:lpstr>Effects of increase in Money supply on interest rate</vt:lpstr>
      <vt:lpstr>Monetary Policy and Open Market Operations</vt:lpstr>
      <vt:lpstr>PowerPoint Presentation</vt:lpstr>
      <vt:lpstr>Money, Bonds and other Assets</vt:lpstr>
      <vt:lpstr>What Banks do</vt:lpstr>
      <vt:lpstr>PowerPoint Presentation</vt:lpstr>
      <vt:lpstr>PowerPoint Presentation</vt:lpstr>
      <vt:lpstr>Supply and Demand for Central Bank Money</vt:lpstr>
      <vt:lpstr>Balance sheet of central bank and banks</vt:lpstr>
      <vt:lpstr>PowerPoint Presentation</vt:lpstr>
      <vt:lpstr>The Demand for Money</vt:lpstr>
      <vt:lpstr>PowerPoint Presentation</vt:lpstr>
      <vt:lpstr>Demand for Reserves</vt:lpstr>
      <vt:lpstr>Demand for Central Bank Money</vt:lpstr>
      <vt:lpstr>Determination of the interest rate</vt:lpstr>
      <vt:lpstr>PowerPoint Presentation</vt:lpstr>
      <vt:lpstr>Equillibrium in the market for Central bank money</vt:lpstr>
      <vt:lpstr>The Money Multiplier</vt:lpstr>
      <vt:lpstr>PowerPoint Presentation</vt:lpstr>
      <vt:lpstr>Understanding the money multiplier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dc:title>
  <dc:creator>admin</dc:creator>
  <cp:lastModifiedBy>admin</cp:lastModifiedBy>
  <cp:revision>61</cp:revision>
  <dcterms:created xsi:type="dcterms:W3CDTF">2022-10-10T14:18:06Z</dcterms:created>
  <dcterms:modified xsi:type="dcterms:W3CDTF">2023-04-10T04:04:10Z</dcterms:modified>
</cp:coreProperties>
</file>