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93" r:id="rId5"/>
    <p:sldId id="259" r:id="rId6"/>
    <p:sldId id="264" r:id="rId7"/>
    <p:sldId id="265" r:id="rId8"/>
    <p:sldId id="268" r:id="rId9"/>
    <p:sldId id="269" r:id="rId10"/>
    <p:sldId id="267" r:id="rId11"/>
    <p:sldId id="270" r:id="rId12"/>
    <p:sldId id="29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92" r:id="rId26"/>
    <p:sldId id="285" r:id="rId27"/>
    <p:sldId id="286" r:id="rId28"/>
    <p:sldId id="287" r:id="rId29"/>
    <p:sldId id="288" r:id="rId30"/>
    <p:sldId id="289" r:id="rId31"/>
    <p:sldId id="290" r:id="rId32"/>
    <p:sldId id="294" r:id="rId33"/>
    <p:sldId id="29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4660"/>
  </p:normalViewPr>
  <p:slideViewPr>
    <p:cSldViewPr snapToGrid="0">
      <p:cViewPr varScale="1">
        <p:scale>
          <a:sx n="83" d="100"/>
          <a:sy n="83" d="100"/>
        </p:scale>
        <p:origin x="70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9D4237E-6550-4513-A962-21E0A2D530AE}"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315337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4237E-6550-4513-A962-21E0A2D530AE}"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36392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4237E-6550-4513-A962-21E0A2D530AE}"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310349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9D4237E-6550-4513-A962-21E0A2D530AE}"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2124114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9D4237E-6550-4513-A962-21E0A2D530AE}" type="datetimeFigureOut">
              <a:rPr lang="en-IN" smtClean="0"/>
              <a:t>12-04-2023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727021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9D4237E-6550-4513-A962-21E0A2D530AE}"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3980237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9D4237E-6550-4513-A962-21E0A2D530AE}" type="datetimeFigureOut">
              <a:rPr lang="en-IN" smtClean="0"/>
              <a:t>12-04-2023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192515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9D4237E-6550-4513-A962-21E0A2D530AE}" type="datetimeFigureOut">
              <a:rPr lang="en-IN" smtClean="0"/>
              <a:t>12-04-2023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2136465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D4237E-6550-4513-A962-21E0A2D530AE}" type="datetimeFigureOut">
              <a:rPr lang="en-IN" smtClean="0"/>
              <a:t>12-04-2023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114386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D4237E-6550-4513-A962-21E0A2D530AE}"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2603747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9D4237E-6550-4513-A962-21E0A2D530AE}" type="datetimeFigureOut">
              <a:rPr lang="en-IN" smtClean="0"/>
              <a:t>12-04-2023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4080AC-4666-4977-BAC4-FBA3B1A0548A}" type="slidenum">
              <a:rPr lang="en-IN" smtClean="0"/>
              <a:t>‹#›</a:t>
            </a:fld>
            <a:endParaRPr lang="en-IN"/>
          </a:p>
        </p:txBody>
      </p:sp>
    </p:spTree>
    <p:extLst>
      <p:ext uri="{BB962C8B-B14F-4D97-AF65-F5344CB8AC3E}">
        <p14:creationId xmlns:p14="http://schemas.microsoft.com/office/powerpoint/2010/main" val="287881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D4237E-6550-4513-A962-21E0A2D530AE}" type="datetimeFigureOut">
              <a:rPr lang="en-IN" smtClean="0"/>
              <a:t>12-04-2023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4080AC-4666-4977-BAC4-FBA3B1A0548A}" type="slidenum">
              <a:rPr lang="en-IN" smtClean="0"/>
              <a:t>‹#›</a:t>
            </a:fld>
            <a:endParaRPr lang="en-IN"/>
          </a:p>
        </p:txBody>
      </p:sp>
    </p:spTree>
    <p:extLst>
      <p:ext uri="{BB962C8B-B14F-4D97-AF65-F5344CB8AC3E}">
        <p14:creationId xmlns:p14="http://schemas.microsoft.com/office/powerpoint/2010/main" val="424937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IS-LM model</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555902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373744" y="1043709"/>
            <a:ext cx="7137729" cy="4781421"/>
          </a:xfrm>
          <a:prstGeom prst="rect">
            <a:avLst/>
          </a:prstGeom>
        </p:spPr>
      </p:pic>
    </p:spTree>
    <p:extLst>
      <p:ext uri="{BB962C8B-B14F-4D97-AF65-F5344CB8AC3E}">
        <p14:creationId xmlns:p14="http://schemas.microsoft.com/office/powerpoint/2010/main" val="32598048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1930"/>
          </a:xfrm>
          <a:solidFill>
            <a:schemeClr val="accent3">
              <a:lumMod val="40000"/>
              <a:lumOff val="60000"/>
            </a:schemeClr>
          </a:solidFill>
        </p:spPr>
        <p:txBody>
          <a:bodyPr/>
          <a:lstStyle/>
          <a:p>
            <a:pPr algn="ctr"/>
            <a:r>
              <a:rPr lang="en-US" dirty="0" smtClean="0"/>
              <a:t>Shifts of the IS curve</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US" dirty="0"/>
              <a:t>We have drawn the </a:t>
            </a:r>
            <a:r>
              <a:rPr lang="en-US" i="1" dirty="0"/>
              <a:t>IS </a:t>
            </a:r>
            <a:r>
              <a:rPr lang="en-US" dirty="0"/>
              <a:t>curve </a:t>
            </a:r>
            <a:r>
              <a:rPr lang="en-US" dirty="0" smtClean="0"/>
              <a:t>taking </a:t>
            </a:r>
            <a:r>
              <a:rPr lang="en-US" dirty="0"/>
              <a:t>as given the values of taxes, </a:t>
            </a:r>
            <a:r>
              <a:rPr lang="en-US" i="1" dirty="0"/>
              <a:t>T</a:t>
            </a:r>
            <a:r>
              <a:rPr lang="en-US" dirty="0"/>
              <a:t>, </a:t>
            </a:r>
            <a:r>
              <a:rPr lang="en-US" dirty="0" smtClean="0"/>
              <a:t>and government </a:t>
            </a:r>
            <a:r>
              <a:rPr lang="en-US" dirty="0"/>
              <a:t>spending, </a:t>
            </a:r>
            <a:r>
              <a:rPr lang="en-US" i="1" dirty="0"/>
              <a:t>G</a:t>
            </a:r>
            <a:r>
              <a:rPr lang="en-US" dirty="0"/>
              <a:t>. Changes in either </a:t>
            </a:r>
            <a:r>
              <a:rPr lang="en-US" i="1" dirty="0"/>
              <a:t>T </a:t>
            </a:r>
            <a:r>
              <a:rPr lang="en-US" dirty="0"/>
              <a:t>or </a:t>
            </a:r>
            <a:r>
              <a:rPr lang="en-US" i="1" dirty="0"/>
              <a:t>G </a:t>
            </a:r>
            <a:r>
              <a:rPr lang="en-US" dirty="0"/>
              <a:t>will shift the </a:t>
            </a:r>
            <a:r>
              <a:rPr lang="en-US" i="1" dirty="0"/>
              <a:t>IS </a:t>
            </a:r>
            <a:r>
              <a:rPr lang="en-US" dirty="0"/>
              <a:t>curve</a:t>
            </a:r>
            <a:r>
              <a:rPr lang="en-US" dirty="0" smtClean="0"/>
              <a:t>.</a:t>
            </a:r>
          </a:p>
          <a:p>
            <a:pPr algn="just"/>
            <a:r>
              <a:rPr lang="en-US" dirty="0"/>
              <a:t>C</a:t>
            </a:r>
            <a:r>
              <a:rPr lang="en-US" dirty="0" smtClean="0"/>
              <a:t>onsider </a:t>
            </a:r>
            <a:r>
              <a:rPr lang="en-US" dirty="0"/>
              <a:t>an increase in taxes, from </a:t>
            </a:r>
            <a:r>
              <a:rPr lang="en-US" i="1" dirty="0"/>
              <a:t>T </a:t>
            </a:r>
            <a:r>
              <a:rPr lang="en-US" dirty="0"/>
              <a:t>to </a:t>
            </a:r>
            <a:r>
              <a:rPr lang="en-US" i="1" dirty="0" smtClean="0"/>
              <a:t>T’</a:t>
            </a:r>
            <a:r>
              <a:rPr lang="en-US" dirty="0" smtClean="0"/>
              <a:t>. </a:t>
            </a:r>
            <a:r>
              <a:rPr lang="en-US" dirty="0"/>
              <a:t>At a given interest rate, say </a:t>
            </a:r>
            <a:r>
              <a:rPr lang="en-US" i="1" dirty="0" err="1"/>
              <a:t>i</a:t>
            </a:r>
            <a:r>
              <a:rPr lang="en-US" dirty="0"/>
              <a:t>, disposable </a:t>
            </a:r>
            <a:r>
              <a:rPr lang="en-US" dirty="0" smtClean="0"/>
              <a:t>income decreases, leading to a decrease in consumption, leading in turn to a decrease in the </a:t>
            </a:r>
            <a:r>
              <a:rPr lang="en-US" dirty="0"/>
              <a:t>demand for goods and a decrease in equilibrium output. The equilibrium level </a:t>
            </a:r>
            <a:r>
              <a:rPr lang="en-US" dirty="0" smtClean="0"/>
              <a:t>of output </a:t>
            </a:r>
            <a:r>
              <a:rPr lang="en-US" dirty="0"/>
              <a:t>decreases from </a:t>
            </a:r>
            <a:r>
              <a:rPr lang="en-US" i="1" dirty="0"/>
              <a:t>Y </a:t>
            </a:r>
            <a:r>
              <a:rPr lang="en-US" dirty="0"/>
              <a:t>to </a:t>
            </a:r>
            <a:r>
              <a:rPr lang="en-US" i="1" dirty="0" smtClean="0"/>
              <a:t>Y’</a:t>
            </a:r>
            <a:r>
              <a:rPr lang="en-US" dirty="0" smtClean="0"/>
              <a:t>. </a:t>
            </a:r>
            <a:r>
              <a:rPr lang="en-US" dirty="0"/>
              <a:t>Put another way, the </a:t>
            </a:r>
            <a:r>
              <a:rPr lang="en-US" i="1" dirty="0"/>
              <a:t>IS </a:t>
            </a:r>
            <a:r>
              <a:rPr lang="en-US" dirty="0"/>
              <a:t>curve shifts to the </a:t>
            </a:r>
            <a:r>
              <a:rPr lang="en-US" dirty="0" smtClean="0"/>
              <a:t>left.</a:t>
            </a:r>
          </a:p>
          <a:p>
            <a:pPr algn="just"/>
            <a:r>
              <a:rPr lang="en-US" dirty="0"/>
              <a:t>More generally, </a:t>
            </a:r>
            <a:r>
              <a:rPr lang="en-US" b="1" dirty="0"/>
              <a:t>any factor that, for a given interest rate, decreases the </a:t>
            </a:r>
            <a:r>
              <a:rPr lang="en-US" b="1" dirty="0" smtClean="0"/>
              <a:t>equilibrium level </a:t>
            </a:r>
            <a:r>
              <a:rPr lang="en-US" b="1" dirty="0"/>
              <a:t>of output causes the </a:t>
            </a:r>
            <a:r>
              <a:rPr lang="en-US" b="1" i="1" dirty="0"/>
              <a:t>IS </a:t>
            </a:r>
            <a:r>
              <a:rPr lang="en-US" b="1" dirty="0"/>
              <a:t>curve to shift to the left</a:t>
            </a:r>
            <a:r>
              <a:rPr lang="en-US" dirty="0"/>
              <a:t>. We have looked at an increase </a:t>
            </a:r>
            <a:r>
              <a:rPr lang="en-US" dirty="0" smtClean="0"/>
              <a:t>in taxes</a:t>
            </a:r>
            <a:r>
              <a:rPr lang="en-US" dirty="0"/>
              <a:t>. But the same would hold for a decrease in government spending, or a </a:t>
            </a:r>
            <a:r>
              <a:rPr lang="en-US" dirty="0" smtClean="0"/>
              <a:t>decrease in </a:t>
            </a:r>
            <a:r>
              <a:rPr lang="en-US" dirty="0"/>
              <a:t>consumer confidence (which decreases consumption given disposable income).</a:t>
            </a:r>
          </a:p>
          <a:p>
            <a:pPr algn="just"/>
            <a:r>
              <a:rPr lang="en-US" dirty="0"/>
              <a:t>Symmetrically, any factor that, for a given interest rate, increases the equilibrium </a:t>
            </a:r>
            <a:r>
              <a:rPr lang="en-US" dirty="0" smtClean="0"/>
              <a:t>level of </a:t>
            </a:r>
            <a:r>
              <a:rPr lang="en-US" dirty="0"/>
              <a:t>output—a decrease in taxes, an increase in government spending, an increase </a:t>
            </a:r>
            <a:r>
              <a:rPr lang="en-US" dirty="0" smtClean="0"/>
              <a:t>in consumer </a:t>
            </a:r>
            <a:r>
              <a:rPr lang="en-US" dirty="0"/>
              <a:t>confidence—causes the </a:t>
            </a:r>
            <a:r>
              <a:rPr lang="en-US" i="1" dirty="0"/>
              <a:t>IS </a:t>
            </a:r>
            <a:r>
              <a:rPr lang="en-US" dirty="0"/>
              <a:t>curve to shift to the right.</a:t>
            </a:r>
            <a:endParaRPr lang="en-IN" dirty="0"/>
          </a:p>
        </p:txBody>
      </p:sp>
    </p:spTree>
    <p:extLst>
      <p:ext uri="{BB962C8B-B14F-4D97-AF65-F5344CB8AC3E}">
        <p14:creationId xmlns:p14="http://schemas.microsoft.com/office/powerpoint/2010/main" val="225602046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a:solidFill>
            <a:schemeClr val="tx2">
              <a:lumMod val="20000"/>
              <a:lumOff val="80000"/>
            </a:schemeClr>
          </a:solidFill>
        </p:spPr>
        <p:txBody>
          <a:bodyPr/>
          <a:lstStyle/>
          <a:p>
            <a:pPr algn="ctr"/>
            <a:r>
              <a:rPr lang="en-US" dirty="0" smtClean="0"/>
              <a:t>IS curve shift left due to increase in taxes</a:t>
            </a:r>
            <a:endParaRPr lang="en-IN" dirty="0"/>
          </a:p>
        </p:txBody>
      </p:sp>
      <p:pic>
        <p:nvPicPr>
          <p:cNvPr id="4" name="Content Placeholder 3"/>
          <p:cNvPicPr>
            <a:picLocks noGrp="1" noChangeAspect="1"/>
          </p:cNvPicPr>
          <p:nvPr>
            <p:ph idx="1"/>
          </p:nvPr>
        </p:nvPicPr>
        <p:blipFill>
          <a:blip r:embed="rId2"/>
          <a:stretch>
            <a:fillRect/>
          </a:stretch>
        </p:blipFill>
        <p:spPr>
          <a:xfrm>
            <a:off x="3288145" y="1949566"/>
            <a:ext cx="5786799" cy="4351314"/>
          </a:xfrm>
          <a:prstGeom prst="rect">
            <a:avLst/>
          </a:prstGeom>
        </p:spPr>
      </p:pic>
    </p:spTree>
    <p:extLst>
      <p:ext uri="{BB962C8B-B14F-4D97-AF65-F5344CB8AC3E}">
        <p14:creationId xmlns:p14="http://schemas.microsoft.com/office/powerpoint/2010/main" val="171213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95820"/>
          </a:xfrm>
          <a:solidFill>
            <a:schemeClr val="accent4">
              <a:lumMod val="20000"/>
              <a:lumOff val="80000"/>
            </a:schemeClr>
          </a:solidFill>
        </p:spPr>
        <p:txBody>
          <a:bodyPr/>
          <a:lstStyle/>
          <a:p>
            <a:pPr algn="ctr"/>
            <a:r>
              <a:rPr lang="en-US" dirty="0" smtClean="0"/>
              <a:t>Financial Markets and the LM relation</a:t>
            </a:r>
            <a:endParaRPr lang="en-IN" dirty="0"/>
          </a:p>
        </p:txBody>
      </p:sp>
      <p:sp>
        <p:nvSpPr>
          <p:cNvPr id="3" name="Content Placeholder 2"/>
          <p:cNvSpPr>
            <a:spLocks noGrp="1"/>
          </p:cNvSpPr>
          <p:nvPr>
            <p:ph idx="1"/>
          </p:nvPr>
        </p:nvSpPr>
        <p:spPr>
          <a:xfrm>
            <a:off x="838200" y="1825625"/>
            <a:ext cx="10515600" cy="4612120"/>
          </a:xfrm>
        </p:spPr>
        <p:txBody>
          <a:bodyPr>
            <a:normAutofit fontScale="92500" lnSpcReduction="10000"/>
          </a:bodyPr>
          <a:lstStyle/>
          <a:p>
            <a:pPr algn="just"/>
            <a:r>
              <a:rPr lang="en-US" dirty="0"/>
              <a:t>We saw </a:t>
            </a:r>
            <a:r>
              <a:rPr lang="en-US" dirty="0" smtClean="0"/>
              <a:t>that </a:t>
            </a:r>
            <a:r>
              <a:rPr lang="en-US" dirty="0"/>
              <a:t>the interest rate is </a:t>
            </a:r>
            <a:r>
              <a:rPr lang="en-US" dirty="0" smtClean="0"/>
              <a:t>determined by </a:t>
            </a:r>
            <a:r>
              <a:rPr lang="en-US" dirty="0"/>
              <a:t>the equality of the supply of and the demand for </a:t>
            </a:r>
            <a:r>
              <a:rPr lang="en-US" dirty="0" smtClean="0"/>
              <a:t>money.</a:t>
            </a:r>
          </a:p>
          <a:p>
            <a:pPr marL="0" indent="0" algn="ctr">
              <a:buNone/>
            </a:pPr>
            <a:r>
              <a:rPr lang="en-IN" b="1" i="1" dirty="0" smtClean="0"/>
              <a:t>M= </a:t>
            </a:r>
            <a:r>
              <a:rPr lang="en-US" b="1" dirty="0"/>
              <a:t>Y. L(</a:t>
            </a:r>
            <a:r>
              <a:rPr lang="en-US" b="1" dirty="0" err="1"/>
              <a:t>i</a:t>
            </a:r>
            <a:r>
              <a:rPr lang="en-US" b="1" dirty="0"/>
              <a:t>)</a:t>
            </a:r>
          </a:p>
          <a:p>
            <a:pPr algn="just"/>
            <a:r>
              <a:rPr lang="en-US" dirty="0"/>
              <a:t>The variable </a:t>
            </a:r>
            <a:r>
              <a:rPr lang="en-US" i="1" dirty="0"/>
              <a:t>M </a:t>
            </a:r>
            <a:r>
              <a:rPr lang="en-US" dirty="0"/>
              <a:t>on the left side is the nominal money </a:t>
            </a:r>
            <a:r>
              <a:rPr lang="en-US" dirty="0" smtClean="0"/>
              <a:t>stock.</a:t>
            </a:r>
            <a:r>
              <a:rPr lang="en-US" dirty="0"/>
              <a:t> We will </a:t>
            </a:r>
            <a:r>
              <a:rPr lang="en-US" dirty="0" smtClean="0"/>
              <a:t>ignore the details of </a:t>
            </a:r>
            <a:r>
              <a:rPr lang="en-US" dirty="0"/>
              <a:t>the money-supply process </a:t>
            </a:r>
            <a:r>
              <a:rPr lang="en-US" b="1" dirty="0" smtClean="0"/>
              <a:t>and </a:t>
            </a:r>
            <a:r>
              <a:rPr lang="en-US" b="1" dirty="0"/>
              <a:t>simply </a:t>
            </a:r>
            <a:r>
              <a:rPr lang="en-US" b="1" dirty="0" smtClean="0"/>
              <a:t>think of </a:t>
            </a:r>
            <a:r>
              <a:rPr lang="en-US" b="1" dirty="0"/>
              <a:t>the central bank as controlling </a:t>
            </a:r>
            <a:r>
              <a:rPr lang="en-US" b="1" i="1" dirty="0"/>
              <a:t>M </a:t>
            </a:r>
            <a:r>
              <a:rPr lang="en-US" b="1" dirty="0" smtClean="0"/>
              <a:t>directly</a:t>
            </a:r>
            <a:r>
              <a:rPr lang="en-US" dirty="0" smtClean="0"/>
              <a:t>. </a:t>
            </a:r>
            <a:r>
              <a:rPr lang="en-US" dirty="0"/>
              <a:t>The right side gives the demand for money, which is a function of nominal </a:t>
            </a:r>
            <a:r>
              <a:rPr lang="en-US" dirty="0" smtClean="0"/>
              <a:t>income, </a:t>
            </a:r>
            <a:r>
              <a:rPr lang="en-US" i="1" dirty="0" smtClean="0"/>
              <a:t>Y</a:t>
            </a:r>
            <a:r>
              <a:rPr lang="en-US" dirty="0"/>
              <a:t>, and of the nominal interest rate</a:t>
            </a:r>
            <a:r>
              <a:rPr lang="en-US" dirty="0" smtClean="0"/>
              <a:t>, </a:t>
            </a:r>
            <a:r>
              <a:rPr lang="en-US" i="1" dirty="0" err="1"/>
              <a:t>i</a:t>
            </a:r>
            <a:r>
              <a:rPr lang="en-US" dirty="0" smtClean="0"/>
              <a:t>.</a:t>
            </a:r>
          </a:p>
          <a:p>
            <a:pPr algn="just"/>
            <a:r>
              <a:rPr lang="en-US" dirty="0"/>
              <a:t>The equation </a:t>
            </a:r>
            <a:r>
              <a:rPr lang="en-US" i="1" dirty="0"/>
              <a:t>M </a:t>
            </a:r>
            <a:r>
              <a:rPr lang="en-US" dirty="0" smtClean="0"/>
              <a:t>= </a:t>
            </a:r>
            <a:r>
              <a:rPr lang="en-US" i="1" dirty="0" smtClean="0"/>
              <a:t>Y </a:t>
            </a:r>
            <a:r>
              <a:rPr lang="en-US" i="1" dirty="0"/>
              <a:t>L</a:t>
            </a:r>
            <a:r>
              <a:rPr lang="en-US" dirty="0"/>
              <a:t>(</a:t>
            </a:r>
            <a:r>
              <a:rPr lang="en-US" i="1" dirty="0" err="1"/>
              <a:t>i</a:t>
            </a:r>
            <a:r>
              <a:rPr lang="en-US" i="1" dirty="0"/>
              <a:t> </a:t>
            </a:r>
            <a:r>
              <a:rPr lang="en-US" dirty="0"/>
              <a:t>) gives a relation among money, nominal income, and the </a:t>
            </a:r>
            <a:r>
              <a:rPr lang="en-US" dirty="0" smtClean="0"/>
              <a:t>interest rate</a:t>
            </a:r>
            <a:r>
              <a:rPr lang="en-US" dirty="0"/>
              <a:t>. It will be more convenient here to rewrite it as a relation among real </a:t>
            </a:r>
            <a:r>
              <a:rPr lang="en-US" dirty="0" smtClean="0"/>
              <a:t>money (that </a:t>
            </a:r>
            <a:r>
              <a:rPr lang="en-US" dirty="0"/>
              <a:t>is, money in terms of goods), real income (that is, income in terms of goods), </a:t>
            </a:r>
            <a:r>
              <a:rPr lang="en-US" dirty="0" smtClean="0"/>
              <a:t>and </a:t>
            </a:r>
            <a:r>
              <a:rPr lang="en-IN" dirty="0" smtClean="0"/>
              <a:t>the </a:t>
            </a:r>
            <a:r>
              <a:rPr lang="en-IN" dirty="0"/>
              <a:t>interest rate.</a:t>
            </a:r>
          </a:p>
        </p:txBody>
      </p:sp>
    </p:spTree>
    <p:extLst>
      <p:ext uri="{BB962C8B-B14F-4D97-AF65-F5344CB8AC3E}">
        <p14:creationId xmlns:p14="http://schemas.microsoft.com/office/powerpoint/2010/main" val="4162130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algn="just"/>
            <a:r>
              <a:rPr lang="en-US" dirty="0"/>
              <a:t>N</a:t>
            </a:r>
            <a:r>
              <a:rPr lang="en-US" dirty="0" smtClean="0"/>
              <a:t>ominal </a:t>
            </a:r>
            <a:r>
              <a:rPr lang="en-US" dirty="0"/>
              <a:t>income divided by the price level equals real income, </a:t>
            </a:r>
            <a:r>
              <a:rPr lang="en-US" i="1" dirty="0"/>
              <a:t>Y</a:t>
            </a:r>
            <a:r>
              <a:rPr lang="en-US" dirty="0"/>
              <a:t>. </a:t>
            </a:r>
            <a:r>
              <a:rPr lang="en-US" dirty="0" smtClean="0"/>
              <a:t>Dividing both </a:t>
            </a:r>
            <a:r>
              <a:rPr lang="en-US" dirty="0"/>
              <a:t>sides of the equation by the price level </a:t>
            </a:r>
            <a:r>
              <a:rPr lang="en-US" i="1" dirty="0"/>
              <a:t>P </a:t>
            </a:r>
            <a:r>
              <a:rPr lang="en-US" dirty="0"/>
              <a:t>gives</a:t>
            </a:r>
          </a:p>
          <a:p>
            <a:pPr marL="0" indent="0" algn="ctr">
              <a:buNone/>
            </a:pPr>
            <a:r>
              <a:rPr lang="en-IN" b="1" i="1" dirty="0" smtClean="0"/>
              <a:t>M/P</a:t>
            </a:r>
            <a:r>
              <a:rPr lang="en-IN" b="1" i="1" dirty="0"/>
              <a:t> </a:t>
            </a:r>
            <a:r>
              <a:rPr lang="en-IN" b="1" dirty="0" smtClean="0"/>
              <a:t>= </a:t>
            </a:r>
            <a:r>
              <a:rPr lang="en-IN" b="1" i="1" dirty="0" err="1" smtClean="0"/>
              <a:t>Y</a:t>
            </a:r>
            <a:r>
              <a:rPr lang="en-IN" b="1" i="1" baseline="-25000" dirty="0" err="1" smtClean="0"/>
              <a:t>r</a:t>
            </a:r>
            <a:r>
              <a:rPr lang="en-IN" b="1" i="1" dirty="0" smtClean="0"/>
              <a:t> L</a:t>
            </a:r>
            <a:r>
              <a:rPr lang="en-IN" b="1" dirty="0" smtClean="0"/>
              <a:t>(</a:t>
            </a:r>
            <a:r>
              <a:rPr lang="en-IN" b="1" i="1" dirty="0" err="1" smtClean="0"/>
              <a:t>i</a:t>
            </a:r>
            <a:r>
              <a:rPr lang="en-IN" b="1" dirty="0" smtClean="0"/>
              <a:t>) </a:t>
            </a:r>
            <a:endParaRPr lang="en-IN" b="1" dirty="0"/>
          </a:p>
          <a:p>
            <a:pPr algn="just"/>
            <a:r>
              <a:rPr lang="en-US" dirty="0"/>
              <a:t>Hence, we can restate our equilibrium condition as the condition that the </a:t>
            </a:r>
            <a:r>
              <a:rPr lang="en-US" i="1" dirty="0"/>
              <a:t>real </a:t>
            </a:r>
            <a:r>
              <a:rPr lang="en-US" i="1" dirty="0" smtClean="0"/>
              <a:t>money supply</a:t>
            </a:r>
            <a:r>
              <a:rPr lang="en-US" dirty="0" smtClean="0"/>
              <a:t>—that </a:t>
            </a:r>
            <a:r>
              <a:rPr lang="en-US" dirty="0"/>
              <a:t>is, the money stock in terms of goods, not </a:t>
            </a:r>
            <a:r>
              <a:rPr lang="en-US" dirty="0" smtClean="0"/>
              <a:t>rupees—be </a:t>
            </a:r>
            <a:r>
              <a:rPr lang="en-US" dirty="0"/>
              <a:t>equal to the </a:t>
            </a:r>
            <a:r>
              <a:rPr lang="en-US" i="1" dirty="0" smtClean="0"/>
              <a:t>real money </a:t>
            </a:r>
            <a:r>
              <a:rPr lang="en-US" i="1" dirty="0"/>
              <a:t>demand</a:t>
            </a:r>
            <a:r>
              <a:rPr lang="en-US" dirty="0"/>
              <a:t>, which depends on real income, </a:t>
            </a:r>
            <a:r>
              <a:rPr lang="en-US" i="1" dirty="0"/>
              <a:t>Y</a:t>
            </a:r>
            <a:r>
              <a:rPr lang="en-US" dirty="0"/>
              <a:t>, and the interest rate, </a:t>
            </a:r>
            <a:r>
              <a:rPr lang="en-US" i="1" dirty="0" err="1"/>
              <a:t>i</a:t>
            </a:r>
            <a:r>
              <a:rPr lang="en-US" dirty="0" smtClean="0"/>
              <a:t>.</a:t>
            </a:r>
          </a:p>
          <a:p>
            <a:pPr algn="just"/>
            <a:r>
              <a:rPr lang="en-US" dirty="0" smtClean="0"/>
              <a:t>The above equation is the </a:t>
            </a:r>
            <a:r>
              <a:rPr lang="en-US" i="1" dirty="0"/>
              <a:t>LM relation</a:t>
            </a:r>
            <a:r>
              <a:rPr lang="en-US" dirty="0"/>
              <a:t>. The advantage of </a:t>
            </a:r>
            <a:r>
              <a:rPr lang="en-US" dirty="0" smtClean="0"/>
              <a:t>writing things </a:t>
            </a:r>
            <a:r>
              <a:rPr lang="en-US" dirty="0"/>
              <a:t>this way is that </a:t>
            </a:r>
            <a:r>
              <a:rPr lang="en-US" i="1" dirty="0"/>
              <a:t>real income</a:t>
            </a:r>
            <a:r>
              <a:rPr lang="en-US" dirty="0"/>
              <a:t>, </a:t>
            </a:r>
            <a:r>
              <a:rPr lang="en-US" i="1" dirty="0" err="1" smtClean="0"/>
              <a:t>Y</a:t>
            </a:r>
            <a:r>
              <a:rPr lang="en-US" i="1" baseline="-25000" dirty="0" err="1" smtClean="0"/>
              <a:t>r</a:t>
            </a:r>
            <a:r>
              <a:rPr lang="en-US" dirty="0" smtClean="0"/>
              <a:t>, </a:t>
            </a:r>
            <a:r>
              <a:rPr lang="en-US" dirty="0"/>
              <a:t>appears on the right side of the equation instead </a:t>
            </a:r>
            <a:r>
              <a:rPr lang="en-US" dirty="0" smtClean="0"/>
              <a:t>of </a:t>
            </a:r>
            <a:r>
              <a:rPr lang="en-US" i="1" dirty="0" smtClean="0"/>
              <a:t>nominal </a:t>
            </a:r>
            <a:r>
              <a:rPr lang="en-US" i="1" dirty="0"/>
              <a:t>income</a:t>
            </a:r>
            <a:r>
              <a:rPr lang="en-US" dirty="0"/>
              <a:t>, </a:t>
            </a:r>
            <a:r>
              <a:rPr lang="en-US" i="1" dirty="0" smtClean="0"/>
              <a:t>Y</a:t>
            </a:r>
            <a:r>
              <a:rPr lang="en-US" dirty="0"/>
              <a:t>. And real income (equivalently real output) is the variable we focus </a:t>
            </a:r>
            <a:r>
              <a:rPr lang="en-US" dirty="0" smtClean="0"/>
              <a:t>on when </a:t>
            </a:r>
            <a:r>
              <a:rPr lang="en-US" dirty="0"/>
              <a:t>looking at equilibrium in the goods market.</a:t>
            </a:r>
            <a:endParaRPr lang="en-IN" dirty="0"/>
          </a:p>
        </p:txBody>
      </p:sp>
    </p:spTree>
    <p:extLst>
      <p:ext uri="{BB962C8B-B14F-4D97-AF65-F5344CB8AC3E}">
        <p14:creationId xmlns:p14="http://schemas.microsoft.com/office/powerpoint/2010/main" val="241724958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21930"/>
          </a:xfrm>
          <a:solidFill>
            <a:schemeClr val="accent3">
              <a:lumMod val="40000"/>
              <a:lumOff val="60000"/>
            </a:schemeClr>
          </a:solidFill>
        </p:spPr>
        <p:txBody>
          <a:bodyPr/>
          <a:lstStyle/>
          <a:p>
            <a:pPr algn="ctr"/>
            <a:r>
              <a:rPr lang="en-US" dirty="0" smtClean="0"/>
              <a:t>Deriving the LM curve</a:t>
            </a:r>
            <a:endParaRPr lang="en-IN" dirty="0"/>
          </a:p>
        </p:txBody>
      </p:sp>
      <p:sp>
        <p:nvSpPr>
          <p:cNvPr id="3" name="Content Placeholder 2"/>
          <p:cNvSpPr>
            <a:spLocks noGrp="1"/>
          </p:cNvSpPr>
          <p:nvPr>
            <p:ph idx="1"/>
          </p:nvPr>
        </p:nvSpPr>
        <p:spPr>
          <a:xfrm>
            <a:off x="838199" y="1825625"/>
            <a:ext cx="10605655" cy="4658302"/>
          </a:xfrm>
        </p:spPr>
        <p:txBody>
          <a:bodyPr>
            <a:normAutofit fontScale="85000" lnSpcReduction="20000"/>
          </a:bodyPr>
          <a:lstStyle/>
          <a:p>
            <a:pPr algn="just"/>
            <a:r>
              <a:rPr lang="en-IN" dirty="0"/>
              <a:t>(Real) money supply </a:t>
            </a:r>
            <a:r>
              <a:rPr lang="en-IN" dirty="0" smtClean="0"/>
              <a:t>is </a:t>
            </a:r>
            <a:r>
              <a:rPr lang="en-US" dirty="0" smtClean="0"/>
              <a:t>given </a:t>
            </a:r>
            <a:r>
              <a:rPr lang="en-US" dirty="0"/>
              <a:t>by the vertical line at </a:t>
            </a:r>
            <a:r>
              <a:rPr lang="en-US" i="1" dirty="0" smtClean="0"/>
              <a:t>M</a:t>
            </a:r>
            <a:r>
              <a:rPr lang="en-US" dirty="0"/>
              <a:t>/</a:t>
            </a:r>
            <a:r>
              <a:rPr lang="en-US" i="1" dirty="0" smtClean="0"/>
              <a:t>P </a:t>
            </a:r>
            <a:r>
              <a:rPr lang="en-US" dirty="0"/>
              <a:t>and is denoted </a:t>
            </a:r>
            <a:r>
              <a:rPr lang="en-US" i="1" dirty="0"/>
              <a:t>M</a:t>
            </a:r>
            <a:r>
              <a:rPr lang="en-US" i="1" baseline="30000" dirty="0"/>
              <a:t>s</a:t>
            </a:r>
            <a:r>
              <a:rPr lang="en-US" dirty="0"/>
              <a:t>. For a given level of (real) </a:t>
            </a:r>
            <a:r>
              <a:rPr lang="en-US" dirty="0" smtClean="0"/>
              <a:t>income </a:t>
            </a:r>
            <a:r>
              <a:rPr lang="en-US" i="1" dirty="0" smtClean="0"/>
              <a:t>Y</a:t>
            </a:r>
            <a:r>
              <a:rPr lang="en-US" dirty="0"/>
              <a:t>, (real) money demand is a decreasing function of the interest rate. It is drawn as </a:t>
            </a:r>
            <a:r>
              <a:rPr lang="en-US" dirty="0" smtClean="0"/>
              <a:t>the </a:t>
            </a:r>
            <a:r>
              <a:rPr lang="en-IN" dirty="0" smtClean="0"/>
              <a:t>downward-sloping </a:t>
            </a:r>
            <a:r>
              <a:rPr lang="en-IN" dirty="0"/>
              <a:t>curve denoted </a:t>
            </a:r>
            <a:r>
              <a:rPr lang="en-IN" i="1" dirty="0" smtClean="0"/>
              <a:t>M</a:t>
            </a:r>
            <a:r>
              <a:rPr lang="en-IN" i="1" baseline="30000" dirty="0" smtClean="0"/>
              <a:t>d</a:t>
            </a:r>
            <a:r>
              <a:rPr lang="en-IN" dirty="0" smtClean="0"/>
              <a:t>. </a:t>
            </a:r>
            <a:r>
              <a:rPr lang="en-US" b="1" dirty="0" smtClean="0"/>
              <a:t>The </a:t>
            </a:r>
            <a:r>
              <a:rPr lang="en-US" b="1" dirty="0"/>
              <a:t>equilibrium is at point </a:t>
            </a:r>
            <a:r>
              <a:rPr lang="en-US" b="1" i="1" dirty="0"/>
              <a:t>A</a:t>
            </a:r>
            <a:r>
              <a:rPr lang="en-US" b="1" dirty="0"/>
              <a:t>, where money supply is equal to money </a:t>
            </a:r>
            <a:r>
              <a:rPr lang="en-US" b="1" dirty="0" smtClean="0"/>
              <a:t>demand</a:t>
            </a:r>
            <a:r>
              <a:rPr lang="en-US" dirty="0" smtClean="0"/>
              <a:t>, and </a:t>
            </a:r>
            <a:r>
              <a:rPr lang="en-US" dirty="0"/>
              <a:t>the interest rate is equal to </a:t>
            </a:r>
            <a:r>
              <a:rPr lang="en-US" i="1" dirty="0" err="1"/>
              <a:t>i</a:t>
            </a:r>
            <a:r>
              <a:rPr lang="en-US" dirty="0" smtClean="0"/>
              <a:t>.</a:t>
            </a:r>
          </a:p>
          <a:p>
            <a:pPr algn="just"/>
            <a:r>
              <a:rPr lang="en-US" dirty="0"/>
              <a:t>C</a:t>
            </a:r>
            <a:r>
              <a:rPr lang="en-US" dirty="0" smtClean="0"/>
              <a:t>onsider </a:t>
            </a:r>
            <a:r>
              <a:rPr lang="en-US" dirty="0"/>
              <a:t>an </a:t>
            </a:r>
            <a:r>
              <a:rPr lang="en-US" b="1" dirty="0"/>
              <a:t>increase in income from </a:t>
            </a:r>
            <a:r>
              <a:rPr lang="en-US" b="1" i="1" dirty="0"/>
              <a:t>Y </a:t>
            </a:r>
            <a:r>
              <a:rPr lang="en-US" b="1" dirty="0"/>
              <a:t>to </a:t>
            </a:r>
            <a:r>
              <a:rPr lang="en-US" b="1" i="1" dirty="0" smtClean="0"/>
              <a:t>Y’</a:t>
            </a:r>
            <a:r>
              <a:rPr lang="en-US" b="1" dirty="0" smtClean="0"/>
              <a:t>, </a:t>
            </a:r>
            <a:r>
              <a:rPr lang="en-US" b="1" dirty="0"/>
              <a:t>which leads people to </a:t>
            </a:r>
            <a:r>
              <a:rPr lang="en-US" b="1" dirty="0" smtClean="0"/>
              <a:t>increase their </a:t>
            </a:r>
            <a:r>
              <a:rPr lang="en-US" b="1" dirty="0"/>
              <a:t>demand for money at any given interest rate</a:t>
            </a:r>
            <a:r>
              <a:rPr lang="en-US" dirty="0"/>
              <a:t>. Money demand shifts to the right, </a:t>
            </a:r>
            <a:r>
              <a:rPr lang="en-US" dirty="0" smtClean="0"/>
              <a:t>to </a:t>
            </a:r>
            <a:r>
              <a:rPr lang="en-US" i="1" dirty="0" smtClean="0"/>
              <a:t>M</a:t>
            </a:r>
            <a:r>
              <a:rPr lang="en-US" i="1" baseline="30000" dirty="0" smtClean="0"/>
              <a:t>d</a:t>
            </a:r>
            <a:r>
              <a:rPr lang="en-US" dirty="0"/>
              <a:t>. The new equilibrium is at </a:t>
            </a:r>
            <a:r>
              <a:rPr lang="en-US" i="1" dirty="0" smtClean="0"/>
              <a:t>A’</a:t>
            </a:r>
            <a:r>
              <a:rPr lang="en-US" dirty="0" smtClean="0"/>
              <a:t>, </a:t>
            </a:r>
            <a:r>
              <a:rPr lang="en-US" dirty="0"/>
              <a:t>with a higher interest rate, </a:t>
            </a:r>
            <a:r>
              <a:rPr lang="en-US" i="1" dirty="0"/>
              <a:t>i</a:t>
            </a:r>
            <a:r>
              <a:rPr lang="en-US" i="1" dirty="0" smtClean="0"/>
              <a:t>’</a:t>
            </a:r>
            <a:r>
              <a:rPr lang="en-US" dirty="0" smtClean="0"/>
              <a:t>. When </a:t>
            </a:r>
            <a:r>
              <a:rPr lang="en-US" dirty="0"/>
              <a:t>income increases, money </a:t>
            </a:r>
            <a:r>
              <a:rPr lang="en-US" dirty="0" smtClean="0"/>
              <a:t>demand increases</a:t>
            </a:r>
            <a:r>
              <a:rPr lang="en-US" dirty="0"/>
              <a:t>; but the money supply is given. Thus, the </a:t>
            </a:r>
            <a:r>
              <a:rPr lang="en-US" b="1" dirty="0"/>
              <a:t>interest rate must go </a:t>
            </a:r>
            <a:r>
              <a:rPr lang="en-US" b="1" dirty="0" smtClean="0"/>
              <a:t>up to re-establish equillibrium</a:t>
            </a:r>
            <a:r>
              <a:rPr lang="en-US" dirty="0" smtClean="0"/>
              <a:t>.</a:t>
            </a:r>
          </a:p>
          <a:p>
            <a:pPr algn="just"/>
            <a:r>
              <a:rPr lang="en-US" dirty="0"/>
              <a:t>W</a:t>
            </a:r>
            <a:r>
              <a:rPr lang="en-US" dirty="0" smtClean="0"/>
              <a:t>e </a:t>
            </a:r>
            <a:r>
              <a:rPr lang="en-US" dirty="0"/>
              <a:t>can find the value of the interest rate associated with </a:t>
            </a:r>
            <a:r>
              <a:rPr lang="en-US" i="1" dirty="0" smtClean="0"/>
              <a:t>any </a:t>
            </a:r>
            <a:r>
              <a:rPr lang="en-US" dirty="0" smtClean="0"/>
              <a:t>value </a:t>
            </a:r>
            <a:r>
              <a:rPr lang="en-US" dirty="0"/>
              <a:t>of income for a given money </a:t>
            </a:r>
            <a:r>
              <a:rPr lang="en-US" dirty="0" smtClean="0"/>
              <a:t>stock.</a:t>
            </a:r>
          </a:p>
          <a:p>
            <a:pPr algn="just"/>
            <a:r>
              <a:rPr lang="en-IN" dirty="0"/>
              <a:t>More </a:t>
            </a:r>
            <a:r>
              <a:rPr lang="en-IN" dirty="0" smtClean="0"/>
              <a:t>generally, </a:t>
            </a:r>
            <a:r>
              <a:rPr lang="en-US" dirty="0" smtClean="0"/>
              <a:t>equilibrium </a:t>
            </a:r>
            <a:r>
              <a:rPr lang="en-US" dirty="0"/>
              <a:t>in financial markets implies that the higher the level of output, the </a:t>
            </a:r>
            <a:r>
              <a:rPr lang="en-US" dirty="0" smtClean="0"/>
              <a:t>higher the </a:t>
            </a:r>
            <a:r>
              <a:rPr lang="en-US" dirty="0"/>
              <a:t>demand for money, and therefore the higher the equilibrium interest </a:t>
            </a:r>
            <a:r>
              <a:rPr lang="en-US" dirty="0" smtClean="0"/>
              <a:t>rate. This </a:t>
            </a:r>
            <a:r>
              <a:rPr lang="en-US" dirty="0"/>
              <a:t>relation between output and the interest rate is </a:t>
            </a:r>
            <a:r>
              <a:rPr lang="en-US" dirty="0" smtClean="0"/>
              <a:t>therefore represented </a:t>
            </a:r>
            <a:r>
              <a:rPr lang="en-US" dirty="0"/>
              <a:t>by the </a:t>
            </a:r>
            <a:r>
              <a:rPr lang="en-US" dirty="0" smtClean="0"/>
              <a:t>upward sloping</a:t>
            </a:r>
            <a:r>
              <a:rPr lang="en-US" dirty="0"/>
              <a:t> </a:t>
            </a:r>
            <a:r>
              <a:rPr lang="en-US" dirty="0" smtClean="0"/>
              <a:t>curve </a:t>
            </a:r>
            <a:r>
              <a:rPr lang="en-US" b="1" i="1" dirty="0" smtClean="0"/>
              <a:t>LM </a:t>
            </a:r>
            <a:r>
              <a:rPr lang="en-US" b="1" dirty="0"/>
              <a:t>curve</a:t>
            </a:r>
            <a:r>
              <a:rPr lang="en-US" dirty="0"/>
              <a:t>.</a:t>
            </a:r>
            <a:endParaRPr lang="en-IN" dirty="0" smtClean="0"/>
          </a:p>
          <a:p>
            <a:pPr algn="just"/>
            <a:endParaRPr lang="en-IN" dirty="0"/>
          </a:p>
        </p:txBody>
      </p:sp>
    </p:spTree>
    <p:extLst>
      <p:ext uri="{BB962C8B-B14F-4D97-AF65-F5344CB8AC3E}">
        <p14:creationId xmlns:p14="http://schemas.microsoft.com/office/powerpoint/2010/main" val="9608671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527938" y="1265383"/>
            <a:ext cx="8705953" cy="5043742"/>
          </a:xfrm>
          <a:prstGeom prst="rect">
            <a:avLst/>
          </a:prstGeom>
        </p:spPr>
      </p:pic>
    </p:spTree>
    <p:extLst>
      <p:ext uri="{BB962C8B-B14F-4D97-AF65-F5344CB8AC3E}">
        <p14:creationId xmlns:p14="http://schemas.microsoft.com/office/powerpoint/2010/main" val="22010250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77348"/>
          </a:xfrm>
          <a:solidFill>
            <a:schemeClr val="accent5"/>
          </a:solidFill>
        </p:spPr>
        <p:txBody>
          <a:bodyPr/>
          <a:lstStyle/>
          <a:p>
            <a:pPr algn="ctr"/>
            <a:r>
              <a:rPr lang="en-US" dirty="0" smtClean="0"/>
              <a:t>Shifts of the LM curve</a:t>
            </a:r>
            <a:endParaRPr lang="en-IN" dirty="0"/>
          </a:p>
        </p:txBody>
      </p:sp>
      <p:sp>
        <p:nvSpPr>
          <p:cNvPr id="3" name="Content Placeholder 2"/>
          <p:cNvSpPr>
            <a:spLocks noGrp="1"/>
          </p:cNvSpPr>
          <p:nvPr>
            <p:ph idx="1"/>
          </p:nvPr>
        </p:nvSpPr>
        <p:spPr>
          <a:xfrm>
            <a:off x="838200" y="1773382"/>
            <a:ext cx="10633363" cy="4775200"/>
          </a:xfrm>
        </p:spPr>
        <p:txBody>
          <a:bodyPr>
            <a:normAutofit/>
          </a:bodyPr>
          <a:lstStyle/>
          <a:p>
            <a:pPr algn="just"/>
            <a:r>
              <a:rPr lang="en-US" dirty="0" smtClean="0"/>
              <a:t>We </a:t>
            </a:r>
            <a:r>
              <a:rPr lang="en-US" dirty="0"/>
              <a:t>have derived the </a:t>
            </a:r>
            <a:r>
              <a:rPr lang="en-US" i="1" dirty="0"/>
              <a:t>LM </a:t>
            </a:r>
            <a:r>
              <a:rPr lang="en-US" dirty="0" smtClean="0"/>
              <a:t>curve, taking </a:t>
            </a:r>
            <a:r>
              <a:rPr lang="en-US" dirty="0"/>
              <a:t>both the nominal money stock, </a:t>
            </a:r>
            <a:r>
              <a:rPr lang="en-US" i="1" dirty="0" smtClean="0"/>
              <a:t>M</a:t>
            </a:r>
            <a:r>
              <a:rPr lang="en-US" dirty="0" smtClean="0"/>
              <a:t>, and </a:t>
            </a:r>
            <a:r>
              <a:rPr lang="en-US" dirty="0"/>
              <a:t>the price level, </a:t>
            </a:r>
            <a:r>
              <a:rPr lang="en-US" i="1" dirty="0"/>
              <a:t>P</a:t>
            </a:r>
            <a:r>
              <a:rPr lang="en-US" dirty="0"/>
              <a:t>—and, by implication, their ratio, the real money stock, </a:t>
            </a:r>
            <a:r>
              <a:rPr lang="en-US" i="1" dirty="0" smtClean="0"/>
              <a:t>M</a:t>
            </a:r>
            <a:r>
              <a:rPr lang="en-US" dirty="0"/>
              <a:t>/</a:t>
            </a:r>
            <a:r>
              <a:rPr lang="en-US" i="1" dirty="0" smtClean="0"/>
              <a:t>P</a:t>
            </a:r>
            <a:r>
              <a:rPr lang="en-US" dirty="0" smtClean="0"/>
              <a:t>—as given</a:t>
            </a:r>
            <a:r>
              <a:rPr lang="en-US" dirty="0"/>
              <a:t>. Changes in </a:t>
            </a:r>
            <a:r>
              <a:rPr lang="en-US" i="1" dirty="0" smtClean="0"/>
              <a:t>M</a:t>
            </a:r>
            <a:r>
              <a:rPr lang="en-US" dirty="0"/>
              <a:t>/</a:t>
            </a:r>
            <a:r>
              <a:rPr lang="en-US" i="1" dirty="0" smtClean="0"/>
              <a:t>P</a:t>
            </a:r>
            <a:r>
              <a:rPr lang="en-US" dirty="0"/>
              <a:t>, whether they come from changes in the nominal money </a:t>
            </a:r>
            <a:r>
              <a:rPr lang="en-US" dirty="0" smtClean="0"/>
              <a:t>stock, </a:t>
            </a:r>
            <a:r>
              <a:rPr lang="en-US" i="1" dirty="0" smtClean="0"/>
              <a:t>M</a:t>
            </a:r>
            <a:r>
              <a:rPr lang="en-US" dirty="0"/>
              <a:t>, or from changes in the price level, </a:t>
            </a:r>
            <a:r>
              <a:rPr lang="en-US" i="1" dirty="0"/>
              <a:t>P</a:t>
            </a:r>
            <a:r>
              <a:rPr lang="en-US" dirty="0"/>
              <a:t>, will shift the </a:t>
            </a:r>
            <a:r>
              <a:rPr lang="en-US" i="1" dirty="0"/>
              <a:t>LM </a:t>
            </a:r>
            <a:r>
              <a:rPr lang="en-US" dirty="0"/>
              <a:t>curve</a:t>
            </a:r>
            <a:r>
              <a:rPr lang="en-US" dirty="0" smtClean="0"/>
              <a:t>.</a:t>
            </a:r>
          </a:p>
          <a:p>
            <a:pPr marL="0" indent="0" algn="just">
              <a:buNone/>
            </a:pPr>
            <a:endParaRPr lang="en-US" dirty="0" smtClean="0"/>
          </a:p>
          <a:p>
            <a:pPr algn="just"/>
            <a:r>
              <a:rPr lang="en-US" dirty="0"/>
              <a:t>C</a:t>
            </a:r>
            <a:r>
              <a:rPr lang="en-US" dirty="0" smtClean="0"/>
              <a:t>onsider </a:t>
            </a:r>
            <a:r>
              <a:rPr lang="en-US" dirty="0"/>
              <a:t>an increase in the </a:t>
            </a:r>
            <a:r>
              <a:rPr lang="en-US" dirty="0" smtClean="0"/>
              <a:t>nominal money </a:t>
            </a:r>
            <a:r>
              <a:rPr lang="en-US" dirty="0"/>
              <a:t>supply, from </a:t>
            </a:r>
            <a:r>
              <a:rPr lang="en-US" i="1" dirty="0"/>
              <a:t>M </a:t>
            </a:r>
            <a:r>
              <a:rPr lang="en-US" dirty="0"/>
              <a:t>to </a:t>
            </a:r>
            <a:r>
              <a:rPr lang="en-US" i="1" dirty="0" smtClean="0"/>
              <a:t>M’</a:t>
            </a:r>
            <a:r>
              <a:rPr lang="en-US" dirty="0" smtClean="0"/>
              <a:t>. </a:t>
            </a:r>
            <a:r>
              <a:rPr lang="en-US" dirty="0"/>
              <a:t>Given the fixed price level, the real money supply </a:t>
            </a:r>
            <a:r>
              <a:rPr lang="en-US" dirty="0" smtClean="0"/>
              <a:t>increases from </a:t>
            </a:r>
            <a:r>
              <a:rPr lang="en-US" i="1" dirty="0" smtClean="0"/>
              <a:t>M</a:t>
            </a:r>
            <a:r>
              <a:rPr lang="en-US" dirty="0"/>
              <a:t>/</a:t>
            </a:r>
            <a:r>
              <a:rPr lang="en-US" i="1" dirty="0" smtClean="0"/>
              <a:t>P </a:t>
            </a:r>
            <a:r>
              <a:rPr lang="en-US" dirty="0"/>
              <a:t>to </a:t>
            </a:r>
            <a:r>
              <a:rPr lang="en-US" i="1" dirty="0" smtClean="0"/>
              <a:t>M’</a:t>
            </a:r>
            <a:r>
              <a:rPr lang="en-US" dirty="0" smtClean="0"/>
              <a:t>/</a:t>
            </a:r>
            <a:r>
              <a:rPr lang="en-US" i="1" dirty="0" smtClean="0"/>
              <a:t>P</a:t>
            </a:r>
            <a:r>
              <a:rPr lang="en-US" dirty="0"/>
              <a:t>. Then, at any level of income, say </a:t>
            </a:r>
            <a:r>
              <a:rPr lang="en-US" i="1" dirty="0"/>
              <a:t>Y</a:t>
            </a:r>
            <a:r>
              <a:rPr lang="en-US" dirty="0"/>
              <a:t>, the interest rate </a:t>
            </a:r>
            <a:r>
              <a:rPr lang="en-US" dirty="0" smtClean="0"/>
              <a:t>consistent with </a:t>
            </a:r>
            <a:r>
              <a:rPr lang="en-US" dirty="0"/>
              <a:t>equilibrium in financial markets is lower, going down from </a:t>
            </a:r>
            <a:r>
              <a:rPr lang="en-US" i="1" dirty="0" err="1"/>
              <a:t>i</a:t>
            </a:r>
            <a:r>
              <a:rPr lang="en-US" i="1" dirty="0"/>
              <a:t> </a:t>
            </a:r>
            <a:r>
              <a:rPr lang="en-US" dirty="0"/>
              <a:t>to, say, </a:t>
            </a:r>
            <a:r>
              <a:rPr lang="en-US" i="1" dirty="0"/>
              <a:t>i</a:t>
            </a:r>
            <a:r>
              <a:rPr lang="en-US" i="1" dirty="0" smtClean="0"/>
              <a:t>’</a:t>
            </a:r>
            <a:r>
              <a:rPr lang="en-US" dirty="0" smtClean="0"/>
              <a:t>. The </a:t>
            </a:r>
            <a:r>
              <a:rPr lang="en-US" i="1" dirty="0" smtClean="0"/>
              <a:t>LM </a:t>
            </a:r>
            <a:r>
              <a:rPr lang="en-US" dirty="0"/>
              <a:t>curve shifts down, from </a:t>
            </a:r>
            <a:r>
              <a:rPr lang="en-US" i="1" dirty="0"/>
              <a:t>LM </a:t>
            </a:r>
            <a:r>
              <a:rPr lang="en-US" dirty="0"/>
              <a:t>to </a:t>
            </a:r>
            <a:r>
              <a:rPr lang="en-US" i="1" dirty="0" smtClean="0"/>
              <a:t>LM’.</a:t>
            </a:r>
            <a:endParaRPr lang="en-IN" dirty="0"/>
          </a:p>
        </p:txBody>
      </p:sp>
    </p:spTree>
    <p:extLst>
      <p:ext uri="{BB962C8B-B14F-4D97-AF65-F5344CB8AC3E}">
        <p14:creationId xmlns:p14="http://schemas.microsoft.com/office/powerpoint/2010/main" val="24825427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05056"/>
          </a:xfrm>
          <a:solidFill>
            <a:schemeClr val="accent4">
              <a:lumMod val="75000"/>
            </a:schemeClr>
          </a:solidFill>
        </p:spPr>
        <p:txBody>
          <a:bodyPr/>
          <a:lstStyle/>
          <a:p>
            <a:pPr algn="ctr"/>
            <a:r>
              <a:rPr lang="en-US" dirty="0" smtClean="0"/>
              <a:t>LM shifts due to increase in money supply</a:t>
            </a:r>
            <a:endParaRPr lang="en-IN" dirty="0"/>
          </a:p>
        </p:txBody>
      </p:sp>
      <p:pic>
        <p:nvPicPr>
          <p:cNvPr id="4" name="Content Placeholder 3"/>
          <p:cNvPicPr>
            <a:picLocks noGrp="1" noChangeAspect="1"/>
          </p:cNvPicPr>
          <p:nvPr>
            <p:ph idx="1"/>
          </p:nvPr>
        </p:nvPicPr>
        <p:blipFill>
          <a:blip r:embed="rId2"/>
          <a:stretch>
            <a:fillRect/>
          </a:stretch>
        </p:blipFill>
        <p:spPr>
          <a:xfrm>
            <a:off x="2900219" y="1813561"/>
            <a:ext cx="6465454" cy="4581555"/>
          </a:xfrm>
          <a:prstGeom prst="rect">
            <a:avLst/>
          </a:prstGeom>
        </p:spPr>
      </p:pic>
    </p:spTree>
    <p:extLst>
      <p:ext uri="{BB962C8B-B14F-4D97-AF65-F5344CB8AC3E}">
        <p14:creationId xmlns:p14="http://schemas.microsoft.com/office/powerpoint/2010/main" val="30341535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3530"/>
          </a:xfrm>
          <a:solidFill>
            <a:schemeClr val="accent6">
              <a:lumMod val="60000"/>
              <a:lumOff val="40000"/>
            </a:schemeClr>
          </a:solidFill>
        </p:spPr>
        <p:txBody>
          <a:bodyPr/>
          <a:lstStyle/>
          <a:p>
            <a:pPr algn="ctr"/>
            <a:r>
              <a:rPr lang="en-US" dirty="0" smtClean="0"/>
              <a:t>Putting IS and LM relations together</a:t>
            </a:r>
            <a:endParaRPr lang="en-IN" dirty="0"/>
          </a:p>
        </p:txBody>
      </p:sp>
      <p:sp>
        <p:nvSpPr>
          <p:cNvPr id="3" name="Content Placeholder 2"/>
          <p:cNvSpPr>
            <a:spLocks noGrp="1"/>
          </p:cNvSpPr>
          <p:nvPr>
            <p:ph idx="1"/>
          </p:nvPr>
        </p:nvSpPr>
        <p:spPr/>
        <p:txBody>
          <a:bodyPr>
            <a:normAutofit fontScale="92500"/>
          </a:bodyPr>
          <a:lstStyle/>
          <a:p>
            <a:pPr algn="just"/>
            <a:r>
              <a:rPr lang="en-US" dirty="0"/>
              <a:t>The </a:t>
            </a:r>
            <a:r>
              <a:rPr lang="en-US" i="1" dirty="0"/>
              <a:t>IS </a:t>
            </a:r>
            <a:r>
              <a:rPr lang="en-US" dirty="0"/>
              <a:t>relation follows from the condition that the supply of goods must be equal </a:t>
            </a:r>
            <a:r>
              <a:rPr lang="en-US" dirty="0" smtClean="0"/>
              <a:t>to the </a:t>
            </a:r>
            <a:r>
              <a:rPr lang="en-US" dirty="0"/>
              <a:t>demand for goods. It tells us how the interest rate affects output. The </a:t>
            </a:r>
            <a:r>
              <a:rPr lang="en-US" i="1" dirty="0"/>
              <a:t>LM </a:t>
            </a:r>
            <a:r>
              <a:rPr lang="en-US" dirty="0" smtClean="0"/>
              <a:t>relation follows </a:t>
            </a:r>
            <a:r>
              <a:rPr lang="en-US" dirty="0"/>
              <a:t>from the condition that the supply of money must be equal to the demand </a:t>
            </a:r>
            <a:r>
              <a:rPr lang="en-US" dirty="0" smtClean="0"/>
              <a:t>for money</a:t>
            </a:r>
            <a:r>
              <a:rPr lang="en-US" dirty="0"/>
              <a:t>. It tells us how output in turn affects the interest rate. We now put the </a:t>
            </a:r>
            <a:r>
              <a:rPr lang="en-US" i="1" dirty="0"/>
              <a:t>IS </a:t>
            </a:r>
            <a:r>
              <a:rPr lang="en-US" dirty="0" smtClean="0"/>
              <a:t>and </a:t>
            </a:r>
            <a:r>
              <a:rPr lang="en-IN" i="1" dirty="0" smtClean="0"/>
              <a:t>LM </a:t>
            </a:r>
            <a:r>
              <a:rPr lang="en-IN" dirty="0"/>
              <a:t>relations together</a:t>
            </a:r>
            <a:r>
              <a:rPr lang="en-IN" dirty="0" smtClean="0"/>
              <a:t>.</a:t>
            </a:r>
          </a:p>
          <a:p>
            <a:pPr algn="just"/>
            <a:r>
              <a:rPr lang="en-US" i="1" dirty="0"/>
              <a:t>Any point </a:t>
            </a:r>
            <a:r>
              <a:rPr lang="en-US" dirty="0"/>
              <a:t>on the downward-sloping </a:t>
            </a:r>
            <a:r>
              <a:rPr lang="en-US" i="1" dirty="0"/>
              <a:t>IS </a:t>
            </a:r>
            <a:r>
              <a:rPr lang="en-US" dirty="0"/>
              <a:t>curve corresponds to equilibrium in </a:t>
            </a:r>
            <a:r>
              <a:rPr lang="en-US" dirty="0" smtClean="0"/>
              <a:t>the goods </a:t>
            </a:r>
            <a:r>
              <a:rPr lang="en-US" dirty="0"/>
              <a:t>market. </a:t>
            </a:r>
            <a:r>
              <a:rPr lang="en-US" i="1" dirty="0"/>
              <a:t>Any point </a:t>
            </a:r>
            <a:r>
              <a:rPr lang="en-US" dirty="0"/>
              <a:t>on the upward-sloping </a:t>
            </a:r>
            <a:r>
              <a:rPr lang="en-US" i="1" dirty="0"/>
              <a:t>LM </a:t>
            </a:r>
            <a:r>
              <a:rPr lang="en-US" dirty="0"/>
              <a:t>curve corresponds to </a:t>
            </a:r>
            <a:r>
              <a:rPr lang="en-US" dirty="0" smtClean="0"/>
              <a:t>equilibrium in </a:t>
            </a:r>
            <a:r>
              <a:rPr lang="en-US" dirty="0"/>
              <a:t>financial markets. </a:t>
            </a:r>
            <a:r>
              <a:rPr lang="en-US" i="1" dirty="0"/>
              <a:t>Only at point A </a:t>
            </a:r>
            <a:r>
              <a:rPr lang="en-US" dirty="0"/>
              <a:t>are both equilibrium conditions satisfied. </a:t>
            </a:r>
            <a:r>
              <a:rPr lang="en-US" dirty="0" smtClean="0"/>
              <a:t>That means </a:t>
            </a:r>
            <a:r>
              <a:rPr lang="en-US" b="1" dirty="0"/>
              <a:t>point </a:t>
            </a:r>
            <a:r>
              <a:rPr lang="en-US" b="1" i="1" dirty="0"/>
              <a:t>A</a:t>
            </a:r>
            <a:r>
              <a:rPr lang="en-US" b="1" dirty="0"/>
              <a:t>, with the associated level of output </a:t>
            </a:r>
            <a:r>
              <a:rPr lang="en-US" b="1" i="1" dirty="0"/>
              <a:t>Y </a:t>
            </a:r>
            <a:r>
              <a:rPr lang="en-US" b="1" dirty="0"/>
              <a:t>and interest rate </a:t>
            </a:r>
            <a:r>
              <a:rPr lang="en-US" b="1" i="1" dirty="0" err="1"/>
              <a:t>i</a:t>
            </a:r>
            <a:r>
              <a:rPr lang="en-US" b="1" dirty="0"/>
              <a:t>, is the </a:t>
            </a:r>
            <a:r>
              <a:rPr lang="en-US" b="1" dirty="0" smtClean="0"/>
              <a:t>overall equilibrium—the </a:t>
            </a:r>
            <a:r>
              <a:rPr lang="en-US" b="1" dirty="0"/>
              <a:t>point at which there is equilibrium in both the goods market and </a:t>
            </a:r>
            <a:r>
              <a:rPr lang="en-US" b="1" dirty="0" smtClean="0"/>
              <a:t>the </a:t>
            </a:r>
            <a:r>
              <a:rPr lang="en-IN" b="1" dirty="0" smtClean="0"/>
              <a:t>financial </a:t>
            </a:r>
            <a:r>
              <a:rPr lang="en-IN" b="1" dirty="0"/>
              <a:t>markets</a:t>
            </a:r>
            <a:r>
              <a:rPr lang="en-IN" dirty="0"/>
              <a:t>.</a:t>
            </a:r>
            <a:endParaRPr lang="en-IN" dirty="0" smtClean="0"/>
          </a:p>
          <a:p>
            <a:pPr algn="just"/>
            <a:endParaRPr lang="en-IN" dirty="0"/>
          </a:p>
        </p:txBody>
      </p:sp>
    </p:spTree>
    <p:extLst>
      <p:ext uri="{BB962C8B-B14F-4D97-AF65-F5344CB8AC3E}">
        <p14:creationId xmlns:p14="http://schemas.microsoft.com/office/powerpoint/2010/main" val="95680320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86584"/>
          </a:xfrm>
          <a:solidFill>
            <a:schemeClr val="accent1">
              <a:lumMod val="60000"/>
              <a:lumOff val="40000"/>
            </a:schemeClr>
          </a:solidFill>
        </p:spPr>
        <p:txBody>
          <a:bodyPr/>
          <a:lstStyle/>
          <a:p>
            <a:pPr algn="ctr"/>
            <a:r>
              <a:rPr lang="en-US" dirty="0" smtClean="0"/>
              <a:t>Introduction</a:t>
            </a:r>
            <a:endParaRPr lang="en-IN" dirty="0"/>
          </a:p>
        </p:txBody>
      </p:sp>
      <p:sp>
        <p:nvSpPr>
          <p:cNvPr id="3" name="Content Placeholder 2"/>
          <p:cNvSpPr>
            <a:spLocks noGrp="1"/>
          </p:cNvSpPr>
          <p:nvPr>
            <p:ph idx="1"/>
          </p:nvPr>
        </p:nvSpPr>
        <p:spPr>
          <a:xfrm>
            <a:off x="838200" y="1825625"/>
            <a:ext cx="10515600" cy="4704484"/>
          </a:xfrm>
        </p:spPr>
        <p:txBody>
          <a:bodyPr>
            <a:normAutofit fontScale="85000" lnSpcReduction="20000"/>
          </a:bodyPr>
          <a:lstStyle/>
          <a:p>
            <a:pPr algn="just"/>
            <a:r>
              <a:rPr lang="en-US" b="1" dirty="0" smtClean="0"/>
              <a:t>IS-LM model </a:t>
            </a:r>
            <a:r>
              <a:rPr lang="en-US" dirty="0"/>
              <a:t>is a two-dimensional macroeconomic tool that </a:t>
            </a:r>
            <a:r>
              <a:rPr lang="en-US" b="1" dirty="0"/>
              <a:t>shows the relationship between interest rates and assets </a:t>
            </a:r>
            <a:r>
              <a:rPr lang="en-US" b="1" dirty="0" smtClean="0"/>
              <a:t>markets</a:t>
            </a:r>
            <a:r>
              <a:rPr lang="en-US" dirty="0"/>
              <a:t> </a:t>
            </a:r>
            <a:r>
              <a:rPr lang="en-US" dirty="0" smtClean="0"/>
              <a:t>(real </a:t>
            </a:r>
            <a:r>
              <a:rPr lang="en-US" dirty="0"/>
              <a:t>output in </a:t>
            </a:r>
            <a:r>
              <a:rPr lang="en-US" dirty="0" smtClean="0"/>
              <a:t>goods market </a:t>
            </a:r>
            <a:r>
              <a:rPr lang="en-US" dirty="0"/>
              <a:t>plus money market</a:t>
            </a:r>
            <a:r>
              <a:rPr lang="en-US" dirty="0" smtClean="0"/>
              <a:t>).</a:t>
            </a:r>
            <a:endParaRPr lang="en-US" dirty="0"/>
          </a:p>
          <a:p>
            <a:pPr algn="just"/>
            <a:r>
              <a:rPr lang="en-US" dirty="0"/>
              <a:t>The intersection of the "investment–saving" (IS) and "liquidity preference–money supply" (LM) curves models "general equilibrium" where supposed simultaneous equilibria occur in both the goods and the asset </a:t>
            </a:r>
            <a:r>
              <a:rPr lang="en-US" dirty="0" smtClean="0"/>
              <a:t>markets.</a:t>
            </a:r>
            <a:r>
              <a:rPr lang="en-US" dirty="0"/>
              <a:t> Yet two equivalent interpretations are possible: first, </a:t>
            </a:r>
            <a:r>
              <a:rPr lang="en-US" dirty="0" smtClean="0"/>
              <a:t>the </a:t>
            </a:r>
            <a:r>
              <a:rPr lang="en-US" b="1" dirty="0" smtClean="0"/>
              <a:t>IS–LM model explains changes in national income when the price level is fixed in the short-run</a:t>
            </a:r>
            <a:r>
              <a:rPr lang="en-US" dirty="0" smtClean="0"/>
              <a:t>; </a:t>
            </a:r>
            <a:r>
              <a:rPr lang="en-US" dirty="0"/>
              <a:t>second, </a:t>
            </a:r>
            <a:r>
              <a:rPr lang="en-US" b="1" dirty="0"/>
              <a:t>the IS–LM model shows why an aggregate demand curve can shift</a:t>
            </a:r>
            <a:r>
              <a:rPr lang="en-US" dirty="0" smtClean="0"/>
              <a:t>.</a:t>
            </a:r>
            <a:r>
              <a:rPr lang="en-US" dirty="0"/>
              <a:t> Hence, this tool is sometimes used not only to </a:t>
            </a:r>
            <a:r>
              <a:rPr lang="en-US" dirty="0" smtClean="0"/>
              <a:t>analyze </a:t>
            </a:r>
            <a:r>
              <a:rPr lang="en-US" dirty="0"/>
              <a:t>economic fluctuations but also to suggest potential levels for appropriate </a:t>
            </a:r>
            <a:r>
              <a:rPr lang="en-US" dirty="0" smtClean="0"/>
              <a:t>stabilization </a:t>
            </a:r>
            <a:r>
              <a:rPr lang="en-US" dirty="0"/>
              <a:t>policies</a:t>
            </a:r>
            <a:r>
              <a:rPr lang="en-US" dirty="0" smtClean="0"/>
              <a:t>.</a:t>
            </a:r>
            <a:endParaRPr lang="en-US" dirty="0"/>
          </a:p>
          <a:p>
            <a:pPr algn="just"/>
            <a:r>
              <a:rPr lang="en-US" b="1" dirty="0"/>
              <a:t>The model was developed by John Hicks in </a:t>
            </a:r>
            <a:r>
              <a:rPr lang="en-US" b="1" dirty="0" smtClean="0"/>
              <a:t>1937</a:t>
            </a:r>
            <a:r>
              <a:rPr lang="en-US" b="1" baseline="30000" dirty="0"/>
              <a:t> </a:t>
            </a:r>
            <a:r>
              <a:rPr lang="en-US" dirty="0" smtClean="0"/>
              <a:t>and </a:t>
            </a:r>
            <a:r>
              <a:rPr lang="en-US" dirty="0"/>
              <a:t>was later extended by Alvin </a:t>
            </a:r>
            <a:r>
              <a:rPr lang="en-US" dirty="0" smtClean="0"/>
              <a:t>Hansen,</a:t>
            </a:r>
            <a:r>
              <a:rPr lang="en-US" baseline="30000" dirty="0"/>
              <a:t> </a:t>
            </a:r>
            <a:r>
              <a:rPr lang="en-US" dirty="0" smtClean="0"/>
              <a:t>as </a:t>
            </a:r>
            <a:r>
              <a:rPr lang="en-US" dirty="0"/>
              <a:t>a </a:t>
            </a:r>
            <a:r>
              <a:rPr lang="en-US" b="1" dirty="0"/>
              <a:t>mathematical representation of Keynesian macroeconomic theory</a:t>
            </a:r>
            <a:r>
              <a:rPr lang="en-US" dirty="0"/>
              <a:t>. Between the 1940s and mid-1970s, it was the leading framework of macroeconomic analysis.</a:t>
            </a:r>
          </a:p>
        </p:txBody>
      </p:sp>
    </p:spTree>
    <p:extLst>
      <p:ext uri="{BB962C8B-B14F-4D97-AF65-F5344CB8AC3E}">
        <p14:creationId xmlns:p14="http://schemas.microsoft.com/office/powerpoint/2010/main" val="26191787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14293"/>
          </a:xfrm>
          <a:solidFill>
            <a:schemeClr val="accent2">
              <a:lumMod val="40000"/>
              <a:lumOff val="60000"/>
            </a:schemeClr>
          </a:solidFill>
        </p:spPr>
        <p:txBody>
          <a:bodyPr/>
          <a:lstStyle/>
          <a:p>
            <a:pPr algn="ctr"/>
            <a:r>
              <a:rPr lang="en-US" dirty="0" smtClean="0"/>
              <a:t>The IS-LM model</a:t>
            </a:r>
            <a:endParaRPr lang="en-IN" dirty="0"/>
          </a:p>
        </p:txBody>
      </p:sp>
      <p:pic>
        <p:nvPicPr>
          <p:cNvPr id="4" name="Content Placeholder 3"/>
          <p:cNvPicPr>
            <a:picLocks noGrp="1" noChangeAspect="1"/>
          </p:cNvPicPr>
          <p:nvPr>
            <p:ph idx="1"/>
          </p:nvPr>
        </p:nvPicPr>
        <p:blipFill>
          <a:blip r:embed="rId2"/>
          <a:stretch>
            <a:fillRect/>
          </a:stretch>
        </p:blipFill>
        <p:spPr>
          <a:xfrm>
            <a:off x="3251563" y="1911927"/>
            <a:ext cx="6132582" cy="4401849"/>
          </a:xfrm>
          <a:prstGeom prst="rect">
            <a:avLst/>
          </a:prstGeom>
        </p:spPr>
      </p:pic>
    </p:spTree>
    <p:extLst>
      <p:ext uri="{BB962C8B-B14F-4D97-AF65-F5344CB8AC3E}">
        <p14:creationId xmlns:p14="http://schemas.microsoft.com/office/powerpoint/2010/main" val="1358854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260475"/>
          </a:xfrm>
          <a:solidFill>
            <a:schemeClr val="accent1">
              <a:lumMod val="40000"/>
              <a:lumOff val="60000"/>
            </a:schemeClr>
          </a:solidFill>
        </p:spPr>
        <p:txBody>
          <a:bodyPr/>
          <a:lstStyle/>
          <a:p>
            <a:pPr algn="ctr"/>
            <a:r>
              <a:rPr lang="en-US" dirty="0" smtClean="0"/>
              <a:t>Fiscal Policy, Activity and the Interest Rate</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Suppose the government decides to reduce the budget deficit and does so by </a:t>
            </a:r>
            <a:r>
              <a:rPr lang="en-US" dirty="0" smtClean="0"/>
              <a:t>increasing taxes </a:t>
            </a:r>
            <a:r>
              <a:rPr lang="en-US" dirty="0"/>
              <a:t>while keeping government spending unchanged. Such a change in fiscal </a:t>
            </a:r>
            <a:r>
              <a:rPr lang="en-US" dirty="0" smtClean="0"/>
              <a:t>policy is </a:t>
            </a:r>
            <a:r>
              <a:rPr lang="en-US" dirty="0"/>
              <a:t>often called a </a:t>
            </a:r>
            <a:r>
              <a:rPr lang="en-US" b="1" dirty="0"/>
              <a:t>fiscal contraction </a:t>
            </a:r>
            <a:r>
              <a:rPr lang="en-US" dirty="0"/>
              <a:t>or a </a:t>
            </a:r>
            <a:r>
              <a:rPr lang="en-US" b="1" dirty="0"/>
              <a:t>fiscal consolidation</a:t>
            </a:r>
            <a:r>
              <a:rPr lang="en-US" dirty="0"/>
              <a:t>. (An </a:t>
            </a:r>
            <a:r>
              <a:rPr lang="en-US" i="1" dirty="0"/>
              <a:t>increase </a:t>
            </a:r>
            <a:r>
              <a:rPr lang="en-US" dirty="0"/>
              <a:t>in </a:t>
            </a:r>
            <a:r>
              <a:rPr lang="en-US" dirty="0" smtClean="0"/>
              <a:t>the deficit</a:t>
            </a:r>
            <a:r>
              <a:rPr lang="en-US" dirty="0"/>
              <a:t>, either due to an increase in government spending or to a decrease in taxes, </a:t>
            </a:r>
            <a:r>
              <a:rPr lang="en-US" dirty="0" smtClean="0"/>
              <a:t>is </a:t>
            </a:r>
            <a:r>
              <a:rPr lang="en-IN" dirty="0" smtClean="0"/>
              <a:t>called </a:t>
            </a:r>
            <a:r>
              <a:rPr lang="en-IN" dirty="0"/>
              <a:t>a </a:t>
            </a:r>
            <a:r>
              <a:rPr lang="en-IN" b="1" dirty="0"/>
              <a:t>fiscal expansion</a:t>
            </a:r>
            <a:r>
              <a:rPr lang="en-IN" dirty="0" smtClean="0"/>
              <a:t>.)</a:t>
            </a:r>
          </a:p>
          <a:p>
            <a:pPr algn="just"/>
            <a:r>
              <a:rPr lang="en-US" dirty="0"/>
              <a:t>At the interest rate </a:t>
            </a:r>
            <a:r>
              <a:rPr lang="en-US" i="1" dirty="0" err="1"/>
              <a:t>i</a:t>
            </a:r>
            <a:r>
              <a:rPr lang="en-US" i="1" baseline="-25000" dirty="0" err="1"/>
              <a:t>B</a:t>
            </a:r>
            <a:r>
              <a:rPr lang="en-US" dirty="0"/>
              <a:t>, ask what happens to output if taxes increase from </a:t>
            </a:r>
            <a:r>
              <a:rPr lang="en-US" i="1" dirty="0" smtClean="0"/>
              <a:t>T </a:t>
            </a:r>
            <a:r>
              <a:rPr lang="en-IN" dirty="0" smtClean="0"/>
              <a:t>to </a:t>
            </a:r>
            <a:r>
              <a:rPr lang="en-IN" i="1" dirty="0" smtClean="0"/>
              <a:t>T’</a:t>
            </a:r>
            <a:r>
              <a:rPr lang="en-IN" dirty="0" smtClean="0"/>
              <a:t>. </a:t>
            </a:r>
            <a:r>
              <a:rPr lang="en-US" dirty="0"/>
              <a:t>Because people have less disposable </a:t>
            </a:r>
            <a:r>
              <a:rPr lang="en-US" dirty="0" smtClean="0"/>
              <a:t>income, the </a:t>
            </a:r>
            <a:r>
              <a:rPr lang="en-US" dirty="0"/>
              <a:t>increase in taxes decreases consumption, and through the </a:t>
            </a:r>
            <a:r>
              <a:rPr lang="en-US" dirty="0" smtClean="0"/>
              <a:t>multiplier, decreases </a:t>
            </a:r>
            <a:r>
              <a:rPr lang="en-US" dirty="0"/>
              <a:t>output. At interest rate </a:t>
            </a:r>
            <a:r>
              <a:rPr lang="en-US" i="1" dirty="0" err="1"/>
              <a:t>i</a:t>
            </a:r>
            <a:r>
              <a:rPr lang="en-US" i="1" baseline="-25000" dirty="0" err="1"/>
              <a:t>B</a:t>
            </a:r>
            <a:r>
              <a:rPr lang="en-US" i="1" dirty="0" smtClean="0"/>
              <a:t> </a:t>
            </a:r>
            <a:r>
              <a:rPr lang="en-US" dirty="0"/>
              <a:t>output decreases from </a:t>
            </a:r>
            <a:r>
              <a:rPr lang="en-US" i="1" dirty="0"/>
              <a:t>Y</a:t>
            </a:r>
            <a:r>
              <a:rPr lang="en-US" i="1" baseline="-25000" dirty="0"/>
              <a:t>B</a:t>
            </a:r>
            <a:r>
              <a:rPr lang="en-US" i="1" dirty="0"/>
              <a:t> </a:t>
            </a:r>
            <a:r>
              <a:rPr lang="en-US" dirty="0"/>
              <a:t>to </a:t>
            </a:r>
            <a:r>
              <a:rPr lang="en-US" i="1" dirty="0"/>
              <a:t>Y</a:t>
            </a:r>
            <a:r>
              <a:rPr lang="en-US" i="1" baseline="-25000" dirty="0"/>
              <a:t>C</a:t>
            </a:r>
            <a:r>
              <a:rPr lang="en-US" dirty="0"/>
              <a:t>. </a:t>
            </a:r>
            <a:endParaRPr lang="en-US" dirty="0" smtClean="0"/>
          </a:p>
          <a:p>
            <a:pPr algn="just"/>
            <a:r>
              <a:rPr lang="en-US" dirty="0" smtClean="0"/>
              <a:t>More generally, at </a:t>
            </a:r>
            <a:r>
              <a:rPr lang="en-US" i="1" dirty="0"/>
              <a:t>any </a:t>
            </a:r>
            <a:r>
              <a:rPr lang="en-US" dirty="0"/>
              <a:t>interest rate, higher taxes lead to lower output. Consequently, the </a:t>
            </a:r>
            <a:r>
              <a:rPr lang="en-US" i="1" dirty="0" smtClean="0"/>
              <a:t>IS </a:t>
            </a:r>
            <a:r>
              <a:rPr lang="en-US" dirty="0" smtClean="0"/>
              <a:t>curve </a:t>
            </a:r>
            <a:r>
              <a:rPr lang="en-US" dirty="0"/>
              <a:t>shifts to the left, from </a:t>
            </a:r>
            <a:r>
              <a:rPr lang="en-US" i="1" dirty="0"/>
              <a:t>IS </a:t>
            </a:r>
            <a:r>
              <a:rPr lang="en-US" dirty="0"/>
              <a:t>to </a:t>
            </a:r>
            <a:r>
              <a:rPr lang="en-US" i="1" dirty="0" smtClean="0"/>
              <a:t>IS’</a:t>
            </a:r>
            <a:r>
              <a:rPr lang="en-US" dirty="0" smtClean="0"/>
              <a:t>.</a:t>
            </a:r>
            <a:endParaRPr lang="en-IN" dirty="0"/>
          </a:p>
        </p:txBody>
      </p:sp>
    </p:spTree>
    <p:extLst>
      <p:ext uri="{BB962C8B-B14F-4D97-AF65-F5344CB8AC3E}">
        <p14:creationId xmlns:p14="http://schemas.microsoft.com/office/powerpoint/2010/main" val="10837612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38200" y="365125"/>
            <a:ext cx="10515600" cy="1269711"/>
          </a:xfrm>
          <a:solidFill>
            <a:schemeClr val="accent2">
              <a:lumMod val="75000"/>
            </a:schemeClr>
          </a:solidFill>
        </p:spPr>
        <p:txBody>
          <a:bodyPr/>
          <a:lstStyle/>
          <a:p>
            <a:pPr algn="ctr"/>
            <a:r>
              <a:rPr lang="en-US" dirty="0"/>
              <a:t>Effects of an increase in Taxes</a:t>
            </a:r>
            <a:endParaRPr lang="en-IN" dirty="0"/>
          </a:p>
        </p:txBody>
      </p:sp>
      <p:pic>
        <p:nvPicPr>
          <p:cNvPr id="4" name="Content Placeholder 3"/>
          <p:cNvPicPr>
            <a:picLocks noGrp="1" noChangeAspect="1"/>
          </p:cNvPicPr>
          <p:nvPr>
            <p:ph idx="1"/>
          </p:nvPr>
        </p:nvPicPr>
        <p:blipFill>
          <a:blip r:embed="rId2"/>
          <a:stretch>
            <a:fillRect/>
          </a:stretch>
        </p:blipFill>
        <p:spPr>
          <a:xfrm>
            <a:off x="3343565" y="1962335"/>
            <a:ext cx="6022108" cy="4302077"/>
          </a:xfrm>
          <a:prstGeom prst="rect">
            <a:avLst/>
          </a:prstGeom>
        </p:spPr>
      </p:pic>
    </p:spTree>
    <p:extLst>
      <p:ext uri="{BB962C8B-B14F-4D97-AF65-F5344CB8AC3E}">
        <p14:creationId xmlns:p14="http://schemas.microsoft.com/office/powerpoint/2010/main" val="40659072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dirty="0"/>
              <a:t>What happens to the </a:t>
            </a:r>
            <a:r>
              <a:rPr lang="en-US" i="1" dirty="0"/>
              <a:t>LM </a:t>
            </a:r>
            <a:r>
              <a:rPr lang="en-US" dirty="0"/>
              <a:t>curve when taxes are increased? </a:t>
            </a:r>
            <a:r>
              <a:rPr lang="en-US" dirty="0" smtClean="0"/>
              <a:t>At </a:t>
            </a:r>
            <a:r>
              <a:rPr lang="en-US" dirty="0"/>
              <a:t>the given level of income </a:t>
            </a:r>
            <a:r>
              <a:rPr lang="en-US" i="1" dirty="0"/>
              <a:t>Y</a:t>
            </a:r>
            <a:r>
              <a:rPr lang="en-US" i="1" baseline="-25000" dirty="0"/>
              <a:t>F</a:t>
            </a:r>
            <a:r>
              <a:rPr lang="en-US" i="1" dirty="0"/>
              <a:t> </a:t>
            </a:r>
            <a:r>
              <a:rPr lang="en-US" dirty="0"/>
              <a:t>the interest rate at which the supply of </a:t>
            </a:r>
            <a:r>
              <a:rPr lang="en-US" dirty="0" smtClean="0"/>
              <a:t>money is </a:t>
            </a:r>
            <a:r>
              <a:rPr lang="en-US" dirty="0"/>
              <a:t>equal to the demand for money is the same as before, namely </a:t>
            </a:r>
            <a:r>
              <a:rPr lang="en-US" i="1" dirty="0" err="1"/>
              <a:t>i</a:t>
            </a:r>
            <a:r>
              <a:rPr lang="en-US" i="1" baseline="-25000" dirty="0" err="1"/>
              <a:t>F</a:t>
            </a:r>
            <a:r>
              <a:rPr lang="en-US" dirty="0"/>
              <a:t>. In other </a:t>
            </a:r>
            <a:r>
              <a:rPr lang="en-US" dirty="0" smtClean="0"/>
              <a:t>words, because </a:t>
            </a:r>
            <a:r>
              <a:rPr lang="en-US" dirty="0"/>
              <a:t>taxes do not appear in the </a:t>
            </a:r>
            <a:r>
              <a:rPr lang="en-US" i="1" dirty="0"/>
              <a:t>LM </a:t>
            </a:r>
            <a:r>
              <a:rPr lang="en-US" dirty="0"/>
              <a:t>relation, they do not affect the </a:t>
            </a:r>
            <a:r>
              <a:rPr lang="en-US" dirty="0" smtClean="0"/>
              <a:t>equilibrium condition</a:t>
            </a:r>
            <a:r>
              <a:rPr lang="en-US" dirty="0"/>
              <a:t>. </a:t>
            </a:r>
            <a:r>
              <a:rPr lang="en-US" b="1" dirty="0"/>
              <a:t>They do not affect the </a:t>
            </a:r>
            <a:r>
              <a:rPr lang="en-US" b="1" i="1" dirty="0"/>
              <a:t>LM </a:t>
            </a:r>
            <a:r>
              <a:rPr lang="en-US" b="1" dirty="0"/>
              <a:t>curve.</a:t>
            </a:r>
          </a:p>
          <a:p>
            <a:pPr algn="just"/>
            <a:r>
              <a:rPr lang="en-US" dirty="0"/>
              <a:t>Note the general principle here: </a:t>
            </a:r>
            <a:r>
              <a:rPr lang="en-US" b="1" dirty="0"/>
              <a:t>A curve shifts in response to a change in </a:t>
            </a:r>
            <a:r>
              <a:rPr lang="en-US" b="1" dirty="0" smtClean="0"/>
              <a:t>an exogenous </a:t>
            </a:r>
            <a:r>
              <a:rPr lang="en-US" b="1" dirty="0"/>
              <a:t>variable only if this variable appears directly in the equation </a:t>
            </a:r>
            <a:r>
              <a:rPr lang="en-US" b="1" dirty="0" smtClean="0"/>
              <a:t>represented by </a:t>
            </a:r>
            <a:r>
              <a:rPr lang="en-US" b="1" dirty="0"/>
              <a:t>that curve</a:t>
            </a:r>
            <a:r>
              <a:rPr lang="en-US" dirty="0"/>
              <a:t>. </a:t>
            </a:r>
            <a:endParaRPr lang="en-IN" dirty="0"/>
          </a:p>
        </p:txBody>
      </p:sp>
    </p:spTree>
    <p:extLst>
      <p:ext uri="{BB962C8B-B14F-4D97-AF65-F5344CB8AC3E}">
        <p14:creationId xmlns:p14="http://schemas.microsoft.com/office/powerpoint/2010/main" val="702652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78948"/>
          </a:xfrm>
          <a:solidFill>
            <a:schemeClr val="accent4">
              <a:lumMod val="40000"/>
              <a:lumOff val="60000"/>
            </a:schemeClr>
          </a:solidFill>
        </p:spPr>
        <p:txBody>
          <a:bodyPr/>
          <a:lstStyle/>
          <a:p>
            <a:pPr algn="ctr"/>
            <a:r>
              <a:rPr lang="en-US" dirty="0" smtClean="0"/>
              <a:t>LM does not shift</a:t>
            </a:r>
            <a:endParaRPr lang="en-IN" dirty="0"/>
          </a:p>
        </p:txBody>
      </p:sp>
      <p:pic>
        <p:nvPicPr>
          <p:cNvPr id="4" name="Content Placeholder 3"/>
          <p:cNvPicPr>
            <a:picLocks noGrp="1" noChangeAspect="1"/>
          </p:cNvPicPr>
          <p:nvPr>
            <p:ph idx="1"/>
          </p:nvPr>
        </p:nvPicPr>
        <p:blipFill>
          <a:blip r:embed="rId2"/>
          <a:stretch>
            <a:fillRect/>
          </a:stretch>
        </p:blipFill>
        <p:spPr>
          <a:xfrm>
            <a:off x="3205018" y="2042454"/>
            <a:ext cx="6059055" cy="4082009"/>
          </a:xfrm>
          <a:prstGeom prst="rect">
            <a:avLst/>
          </a:prstGeom>
        </p:spPr>
      </p:pic>
    </p:spTree>
    <p:extLst>
      <p:ext uri="{BB962C8B-B14F-4D97-AF65-F5344CB8AC3E}">
        <p14:creationId xmlns:p14="http://schemas.microsoft.com/office/powerpoint/2010/main" val="99241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pPr algn="ctr"/>
            <a:r>
              <a:rPr lang="en-US" dirty="0" smtClean="0"/>
              <a:t>New equillibrium</a:t>
            </a:r>
            <a:endParaRPr lang="en-IN" dirty="0"/>
          </a:p>
        </p:txBody>
      </p:sp>
      <p:pic>
        <p:nvPicPr>
          <p:cNvPr id="4" name="Content Placeholder 3"/>
          <p:cNvPicPr>
            <a:picLocks noGrp="1" noChangeAspect="1"/>
          </p:cNvPicPr>
          <p:nvPr>
            <p:ph idx="1"/>
          </p:nvPr>
        </p:nvPicPr>
        <p:blipFill>
          <a:blip r:embed="rId2"/>
          <a:stretch>
            <a:fillRect/>
          </a:stretch>
        </p:blipFill>
        <p:spPr>
          <a:xfrm>
            <a:off x="3251201" y="2050473"/>
            <a:ext cx="6493164" cy="4280908"/>
          </a:xfrm>
          <a:prstGeom prst="rect">
            <a:avLst/>
          </a:prstGeom>
        </p:spPr>
      </p:pic>
    </p:spTree>
    <p:extLst>
      <p:ext uri="{BB962C8B-B14F-4D97-AF65-F5344CB8AC3E}">
        <p14:creationId xmlns:p14="http://schemas.microsoft.com/office/powerpoint/2010/main" val="395700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46909"/>
            <a:ext cx="10898909" cy="5477164"/>
          </a:xfrm>
        </p:spPr>
        <p:txBody>
          <a:bodyPr>
            <a:noAutofit/>
          </a:bodyPr>
          <a:lstStyle/>
          <a:p>
            <a:pPr algn="just"/>
            <a:r>
              <a:rPr lang="en-US" sz="2400" dirty="0"/>
              <a:t>After the increase in taxes, the </a:t>
            </a:r>
            <a:r>
              <a:rPr lang="en-US" sz="2400" i="1" dirty="0"/>
              <a:t>IS </a:t>
            </a:r>
            <a:r>
              <a:rPr lang="en-US" sz="2400" dirty="0"/>
              <a:t>curve shifts to the left—from </a:t>
            </a:r>
            <a:r>
              <a:rPr lang="en-US" sz="2400" i="1" dirty="0"/>
              <a:t>IS </a:t>
            </a:r>
            <a:r>
              <a:rPr lang="en-US" sz="2400" dirty="0"/>
              <a:t>to </a:t>
            </a:r>
            <a:r>
              <a:rPr lang="en-US" sz="2400" i="1" dirty="0" smtClean="0"/>
              <a:t>IS’</a:t>
            </a:r>
            <a:r>
              <a:rPr lang="en-US" sz="2400" dirty="0" smtClean="0"/>
              <a:t>. The new </a:t>
            </a:r>
            <a:r>
              <a:rPr lang="en-US" sz="2400" dirty="0"/>
              <a:t>equilibrium is at the intersection of the new </a:t>
            </a:r>
            <a:r>
              <a:rPr lang="en-US" sz="2400" i="1" dirty="0"/>
              <a:t>IS </a:t>
            </a:r>
            <a:r>
              <a:rPr lang="en-US" sz="2400" dirty="0"/>
              <a:t>curve and the unchanged </a:t>
            </a:r>
            <a:r>
              <a:rPr lang="en-US" sz="2400" i="1" dirty="0" smtClean="0"/>
              <a:t>LM </a:t>
            </a:r>
            <a:r>
              <a:rPr lang="en-US" sz="2400" dirty="0" smtClean="0"/>
              <a:t>curve</a:t>
            </a:r>
            <a:r>
              <a:rPr lang="en-US" sz="2400" dirty="0"/>
              <a:t>, or point </a:t>
            </a:r>
            <a:r>
              <a:rPr lang="en-US" sz="2400" i="1" dirty="0"/>
              <a:t>A</a:t>
            </a:r>
            <a:r>
              <a:rPr lang="en-US" sz="2400" dirty="0"/>
              <a:t>. Output decreases from </a:t>
            </a:r>
            <a:r>
              <a:rPr lang="en-US" sz="2400" i="1" dirty="0"/>
              <a:t>Y </a:t>
            </a:r>
            <a:r>
              <a:rPr lang="en-US" sz="2400" dirty="0"/>
              <a:t>to </a:t>
            </a:r>
            <a:r>
              <a:rPr lang="en-US" sz="2400" i="1" dirty="0" smtClean="0"/>
              <a:t>Y’</a:t>
            </a:r>
            <a:r>
              <a:rPr lang="en-US" sz="2400" dirty="0" smtClean="0"/>
              <a:t>. </a:t>
            </a:r>
            <a:r>
              <a:rPr lang="en-US" sz="2400" dirty="0"/>
              <a:t>The interest rate decreases </a:t>
            </a:r>
            <a:r>
              <a:rPr lang="en-US" sz="2400" dirty="0" smtClean="0"/>
              <a:t>from </a:t>
            </a:r>
            <a:r>
              <a:rPr lang="en-US" sz="2400" i="1" dirty="0" err="1" smtClean="0"/>
              <a:t>i</a:t>
            </a:r>
            <a:r>
              <a:rPr lang="en-US" sz="2400" i="1" dirty="0" smtClean="0"/>
              <a:t> </a:t>
            </a:r>
            <a:r>
              <a:rPr lang="en-US" sz="2400" dirty="0"/>
              <a:t>to </a:t>
            </a:r>
            <a:r>
              <a:rPr lang="en-US" sz="2400" i="1" dirty="0" err="1"/>
              <a:t>i</a:t>
            </a:r>
            <a:r>
              <a:rPr lang="en-US" sz="2400" i="1" dirty="0" smtClean="0"/>
              <a:t>’</a:t>
            </a:r>
            <a:r>
              <a:rPr lang="en-US" sz="2400" dirty="0" smtClean="0"/>
              <a:t>. </a:t>
            </a:r>
            <a:r>
              <a:rPr lang="en-US" sz="2400" b="1" dirty="0"/>
              <a:t>Thus, as the </a:t>
            </a:r>
            <a:r>
              <a:rPr lang="en-US" sz="2400" b="1" i="1" dirty="0"/>
              <a:t>IS </a:t>
            </a:r>
            <a:r>
              <a:rPr lang="en-US" sz="2400" b="1" dirty="0"/>
              <a:t>curve </a:t>
            </a:r>
            <a:r>
              <a:rPr lang="en-US" sz="2400" b="1" i="1" dirty="0"/>
              <a:t>shifts</a:t>
            </a:r>
            <a:r>
              <a:rPr lang="en-US" sz="2400" b="1" dirty="0"/>
              <a:t>, the economy </a:t>
            </a:r>
            <a:r>
              <a:rPr lang="en-US" sz="2400" b="1" i="1" dirty="0"/>
              <a:t>moves along </a:t>
            </a:r>
            <a:r>
              <a:rPr lang="en-US" sz="2400" b="1" dirty="0"/>
              <a:t>the </a:t>
            </a:r>
            <a:r>
              <a:rPr lang="en-US" sz="2400" b="1" i="1" dirty="0"/>
              <a:t>LM </a:t>
            </a:r>
            <a:r>
              <a:rPr lang="en-US" sz="2400" b="1" dirty="0"/>
              <a:t>curve, from </a:t>
            </a:r>
            <a:r>
              <a:rPr lang="en-US" sz="2400" b="1" i="1" dirty="0" smtClean="0"/>
              <a:t>A </a:t>
            </a:r>
            <a:r>
              <a:rPr lang="en-IN" sz="2400" b="1" dirty="0" smtClean="0"/>
              <a:t>to </a:t>
            </a:r>
            <a:r>
              <a:rPr lang="en-IN" sz="2400" b="1" i="1" dirty="0" smtClean="0"/>
              <a:t>A’</a:t>
            </a:r>
            <a:r>
              <a:rPr lang="en-IN" sz="2400" b="1" dirty="0" smtClean="0"/>
              <a:t>.</a:t>
            </a:r>
            <a:endParaRPr lang="en-US" sz="2400" b="1" dirty="0"/>
          </a:p>
          <a:p>
            <a:pPr algn="just"/>
            <a:r>
              <a:rPr lang="en-US" sz="2400" dirty="0"/>
              <a:t>The increase in taxes leads to lower disposable income, which causes people to </a:t>
            </a:r>
            <a:r>
              <a:rPr lang="en-US" sz="2400" dirty="0" smtClean="0"/>
              <a:t>decrease their </a:t>
            </a:r>
            <a:r>
              <a:rPr lang="en-US" sz="2400" dirty="0"/>
              <a:t>consumption. This decrease in demand leads, in turn, to a decrease </a:t>
            </a:r>
            <a:r>
              <a:rPr lang="en-US" sz="2400" dirty="0" smtClean="0"/>
              <a:t>in output </a:t>
            </a:r>
            <a:r>
              <a:rPr lang="en-US" sz="2400" dirty="0"/>
              <a:t>and income. At the same time, the decrease in income reduces the demand </a:t>
            </a:r>
            <a:r>
              <a:rPr lang="en-US" sz="2400" dirty="0" smtClean="0"/>
              <a:t>for money</a:t>
            </a:r>
            <a:r>
              <a:rPr lang="en-US" sz="2400" dirty="0"/>
              <a:t>, leading to a decrease in the interest rate. </a:t>
            </a:r>
            <a:r>
              <a:rPr lang="en-US" sz="2400" b="1" dirty="0"/>
              <a:t>The decline in the interest rate </a:t>
            </a:r>
            <a:r>
              <a:rPr lang="en-US" sz="2400" b="1" dirty="0" smtClean="0"/>
              <a:t>reduces but </a:t>
            </a:r>
            <a:r>
              <a:rPr lang="en-US" sz="2400" b="1" dirty="0"/>
              <a:t>does not completely offset the effect of higher taxes on the demand for goods.</a:t>
            </a:r>
            <a:endParaRPr lang="en-IN" sz="2400" b="1" dirty="0"/>
          </a:p>
        </p:txBody>
      </p:sp>
    </p:spTree>
    <p:extLst>
      <p:ext uri="{BB962C8B-B14F-4D97-AF65-F5344CB8AC3E}">
        <p14:creationId xmlns:p14="http://schemas.microsoft.com/office/powerpoint/2010/main" val="10113196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5781" y="729672"/>
            <a:ext cx="10843491" cy="5975927"/>
          </a:xfrm>
        </p:spPr>
        <p:txBody>
          <a:bodyPr>
            <a:normAutofit fontScale="92500" lnSpcReduction="10000"/>
          </a:bodyPr>
          <a:lstStyle/>
          <a:p>
            <a:pPr algn="just"/>
            <a:r>
              <a:rPr lang="en-US" b="1" dirty="0"/>
              <a:t>What happens to the components of demand? </a:t>
            </a:r>
            <a:r>
              <a:rPr lang="en-US" dirty="0"/>
              <a:t>By assumption, government </a:t>
            </a:r>
            <a:r>
              <a:rPr lang="en-US" dirty="0" smtClean="0"/>
              <a:t>spending remains </a:t>
            </a:r>
            <a:r>
              <a:rPr lang="en-US" dirty="0"/>
              <a:t>unchanged (we have assumed that the reduction in the </a:t>
            </a:r>
            <a:r>
              <a:rPr lang="en-US" dirty="0" smtClean="0"/>
              <a:t>deficit takes </a:t>
            </a:r>
            <a:r>
              <a:rPr lang="en-US" dirty="0"/>
              <a:t>place through an increase in taxes). </a:t>
            </a:r>
            <a:r>
              <a:rPr lang="en-US" b="1" dirty="0"/>
              <a:t>Consumption surely goes down: Taxes </a:t>
            </a:r>
            <a:r>
              <a:rPr lang="en-US" b="1" dirty="0" smtClean="0"/>
              <a:t>go up </a:t>
            </a:r>
            <a:r>
              <a:rPr lang="en-US" b="1" dirty="0"/>
              <a:t>and income goes down, so disposable income goes down on both counts. </a:t>
            </a:r>
            <a:endParaRPr lang="en-US" b="1" dirty="0" smtClean="0"/>
          </a:p>
          <a:p>
            <a:pPr algn="just"/>
            <a:r>
              <a:rPr lang="en-US" dirty="0" smtClean="0"/>
              <a:t>The last question </a:t>
            </a:r>
            <a:r>
              <a:rPr lang="en-US" dirty="0"/>
              <a:t>is, what happens to investment? On the one hand, lower output means </a:t>
            </a:r>
            <a:r>
              <a:rPr lang="en-US" dirty="0" smtClean="0"/>
              <a:t>lower sales </a:t>
            </a:r>
            <a:r>
              <a:rPr lang="en-US" dirty="0"/>
              <a:t>and lower investment. On the other, a lower interest rate leads to higher </a:t>
            </a:r>
            <a:r>
              <a:rPr lang="en-US" dirty="0" smtClean="0"/>
              <a:t>investment. Without </a:t>
            </a:r>
            <a:r>
              <a:rPr lang="en-US" dirty="0"/>
              <a:t>knowing more about the exact form of the investment relation, </a:t>
            </a:r>
            <a:r>
              <a:rPr lang="en-US" dirty="0" smtClean="0"/>
              <a:t>we </a:t>
            </a:r>
            <a:r>
              <a:rPr lang="en-US" dirty="0"/>
              <a:t>cannot tell which effect dominates: If investment depended only on </a:t>
            </a:r>
            <a:r>
              <a:rPr lang="en-US" dirty="0" smtClean="0"/>
              <a:t>the interest </a:t>
            </a:r>
            <a:r>
              <a:rPr lang="en-US" dirty="0"/>
              <a:t>rate, then investment would surely increase; if investment depended only </a:t>
            </a:r>
            <a:r>
              <a:rPr lang="en-US" dirty="0" smtClean="0"/>
              <a:t>on sales</a:t>
            </a:r>
            <a:r>
              <a:rPr lang="en-US" dirty="0"/>
              <a:t>, then investment would surely decrease. </a:t>
            </a:r>
            <a:endParaRPr lang="en-US" dirty="0" smtClean="0"/>
          </a:p>
          <a:p>
            <a:pPr algn="just"/>
            <a:r>
              <a:rPr lang="en-US" dirty="0" smtClean="0"/>
              <a:t>In </a:t>
            </a:r>
            <a:r>
              <a:rPr lang="en-US" dirty="0"/>
              <a:t>general, </a:t>
            </a:r>
            <a:r>
              <a:rPr lang="en-US" b="1" dirty="0"/>
              <a:t>investment depends on </a:t>
            </a:r>
            <a:r>
              <a:rPr lang="en-US" b="1" dirty="0" smtClean="0"/>
              <a:t>both the </a:t>
            </a:r>
            <a:r>
              <a:rPr lang="en-US" b="1" dirty="0"/>
              <a:t>interest rate and on sales, so we cannot tell</a:t>
            </a:r>
            <a:r>
              <a:rPr lang="en-US" dirty="0"/>
              <a:t>. </a:t>
            </a:r>
          </a:p>
          <a:p>
            <a:pPr algn="just"/>
            <a:r>
              <a:rPr lang="en-US" dirty="0" smtClean="0"/>
              <a:t>The </a:t>
            </a:r>
            <a:r>
              <a:rPr lang="en-US" dirty="0"/>
              <a:t>case where investment falls as </a:t>
            </a:r>
            <a:r>
              <a:rPr lang="en-US" dirty="0" smtClean="0"/>
              <a:t>the deficit </a:t>
            </a:r>
            <a:r>
              <a:rPr lang="en-US" dirty="0"/>
              <a:t>rises is </a:t>
            </a:r>
            <a:r>
              <a:rPr lang="en-US" dirty="0" smtClean="0"/>
              <a:t>called </a:t>
            </a:r>
            <a:r>
              <a:rPr lang="en-US" dirty="0"/>
              <a:t>the </a:t>
            </a:r>
            <a:r>
              <a:rPr lang="en-US" b="1" dirty="0"/>
              <a:t>crowding out </a:t>
            </a:r>
            <a:r>
              <a:rPr lang="en-US" dirty="0"/>
              <a:t>of investment by the deficit. If </a:t>
            </a:r>
            <a:r>
              <a:rPr lang="en-US" dirty="0" smtClean="0"/>
              <a:t>investment instead </a:t>
            </a:r>
            <a:r>
              <a:rPr lang="en-US" dirty="0"/>
              <a:t>rises when the deficit rises, there is </a:t>
            </a:r>
            <a:r>
              <a:rPr lang="en-US" b="1" dirty="0"/>
              <a:t>crowding in </a:t>
            </a:r>
            <a:r>
              <a:rPr lang="en-US" dirty="0"/>
              <a:t>of investment by </a:t>
            </a:r>
            <a:r>
              <a:rPr lang="en-US" dirty="0" smtClean="0"/>
              <a:t>the </a:t>
            </a:r>
            <a:r>
              <a:rPr lang="en-IN" dirty="0" smtClean="0"/>
              <a:t>deficit.</a:t>
            </a:r>
            <a:endParaRPr lang="en-IN" dirty="0"/>
          </a:p>
        </p:txBody>
      </p:sp>
    </p:spTree>
    <p:extLst>
      <p:ext uri="{BB962C8B-B14F-4D97-AF65-F5344CB8AC3E}">
        <p14:creationId xmlns:p14="http://schemas.microsoft.com/office/powerpoint/2010/main" val="42511292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9673" y="365125"/>
            <a:ext cx="10624127" cy="1168111"/>
          </a:xfrm>
          <a:solidFill>
            <a:schemeClr val="bg2">
              <a:lumMod val="50000"/>
            </a:schemeClr>
          </a:solidFill>
        </p:spPr>
        <p:txBody>
          <a:bodyPr/>
          <a:lstStyle/>
          <a:p>
            <a:pPr algn="ctr"/>
            <a:r>
              <a:rPr lang="en-US" dirty="0" smtClean="0"/>
              <a:t>Monetary Policy, Activity and Interest Rate</a:t>
            </a:r>
            <a:endParaRPr lang="en-IN" dirty="0"/>
          </a:p>
        </p:txBody>
      </p:sp>
      <p:sp>
        <p:nvSpPr>
          <p:cNvPr id="3" name="Content Placeholder 2"/>
          <p:cNvSpPr>
            <a:spLocks noGrp="1"/>
          </p:cNvSpPr>
          <p:nvPr>
            <p:ph idx="1"/>
          </p:nvPr>
        </p:nvSpPr>
        <p:spPr/>
        <p:txBody>
          <a:bodyPr>
            <a:normAutofit fontScale="92500"/>
          </a:bodyPr>
          <a:lstStyle/>
          <a:p>
            <a:pPr algn="just"/>
            <a:r>
              <a:rPr lang="en-US" dirty="0"/>
              <a:t>An increase in the money supply is called a </a:t>
            </a:r>
            <a:r>
              <a:rPr lang="en-US" b="1" dirty="0"/>
              <a:t>monetary expansion</a:t>
            </a:r>
            <a:r>
              <a:rPr lang="en-US" dirty="0"/>
              <a:t>. A decrease in </a:t>
            </a:r>
            <a:r>
              <a:rPr lang="en-US" dirty="0" smtClean="0"/>
              <a:t>the money </a:t>
            </a:r>
            <a:r>
              <a:rPr lang="en-US" dirty="0"/>
              <a:t>supply is called a </a:t>
            </a:r>
            <a:r>
              <a:rPr lang="en-US" b="1" dirty="0"/>
              <a:t>monetary contraction </a:t>
            </a:r>
            <a:r>
              <a:rPr lang="en-US" dirty="0"/>
              <a:t>or </a:t>
            </a:r>
            <a:r>
              <a:rPr lang="en-US" b="1" dirty="0"/>
              <a:t>monetary tightening</a:t>
            </a:r>
            <a:r>
              <a:rPr lang="en-US" dirty="0" smtClean="0"/>
              <a:t>.</a:t>
            </a:r>
          </a:p>
          <a:p>
            <a:pPr algn="just"/>
            <a:r>
              <a:rPr lang="en-US" dirty="0"/>
              <a:t>Let’s take the case of a monetary expansion. Suppose that the central bank </a:t>
            </a:r>
            <a:r>
              <a:rPr lang="en-US" dirty="0" smtClean="0"/>
              <a:t>increases nominal </a:t>
            </a:r>
            <a:r>
              <a:rPr lang="en-US" dirty="0"/>
              <a:t>money, </a:t>
            </a:r>
            <a:r>
              <a:rPr lang="en-US" i="1" dirty="0"/>
              <a:t>M</a:t>
            </a:r>
            <a:r>
              <a:rPr lang="en-US" dirty="0"/>
              <a:t>, through an open market operation. Given our </a:t>
            </a:r>
            <a:r>
              <a:rPr lang="en-US" dirty="0" smtClean="0"/>
              <a:t>assumption that </a:t>
            </a:r>
            <a:r>
              <a:rPr lang="en-US" dirty="0"/>
              <a:t>the price level is fixed in the short run, this increase in nominal money leads to </a:t>
            </a:r>
            <a:r>
              <a:rPr lang="en-US" dirty="0" smtClean="0"/>
              <a:t>a one-for-one </a:t>
            </a:r>
            <a:r>
              <a:rPr lang="en-US" dirty="0"/>
              <a:t>increase in real </a:t>
            </a:r>
            <a:r>
              <a:rPr lang="en-US" dirty="0" smtClean="0"/>
              <a:t>money. The </a:t>
            </a:r>
            <a:r>
              <a:rPr lang="en-US" dirty="0"/>
              <a:t>initial real money </a:t>
            </a:r>
            <a:r>
              <a:rPr lang="en-US" dirty="0" smtClean="0"/>
              <a:t>supply is denoted by </a:t>
            </a:r>
            <a:r>
              <a:rPr lang="en-US" i="1" dirty="0" smtClean="0"/>
              <a:t>M</a:t>
            </a:r>
            <a:r>
              <a:rPr lang="en-US" dirty="0"/>
              <a:t>/</a:t>
            </a:r>
            <a:r>
              <a:rPr lang="en-US" i="1" dirty="0" smtClean="0"/>
              <a:t>P</a:t>
            </a:r>
            <a:r>
              <a:rPr lang="en-US" dirty="0"/>
              <a:t>, the new higher one by </a:t>
            </a:r>
            <a:r>
              <a:rPr lang="en-US" i="1" dirty="0" smtClean="0"/>
              <a:t>M’</a:t>
            </a:r>
            <a:r>
              <a:rPr lang="en-US" dirty="0" smtClean="0"/>
              <a:t>/</a:t>
            </a:r>
            <a:r>
              <a:rPr lang="en-US" i="1" dirty="0" smtClean="0"/>
              <a:t>P</a:t>
            </a:r>
            <a:r>
              <a:rPr lang="en-US" dirty="0" smtClean="0"/>
              <a:t>.</a:t>
            </a:r>
          </a:p>
          <a:p>
            <a:pPr algn="just"/>
            <a:r>
              <a:rPr lang="en-US" dirty="0"/>
              <a:t>The money supply does not </a:t>
            </a:r>
            <a:r>
              <a:rPr lang="en-US" i="1" dirty="0"/>
              <a:t>directly </a:t>
            </a:r>
            <a:r>
              <a:rPr lang="en-US" dirty="0"/>
              <a:t>affect </a:t>
            </a:r>
            <a:r>
              <a:rPr lang="en-US" dirty="0" smtClean="0"/>
              <a:t>either the </a:t>
            </a:r>
            <a:r>
              <a:rPr lang="en-US" dirty="0"/>
              <a:t>supply of or the demand for goods. In other words, </a:t>
            </a:r>
            <a:r>
              <a:rPr lang="en-US" i="1" dirty="0"/>
              <a:t>M </a:t>
            </a:r>
            <a:r>
              <a:rPr lang="en-US" dirty="0"/>
              <a:t>does not appear in the </a:t>
            </a:r>
            <a:r>
              <a:rPr lang="en-US" i="1" dirty="0" smtClean="0"/>
              <a:t>IS </a:t>
            </a:r>
            <a:r>
              <a:rPr lang="en-US" dirty="0" smtClean="0"/>
              <a:t>relation</a:t>
            </a:r>
            <a:r>
              <a:rPr lang="en-US" dirty="0"/>
              <a:t>. Thus, </a:t>
            </a:r>
            <a:r>
              <a:rPr lang="en-US" b="1" dirty="0"/>
              <a:t>a change in </a:t>
            </a:r>
            <a:r>
              <a:rPr lang="en-US" b="1" i="1" dirty="0"/>
              <a:t>M </a:t>
            </a:r>
            <a:r>
              <a:rPr lang="en-US" b="1" dirty="0"/>
              <a:t>does not shift the </a:t>
            </a:r>
            <a:r>
              <a:rPr lang="en-US" b="1" i="1" dirty="0"/>
              <a:t>IS </a:t>
            </a:r>
            <a:r>
              <a:rPr lang="en-US" b="1" dirty="0" smtClean="0"/>
              <a:t>curve</a:t>
            </a:r>
            <a:r>
              <a:rPr lang="en-US" dirty="0" smtClean="0"/>
              <a:t>.</a:t>
            </a:r>
            <a:endParaRPr lang="en-IN" dirty="0"/>
          </a:p>
        </p:txBody>
      </p:sp>
    </p:spTree>
    <p:extLst>
      <p:ext uri="{BB962C8B-B14F-4D97-AF65-F5344CB8AC3E}">
        <p14:creationId xmlns:p14="http://schemas.microsoft.com/office/powerpoint/2010/main" val="4827044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pPr algn="just"/>
            <a:r>
              <a:rPr lang="en-US" dirty="0"/>
              <a:t>Money enters the </a:t>
            </a:r>
            <a:r>
              <a:rPr lang="en-US" i="1" dirty="0"/>
              <a:t>LM </a:t>
            </a:r>
            <a:r>
              <a:rPr lang="en-US" dirty="0"/>
              <a:t>relation, however, so the </a:t>
            </a:r>
            <a:r>
              <a:rPr lang="en-US" i="1" dirty="0"/>
              <a:t>LM </a:t>
            </a:r>
            <a:r>
              <a:rPr lang="en-US" dirty="0"/>
              <a:t>curve shifts when the </a:t>
            </a:r>
            <a:r>
              <a:rPr lang="en-US" dirty="0" smtClean="0"/>
              <a:t>money supply </a:t>
            </a:r>
            <a:r>
              <a:rPr lang="en-US" dirty="0"/>
              <a:t>changes. As we saw </a:t>
            </a:r>
            <a:r>
              <a:rPr lang="en-US" dirty="0" smtClean="0"/>
              <a:t>before, </a:t>
            </a:r>
            <a:r>
              <a:rPr lang="en-US" b="1" dirty="0"/>
              <a:t>an increase in the money supply </a:t>
            </a:r>
            <a:r>
              <a:rPr lang="en-US" b="1" dirty="0" smtClean="0"/>
              <a:t>shifts the </a:t>
            </a:r>
            <a:r>
              <a:rPr lang="en-US" b="1" i="1" dirty="0"/>
              <a:t>LM </a:t>
            </a:r>
            <a:r>
              <a:rPr lang="en-US" b="1" dirty="0"/>
              <a:t>curve down</a:t>
            </a:r>
            <a:r>
              <a:rPr lang="en-US" dirty="0"/>
              <a:t>, from </a:t>
            </a:r>
            <a:r>
              <a:rPr lang="en-US" i="1" dirty="0"/>
              <a:t>LM </a:t>
            </a:r>
            <a:r>
              <a:rPr lang="en-US" dirty="0"/>
              <a:t>to </a:t>
            </a:r>
            <a:r>
              <a:rPr lang="en-US" i="1" dirty="0" smtClean="0"/>
              <a:t>LM’</a:t>
            </a:r>
            <a:r>
              <a:rPr lang="en-US" dirty="0" smtClean="0"/>
              <a:t>: </a:t>
            </a:r>
            <a:r>
              <a:rPr lang="en-US" dirty="0"/>
              <a:t>At a given level of income, an increase </a:t>
            </a:r>
            <a:r>
              <a:rPr lang="en-US" dirty="0" smtClean="0"/>
              <a:t>in money </a:t>
            </a:r>
            <a:r>
              <a:rPr lang="en-US" dirty="0"/>
              <a:t>leads to a decrease in the interest rate</a:t>
            </a:r>
            <a:r>
              <a:rPr lang="en-US" dirty="0" smtClean="0"/>
              <a:t>.</a:t>
            </a:r>
          </a:p>
          <a:p>
            <a:pPr algn="just"/>
            <a:r>
              <a:rPr lang="en-IN" dirty="0"/>
              <a:t>The monetary </a:t>
            </a:r>
            <a:r>
              <a:rPr lang="en-IN" dirty="0" smtClean="0"/>
              <a:t>expansion </a:t>
            </a:r>
            <a:r>
              <a:rPr lang="en-US" dirty="0" smtClean="0"/>
              <a:t>shifts </a:t>
            </a:r>
            <a:r>
              <a:rPr lang="en-US" dirty="0"/>
              <a:t>the </a:t>
            </a:r>
            <a:r>
              <a:rPr lang="en-US" i="1" dirty="0"/>
              <a:t>LM </a:t>
            </a:r>
            <a:r>
              <a:rPr lang="en-US" dirty="0"/>
              <a:t>curve. It does not shift the </a:t>
            </a:r>
            <a:r>
              <a:rPr lang="en-US" i="1" dirty="0"/>
              <a:t>IS </a:t>
            </a:r>
            <a:r>
              <a:rPr lang="en-US" dirty="0"/>
              <a:t>curve. The economy moves along the </a:t>
            </a:r>
            <a:r>
              <a:rPr lang="en-US" i="1" dirty="0" smtClean="0"/>
              <a:t>IS </a:t>
            </a:r>
            <a:r>
              <a:rPr lang="en-US" dirty="0"/>
              <a:t>curve, and the equilibrium moves from point </a:t>
            </a:r>
            <a:r>
              <a:rPr lang="en-US" i="1" dirty="0"/>
              <a:t>A </a:t>
            </a:r>
            <a:r>
              <a:rPr lang="en-US" dirty="0"/>
              <a:t>to point </a:t>
            </a:r>
            <a:r>
              <a:rPr lang="en-US" i="1" dirty="0" smtClean="0"/>
              <a:t>A’</a:t>
            </a:r>
            <a:r>
              <a:rPr lang="en-US" dirty="0" smtClean="0"/>
              <a:t>. </a:t>
            </a:r>
            <a:r>
              <a:rPr lang="en-US" dirty="0"/>
              <a:t>Output increases </a:t>
            </a:r>
            <a:r>
              <a:rPr lang="en-US" dirty="0" smtClean="0"/>
              <a:t>from </a:t>
            </a:r>
            <a:r>
              <a:rPr lang="en-US" i="1" dirty="0" smtClean="0"/>
              <a:t>Y </a:t>
            </a:r>
            <a:r>
              <a:rPr lang="en-US" dirty="0"/>
              <a:t>to </a:t>
            </a:r>
            <a:r>
              <a:rPr lang="en-US" i="1" dirty="0" smtClean="0"/>
              <a:t>Y’</a:t>
            </a:r>
            <a:r>
              <a:rPr lang="en-US" dirty="0" smtClean="0"/>
              <a:t>, </a:t>
            </a:r>
            <a:r>
              <a:rPr lang="en-US" dirty="0"/>
              <a:t>and the interest rate decreases from </a:t>
            </a:r>
            <a:r>
              <a:rPr lang="en-US" i="1" dirty="0" err="1"/>
              <a:t>i</a:t>
            </a:r>
            <a:r>
              <a:rPr lang="en-US" i="1" dirty="0"/>
              <a:t> </a:t>
            </a:r>
            <a:r>
              <a:rPr lang="en-US" dirty="0"/>
              <a:t>to </a:t>
            </a:r>
            <a:r>
              <a:rPr lang="en-US" i="1" dirty="0"/>
              <a:t>i</a:t>
            </a:r>
            <a:r>
              <a:rPr lang="en-US" i="1" dirty="0" smtClean="0"/>
              <a:t>’</a:t>
            </a:r>
          </a:p>
          <a:p>
            <a:pPr algn="just"/>
            <a:r>
              <a:rPr lang="en-US" dirty="0"/>
              <a:t>The increase in </a:t>
            </a:r>
            <a:r>
              <a:rPr lang="en-US" dirty="0" smtClean="0"/>
              <a:t>money supply </a:t>
            </a:r>
            <a:r>
              <a:rPr lang="en-US" dirty="0"/>
              <a:t>leads to a lower interest rate. </a:t>
            </a:r>
            <a:r>
              <a:rPr lang="en-US" dirty="0" smtClean="0"/>
              <a:t>The lower </a:t>
            </a:r>
            <a:r>
              <a:rPr lang="en-US" dirty="0"/>
              <a:t>interest rate leads to an increase in investment and, in turn, to an increase </a:t>
            </a:r>
            <a:r>
              <a:rPr lang="en-US" dirty="0" smtClean="0"/>
              <a:t>in </a:t>
            </a:r>
            <a:r>
              <a:rPr lang="en-IN" dirty="0" smtClean="0"/>
              <a:t>demand </a:t>
            </a:r>
            <a:r>
              <a:rPr lang="en-IN" dirty="0"/>
              <a:t>and output</a:t>
            </a:r>
            <a:r>
              <a:rPr lang="en-IN" dirty="0" smtClean="0"/>
              <a:t>.</a:t>
            </a:r>
            <a:endParaRPr lang="en-IN" dirty="0"/>
          </a:p>
        </p:txBody>
      </p:sp>
    </p:spTree>
    <p:extLst>
      <p:ext uri="{BB962C8B-B14F-4D97-AF65-F5344CB8AC3E}">
        <p14:creationId xmlns:p14="http://schemas.microsoft.com/office/powerpoint/2010/main" val="373906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2071"/>
            <a:ext cx="10515600" cy="1112693"/>
          </a:xfrm>
          <a:solidFill>
            <a:schemeClr val="accent2">
              <a:lumMod val="40000"/>
              <a:lumOff val="60000"/>
            </a:schemeClr>
          </a:solidFill>
        </p:spPr>
        <p:txBody>
          <a:bodyPr/>
          <a:lstStyle/>
          <a:p>
            <a:pPr algn="ctr"/>
            <a:r>
              <a:rPr lang="en-US" dirty="0" smtClean="0"/>
              <a:t>Goods Market and the IS relation</a:t>
            </a:r>
            <a:endParaRPr lang="en-IN" dirty="0"/>
          </a:p>
        </p:txBody>
      </p:sp>
      <p:sp>
        <p:nvSpPr>
          <p:cNvPr id="3" name="Content Placeholder 2"/>
          <p:cNvSpPr>
            <a:spLocks noGrp="1"/>
          </p:cNvSpPr>
          <p:nvPr>
            <p:ph idx="1"/>
          </p:nvPr>
        </p:nvSpPr>
        <p:spPr>
          <a:xfrm>
            <a:off x="838200" y="1825624"/>
            <a:ext cx="10515600" cy="4584411"/>
          </a:xfrm>
        </p:spPr>
        <p:txBody>
          <a:bodyPr>
            <a:normAutofit fontScale="92500" lnSpcReduction="20000"/>
          </a:bodyPr>
          <a:lstStyle/>
          <a:p>
            <a:pPr algn="just"/>
            <a:r>
              <a:rPr lang="en-US" dirty="0"/>
              <a:t>We characterized equilibrium in the goods market as the condition that </a:t>
            </a:r>
            <a:r>
              <a:rPr lang="en-US" dirty="0" smtClean="0"/>
              <a:t>production, </a:t>
            </a:r>
            <a:r>
              <a:rPr lang="en-US" i="1" dirty="0" smtClean="0"/>
              <a:t>Y</a:t>
            </a:r>
            <a:r>
              <a:rPr lang="en-US" dirty="0"/>
              <a:t>, be equal to the demand for goods, </a:t>
            </a:r>
            <a:r>
              <a:rPr lang="en-US" i="1" dirty="0"/>
              <a:t>Z</a:t>
            </a:r>
            <a:r>
              <a:rPr lang="en-US" dirty="0"/>
              <a:t>. We called this condition the </a:t>
            </a:r>
            <a:r>
              <a:rPr lang="en-US" i="1" dirty="0"/>
              <a:t>IS </a:t>
            </a:r>
            <a:r>
              <a:rPr lang="en-US" dirty="0" smtClean="0"/>
              <a:t>relation.</a:t>
            </a:r>
          </a:p>
          <a:p>
            <a:pPr algn="just"/>
            <a:r>
              <a:rPr lang="en-US" dirty="0"/>
              <a:t>We defined demand as the sum of consumption, investment, and </a:t>
            </a:r>
            <a:r>
              <a:rPr lang="en-US" dirty="0" smtClean="0"/>
              <a:t>government spending</a:t>
            </a:r>
            <a:r>
              <a:rPr lang="en-US" dirty="0"/>
              <a:t>. We assumed that consumption was a function of disposable </a:t>
            </a:r>
            <a:r>
              <a:rPr lang="en-US" dirty="0" smtClean="0"/>
              <a:t>income (income </a:t>
            </a:r>
            <a:r>
              <a:rPr lang="en-US" dirty="0"/>
              <a:t>minus taxes), and took investment spending, government spending, </a:t>
            </a:r>
            <a:r>
              <a:rPr lang="en-US" dirty="0" smtClean="0"/>
              <a:t>and </a:t>
            </a:r>
            <a:r>
              <a:rPr lang="en-IN" dirty="0" smtClean="0"/>
              <a:t>taxes </a:t>
            </a:r>
            <a:r>
              <a:rPr lang="en-IN" dirty="0"/>
              <a:t>as given</a:t>
            </a:r>
            <a:r>
              <a:rPr lang="en-IN" dirty="0" smtClean="0"/>
              <a:t>:</a:t>
            </a:r>
          </a:p>
          <a:p>
            <a:pPr marL="0" indent="0" algn="ctr">
              <a:buNone/>
            </a:pPr>
            <a:r>
              <a:rPr lang="pl-PL" b="1" i="1" dirty="0" smtClean="0"/>
              <a:t>Z </a:t>
            </a:r>
            <a:r>
              <a:rPr lang="en-US" b="1" i="1" dirty="0" smtClean="0"/>
              <a:t>=</a:t>
            </a:r>
            <a:r>
              <a:rPr lang="pl-PL" b="1" i="1" dirty="0" smtClean="0"/>
              <a:t> C</a:t>
            </a:r>
            <a:r>
              <a:rPr lang="en-US" b="1" i="1" dirty="0" smtClean="0"/>
              <a:t>(Y-T)</a:t>
            </a:r>
            <a:r>
              <a:rPr lang="pl-PL" b="1" i="1" dirty="0" smtClean="0"/>
              <a:t> + I + G </a:t>
            </a:r>
            <a:endParaRPr lang="en-US" b="1" i="1" dirty="0" smtClean="0"/>
          </a:p>
          <a:p>
            <a:pPr algn="just"/>
            <a:r>
              <a:rPr lang="en-US" dirty="0"/>
              <a:t>The equilibrium condition was thus given </a:t>
            </a:r>
            <a:r>
              <a:rPr lang="en-US" dirty="0" smtClean="0"/>
              <a:t>by</a:t>
            </a:r>
          </a:p>
          <a:p>
            <a:pPr marL="0" indent="0" algn="ctr">
              <a:buNone/>
            </a:pPr>
            <a:r>
              <a:rPr lang="en-US" b="1" i="1" dirty="0" smtClean="0"/>
              <a:t>Y=</a:t>
            </a:r>
            <a:r>
              <a:rPr lang="pl-PL" b="1" i="1" dirty="0" smtClean="0"/>
              <a:t> C</a:t>
            </a:r>
            <a:r>
              <a:rPr lang="en-US" b="1" i="1" dirty="0" smtClean="0"/>
              <a:t>(Y-T)</a:t>
            </a:r>
            <a:r>
              <a:rPr lang="pl-PL" b="1" i="1" dirty="0" smtClean="0"/>
              <a:t> + I + G </a:t>
            </a:r>
            <a:endParaRPr lang="en-US" b="1" i="1" dirty="0" smtClean="0"/>
          </a:p>
          <a:p>
            <a:pPr algn="just"/>
            <a:r>
              <a:rPr lang="en-US" dirty="0"/>
              <a:t>Using this equilibrium condition, we then looked at the factors that moved </a:t>
            </a:r>
            <a:r>
              <a:rPr lang="en-US" dirty="0" smtClean="0"/>
              <a:t>equilibrium output</a:t>
            </a:r>
            <a:r>
              <a:rPr lang="en-US" dirty="0"/>
              <a:t>. We looked in particular at the effects of changes in </a:t>
            </a:r>
            <a:r>
              <a:rPr lang="en-US" dirty="0" smtClean="0"/>
              <a:t>government spending </a:t>
            </a:r>
            <a:r>
              <a:rPr lang="en-US" dirty="0"/>
              <a:t>and of shifts in consumption demand.</a:t>
            </a:r>
            <a:endParaRPr lang="en-US" b="1" i="1" dirty="0" smtClean="0"/>
          </a:p>
          <a:p>
            <a:pPr marL="0" indent="0">
              <a:buNone/>
            </a:pPr>
            <a:endParaRPr lang="en-US" b="1" i="1" dirty="0" smtClean="0"/>
          </a:p>
          <a:p>
            <a:pPr marL="0" indent="0">
              <a:buNone/>
            </a:pPr>
            <a:endParaRPr lang="en-US" b="1" i="1" dirty="0" smtClean="0"/>
          </a:p>
          <a:p>
            <a:endParaRPr lang="en-IN" dirty="0"/>
          </a:p>
        </p:txBody>
      </p:sp>
    </p:spTree>
    <p:extLst>
      <p:ext uri="{BB962C8B-B14F-4D97-AF65-F5344CB8AC3E}">
        <p14:creationId xmlns:p14="http://schemas.microsoft.com/office/powerpoint/2010/main" val="6334428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223530"/>
          </a:xfrm>
          <a:solidFill>
            <a:schemeClr val="bg2"/>
          </a:solidFill>
        </p:spPr>
        <p:txBody>
          <a:bodyPr/>
          <a:lstStyle/>
          <a:p>
            <a:pPr algn="ctr"/>
            <a:r>
              <a:rPr lang="en-US" dirty="0" smtClean="0"/>
              <a:t>Effects of Monetary Expansion</a:t>
            </a:r>
            <a:endParaRPr lang="en-IN" dirty="0"/>
          </a:p>
        </p:txBody>
      </p:sp>
      <p:pic>
        <p:nvPicPr>
          <p:cNvPr id="4" name="Content Placeholder 3"/>
          <p:cNvPicPr>
            <a:picLocks noGrp="1" noChangeAspect="1"/>
          </p:cNvPicPr>
          <p:nvPr>
            <p:ph idx="1"/>
          </p:nvPr>
        </p:nvPicPr>
        <p:blipFill>
          <a:blip r:embed="rId2"/>
          <a:stretch>
            <a:fillRect/>
          </a:stretch>
        </p:blipFill>
        <p:spPr>
          <a:xfrm>
            <a:off x="3297382" y="1866889"/>
            <a:ext cx="6142182" cy="4556886"/>
          </a:xfrm>
          <a:prstGeom prst="rect">
            <a:avLst/>
          </a:prstGeom>
        </p:spPr>
      </p:pic>
    </p:spTree>
    <p:extLst>
      <p:ext uri="{BB962C8B-B14F-4D97-AF65-F5344CB8AC3E}">
        <p14:creationId xmlns:p14="http://schemas.microsoft.com/office/powerpoint/2010/main" val="375330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b="1" dirty="0"/>
              <a:t>In contrast to the case of fiscal contraction, we can tell exactly what happens to the </a:t>
            </a:r>
            <a:r>
              <a:rPr lang="en-US" b="1" dirty="0" smtClean="0"/>
              <a:t>different components </a:t>
            </a:r>
            <a:r>
              <a:rPr lang="en-US" b="1" dirty="0"/>
              <a:t>of demand after a monetary expansion</a:t>
            </a:r>
            <a:r>
              <a:rPr lang="en-US" dirty="0"/>
              <a:t>: Because income is </a:t>
            </a:r>
            <a:r>
              <a:rPr lang="en-US" dirty="0" smtClean="0"/>
              <a:t>higher and </a:t>
            </a:r>
            <a:r>
              <a:rPr lang="en-US" dirty="0"/>
              <a:t>taxes are unchanged, disposable income goes up, and so does consumption. </a:t>
            </a:r>
            <a:endParaRPr lang="en-US" dirty="0" smtClean="0"/>
          </a:p>
          <a:p>
            <a:pPr algn="just"/>
            <a:r>
              <a:rPr lang="en-US" dirty="0" smtClean="0"/>
              <a:t>Because sales </a:t>
            </a:r>
            <a:r>
              <a:rPr lang="en-US" dirty="0"/>
              <a:t>are higher and the interest rate is lower, investment also </a:t>
            </a:r>
            <a:r>
              <a:rPr lang="en-US" dirty="0" smtClean="0"/>
              <a:t>unambiguously goes </a:t>
            </a:r>
            <a:r>
              <a:rPr lang="en-US" dirty="0"/>
              <a:t>up. So </a:t>
            </a:r>
            <a:r>
              <a:rPr lang="en-US" b="1" dirty="0"/>
              <a:t>a monetary expansion is more investment friendly than a fiscal expansion.</a:t>
            </a:r>
            <a:endParaRPr lang="en-IN" b="1" dirty="0"/>
          </a:p>
        </p:txBody>
      </p:sp>
    </p:spTree>
    <p:extLst>
      <p:ext uri="{BB962C8B-B14F-4D97-AF65-F5344CB8AC3E}">
        <p14:creationId xmlns:p14="http://schemas.microsoft.com/office/powerpoint/2010/main" val="18019760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accent5">
              <a:lumMod val="20000"/>
              <a:lumOff val="80000"/>
            </a:schemeClr>
          </a:solidFill>
        </p:spPr>
        <p:txBody>
          <a:bodyPr/>
          <a:lstStyle/>
          <a:p>
            <a:pPr algn="ctr"/>
            <a:r>
              <a:rPr lang="en-US" dirty="0" smtClean="0"/>
              <a:t>Dynamics of Adjustment</a:t>
            </a:r>
            <a:endParaRPr lang="en-IN" dirty="0"/>
          </a:p>
        </p:txBody>
      </p:sp>
      <p:sp>
        <p:nvSpPr>
          <p:cNvPr id="3" name="Content Placeholder 2"/>
          <p:cNvSpPr>
            <a:spLocks noGrp="1"/>
          </p:cNvSpPr>
          <p:nvPr>
            <p:ph idx="1"/>
          </p:nvPr>
        </p:nvSpPr>
        <p:spPr>
          <a:xfrm>
            <a:off x="756227" y="1770207"/>
            <a:ext cx="10679545" cy="4649066"/>
          </a:xfrm>
        </p:spPr>
        <p:txBody>
          <a:bodyPr>
            <a:normAutofit lnSpcReduction="10000"/>
          </a:bodyPr>
          <a:lstStyle/>
          <a:p>
            <a:pPr algn="just"/>
            <a:r>
              <a:rPr lang="en-US" dirty="0"/>
              <a:t>W</a:t>
            </a:r>
            <a:r>
              <a:rPr lang="en-US" dirty="0" smtClean="0"/>
              <a:t>hen </a:t>
            </a:r>
            <a:r>
              <a:rPr lang="en-US" dirty="0"/>
              <a:t>looking at the effects of an </a:t>
            </a:r>
            <a:r>
              <a:rPr lang="en-US" dirty="0" smtClean="0"/>
              <a:t>increase in </a:t>
            </a:r>
            <a:r>
              <a:rPr lang="en-US" dirty="0"/>
              <a:t>taxes </a:t>
            </a:r>
            <a:r>
              <a:rPr lang="en-US" dirty="0" smtClean="0"/>
              <a:t>or the </a:t>
            </a:r>
            <a:r>
              <a:rPr lang="en-US" dirty="0"/>
              <a:t>effects of a monetary </a:t>
            </a:r>
            <a:r>
              <a:rPr lang="en-US" dirty="0" smtClean="0"/>
              <a:t>expansion, it looked as </a:t>
            </a:r>
            <a:r>
              <a:rPr lang="en-US" dirty="0"/>
              <a:t>if the economy </a:t>
            </a:r>
            <a:r>
              <a:rPr lang="en-US" dirty="0" smtClean="0"/>
              <a:t>moved instantaneously to adjust output but clearly </a:t>
            </a:r>
            <a:r>
              <a:rPr lang="en-US" dirty="0"/>
              <a:t>takes time. To capture this time dimension, </a:t>
            </a:r>
            <a:r>
              <a:rPr lang="en-US" b="1" dirty="0"/>
              <a:t>we need to reintroduce dynamics</a:t>
            </a:r>
            <a:r>
              <a:rPr lang="en-US" dirty="0" smtClean="0"/>
              <a:t>.</a:t>
            </a:r>
          </a:p>
          <a:p>
            <a:pPr algn="just">
              <a:buFont typeface="Wingdings" panose="05000000000000000000" pitchFamily="2" charset="2"/>
              <a:buChar char="Ø"/>
            </a:pPr>
            <a:r>
              <a:rPr lang="en-US" dirty="0"/>
              <a:t>Consumers are likely to take some time to adjust their consumption following </a:t>
            </a:r>
            <a:r>
              <a:rPr lang="en-US" dirty="0" smtClean="0"/>
              <a:t>a </a:t>
            </a:r>
            <a:r>
              <a:rPr lang="en-IN" dirty="0" smtClean="0"/>
              <a:t>change </a:t>
            </a:r>
            <a:r>
              <a:rPr lang="en-IN" dirty="0"/>
              <a:t>in disposable income</a:t>
            </a:r>
            <a:r>
              <a:rPr lang="en-IN" dirty="0" smtClean="0"/>
              <a:t>.</a:t>
            </a:r>
          </a:p>
          <a:p>
            <a:pPr algn="just">
              <a:buFont typeface="Wingdings" panose="05000000000000000000" pitchFamily="2" charset="2"/>
              <a:buChar char="Ø"/>
            </a:pPr>
            <a:r>
              <a:rPr lang="en-US" dirty="0" smtClean="0"/>
              <a:t>Firms </a:t>
            </a:r>
            <a:r>
              <a:rPr lang="en-US" dirty="0"/>
              <a:t>are likely to take some time to adjust investment spending </a:t>
            </a:r>
            <a:r>
              <a:rPr lang="en-US" dirty="0" smtClean="0"/>
              <a:t>following a </a:t>
            </a:r>
            <a:r>
              <a:rPr lang="en-US" dirty="0"/>
              <a:t>change in their sales.</a:t>
            </a:r>
          </a:p>
          <a:p>
            <a:pPr algn="just">
              <a:buFont typeface="Wingdings" panose="05000000000000000000" pitchFamily="2" charset="2"/>
              <a:buChar char="Ø"/>
            </a:pPr>
            <a:r>
              <a:rPr lang="en-US" dirty="0" smtClean="0"/>
              <a:t>Firms </a:t>
            </a:r>
            <a:r>
              <a:rPr lang="en-US" dirty="0"/>
              <a:t>are likely to take some time to adjust investment spending following </a:t>
            </a:r>
            <a:r>
              <a:rPr lang="en-US" dirty="0" smtClean="0"/>
              <a:t>a change </a:t>
            </a:r>
            <a:r>
              <a:rPr lang="en-US" dirty="0"/>
              <a:t>in the interest </a:t>
            </a:r>
            <a:r>
              <a:rPr lang="en-US" dirty="0" smtClean="0"/>
              <a:t>rate. Firms </a:t>
            </a:r>
            <a:r>
              <a:rPr lang="en-US" dirty="0"/>
              <a:t>are likely to take some time to adjust production following a change in </a:t>
            </a:r>
            <a:r>
              <a:rPr lang="en-US" dirty="0" smtClean="0"/>
              <a:t>their </a:t>
            </a:r>
            <a:r>
              <a:rPr lang="en-IN" dirty="0" smtClean="0"/>
              <a:t>sales</a:t>
            </a:r>
            <a:r>
              <a:rPr lang="en-IN" dirty="0" smtClean="0"/>
              <a:t>.</a:t>
            </a:r>
            <a:endParaRPr lang="en-IN" dirty="0"/>
          </a:p>
        </p:txBody>
      </p:sp>
    </p:spTree>
    <p:extLst>
      <p:ext uri="{BB962C8B-B14F-4D97-AF65-F5344CB8AC3E}">
        <p14:creationId xmlns:p14="http://schemas.microsoft.com/office/powerpoint/2010/main" val="17363403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algn="just"/>
            <a:r>
              <a:rPr lang="en-US" dirty="0"/>
              <a:t>So, in response to an increase in taxes, it takes some time for consumption spending to respond to the decrease in disposable income, some more time for production to decrease in response to the decrease in consumption spending, yet more time for investment to decrease in response to lower sales, for consumption to decrease in response to the decrease in income, and so on.</a:t>
            </a:r>
          </a:p>
          <a:p>
            <a:pPr algn="just"/>
            <a:r>
              <a:rPr lang="en-US" dirty="0"/>
              <a:t>In response to a monetary expansion, it takes some time for investment spending to respond to the decrease in the interest rate, some more time for production to increase in response to the increase in demand, yet more time for consumption and investment to increase in response to the induced change in output, and so on.</a:t>
            </a:r>
            <a:endParaRPr lang="en-IN" dirty="0"/>
          </a:p>
          <a:p>
            <a:endParaRPr lang="en-IN" dirty="0"/>
          </a:p>
        </p:txBody>
      </p:sp>
    </p:spTree>
    <p:extLst>
      <p:ext uri="{BB962C8B-B14F-4D97-AF65-F5344CB8AC3E}">
        <p14:creationId xmlns:p14="http://schemas.microsoft.com/office/powerpoint/2010/main" val="2573523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t>The </a:t>
            </a:r>
            <a:r>
              <a:rPr lang="en-US" b="1" dirty="0"/>
              <a:t>main simplification of this first model was that the interest rate did not </a:t>
            </a:r>
            <a:r>
              <a:rPr lang="en-US" b="1" dirty="0" smtClean="0"/>
              <a:t>affect the </a:t>
            </a:r>
            <a:r>
              <a:rPr lang="en-US" b="1" dirty="0"/>
              <a:t>demand for goods</a:t>
            </a:r>
            <a:r>
              <a:rPr lang="en-US" dirty="0"/>
              <a:t>. Our first task </a:t>
            </a:r>
            <a:r>
              <a:rPr lang="en-US" dirty="0" smtClean="0"/>
              <a:t>is </a:t>
            </a:r>
            <a:r>
              <a:rPr lang="en-US" dirty="0"/>
              <a:t>to abandon this </a:t>
            </a:r>
            <a:r>
              <a:rPr lang="en-US" dirty="0" smtClean="0"/>
              <a:t>simplification and </a:t>
            </a:r>
            <a:r>
              <a:rPr lang="en-US" dirty="0"/>
              <a:t>introduce the interest rate in our model of equilibrium in the goods market. </a:t>
            </a:r>
            <a:r>
              <a:rPr lang="en-US" dirty="0" smtClean="0"/>
              <a:t>For now, </a:t>
            </a:r>
            <a:r>
              <a:rPr lang="en-US" dirty="0"/>
              <a:t>we focus only on the effect of the interest rate on investment and </a:t>
            </a:r>
            <a:r>
              <a:rPr lang="en-US" dirty="0" smtClean="0"/>
              <a:t>leave the discussion </a:t>
            </a:r>
            <a:r>
              <a:rPr lang="en-US" dirty="0"/>
              <a:t>of its effects on the other components of </a:t>
            </a:r>
            <a:r>
              <a:rPr lang="en-US" dirty="0" smtClean="0"/>
              <a:t>demand.</a:t>
            </a:r>
            <a:endParaRPr lang="en-IN" dirty="0"/>
          </a:p>
        </p:txBody>
      </p:sp>
    </p:spTree>
    <p:extLst>
      <p:ext uri="{BB962C8B-B14F-4D97-AF65-F5344CB8AC3E}">
        <p14:creationId xmlns:p14="http://schemas.microsoft.com/office/powerpoint/2010/main" val="1266543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054"/>
            <a:ext cx="10515600" cy="1140402"/>
          </a:xfrm>
          <a:solidFill>
            <a:schemeClr val="accent4">
              <a:lumMod val="20000"/>
              <a:lumOff val="80000"/>
            </a:schemeClr>
          </a:solidFill>
        </p:spPr>
        <p:txBody>
          <a:bodyPr/>
          <a:lstStyle/>
          <a:p>
            <a:pPr algn="ctr"/>
            <a:r>
              <a:rPr lang="en-US" dirty="0" smtClean="0"/>
              <a:t>Investment and interest rate</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smtClean="0"/>
              <a:t>Investment </a:t>
            </a:r>
            <a:r>
              <a:rPr lang="en-US" dirty="0" smtClean="0"/>
              <a:t>is </a:t>
            </a:r>
            <a:r>
              <a:rPr lang="en-US" dirty="0"/>
              <a:t>in fact far from constant and depends primarily on two </a:t>
            </a:r>
            <a:r>
              <a:rPr lang="en-US" dirty="0" smtClean="0"/>
              <a:t>factors: </a:t>
            </a:r>
            <a:r>
              <a:rPr lang="en-US" b="1" dirty="0"/>
              <a:t>t</a:t>
            </a:r>
            <a:r>
              <a:rPr lang="en-US" b="1" dirty="0" smtClean="0"/>
              <a:t>he </a:t>
            </a:r>
            <a:r>
              <a:rPr lang="en-US" b="1" dirty="0"/>
              <a:t>level of </a:t>
            </a:r>
            <a:r>
              <a:rPr lang="en-US" b="1" dirty="0" smtClean="0"/>
              <a:t>sales and the interest rate</a:t>
            </a:r>
            <a:r>
              <a:rPr lang="en-US" dirty="0" smtClean="0"/>
              <a:t>. </a:t>
            </a:r>
            <a:r>
              <a:rPr lang="en-US" dirty="0"/>
              <a:t>Consider a firm facing an increase in sales and needing to </a:t>
            </a:r>
            <a:r>
              <a:rPr lang="en-US" dirty="0" smtClean="0"/>
              <a:t>increase production</a:t>
            </a:r>
            <a:r>
              <a:rPr lang="en-US" dirty="0"/>
              <a:t>. To do so, it may need to buy additional machines or build </a:t>
            </a:r>
            <a:r>
              <a:rPr lang="en-US" dirty="0" smtClean="0"/>
              <a:t>an additional </a:t>
            </a:r>
            <a:r>
              <a:rPr lang="en-US" dirty="0"/>
              <a:t>plant. In other words, it needs to </a:t>
            </a:r>
            <a:r>
              <a:rPr lang="en-US" dirty="0" smtClean="0"/>
              <a:t>invest.</a:t>
            </a:r>
          </a:p>
          <a:p>
            <a:pPr algn="just"/>
            <a:r>
              <a:rPr lang="en-US" dirty="0" smtClean="0"/>
              <a:t>Consider </a:t>
            </a:r>
            <a:r>
              <a:rPr lang="en-US" dirty="0"/>
              <a:t>a firm deciding whether or not to buy a new </a:t>
            </a:r>
            <a:r>
              <a:rPr lang="en-US" dirty="0" smtClean="0"/>
              <a:t>machine. Suppose </a:t>
            </a:r>
            <a:r>
              <a:rPr lang="en-US" dirty="0"/>
              <a:t>that to buy the new machine, the firm must borrow. </a:t>
            </a:r>
            <a:r>
              <a:rPr lang="en-US" b="1" dirty="0"/>
              <a:t>The higher the </a:t>
            </a:r>
            <a:r>
              <a:rPr lang="en-US" b="1" dirty="0" smtClean="0"/>
              <a:t>interest rate</a:t>
            </a:r>
            <a:r>
              <a:rPr lang="en-US" b="1" dirty="0"/>
              <a:t>, the less attractive it is to borrow </a:t>
            </a:r>
            <a:r>
              <a:rPr lang="en-US" dirty="0"/>
              <a:t>and buy the </a:t>
            </a:r>
            <a:r>
              <a:rPr lang="en-US" dirty="0" smtClean="0"/>
              <a:t>machine.</a:t>
            </a:r>
          </a:p>
          <a:p>
            <a:pPr algn="just"/>
            <a:r>
              <a:rPr lang="en-US" dirty="0" smtClean="0"/>
              <a:t>We assume two simplifications, that there is only a single interest rate. Also the distinction between nominal and real interest rate is left aside</a:t>
            </a:r>
            <a:r>
              <a:rPr lang="en-US" dirty="0"/>
              <a:t>. </a:t>
            </a:r>
            <a:endParaRPr lang="en-US" dirty="0" smtClean="0"/>
          </a:p>
          <a:p>
            <a:pPr algn="just"/>
            <a:r>
              <a:rPr lang="en-US" dirty="0" smtClean="0"/>
              <a:t>Our </a:t>
            </a:r>
            <a:r>
              <a:rPr lang="en-US" dirty="0"/>
              <a:t>first task is to abandon </a:t>
            </a:r>
            <a:r>
              <a:rPr lang="en-US" dirty="0" smtClean="0"/>
              <a:t>the </a:t>
            </a:r>
            <a:r>
              <a:rPr lang="en-US" dirty="0"/>
              <a:t>simplification that </a:t>
            </a:r>
            <a:r>
              <a:rPr lang="en-US" dirty="0" smtClean="0"/>
              <a:t>interest </a:t>
            </a:r>
            <a:r>
              <a:rPr lang="en-US" dirty="0"/>
              <a:t>rate </a:t>
            </a:r>
            <a:r>
              <a:rPr lang="en-US" dirty="0" smtClean="0"/>
              <a:t>do </a:t>
            </a:r>
            <a:r>
              <a:rPr lang="en-US" dirty="0"/>
              <a:t>not affect the demand for goods and introduce the interest rate in our model of equilibrium in the goods market. </a:t>
            </a:r>
            <a:r>
              <a:rPr lang="en-US" dirty="0" smtClean="0"/>
              <a:t>To </a:t>
            </a:r>
            <a:r>
              <a:rPr lang="en-US" dirty="0"/>
              <a:t>capture these two effects, we write the investment relation as </a:t>
            </a:r>
            <a:r>
              <a:rPr lang="en-US" dirty="0" smtClean="0"/>
              <a:t>follows</a:t>
            </a:r>
          </a:p>
          <a:p>
            <a:pPr marL="0" indent="0" algn="ctr">
              <a:buNone/>
            </a:pPr>
            <a:r>
              <a:rPr lang="en-US" b="1" dirty="0" smtClean="0"/>
              <a:t>I= I(Y,  </a:t>
            </a:r>
            <a:r>
              <a:rPr lang="en-US" b="1" dirty="0" err="1" smtClean="0"/>
              <a:t>i</a:t>
            </a:r>
            <a:r>
              <a:rPr lang="en-US" b="1" dirty="0" smtClean="0"/>
              <a:t>)</a:t>
            </a:r>
          </a:p>
          <a:p>
            <a:pPr marL="0" indent="0" algn="ctr">
              <a:buNone/>
            </a:pPr>
            <a:r>
              <a:rPr lang="en-US" b="1" dirty="0"/>
              <a:t> </a:t>
            </a:r>
            <a:r>
              <a:rPr lang="en-US" b="1" dirty="0" smtClean="0"/>
              <a:t>      (+) (-)</a:t>
            </a:r>
          </a:p>
          <a:p>
            <a:pPr algn="just"/>
            <a:endParaRPr lang="en-US" dirty="0" smtClean="0"/>
          </a:p>
          <a:p>
            <a:pPr algn="just"/>
            <a:endParaRPr lang="en-US" dirty="0" smtClean="0"/>
          </a:p>
          <a:p>
            <a:pPr algn="just"/>
            <a:endParaRPr lang="en-US" dirty="0"/>
          </a:p>
          <a:p>
            <a:pPr algn="just"/>
            <a:endParaRPr lang="en-IN" dirty="0"/>
          </a:p>
        </p:txBody>
      </p:sp>
    </p:spTree>
    <p:extLst>
      <p:ext uri="{BB962C8B-B14F-4D97-AF65-F5344CB8AC3E}">
        <p14:creationId xmlns:p14="http://schemas.microsoft.com/office/powerpoint/2010/main" val="25927475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a:solidFill>
            <a:schemeClr val="tx2">
              <a:lumMod val="60000"/>
              <a:lumOff val="40000"/>
            </a:schemeClr>
          </a:solidFill>
        </p:spPr>
        <p:txBody>
          <a:bodyPr/>
          <a:lstStyle/>
          <a:p>
            <a:pPr algn="ctr"/>
            <a:r>
              <a:rPr lang="en-US" dirty="0" smtClean="0"/>
              <a:t>Determining Output</a:t>
            </a:r>
            <a:endParaRPr lang="en-IN" dirty="0"/>
          </a:p>
        </p:txBody>
      </p:sp>
      <p:sp>
        <p:nvSpPr>
          <p:cNvPr id="3" name="Content Placeholder 2"/>
          <p:cNvSpPr>
            <a:spLocks noGrp="1"/>
          </p:cNvSpPr>
          <p:nvPr>
            <p:ph idx="1"/>
          </p:nvPr>
        </p:nvSpPr>
        <p:spPr>
          <a:xfrm>
            <a:off x="797790" y="1705551"/>
            <a:ext cx="10596419" cy="5018521"/>
          </a:xfrm>
        </p:spPr>
        <p:txBody>
          <a:bodyPr>
            <a:normAutofit fontScale="85000" lnSpcReduction="20000"/>
          </a:bodyPr>
          <a:lstStyle/>
          <a:p>
            <a:pPr algn="just"/>
            <a:r>
              <a:rPr lang="en-US" dirty="0" smtClean="0"/>
              <a:t>Taking into account the investment relation, the condition for equillibrium becomes</a:t>
            </a:r>
          </a:p>
          <a:p>
            <a:pPr marL="0" indent="0" algn="ctr">
              <a:buNone/>
            </a:pPr>
            <a:r>
              <a:rPr lang="en-US" b="1" dirty="0" smtClean="0"/>
              <a:t>Y</a:t>
            </a:r>
            <a:r>
              <a:rPr lang="en-US" b="1" dirty="0"/>
              <a:t>=</a:t>
            </a:r>
            <a:r>
              <a:rPr lang="pl-PL" b="1" dirty="0"/>
              <a:t> C</a:t>
            </a:r>
            <a:r>
              <a:rPr lang="en-US" b="1" dirty="0"/>
              <a:t>(Y-T)</a:t>
            </a:r>
            <a:r>
              <a:rPr lang="pl-PL" b="1" dirty="0"/>
              <a:t> + </a:t>
            </a:r>
            <a:r>
              <a:rPr lang="pl-PL" b="1" dirty="0" smtClean="0"/>
              <a:t>I</a:t>
            </a:r>
            <a:r>
              <a:rPr lang="en-US" b="1" dirty="0" smtClean="0"/>
              <a:t> (Y, </a:t>
            </a:r>
            <a:r>
              <a:rPr lang="en-US" b="1" dirty="0" err="1" smtClean="0"/>
              <a:t>i</a:t>
            </a:r>
            <a:r>
              <a:rPr lang="en-US" b="1" dirty="0" smtClean="0"/>
              <a:t>)</a:t>
            </a:r>
            <a:r>
              <a:rPr lang="pl-PL" b="1" dirty="0" smtClean="0"/>
              <a:t> </a:t>
            </a:r>
            <a:r>
              <a:rPr lang="pl-PL" b="1" dirty="0"/>
              <a:t>+ G </a:t>
            </a:r>
            <a:endParaRPr lang="en-US" b="1" dirty="0" smtClean="0"/>
          </a:p>
          <a:p>
            <a:pPr algn="just"/>
            <a:r>
              <a:rPr lang="en-US" dirty="0" smtClean="0"/>
              <a:t>The above equation is </a:t>
            </a:r>
            <a:r>
              <a:rPr lang="en-US" dirty="0"/>
              <a:t>our expanded </a:t>
            </a:r>
            <a:r>
              <a:rPr lang="en-US" i="1" dirty="0"/>
              <a:t>IS relation</a:t>
            </a:r>
            <a:r>
              <a:rPr lang="en-US" dirty="0"/>
              <a:t>. We can now look at </a:t>
            </a:r>
            <a:r>
              <a:rPr lang="en-US" dirty="0" smtClean="0"/>
              <a:t>what happens </a:t>
            </a:r>
            <a:r>
              <a:rPr lang="en-US" dirty="0"/>
              <a:t>to output when the interest rate </a:t>
            </a:r>
            <a:r>
              <a:rPr lang="en-US" dirty="0" smtClean="0"/>
              <a:t>changes.</a:t>
            </a:r>
          </a:p>
          <a:p>
            <a:pPr algn="just"/>
            <a:r>
              <a:rPr lang="en-US" dirty="0"/>
              <a:t>For a given value of the interest rate </a:t>
            </a:r>
            <a:r>
              <a:rPr lang="en-US" i="1" dirty="0" err="1"/>
              <a:t>i</a:t>
            </a:r>
            <a:r>
              <a:rPr lang="en-US" dirty="0"/>
              <a:t>, </a:t>
            </a:r>
            <a:r>
              <a:rPr lang="en-US" b="1" dirty="0"/>
              <a:t>demand is an </a:t>
            </a:r>
            <a:r>
              <a:rPr lang="en-US" b="1" dirty="0" smtClean="0"/>
              <a:t>increasing function </a:t>
            </a:r>
            <a:r>
              <a:rPr lang="en-US" b="1" dirty="0"/>
              <a:t>of output, for two reasons</a:t>
            </a:r>
            <a:r>
              <a:rPr lang="en-US" dirty="0"/>
              <a:t>:</a:t>
            </a:r>
          </a:p>
          <a:p>
            <a:pPr algn="just">
              <a:buFont typeface="Wingdings" panose="05000000000000000000" pitchFamily="2" charset="2"/>
              <a:buChar char="Ø"/>
            </a:pPr>
            <a:r>
              <a:rPr lang="en-US" dirty="0" smtClean="0"/>
              <a:t> </a:t>
            </a:r>
            <a:r>
              <a:rPr lang="en-US" dirty="0"/>
              <a:t>An increase in output leads to an increase in income and thus to an increase </a:t>
            </a:r>
            <a:r>
              <a:rPr lang="en-US" dirty="0" smtClean="0"/>
              <a:t>in disposable </a:t>
            </a:r>
            <a:r>
              <a:rPr lang="en-US" dirty="0"/>
              <a:t>income. The increase in disposable income leads to an increase in consumption.</a:t>
            </a:r>
          </a:p>
          <a:p>
            <a:pPr algn="just">
              <a:buFont typeface="Wingdings" panose="05000000000000000000" pitchFamily="2" charset="2"/>
              <a:buChar char="Ø"/>
            </a:pPr>
            <a:r>
              <a:rPr lang="en-US" dirty="0" smtClean="0"/>
              <a:t>An </a:t>
            </a:r>
            <a:r>
              <a:rPr lang="en-US" dirty="0"/>
              <a:t>increase in output also leads to an increase in investment. </a:t>
            </a:r>
            <a:endParaRPr lang="en-US" dirty="0" smtClean="0"/>
          </a:p>
          <a:p>
            <a:pPr algn="just"/>
            <a:r>
              <a:rPr lang="en-US" dirty="0"/>
              <a:t>In short, an increase in output leads, through its effects on both consumption </a:t>
            </a:r>
            <a:r>
              <a:rPr lang="en-US" dirty="0" smtClean="0"/>
              <a:t>and investment</a:t>
            </a:r>
            <a:r>
              <a:rPr lang="en-US" dirty="0"/>
              <a:t>, to an increase in the demand for goods. This relation between </a:t>
            </a:r>
            <a:r>
              <a:rPr lang="en-US" dirty="0" smtClean="0"/>
              <a:t>demand and </a:t>
            </a:r>
            <a:r>
              <a:rPr lang="en-US" dirty="0"/>
              <a:t>output, for a given interest rate, is represented by the upward-sloping curve </a:t>
            </a:r>
            <a:r>
              <a:rPr lang="en-US" i="1" dirty="0"/>
              <a:t>ZZ</a:t>
            </a:r>
            <a:r>
              <a:rPr lang="en-US" dirty="0" smtClean="0"/>
              <a:t>.</a:t>
            </a:r>
            <a:r>
              <a:rPr lang="en-US" dirty="0"/>
              <a:t> Since we have not assumed that the consumption and investment relations </a:t>
            </a:r>
            <a:r>
              <a:rPr lang="en-US" dirty="0" smtClean="0"/>
              <a:t>are </a:t>
            </a:r>
            <a:r>
              <a:rPr lang="en-US" dirty="0"/>
              <a:t>linear, </a:t>
            </a:r>
            <a:r>
              <a:rPr lang="en-US" b="1" i="1" dirty="0"/>
              <a:t>ZZ </a:t>
            </a:r>
            <a:r>
              <a:rPr lang="en-US" b="1" dirty="0"/>
              <a:t>is in general a curve rather than a line</a:t>
            </a:r>
            <a:r>
              <a:rPr lang="en-US" dirty="0"/>
              <a:t>.</a:t>
            </a:r>
            <a:endParaRPr lang="en-IN" dirty="0"/>
          </a:p>
        </p:txBody>
      </p:sp>
    </p:spTree>
    <p:extLst>
      <p:ext uri="{BB962C8B-B14F-4D97-AF65-F5344CB8AC3E}">
        <p14:creationId xmlns:p14="http://schemas.microsoft.com/office/powerpoint/2010/main" val="19892948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58875"/>
          </a:xfrm>
          <a:solidFill>
            <a:schemeClr val="accent6">
              <a:lumMod val="40000"/>
              <a:lumOff val="60000"/>
            </a:schemeClr>
          </a:solidFill>
        </p:spPr>
        <p:txBody>
          <a:bodyPr/>
          <a:lstStyle/>
          <a:p>
            <a:pPr algn="ctr"/>
            <a:r>
              <a:rPr lang="en-US" dirty="0" smtClean="0"/>
              <a:t>Equillibrium in the Goods Market</a:t>
            </a:r>
            <a:endParaRPr lang="en-IN" dirty="0"/>
          </a:p>
        </p:txBody>
      </p:sp>
      <p:pic>
        <p:nvPicPr>
          <p:cNvPr id="4" name="Content Placeholder 3"/>
          <p:cNvPicPr>
            <a:picLocks noGrp="1" noChangeAspect="1"/>
          </p:cNvPicPr>
          <p:nvPr>
            <p:ph idx="1"/>
          </p:nvPr>
        </p:nvPicPr>
        <p:blipFill>
          <a:blip r:embed="rId2"/>
          <a:stretch>
            <a:fillRect/>
          </a:stretch>
        </p:blipFill>
        <p:spPr>
          <a:xfrm>
            <a:off x="3195782" y="2010975"/>
            <a:ext cx="6142182" cy="4365688"/>
          </a:xfrm>
          <a:prstGeom prst="rect">
            <a:avLst/>
          </a:prstGeom>
        </p:spPr>
      </p:pic>
    </p:spTree>
    <p:extLst>
      <p:ext uri="{BB962C8B-B14F-4D97-AF65-F5344CB8AC3E}">
        <p14:creationId xmlns:p14="http://schemas.microsoft.com/office/powerpoint/2010/main" val="40535725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a:t>We have drawn </a:t>
            </a:r>
            <a:r>
              <a:rPr lang="en-US" i="1" dirty="0"/>
              <a:t>ZZ </a:t>
            </a:r>
            <a:r>
              <a:rPr lang="en-US" dirty="0"/>
              <a:t>so that it is flatter than the 45-degree line. Put another way, </a:t>
            </a:r>
            <a:r>
              <a:rPr lang="en-US" dirty="0" smtClean="0"/>
              <a:t>we have </a:t>
            </a:r>
            <a:r>
              <a:rPr lang="en-US" dirty="0"/>
              <a:t>assumed that </a:t>
            </a:r>
            <a:r>
              <a:rPr lang="en-US" b="1" dirty="0"/>
              <a:t>an increase in output leads to a less than one-for-one </a:t>
            </a:r>
            <a:r>
              <a:rPr lang="en-US" b="1" dirty="0" smtClean="0"/>
              <a:t>increase </a:t>
            </a:r>
            <a:r>
              <a:rPr lang="en-IN" b="1" dirty="0" smtClean="0"/>
              <a:t>in </a:t>
            </a:r>
            <a:r>
              <a:rPr lang="en-IN" b="1" dirty="0"/>
              <a:t>demand.</a:t>
            </a:r>
          </a:p>
          <a:p>
            <a:pPr algn="just"/>
            <a:r>
              <a:rPr lang="en-US" dirty="0"/>
              <a:t>W</a:t>
            </a:r>
            <a:r>
              <a:rPr lang="en-US" dirty="0" smtClean="0"/>
              <a:t>here </a:t>
            </a:r>
            <a:r>
              <a:rPr lang="en-US" dirty="0"/>
              <a:t>investment was constant, this restriction naturally </a:t>
            </a:r>
            <a:r>
              <a:rPr lang="en-US" dirty="0" smtClean="0"/>
              <a:t>followed from </a:t>
            </a:r>
            <a:r>
              <a:rPr lang="en-US" dirty="0"/>
              <a:t>the assumption that consumers spend only part of their additional income </a:t>
            </a:r>
            <a:r>
              <a:rPr lang="en-US" dirty="0" smtClean="0"/>
              <a:t>on consumption</a:t>
            </a:r>
            <a:r>
              <a:rPr lang="en-US" dirty="0"/>
              <a:t>. But now that we allow investment to respond to production, this </a:t>
            </a:r>
            <a:r>
              <a:rPr lang="en-US" dirty="0" smtClean="0"/>
              <a:t>restriction may </a:t>
            </a:r>
            <a:r>
              <a:rPr lang="en-US" dirty="0"/>
              <a:t>no longer hold. </a:t>
            </a:r>
            <a:r>
              <a:rPr lang="en-US" b="1" dirty="0"/>
              <a:t>When output increases, the sum of the increase in </a:t>
            </a:r>
            <a:r>
              <a:rPr lang="en-US" b="1" dirty="0" smtClean="0"/>
              <a:t>consumption and </a:t>
            </a:r>
            <a:r>
              <a:rPr lang="en-US" b="1" dirty="0"/>
              <a:t>the increase in investment could exceed the initial increase in output</a:t>
            </a:r>
            <a:r>
              <a:rPr lang="en-US" dirty="0"/>
              <a:t>.</a:t>
            </a:r>
          </a:p>
          <a:p>
            <a:pPr algn="just"/>
            <a:r>
              <a:rPr lang="en-US" dirty="0"/>
              <a:t>Although this is a theoretical possibility, the empirical evidence suggests that it is </a:t>
            </a:r>
            <a:r>
              <a:rPr lang="en-US" dirty="0" smtClean="0"/>
              <a:t>not the </a:t>
            </a:r>
            <a:r>
              <a:rPr lang="en-US" dirty="0"/>
              <a:t>case in reality. That’s why we will assume the response of demand to output is </a:t>
            </a:r>
            <a:r>
              <a:rPr lang="en-US" dirty="0" smtClean="0"/>
              <a:t>less than </a:t>
            </a:r>
            <a:r>
              <a:rPr lang="en-US" dirty="0"/>
              <a:t>one-for-one and draw </a:t>
            </a:r>
            <a:r>
              <a:rPr lang="en-US" i="1" dirty="0"/>
              <a:t>ZZ </a:t>
            </a:r>
            <a:r>
              <a:rPr lang="en-US" dirty="0"/>
              <a:t>flatter than the 45-degree line.</a:t>
            </a:r>
            <a:endParaRPr lang="en-IN" dirty="0"/>
          </a:p>
        </p:txBody>
      </p:sp>
    </p:spTree>
    <p:extLst>
      <p:ext uri="{BB962C8B-B14F-4D97-AF65-F5344CB8AC3E}">
        <p14:creationId xmlns:p14="http://schemas.microsoft.com/office/powerpoint/2010/main" val="18721913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0402"/>
          </a:xfrm>
          <a:solidFill>
            <a:schemeClr val="tx2">
              <a:lumMod val="40000"/>
              <a:lumOff val="60000"/>
            </a:schemeClr>
          </a:solidFill>
        </p:spPr>
        <p:txBody>
          <a:bodyPr/>
          <a:lstStyle/>
          <a:p>
            <a:pPr algn="ctr"/>
            <a:r>
              <a:rPr lang="en-US" dirty="0" smtClean="0"/>
              <a:t>Deriving the IS curve</a:t>
            </a:r>
            <a:endParaRPr lang="en-IN" dirty="0"/>
          </a:p>
        </p:txBody>
      </p:sp>
      <p:sp>
        <p:nvSpPr>
          <p:cNvPr id="3" name="Content Placeholder 2"/>
          <p:cNvSpPr>
            <a:spLocks noGrp="1"/>
          </p:cNvSpPr>
          <p:nvPr>
            <p:ph idx="1"/>
          </p:nvPr>
        </p:nvSpPr>
        <p:spPr>
          <a:xfrm>
            <a:off x="838200" y="1825624"/>
            <a:ext cx="10651836" cy="4584411"/>
          </a:xfrm>
        </p:spPr>
        <p:txBody>
          <a:bodyPr>
            <a:noAutofit/>
          </a:bodyPr>
          <a:lstStyle/>
          <a:p>
            <a:pPr algn="just"/>
            <a:r>
              <a:rPr lang="en-US" sz="2000" b="1" dirty="0"/>
              <a:t>We have drawn the demand relation, </a:t>
            </a:r>
            <a:r>
              <a:rPr lang="en-US" sz="2000" b="1" i="1" dirty="0"/>
              <a:t>ZZ</a:t>
            </a:r>
            <a:r>
              <a:rPr lang="en-US" sz="2000" b="1" dirty="0"/>
              <a:t>, </a:t>
            </a:r>
            <a:r>
              <a:rPr lang="en-US" sz="2000" b="1" dirty="0" smtClean="0"/>
              <a:t>for </a:t>
            </a:r>
            <a:r>
              <a:rPr lang="en-US" sz="2000" b="1" dirty="0"/>
              <a:t>a given value of the </a:t>
            </a:r>
            <a:r>
              <a:rPr lang="en-US" sz="2000" b="1" dirty="0" smtClean="0"/>
              <a:t>interest rate</a:t>
            </a:r>
            <a:r>
              <a:rPr lang="en-US" sz="2000" dirty="0"/>
              <a:t>. Let’s now </a:t>
            </a:r>
            <a:r>
              <a:rPr lang="en-US" sz="2000" dirty="0" smtClean="0"/>
              <a:t>see what </a:t>
            </a:r>
            <a:r>
              <a:rPr lang="en-US" sz="2000" dirty="0"/>
              <a:t>happens if the interest rate </a:t>
            </a:r>
            <a:r>
              <a:rPr lang="en-US" sz="2000" dirty="0" smtClean="0"/>
              <a:t>changes.</a:t>
            </a:r>
          </a:p>
          <a:p>
            <a:pPr algn="just"/>
            <a:r>
              <a:rPr lang="en-US" sz="2000" dirty="0"/>
              <a:t>Suppose </a:t>
            </a:r>
            <a:r>
              <a:rPr lang="en-US" sz="2000" dirty="0" smtClean="0"/>
              <a:t>that, the </a:t>
            </a:r>
            <a:r>
              <a:rPr lang="en-US" sz="2000" dirty="0"/>
              <a:t>demand curve is given by </a:t>
            </a:r>
            <a:r>
              <a:rPr lang="en-US" sz="2000" i="1" dirty="0"/>
              <a:t>ZZ</a:t>
            </a:r>
            <a:r>
              <a:rPr lang="en-US" sz="2000" dirty="0"/>
              <a:t>, and the initial </a:t>
            </a:r>
            <a:r>
              <a:rPr lang="en-US" sz="2000" dirty="0" smtClean="0"/>
              <a:t>equilibrium is </a:t>
            </a:r>
            <a:r>
              <a:rPr lang="en-US" sz="2000" dirty="0"/>
              <a:t>at point </a:t>
            </a:r>
            <a:r>
              <a:rPr lang="en-US" sz="2000" i="1" dirty="0"/>
              <a:t>A</a:t>
            </a:r>
            <a:r>
              <a:rPr lang="en-US" sz="2000" dirty="0"/>
              <a:t>. Suppose now that the interest rate increases from its initial value </a:t>
            </a:r>
            <a:r>
              <a:rPr lang="en-US" sz="2000" i="1" dirty="0" err="1"/>
              <a:t>i</a:t>
            </a:r>
            <a:r>
              <a:rPr lang="en-US" sz="2000" i="1" dirty="0"/>
              <a:t> </a:t>
            </a:r>
            <a:r>
              <a:rPr lang="en-US" sz="2000" dirty="0" smtClean="0"/>
              <a:t>to a </a:t>
            </a:r>
            <a:r>
              <a:rPr lang="en-US" sz="2000" dirty="0"/>
              <a:t>new higher value </a:t>
            </a:r>
            <a:r>
              <a:rPr lang="en-US" sz="2000" i="1" dirty="0" err="1"/>
              <a:t>i</a:t>
            </a:r>
            <a:r>
              <a:rPr lang="en-US" sz="2000" i="1" dirty="0" smtClean="0"/>
              <a:t>’</a:t>
            </a:r>
            <a:r>
              <a:rPr lang="en-US" sz="2000" dirty="0" smtClean="0"/>
              <a:t>. </a:t>
            </a:r>
            <a:r>
              <a:rPr lang="en-US" sz="2000" dirty="0"/>
              <a:t>At any level of output, the higher interest rate leads to lower </a:t>
            </a:r>
            <a:r>
              <a:rPr lang="en-US" sz="2000" dirty="0" smtClean="0"/>
              <a:t>investment and </a:t>
            </a:r>
            <a:r>
              <a:rPr lang="en-US" sz="2000" dirty="0"/>
              <a:t>lower demand. </a:t>
            </a:r>
            <a:endParaRPr lang="en-US" sz="2000" dirty="0" smtClean="0"/>
          </a:p>
          <a:p>
            <a:pPr algn="just"/>
            <a:r>
              <a:rPr lang="en-US" sz="2000" dirty="0" smtClean="0"/>
              <a:t>The </a:t>
            </a:r>
            <a:r>
              <a:rPr lang="en-US" sz="2000" dirty="0"/>
              <a:t>demand curve </a:t>
            </a:r>
            <a:r>
              <a:rPr lang="en-US" sz="2000" i="1" dirty="0"/>
              <a:t>ZZ </a:t>
            </a:r>
            <a:r>
              <a:rPr lang="en-US" sz="2000" dirty="0"/>
              <a:t>shifts down to </a:t>
            </a:r>
            <a:r>
              <a:rPr lang="en-US" sz="2000" i="1" dirty="0" smtClean="0"/>
              <a:t>ZZ</a:t>
            </a:r>
            <a:r>
              <a:rPr lang="en-US" sz="2000" dirty="0" smtClean="0"/>
              <a:t>’: </a:t>
            </a:r>
            <a:r>
              <a:rPr lang="en-US" sz="2000" dirty="0"/>
              <a:t>At a given level of </a:t>
            </a:r>
            <a:r>
              <a:rPr lang="en-US" sz="2000" dirty="0" smtClean="0"/>
              <a:t>output, demand </a:t>
            </a:r>
            <a:r>
              <a:rPr lang="en-US" sz="2000" dirty="0"/>
              <a:t>is lower. The new equilibrium is at the intersection of the lower demand </a:t>
            </a:r>
            <a:r>
              <a:rPr lang="en-US" sz="2000" dirty="0" smtClean="0"/>
              <a:t>curve </a:t>
            </a:r>
            <a:r>
              <a:rPr lang="en-US" sz="2000" i="1" dirty="0" smtClean="0"/>
              <a:t>ZZ</a:t>
            </a:r>
            <a:r>
              <a:rPr lang="en-US" sz="2000" dirty="0" smtClean="0"/>
              <a:t> </a:t>
            </a:r>
            <a:r>
              <a:rPr lang="en-US" sz="2000" dirty="0"/>
              <a:t>and the 45-degree line, at point </a:t>
            </a:r>
            <a:r>
              <a:rPr lang="en-US" sz="2000" i="1" dirty="0"/>
              <a:t>A</a:t>
            </a:r>
            <a:r>
              <a:rPr lang="en-US" sz="2000" dirty="0"/>
              <a:t>. The equilibrium level of output is now equal to </a:t>
            </a:r>
            <a:r>
              <a:rPr lang="en-US" sz="2000" i="1" dirty="0" smtClean="0"/>
              <a:t>Y’.</a:t>
            </a:r>
          </a:p>
          <a:p>
            <a:pPr algn="just"/>
            <a:r>
              <a:rPr lang="en-US" sz="2000" dirty="0" smtClean="0"/>
              <a:t>The increase in the interest rate decreases investment. </a:t>
            </a:r>
            <a:r>
              <a:rPr lang="en-US" sz="2000" b="1" dirty="0" smtClean="0"/>
              <a:t>The decrease in investment leads to a decrease in output, which further decreases consumption and investment, through the multiplier effect.</a:t>
            </a:r>
          </a:p>
          <a:p>
            <a:pPr algn="just"/>
            <a:r>
              <a:rPr lang="en-US" sz="2000" dirty="0" smtClean="0"/>
              <a:t>We can find the equilibrium value of output associated with </a:t>
            </a:r>
            <a:r>
              <a:rPr lang="en-US" sz="2000" i="1" dirty="0" smtClean="0"/>
              <a:t>any </a:t>
            </a:r>
            <a:r>
              <a:rPr lang="en-US" sz="2000" dirty="0" smtClean="0"/>
              <a:t>value of the interest rate from the following figure. </a:t>
            </a:r>
            <a:r>
              <a:rPr lang="en-US" sz="2000" b="1" dirty="0" smtClean="0"/>
              <a:t>The resulting relation between equilibrium output and the interest rate is represented by the downward sloping IS curve.</a:t>
            </a:r>
            <a:endParaRPr lang="en-IN" sz="2000" dirty="0"/>
          </a:p>
        </p:txBody>
      </p:sp>
    </p:spTree>
    <p:extLst>
      <p:ext uri="{BB962C8B-B14F-4D97-AF65-F5344CB8AC3E}">
        <p14:creationId xmlns:p14="http://schemas.microsoft.com/office/powerpoint/2010/main" val="1629668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902</TotalTime>
  <Words>3304</Words>
  <Application>Microsoft Office PowerPoint</Application>
  <PresentationFormat>Widescreen</PresentationFormat>
  <Paragraphs>102</Paragraphs>
  <Slides>33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33</vt:i4>
      </vt:variant>
    </vt:vector>
  </HeadingPairs>
  <TitlesOfParts>
    <vt:vector size="38" baseType="lpstr">
      <vt:lpstr>Arial</vt:lpstr>
      <vt:lpstr>Calibri</vt:lpstr>
      <vt:lpstr>Calibri Light</vt:lpstr>
      <vt:lpstr>Wingdings</vt:lpstr>
      <vt:lpstr>Office Theme</vt:lpstr>
      <vt:lpstr>The IS-LM model</vt:lpstr>
      <vt:lpstr>Introduction</vt:lpstr>
      <vt:lpstr>Goods Market and the IS relation</vt:lpstr>
      <vt:lpstr>PowerPoint Presentation</vt:lpstr>
      <vt:lpstr>Investment and interest rate</vt:lpstr>
      <vt:lpstr>Determining Output</vt:lpstr>
      <vt:lpstr>Equillibrium in the Goods Market</vt:lpstr>
      <vt:lpstr>PowerPoint Presentation</vt:lpstr>
      <vt:lpstr>Deriving the IS curve</vt:lpstr>
      <vt:lpstr>PowerPoint Presentation</vt:lpstr>
      <vt:lpstr>Shifts of the IS curve</vt:lpstr>
      <vt:lpstr>IS curve shift left due to increase in taxes</vt:lpstr>
      <vt:lpstr>Financial Markets and the LM relation</vt:lpstr>
      <vt:lpstr>PowerPoint Presentation</vt:lpstr>
      <vt:lpstr>Deriving the LM curve</vt:lpstr>
      <vt:lpstr>PowerPoint Presentation</vt:lpstr>
      <vt:lpstr>Shifts of the LM curve</vt:lpstr>
      <vt:lpstr>LM shifts due to increase in money supply</vt:lpstr>
      <vt:lpstr>Putting IS and LM relations together</vt:lpstr>
      <vt:lpstr>The IS-LM model</vt:lpstr>
      <vt:lpstr>Fiscal Policy, Activity and the Interest Rate</vt:lpstr>
      <vt:lpstr>Effects of an increase in Taxes</vt:lpstr>
      <vt:lpstr>PowerPoint Presentation</vt:lpstr>
      <vt:lpstr>LM does not shift</vt:lpstr>
      <vt:lpstr>New equillibrium</vt:lpstr>
      <vt:lpstr>PowerPoint Presentation</vt:lpstr>
      <vt:lpstr>PowerPoint Presentation</vt:lpstr>
      <vt:lpstr>Monetary Policy, Activity and Interest Rate</vt:lpstr>
      <vt:lpstr>PowerPoint Presentation</vt:lpstr>
      <vt:lpstr>Effects of Monetary Expansion</vt:lpstr>
      <vt:lpstr>PowerPoint Presentation</vt:lpstr>
      <vt:lpstr>Dynamics of Adjustment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IS-LM model</dc:title>
  <dc:creator>admin</dc:creator>
  <cp:lastModifiedBy>admin</cp:lastModifiedBy>
  <cp:revision>40</cp:revision>
  <dcterms:created xsi:type="dcterms:W3CDTF">2022-11-08T15:12:53Z</dcterms:created>
  <dcterms:modified xsi:type="dcterms:W3CDTF">2023-04-12T08:22:47Z</dcterms:modified>
</cp:coreProperties>
</file>