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8" r:id="rId4"/>
    <p:sldId id="259" r:id="rId5"/>
    <p:sldId id="260" r:id="rId6"/>
    <p:sldId id="261" r:id="rId7"/>
    <p:sldId id="262" r:id="rId8"/>
    <p:sldId id="263" r:id="rId9"/>
    <p:sldId id="292" r:id="rId10"/>
    <p:sldId id="264" r:id="rId11"/>
    <p:sldId id="265" r:id="rId12"/>
    <p:sldId id="266" r:id="rId13"/>
    <p:sldId id="289" r:id="rId14"/>
    <p:sldId id="267" r:id="rId15"/>
    <p:sldId id="290" r:id="rId16"/>
    <p:sldId id="268" r:id="rId17"/>
    <p:sldId id="269" r:id="rId18"/>
    <p:sldId id="293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91" r:id="rId31"/>
    <p:sldId id="287" r:id="rId32"/>
    <p:sldId id="282" r:id="rId33"/>
    <p:sldId id="283" r:id="rId34"/>
    <p:sldId id="285" r:id="rId35"/>
    <p:sldId id="286" r:id="rId36"/>
    <p:sldId id="25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0DA-4616-4303-81BB-3A6AB51013C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9B70-DC1F-4E6F-A511-05A7F4AE2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70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0DA-4616-4303-81BB-3A6AB51013C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9B70-DC1F-4E6F-A511-05A7F4AE2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56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0DA-4616-4303-81BB-3A6AB51013C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9B70-DC1F-4E6F-A511-05A7F4AE2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7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0DA-4616-4303-81BB-3A6AB51013C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9B70-DC1F-4E6F-A511-05A7F4AE2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93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0DA-4616-4303-81BB-3A6AB51013C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9B70-DC1F-4E6F-A511-05A7F4AE2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26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0DA-4616-4303-81BB-3A6AB51013C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9B70-DC1F-4E6F-A511-05A7F4AE2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80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0DA-4616-4303-81BB-3A6AB51013C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9B70-DC1F-4E6F-A511-05A7F4AE2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3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0DA-4616-4303-81BB-3A6AB51013C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9B70-DC1F-4E6F-A511-05A7F4AE2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73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0DA-4616-4303-81BB-3A6AB51013C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9B70-DC1F-4E6F-A511-05A7F4AE2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10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0DA-4616-4303-81BB-3A6AB51013C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9B70-DC1F-4E6F-A511-05A7F4AE2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73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0DA-4616-4303-81BB-3A6AB51013C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9B70-DC1F-4E6F-A511-05A7F4AE2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0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50DA-4616-4303-81BB-3A6AB51013C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D9B70-DC1F-4E6F-A511-05A7F4AE2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46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Monetary and Fiscal Policy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42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Because </a:t>
            </a:r>
            <a:r>
              <a:rPr lang="en-US" dirty="0" smtClean="0"/>
              <a:t>the </a:t>
            </a:r>
            <a:r>
              <a:rPr lang="en-US" dirty="0"/>
              <a:t>increase in output raises the demand for money, and the greater demand </a:t>
            </a:r>
            <a:r>
              <a:rPr lang="en-US" dirty="0" smtClean="0"/>
              <a:t>for money </a:t>
            </a:r>
            <a:r>
              <a:rPr lang="en-US" dirty="0"/>
              <a:t>has to be checked by higher interest rates.</a:t>
            </a:r>
          </a:p>
          <a:p>
            <a:pPr algn="just"/>
            <a:r>
              <a:rPr lang="en-US" dirty="0"/>
              <a:t>Thus, the increase in the money stock first causes interest rates to fall as the </a:t>
            </a:r>
            <a:r>
              <a:rPr lang="en-US" dirty="0" smtClean="0"/>
              <a:t>public adjusts </a:t>
            </a:r>
            <a:r>
              <a:rPr lang="en-US" dirty="0"/>
              <a:t>its portfolio and then—as a result of the decline in interest </a:t>
            </a:r>
            <a:r>
              <a:rPr lang="en-US" dirty="0" smtClean="0"/>
              <a:t>rates—increases </a:t>
            </a:r>
            <a:r>
              <a:rPr lang="en-IN" dirty="0" smtClean="0"/>
              <a:t>aggregate </a:t>
            </a:r>
            <a:r>
              <a:rPr lang="en-IN" dirty="0"/>
              <a:t>demand.</a:t>
            </a:r>
          </a:p>
        </p:txBody>
      </p:sp>
    </p:spTree>
    <p:extLst>
      <p:ext uri="{BB962C8B-B14F-4D97-AF65-F5344CB8AC3E}">
        <p14:creationId xmlns:p14="http://schemas.microsoft.com/office/powerpoint/2010/main" val="20037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111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The Transmission Mechanism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Two steps in the </a:t>
            </a:r>
            <a:r>
              <a:rPr lang="en-US" i="1" dirty="0"/>
              <a:t>transmission mechanism </a:t>
            </a:r>
            <a:r>
              <a:rPr lang="en-US" dirty="0"/>
              <a:t>—the </a:t>
            </a:r>
            <a:r>
              <a:rPr lang="en-US" b="1" dirty="0"/>
              <a:t>process by which changes in </a:t>
            </a:r>
            <a:r>
              <a:rPr lang="en-US" b="1" dirty="0" smtClean="0"/>
              <a:t>monetary policy </a:t>
            </a:r>
            <a:r>
              <a:rPr lang="en-US" b="1" dirty="0"/>
              <a:t>affect aggregate demand</a:t>
            </a:r>
            <a:r>
              <a:rPr lang="en-US" dirty="0"/>
              <a:t>—are essential. The first is that an increase in real </a:t>
            </a:r>
            <a:r>
              <a:rPr lang="en-US" dirty="0" smtClean="0"/>
              <a:t>balances generates </a:t>
            </a:r>
            <a:r>
              <a:rPr lang="en-US" dirty="0"/>
              <a:t>a </a:t>
            </a:r>
            <a:r>
              <a:rPr lang="en-US" i="1" dirty="0"/>
              <a:t>portfolio </a:t>
            </a:r>
            <a:r>
              <a:rPr lang="en-US" i="1" dirty="0" smtClean="0"/>
              <a:t>disequilibrium</a:t>
            </a:r>
            <a:r>
              <a:rPr lang="en-US" dirty="0" smtClean="0"/>
              <a:t>; </a:t>
            </a:r>
            <a:r>
              <a:rPr lang="en-US" dirty="0"/>
              <a:t>that is, at the prevailing interest rate </a:t>
            </a:r>
            <a:r>
              <a:rPr lang="en-US" dirty="0" smtClean="0"/>
              <a:t>and level </a:t>
            </a:r>
            <a:r>
              <a:rPr lang="en-US" dirty="0"/>
              <a:t>of income, people are holding more money than they want.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causes </a:t>
            </a:r>
            <a:r>
              <a:rPr lang="en-US" dirty="0" smtClean="0"/>
              <a:t>portfolio holders </a:t>
            </a:r>
            <a:r>
              <a:rPr lang="en-US" dirty="0"/>
              <a:t>to attempt to reduce their money holdings by buying other assets, </a:t>
            </a:r>
            <a:r>
              <a:rPr lang="en-US" dirty="0" smtClean="0"/>
              <a:t>thereby changing </a:t>
            </a:r>
            <a:r>
              <a:rPr lang="en-US" dirty="0"/>
              <a:t>asset prices and yields. In other words, the change in the money </a:t>
            </a:r>
            <a:r>
              <a:rPr lang="en-US" dirty="0" smtClean="0"/>
              <a:t>supply changes </a:t>
            </a:r>
            <a:r>
              <a:rPr lang="en-US" dirty="0"/>
              <a:t>interest rates. The second stage of the transmission process occurs </a:t>
            </a:r>
            <a:r>
              <a:rPr lang="en-US" dirty="0" smtClean="0"/>
              <a:t>when the </a:t>
            </a:r>
            <a:r>
              <a:rPr lang="en-US" dirty="0"/>
              <a:t>change in interest rates affects aggregate demand.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58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There </a:t>
            </a:r>
            <a:r>
              <a:rPr lang="en-US" dirty="0" smtClean="0"/>
              <a:t>are </a:t>
            </a:r>
            <a:r>
              <a:rPr lang="en-US" b="1" dirty="0"/>
              <a:t>two critical links</a:t>
            </a:r>
            <a:r>
              <a:rPr lang="en-US" dirty="0"/>
              <a:t> between the change in real balances (i.e., the real money stock) </a:t>
            </a:r>
            <a:r>
              <a:rPr lang="en-US" dirty="0" smtClean="0"/>
              <a:t>and the </a:t>
            </a:r>
            <a:r>
              <a:rPr lang="en-US" dirty="0"/>
              <a:t>ultimate effect on income. First, the change in real balances, by bringing about </a:t>
            </a:r>
            <a:r>
              <a:rPr lang="en-US" dirty="0" smtClean="0"/>
              <a:t>portfolio disequilibrium</a:t>
            </a:r>
            <a:r>
              <a:rPr lang="en-US" dirty="0"/>
              <a:t>, must lead to a change in interest rates. </a:t>
            </a:r>
            <a:endParaRPr lang="en-US" dirty="0" smtClean="0"/>
          </a:p>
          <a:p>
            <a:pPr algn="just"/>
            <a:r>
              <a:rPr lang="en-US" dirty="0" smtClean="0"/>
              <a:t>Second</a:t>
            </a:r>
            <a:r>
              <a:rPr lang="en-US" dirty="0"/>
              <a:t>, that change </a:t>
            </a:r>
            <a:r>
              <a:rPr lang="en-US" dirty="0" smtClean="0"/>
              <a:t>in interest </a:t>
            </a:r>
            <a:r>
              <a:rPr lang="en-US" dirty="0"/>
              <a:t>rates must change aggregate demand. Through these two linkages, </a:t>
            </a:r>
            <a:r>
              <a:rPr lang="en-US" dirty="0" smtClean="0"/>
              <a:t>changes in </a:t>
            </a:r>
            <a:r>
              <a:rPr lang="en-US" dirty="0"/>
              <a:t>the real money stock affect the level of output in the economy. </a:t>
            </a:r>
            <a:endParaRPr lang="en-US" dirty="0" smtClean="0"/>
          </a:p>
          <a:p>
            <a:pPr algn="just"/>
            <a:r>
              <a:rPr lang="en-US" dirty="0" smtClean="0"/>
              <a:t>But </a:t>
            </a:r>
            <a:r>
              <a:rPr lang="en-US" dirty="0"/>
              <a:t>that </a:t>
            </a:r>
            <a:r>
              <a:rPr lang="en-US" dirty="0" smtClean="0"/>
              <a:t>outcome immediately </a:t>
            </a:r>
            <a:r>
              <a:rPr lang="en-US" dirty="0"/>
              <a:t>implies the following: </a:t>
            </a:r>
            <a:r>
              <a:rPr lang="en-US" b="1" dirty="0"/>
              <a:t>If portfolio imbalances do not lead to </a:t>
            </a:r>
            <a:r>
              <a:rPr lang="en-US" b="1" dirty="0" smtClean="0"/>
              <a:t>significant changes </a:t>
            </a:r>
            <a:r>
              <a:rPr lang="en-US" b="1" dirty="0"/>
              <a:t>in interest rates, for whatever reason, or if spending does not respond </a:t>
            </a:r>
            <a:r>
              <a:rPr lang="en-US" b="1" dirty="0" smtClean="0"/>
              <a:t>to changes </a:t>
            </a:r>
            <a:r>
              <a:rPr lang="en-US" b="1" dirty="0"/>
              <a:t>in interest rates, the link between money and output does not </a:t>
            </a:r>
            <a:r>
              <a:rPr lang="en-US" b="1" dirty="0" smtClean="0"/>
              <a:t>exist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3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072" y="2798618"/>
            <a:ext cx="10163971" cy="18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34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The Liquidity 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593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In discussing the effects of monetary policy on the economy, two extreme cases </a:t>
            </a:r>
            <a:r>
              <a:rPr lang="en-US" dirty="0" smtClean="0"/>
              <a:t>have received </a:t>
            </a:r>
            <a:r>
              <a:rPr lang="en-US" dirty="0"/>
              <a:t>much attention. The first is the </a:t>
            </a:r>
            <a:r>
              <a:rPr lang="en-US" b="1" dirty="0"/>
              <a:t>liquidity trap , a situation in which the public </a:t>
            </a:r>
            <a:r>
              <a:rPr lang="en-US" b="1" dirty="0" smtClean="0"/>
              <a:t>is prepared</a:t>
            </a:r>
            <a:r>
              <a:rPr lang="en-US" b="1" dirty="0"/>
              <a:t>, at a given interest rate, to hold whatever amount of money is supplied.</a:t>
            </a:r>
            <a:r>
              <a:rPr lang="en-US" dirty="0"/>
              <a:t> </a:t>
            </a:r>
            <a:r>
              <a:rPr lang="en-US" dirty="0" smtClean="0"/>
              <a:t>This implies </a:t>
            </a:r>
            <a:r>
              <a:rPr lang="en-US" dirty="0"/>
              <a:t>that the </a:t>
            </a:r>
            <a:r>
              <a:rPr lang="en-US" i="1" dirty="0"/>
              <a:t>LM </a:t>
            </a:r>
            <a:r>
              <a:rPr lang="en-US" dirty="0"/>
              <a:t>curve is horizontal and that changes in the quantity of money do </a:t>
            </a:r>
            <a:r>
              <a:rPr lang="en-US" dirty="0" smtClean="0"/>
              <a:t>not shift </a:t>
            </a:r>
            <a:r>
              <a:rPr lang="en-US" dirty="0"/>
              <a:t>it.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that case, monetary policy carried out through open market operations has </a:t>
            </a:r>
            <a:r>
              <a:rPr lang="en-US" dirty="0" smtClean="0"/>
              <a:t>no effect </a:t>
            </a:r>
            <a:r>
              <a:rPr lang="en-US" dirty="0"/>
              <a:t>on either the interest rate or the level of income. In the liquidity trap, </a:t>
            </a:r>
            <a:r>
              <a:rPr lang="en-US" dirty="0" smtClean="0"/>
              <a:t>monetary policy </a:t>
            </a:r>
            <a:r>
              <a:rPr lang="en-US" dirty="0"/>
              <a:t>is powerless to affect the interest rate.</a:t>
            </a:r>
          </a:p>
          <a:p>
            <a:pPr algn="just"/>
            <a:r>
              <a:rPr lang="en-US" dirty="0"/>
              <a:t>The possibility of a liquidity trap at low interest rates is a notion that grew out </a:t>
            </a:r>
            <a:r>
              <a:rPr lang="en-US" dirty="0" smtClean="0"/>
              <a:t>of the </a:t>
            </a:r>
            <a:r>
              <a:rPr lang="en-US" dirty="0"/>
              <a:t>theories of the great English economist John Maynard </a:t>
            </a:r>
            <a:r>
              <a:rPr lang="en-US" dirty="0" smtClean="0"/>
              <a:t>Keynes.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4" name="Picture 6" descr="Liquidity Trap - Assignment Poi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508" y="2155176"/>
            <a:ext cx="6989619" cy="349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5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Historically, </a:t>
            </a:r>
            <a:r>
              <a:rPr lang="en-US" dirty="0" smtClean="0"/>
              <a:t>the </a:t>
            </a:r>
            <a:r>
              <a:rPr lang="en-US" dirty="0"/>
              <a:t>liquidity trap has been a useful expositional device mostly for </a:t>
            </a:r>
            <a:r>
              <a:rPr lang="en-US" dirty="0" smtClean="0"/>
              <a:t>understanding the </a:t>
            </a:r>
            <a:r>
              <a:rPr lang="en-US" dirty="0"/>
              <a:t>consequences of a relatively flat </a:t>
            </a:r>
            <a:r>
              <a:rPr lang="en-US" i="1" dirty="0"/>
              <a:t>LM </a:t>
            </a:r>
            <a:r>
              <a:rPr lang="en-US" dirty="0"/>
              <a:t>curve, with little immediate relevance </a:t>
            </a:r>
            <a:r>
              <a:rPr lang="en-US" dirty="0" smtClean="0"/>
              <a:t>to policymakers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But </a:t>
            </a:r>
            <a:r>
              <a:rPr lang="en-US" b="1" dirty="0"/>
              <a:t>there is one situation in which the liquidity trap can be of </a:t>
            </a:r>
            <a:r>
              <a:rPr lang="en-US" b="1" dirty="0" smtClean="0"/>
              <a:t>critical practical </a:t>
            </a:r>
            <a:r>
              <a:rPr lang="en-US" b="1" dirty="0"/>
              <a:t>concern—that’s when interest rates are so close to zero that they can’t go </a:t>
            </a:r>
            <a:r>
              <a:rPr lang="en-US" b="1" dirty="0" smtClean="0"/>
              <a:t>any </a:t>
            </a:r>
            <a:r>
              <a:rPr lang="en-IN" b="1" dirty="0" smtClean="0"/>
              <a:t>lower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6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047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The Japanese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14891" cy="480608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Once the interest rate hits zero, there is nothing further that a central bank can </a:t>
            </a:r>
            <a:r>
              <a:rPr lang="en-US" dirty="0" smtClean="0"/>
              <a:t>do with </a:t>
            </a:r>
            <a:r>
              <a:rPr lang="en-US" i="1" dirty="0"/>
              <a:t>conventional </a:t>
            </a:r>
            <a:r>
              <a:rPr lang="en-US" dirty="0"/>
              <a:t>monetary policy to stimulate the economy because monetary </a:t>
            </a:r>
            <a:r>
              <a:rPr lang="en-US" dirty="0" smtClean="0"/>
              <a:t>policy cannot </a:t>
            </a:r>
            <a:r>
              <a:rPr lang="en-US" dirty="0"/>
              <a:t>reduce interest rates any </a:t>
            </a:r>
            <a:r>
              <a:rPr lang="en-US" dirty="0" smtClean="0"/>
              <a:t>further.</a:t>
            </a:r>
          </a:p>
          <a:p>
            <a:pPr algn="just"/>
            <a:r>
              <a:rPr lang="en-US" dirty="0" smtClean="0"/>
              <a:t>The following figure shows </a:t>
            </a:r>
            <a:r>
              <a:rPr lang="en-US" dirty="0"/>
              <a:t>that this is pretty much what </a:t>
            </a:r>
            <a:r>
              <a:rPr lang="en-US" dirty="0" smtClean="0"/>
              <a:t>happened in </a:t>
            </a:r>
            <a:r>
              <a:rPr lang="en-US" dirty="0"/>
              <a:t>Japan in the late 1990s and in the early years of the twenty-first century. </a:t>
            </a:r>
            <a:r>
              <a:rPr lang="en-US" dirty="0" smtClean="0"/>
              <a:t>Interest rates </a:t>
            </a:r>
            <a:r>
              <a:rPr lang="en-US" dirty="0"/>
              <a:t>went from a few percent, down to around .5 percent, and then effectively to zero.</a:t>
            </a:r>
          </a:p>
          <a:p>
            <a:pPr algn="just"/>
            <a:r>
              <a:rPr lang="en-US" dirty="0"/>
              <a:t>The inability to use conventional monetary policy to stimulate the economy in </a:t>
            </a:r>
            <a:r>
              <a:rPr lang="en-US" dirty="0" smtClean="0"/>
              <a:t>a liquidity </a:t>
            </a:r>
            <a:r>
              <a:rPr lang="en-US" dirty="0"/>
              <a:t>trap had long been mostly important as an illustrative example for </a:t>
            </a:r>
            <a:r>
              <a:rPr lang="en-US" dirty="0" smtClean="0"/>
              <a:t>textbook writers</a:t>
            </a:r>
            <a:r>
              <a:rPr lang="en-US" dirty="0"/>
              <a:t>. But </a:t>
            </a:r>
            <a:r>
              <a:rPr lang="en-US" b="1" dirty="0"/>
              <a:t>in Japan the zero interest rate liquidity trap became a very real policy </a:t>
            </a:r>
            <a:r>
              <a:rPr lang="en-US" b="1" dirty="0" smtClean="0"/>
              <a:t>issue</a:t>
            </a:r>
            <a:r>
              <a:rPr lang="en-US" b="1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044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nominal interest rate has two parts: the real interest rate and expected inflation. As a practical matter, an economy hits a zero interest rate bound when it experiences significant </a:t>
            </a:r>
            <a:r>
              <a:rPr lang="en-US" i="1" dirty="0"/>
              <a:t>deflation</a:t>
            </a:r>
            <a:r>
              <a:rPr lang="en-US" dirty="0"/>
              <a:t>. (Deflation means that prices are dropping or, equivalently, that the inflation rate is negative.) </a:t>
            </a:r>
            <a:r>
              <a:rPr lang="en-US" b="1" dirty="0"/>
              <a:t>One way for policymakers to avoid the zero interest rate liquidity trap is to pump enough money to keep inflation slightly </a:t>
            </a:r>
            <a:r>
              <a:rPr lang="en-IN" b="1" dirty="0"/>
              <a:t>positive.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716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353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Japanese interest rates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509" y="1889474"/>
            <a:ext cx="6954981" cy="438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658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439400" cy="4584411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</a:t>
            </a:r>
            <a:r>
              <a:rPr lang="en-IN" i="1" dirty="0"/>
              <a:t>IS </a:t>
            </a:r>
            <a:r>
              <a:rPr lang="en-IN" dirty="0"/>
              <a:t>curve </a:t>
            </a:r>
            <a:r>
              <a:rPr lang="en-IN" dirty="0" smtClean="0"/>
              <a:t>represents </a:t>
            </a:r>
            <a:r>
              <a:rPr lang="en-US" dirty="0" smtClean="0"/>
              <a:t>equilibrium </a:t>
            </a:r>
            <a:r>
              <a:rPr lang="en-US" dirty="0"/>
              <a:t>in the goods market. The </a:t>
            </a:r>
            <a:r>
              <a:rPr lang="en-US" i="1" dirty="0"/>
              <a:t>LM </a:t>
            </a:r>
            <a:r>
              <a:rPr lang="en-US" dirty="0"/>
              <a:t>curve represents equilibrium in </a:t>
            </a:r>
            <a:r>
              <a:rPr lang="en-US" dirty="0" smtClean="0"/>
              <a:t>the money </a:t>
            </a:r>
            <a:r>
              <a:rPr lang="en-US" dirty="0"/>
              <a:t>market. The intersection of the two curves determines output and interest rates </a:t>
            </a:r>
            <a:r>
              <a:rPr lang="en-US" dirty="0" smtClean="0"/>
              <a:t>in the </a:t>
            </a:r>
            <a:r>
              <a:rPr lang="en-US" dirty="0"/>
              <a:t>short run, that is, for a given price level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Expansionary monetary policy moves </a:t>
            </a:r>
            <a:r>
              <a:rPr lang="en-US" dirty="0" smtClean="0"/>
              <a:t>the </a:t>
            </a:r>
            <a:r>
              <a:rPr lang="en-US" i="1" dirty="0" smtClean="0"/>
              <a:t>LM </a:t>
            </a:r>
            <a:r>
              <a:rPr lang="en-US" dirty="0"/>
              <a:t>curve to the right, raising income and lowering interest rates. Contractionary </a:t>
            </a:r>
            <a:r>
              <a:rPr lang="en-US" dirty="0" smtClean="0"/>
              <a:t>monetary policy </a:t>
            </a:r>
            <a:r>
              <a:rPr lang="en-US" dirty="0"/>
              <a:t>moves the </a:t>
            </a:r>
            <a:r>
              <a:rPr lang="en-US" i="1" dirty="0"/>
              <a:t>LM </a:t>
            </a:r>
            <a:r>
              <a:rPr lang="en-US" dirty="0"/>
              <a:t>curve to the left, lowering income and raising interest rates.</a:t>
            </a:r>
          </a:p>
          <a:p>
            <a:pPr algn="just"/>
            <a:r>
              <a:rPr lang="en-US" dirty="0"/>
              <a:t>Expansionary fiscal policy moves the </a:t>
            </a:r>
            <a:r>
              <a:rPr lang="en-US" i="1" dirty="0"/>
              <a:t>IS </a:t>
            </a:r>
            <a:r>
              <a:rPr lang="en-US" dirty="0"/>
              <a:t>curve to the right, raising both income </a:t>
            </a:r>
            <a:r>
              <a:rPr lang="en-US" dirty="0" smtClean="0"/>
              <a:t>and </a:t>
            </a:r>
            <a:r>
              <a:rPr lang="en-US" dirty="0"/>
              <a:t>interest rates. Contractionary fiscal policy moves the </a:t>
            </a:r>
            <a:r>
              <a:rPr lang="en-US" i="1" dirty="0"/>
              <a:t>IS </a:t>
            </a:r>
            <a:r>
              <a:rPr lang="en-US" dirty="0"/>
              <a:t>curve to the left, lowering </a:t>
            </a:r>
            <a:r>
              <a:rPr lang="en-US" dirty="0" smtClean="0"/>
              <a:t>both </a:t>
            </a:r>
            <a:r>
              <a:rPr lang="en-IN" dirty="0" smtClean="0"/>
              <a:t>income </a:t>
            </a:r>
            <a:r>
              <a:rPr lang="en-IN" dirty="0"/>
              <a:t>and interest rates.</a:t>
            </a:r>
          </a:p>
        </p:txBody>
      </p:sp>
    </p:spTree>
    <p:extLst>
      <p:ext uri="{BB962C8B-B14F-4D97-AF65-F5344CB8AC3E}">
        <p14:creationId xmlns:p14="http://schemas.microsoft.com/office/powerpoint/2010/main" val="38450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4293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The Classical Case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0128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The </a:t>
                </a:r>
                <a:r>
                  <a:rPr lang="en-US" b="1" dirty="0" smtClean="0"/>
                  <a:t>polar opposite of the horizontal </a:t>
                </a:r>
                <a:r>
                  <a:rPr lang="en-US" b="1" i="1" dirty="0"/>
                  <a:t>LM </a:t>
                </a:r>
                <a:r>
                  <a:rPr lang="en-US" b="1" dirty="0"/>
                  <a:t>curve</a:t>
                </a:r>
                <a:r>
                  <a:rPr lang="en-US" dirty="0"/>
                  <a:t>—which implies that monetary </a:t>
                </a:r>
                <a:r>
                  <a:rPr lang="en-US" dirty="0" smtClean="0"/>
                  <a:t>policy cannot </a:t>
                </a:r>
                <a:r>
                  <a:rPr lang="en-US" dirty="0"/>
                  <a:t>affect the level of income—is the vertical </a:t>
                </a:r>
                <a:r>
                  <a:rPr lang="en-US" i="1" dirty="0"/>
                  <a:t>LM </a:t>
                </a:r>
                <a:r>
                  <a:rPr lang="en-US" dirty="0"/>
                  <a:t>curve. The </a:t>
                </a:r>
                <a:r>
                  <a:rPr lang="en-US" b="1" i="1" dirty="0"/>
                  <a:t>LM </a:t>
                </a:r>
                <a:r>
                  <a:rPr lang="en-US" b="1" dirty="0"/>
                  <a:t>curve is </a:t>
                </a:r>
                <a:r>
                  <a:rPr lang="en-US" b="1" dirty="0" smtClean="0"/>
                  <a:t>vertical when </a:t>
                </a:r>
                <a:r>
                  <a:rPr lang="en-US" b="1" dirty="0"/>
                  <a:t>the demand for money is entirely unresponsive to the interest rate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i="1" dirty="0"/>
                  <a:t>LM </a:t>
                </a:r>
                <a:r>
                  <a:rPr lang="en-US" dirty="0"/>
                  <a:t>curve is described by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bar>
                  </m:oMath>
                </a14:m>
                <a:r>
                  <a:rPr lang="en-IN" b="1" dirty="0" smtClean="0"/>
                  <a:t>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bar>
                  </m:oMath>
                </a14:m>
                <a:r>
                  <a:rPr lang="en-IN" b="1" i="1" dirty="0" smtClean="0"/>
                  <a:t> =k.Y -</a:t>
                </a:r>
                <a:r>
                  <a:rPr lang="en-IN" b="1" dirty="0" smtClean="0"/>
                  <a:t> </a:t>
                </a:r>
                <a:r>
                  <a:rPr lang="en-IN" b="1" i="1" dirty="0"/>
                  <a:t>hi </a:t>
                </a:r>
                <a:endParaRPr lang="en-IN" i="1" dirty="0"/>
              </a:p>
              <a:p>
                <a:pPr algn="just"/>
                <a:r>
                  <a:rPr lang="en-US" dirty="0" smtClean="0"/>
                  <a:t>If </a:t>
                </a:r>
                <a:r>
                  <a:rPr lang="en-US" i="1" dirty="0"/>
                  <a:t>h </a:t>
                </a:r>
                <a:r>
                  <a:rPr lang="en-US" dirty="0"/>
                  <a:t>is zero, then corresponding to a given real money supply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bar>
                  </m:oMath>
                </a14:m>
                <a:r>
                  <a:rPr lang="en-IN" b="1" dirty="0"/>
                  <a:t>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bar>
                  </m:oMath>
                </a14:m>
                <a:r>
                  <a:rPr lang="en-IN" dirty="0"/>
                  <a:t> </a:t>
                </a:r>
                <a:r>
                  <a:rPr lang="en-US" dirty="0" smtClean="0"/>
                  <a:t>there </a:t>
                </a:r>
                <a:r>
                  <a:rPr lang="en-US" dirty="0"/>
                  <a:t>is a </a:t>
                </a:r>
                <a:r>
                  <a:rPr lang="en-US" dirty="0" smtClean="0"/>
                  <a:t>unique level </a:t>
                </a:r>
                <a:r>
                  <a:rPr lang="en-US" dirty="0"/>
                  <a:t>of income, which implies that the </a:t>
                </a:r>
                <a:r>
                  <a:rPr lang="en-US" i="1" dirty="0"/>
                  <a:t>LM </a:t>
                </a:r>
                <a:r>
                  <a:rPr lang="en-US" dirty="0"/>
                  <a:t>curve is vertical at that level of income.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01284"/>
              </a:xfrm>
              <a:blipFill>
                <a:blip r:embed="rId2"/>
                <a:stretch>
                  <a:fillRect l="-1043" t="-2165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1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1964" y="1062181"/>
                <a:ext cx="10834255" cy="546792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The </a:t>
                </a:r>
                <a:r>
                  <a:rPr lang="en-US" b="1" dirty="0" smtClean="0"/>
                  <a:t>vertical </a:t>
                </a:r>
                <a:r>
                  <a:rPr lang="en-US" b="1" i="1" dirty="0"/>
                  <a:t>LM </a:t>
                </a:r>
                <a:r>
                  <a:rPr lang="en-US" b="1" dirty="0"/>
                  <a:t>curve is called the </a:t>
                </a:r>
                <a:r>
                  <a:rPr lang="en-US" b="1" i="1" dirty="0"/>
                  <a:t>classical </a:t>
                </a:r>
                <a:r>
                  <a:rPr lang="en-US" b="1" i="1" dirty="0" smtClean="0"/>
                  <a:t>case</a:t>
                </a:r>
                <a:r>
                  <a:rPr lang="en-US" dirty="0" smtClean="0"/>
                  <a:t>. Rewriting the previous equation, </a:t>
                </a:r>
                <a:r>
                  <a:rPr lang="en-US" dirty="0"/>
                  <a:t>with </a:t>
                </a:r>
                <a:r>
                  <a:rPr lang="en-US" i="1" dirty="0" smtClean="0"/>
                  <a:t>h </a:t>
                </a:r>
                <a:r>
                  <a:rPr lang="en-US" dirty="0" smtClean="0"/>
                  <a:t>set </a:t>
                </a:r>
                <a:r>
                  <a:rPr lang="en-US" dirty="0"/>
                  <a:t>equal to zero and with </a:t>
                </a:r>
                <a:r>
                  <a:rPr lang="en-US" i="1" dirty="0"/>
                  <a:t>P </a:t>
                </a:r>
                <a:r>
                  <a:rPr lang="en-US" dirty="0"/>
                  <a:t>moved to the right-hand side, we </a:t>
                </a:r>
                <a:r>
                  <a:rPr lang="en-US" dirty="0" smtClean="0"/>
                  <a:t>obtain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IN" b="1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ba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( </m:t>
                      </m:r>
                      <m:bar>
                        <m:barPr>
                          <m:pos m:val="top"/>
                          <m:ctrlPr>
                            <a:rPr lang="en-IN" b="1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ba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IN" dirty="0" smtClean="0"/>
              </a:p>
              <a:p>
                <a:pPr algn="just"/>
                <a:r>
                  <a:rPr lang="en-US" dirty="0"/>
                  <a:t>We see that the classical case implies that nominal GDP, </a:t>
                </a:r>
                <a:r>
                  <a:rPr lang="en-US" i="1" dirty="0" smtClean="0"/>
                  <a:t>P*Y </a:t>
                </a:r>
                <a:r>
                  <a:rPr lang="en-US" dirty="0"/>
                  <a:t>, depends only on </a:t>
                </a:r>
                <a:r>
                  <a:rPr lang="en-US" dirty="0" smtClean="0"/>
                  <a:t>the quantity </a:t>
                </a:r>
                <a:r>
                  <a:rPr lang="en-US" dirty="0"/>
                  <a:t>of money. This is the </a:t>
                </a:r>
                <a:r>
                  <a:rPr lang="en-US" b="1" dirty="0"/>
                  <a:t>classical </a:t>
                </a:r>
                <a:r>
                  <a:rPr lang="en-US" b="1" i="1" dirty="0"/>
                  <a:t>quantity theory of money </a:t>
                </a:r>
                <a:r>
                  <a:rPr lang="en-US" b="1" dirty="0"/>
                  <a:t>, which argues that </a:t>
                </a:r>
                <a:r>
                  <a:rPr lang="en-US" b="1" dirty="0" smtClean="0"/>
                  <a:t>the level </a:t>
                </a:r>
                <a:r>
                  <a:rPr lang="en-US" b="1" dirty="0"/>
                  <a:t>of nominal income is determined solely by the quantity of money.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The quantity theory </a:t>
                </a:r>
                <a:r>
                  <a:rPr lang="en-US" dirty="0"/>
                  <a:t>was originally motivated by the belief that people would hold money in a </a:t>
                </a:r>
                <a:r>
                  <a:rPr lang="en-US" dirty="0" smtClean="0"/>
                  <a:t>quantity proportional </a:t>
                </a:r>
                <a:r>
                  <a:rPr lang="en-US" dirty="0"/>
                  <a:t>to total transactions, </a:t>
                </a:r>
                <a:r>
                  <a:rPr lang="en-US" i="1" dirty="0" smtClean="0"/>
                  <a:t>P*Y </a:t>
                </a:r>
                <a:r>
                  <a:rPr lang="en-US" dirty="0"/>
                  <a:t>, irrespective of the interest </a:t>
                </a:r>
                <a:r>
                  <a:rPr lang="en-US" dirty="0" smtClean="0"/>
                  <a:t>rate.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964" y="1062181"/>
                <a:ext cx="10834255" cy="5467927"/>
              </a:xfrm>
              <a:blipFill>
                <a:blip r:embed="rId2"/>
                <a:stretch>
                  <a:fillRect l="-1013" t="-1784" r="-1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211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When the </a:t>
            </a:r>
            <a:r>
              <a:rPr lang="en-US" i="1" dirty="0"/>
              <a:t>LM </a:t>
            </a:r>
            <a:r>
              <a:rPr lang="en-US" dirty="0"/>
              <a:t>curve is vertical, a given change in the quantity of money has </a:t>
            </a:r>
            <a:r>
              <a:rPr lang="en-US" dirty="0" smtClean="0"/>
              <a:t>a maximal </a:t>
            </a:r>
            <a:r>
              <a:rPr lang="en-US" dirty="0"/>
              <a:t>effect on the level of </a:t>
            </a:r>
            <a:r>
              <a:rPr lang="en-US" dirty="0" smtClean="0"/>
              <a:t>income.</a:t>
            </a:r>
          </a:p>
          <a:p>
            <a:pPr algn="just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also see that shifts in the </a:t>
            </a:r>
            <a:r>
              <a:rPr lang="en-US" i="1" dirty="0"/>
              <a:t>IS </a:t>
            </a:r>
            <a:r>
              <a:rPr lang="en-US" dirty="0"/>
              <a:t>curve do </a:t>
            </a:r>
            <a:r>
              <a:rPr lang="en-US" dirty="0" smtClean="0"/>
              <a:t>not affect </a:t>
            </a:r>
            <a:r>
              <a:rPr lang="en-US" dirty="0"/>
              <a:t>the level of income when the </a:t>
            </a:r>
            <a:r>
              <a:rPr lang="en-US" i="1" dirty="0"/>
              <a:t>LM </a:t>
            </a:r>
            <a:r>
              <a:rPr lang="en-US" dirty="0"/>
              <a:t>curve is vertical. </a:t>
            </a:r>
            <a:r>
              <a:rPr lang="en-US" b="1" dirty="0"/>
              <a:t>Thus, when the </a:t>
            </a:r>
            <a:r>
              <a:rPr lang="en-US" b="1" i="1" dirty="0"/>
              <a:t>LM </a:t>
            </a:r>
            <a:r>
              <a:rPr lang="en-US" b="1" dirty="0"/>
              <a:t>curve </a:t>
            </a:r>
            <a:r>
              <a:rPr lang="en-US" b="1" dirty="0" smtClean="0"/>
              <a:t>is vertical</a:t>
            </a:r>
            <a:r>
              <a:rPr lang="en-US" b="1" dirty="0"/>
              <a:t>, monetary policy has a maximal effect on the level of income, and </a:t>
            </a:r>
            <a:r>
              <a:rPr lang="en-US" b="1" dirty="0" smtClean="0"/>
              <a:t>fiscal policy </a:t>
            </a:r>
            <a:r>
              <a:rPr lang="en-US" b="1" dirty="0"/>
              <a:t>has no effect on income</a:t>
            </a:r>
            <a:r>
              <a:rPr lang="en-US" b="1" dirty="0" smtClean="0"/>
              <a:t>.</a:t>
            </a:r>
          </a:p>
          <a:p>
            <a:pPr algn="just"/>
            <a:r>
              <a:rPr lang="en-US" dirty="0"/>
              <a:t>The vertical </a:t>
            </a:r>
            <a:r>
              <a:rPr lang="en-US" i="1" dirty="0"/>
              <a:t>LM </a:t>
            </a:r>
            <a:r>
              <a:rPr lang="en-US" dirty="0"/>
              <a:t>curve, implying the </a:t>
            </a:r>
            <a:r>
              <a:rPr lang="en-US" dirty="0" smtClean="0"/>
              <a:t>comparative effectiveness </a:t>
            </a:r>
            <a:r>
              <a:rPr lang="en-US" dirty="0"/>
              <a:t>of monetary over fiscal policy, is sometimes associated with the view </a:t>
            </a:r>
            <a:r>
              <a:rPr lang="en-US" dirty="0" smtClean="0"/>
              <a:t>that “</a:t>
            </a:r>
            <a:r>
              <a:rPr lang="en-US" b="1" dirty="0" smtClean="0"/>
              <a:t>only </a:t>
            </a:r>
            <a:r>
              <a:rPr lang="en-US" b="1" dirty="0"/>
              <a:t>money matters” for the determination of output</a:t>
            </a:r>
            <a:r>
              <a:rPr lang="en-US" dirty="0"/>
              <a:t>. Since the </a:t>
            </a:r>
            <a:r>
              <a:rPr lang="en-US" i="1" dirty="0"/>
              <a:t>LM </a:t>
            </a:r>
            <a:r>
              <a:rPr lang="en-US" dirty="0"/>
              <a:t>curve is </a:t>
            </a:r>
            <a:r>
              <a:rPr lang="en-US" dirty="0" smtClean="0"/>
              <a:t>vertical only </a:t>
            </a:r>
            <a:r>
              <a:rPr lang="en-US" dirty="0"/>
              <a:t>when the demand for money does not depend on the interest rate, the interest </a:t>
            </a:r>
            <a:r>
              <a:rPr lang="en-US" dirty="0" smtClean="0"/>
              <a:t>sensitivity of </a:t>
            </a:r>
            <a:r>
              <a:rPr lang="en-US" dirty="0"/>
              <a:t>the demand for money turns out to be an important issue in determining </a:t>
            </a:r>
            <a:r>
              <a:rPr lang="en-US" dirty="0" smtClean="0"/>
              <a:t>the </a:t>
            </a:r>
            <a:r>
              <a:rPr lang="en-IN" dirty="0" smtClean="0"/>
              <a:t>effectiveness </a:t>
            </a:r>
            <a:r>
              <a:rPr lang="en-IN" dirty="0"/>
              <a:t>of alternative </a:t>
            </a:r>
            <a:r>
              <a:rPr lang="en-IN" dirty="0" smtClean="0"/>
              <a:t>policies.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54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353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Fiscal Policy and Crowding 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i="1" dirty="0"/>
              <a:t>IS </a:t>
            </a:r>
            <a:r>
              <a:rPr lang="en-US" dirty="0"/>
              <a:t>curve slopes </a:t>
            </a:r>
            <a:r>
              <a:rPr lang="en-US" dirty="0" smtClean="0"/>
              <a:t>downward because </a:t>
            </a:r>
            <a:r>
              <a:rPr lang="en-US" dirty="0"/>
              <a:t>a decrease in the interest rate increases investment spending, thereby </a:t>
            </a:r>
            <a:r>
              <a:rPr lang="en-US" dirty="0" smtClean="0"/>
              <a:t>increasing aggregate </a:t>
            </a:r>
            <a:r>
              <a:rPr lang="en-US" dirty="0"/>
              <a:t>demand and the level of output at which the goods market is in equilibrium.</a:t>
            </a:r>
          </a:p>
          <a:p>
            <a:pPr algn="just"/>
            <a:r>
              <a:rPr lang="en-US" dirty="0"/>
              <a:t>C</a:t>
            </a:r>
            <a:r>
              <a:rPr lang="en-US" dirty="0" smtClean="0"/>
              <a:t>hanges </a:t>
            </a:r>
            <a:r>
              <a:rPr lang="en-US" dirty="0"/>
              <a:t>in fiscal policy shift the </a:t>
            </a:r>
            <a:r>
              <a:rPr lang="en-US" i="1" dirty="0"/>
              <a:t>IS </a:t>
            </a:r>
            <a:r>
              <a:rPr lang="en-US" dirty="0"/>
              <a:t>curve. Specifically, a fiscal </a:t>
            </a:r>
            <a:r>
              <a:rPr lang="en-US" dirty="0" smtClean="0"/>
              <a:t>expansion shifts </a:t>
            </a:r>
            <a:r>
              <a:rPr lang="en-US" dirty="0"/>
              <a:t>the </a:t>
            </a:r>
            <a:r>
              <a:rPr lang="en-US" i="1" dirty="0"/>
              <a:t>IS </a:t>
            </a:r>
            <a:r>
              <a:rPr lang="en-US" dirty="0"/>
              <a:t>curve to the right</a:t>
            </a:r>
            <a:r>
              <a:rPr lang="en-US" dirty="0" smtClean="0"/>
              <a:t>. </a:t>
            </a:r>
            <a:r>
              <a:rPr lang="en-IN" dirty="0"/>
              <a:t>Thus, </a:t>
            </a:r>
            <a:r>
              <a:rPr lang="en-IN" b="1" dirty="0"/>
              <a:t>both </a:t>
            </a:r>
            <a:r>
              <a:rPr lang="en-IN" b="1" dirty="0" smtClean="0"/>
              <a:t>government </a:t>
            </a:r>
            <a:r>
              <a:rPr lang="en-US" b="1" dirty="0" smtClean="0"/>
              <a:t>spending </a:t>
            </a:r>
            <a:r>
              <a:rPr lang="en-US" b="1" dirty="0"/>
              <a:t>and the tax rate affect the </a:t>
            </a:r>
            <a:r>
              <a:rPr lang="en-US" b="1" i="1" dirty="0"/>
              <a:t>IS </a:t>
            </a:r>
            <a:r>
              <a:rPr lang="en-US" b="1" dirty="0"/>
              <a:t>schedule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fiscal </a:t>
            </a:r>
            <a:r>
              <a:rPr lang="en-US" dirty="0"/>
              <a:t>expansion raises equilibrium income and </a:t>
            </a:r>
            <a:r>
              <a:rPr lang="en-US" dirty="0" smtClean="0"/>
              <a:t>the interest </a:t>
            </a:r>
            <a:r>
              <a:rPr lang="en-US" dirty="0"/>
              <a:t>rate. At unchanged interest rates, higher levels of government spending </a:t>
            </a:r>
            <a:r>
              <a:rPr lang="en-US" dirty="0" smtClean="0"/>
              <a:t>increase the </a:t>
            </a:r>
            <a:r>
              <a:rPr lang="en-US" dirty="0"/>
              <a:t>level of aggregate demand. To meet the increased demand for goods, output </a:t>
            </a:r>
            <a:r>
              <a:rPr lang="en-US" dirty="0" smtClean="0"/>
              <a:t>must </a:t>
            </a:r>
            <a:r>
              <a:rPr lang="en-IN" dirty="0" smtClean="0"/>
              <a:t>rise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136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327" y="812800"/>
            <a:ext cx="10668000" cy="555105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following figure shows </a:t>
            </a:r>
            <a:r>
              <a:rPr lang="en-US" dirty="0"/>
              <a:t>the effect of a shift in the </a:t>
            </a:r>
            <a:r>
              <a:rPr lang="en-US" i="1" dirty="0"/>
              <a:t>IS </a:t>
            </a:r>
            <a:r>
              <a:rPr lang="en-US" dirty="0"/>
              <a:t>schedule. At each level of </a:t>
            </a:r>
            <a:r>
              <a:rPr lang="en-US" dirty="0" smtClean="0"/>
              <a:t>the interest </a:t>
            </a:r>
            <a:r>
              <a:rPr lang="en-US" dirty="0"/>
              <a:t>rate, </a:t>
            </a:r>
            <a:r>
              <a:rPr lang="en-US" b="1" dirty="0"/>
              <a:t>equilibrium income must rise by  </a:t>
            </a:r>
            <a:r>
              <a:rPr lang="el-GR" b="1" dirty="0" smtClean="0"/>
              <a:t>α</a:t>
            </a:r>
            <a:r>
              <a:rPr lang="en-US" b="1" i="1" dirty="0" smtClean="0"/>
              <a:t>G </a:t>
            </a:r>
            <a:r>
              <a:rPr lang="en-US" b="1" dirty="0"/>
              <a:t>times the increase in </a:t>
            </a:r>
            <a:r>
              <a:rPr lang="en-US" b="1" dirty="0" smtClean="0"/>
              <a:t>government </a:t>
            </a:r>
            <a:r>
              <a:rPr lang="en-IN" b="1" dirty="0" smtClean="0"/>
              <a:t>spending</a:t>
            </a:r>
            <a:r>
              <a:rPr lang="en-IN" dirty="0"/>
              <a:t>. </a:t>
            </a:r>
            <a:r>
              <a:rPr lang="en-US" dirty="0"/>
              <a:t>For example, if government spending rises by 100 and the multiplier is </a:t>
            </a:r>
            <a:r>
              <a:rPr lang="en-US" dirty="0" smtClean="0"/>
              <a:t>2, equilibrium </a:t>
            </a:r>
            <a:r>
              <a:rPr lang="en-US" dirty="0"/>
              <a:t>income must increase by 200 at each level of the interest rate. Thus the </a:t>
            </a:r>
            <a:r>
              <a:rPr lang="en-US" i="1" dirty="0" smtClean="0"/>
              <a:t>IS </a:t>
            </a:r>
            <a:r>
              <a:rPr lang="en-US" dirty="0" smtClean="0"/>
              <a:t>schedule </a:t>
            </a:r>
            <a:r>
              <a:rPr lang="en-US" dirty="0"/>
              <a:t>shifts to the right by 200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If the economy is initially in equilibrium at point </a:t>
            </a:r>
            <a:r>
              <a:rPr lang="en-US" i="1" dirty="0"/>
              <a:t>E </a:t>
            </a:r>
            <a:r>
              <a:rPr lang="en-US" dirty="0"/>
              <a:t>and government spending </a:t>
            </a:r>
            <a:r>
              <a:rPr lang="en-US" dirty="0" smtClean="0"/>
              <a:t>rises by </a:t>
            </a:r>
            <a:r>
              <a:rPr lang="en-US" dirty="0"/>
              <a:t>100, we would move to point </a:t>
            </a:r>
            <a:r>
              <a:rPr lang="en-US" i="1" dirty="0" smtClean="0"/>
              <a:t>E’’ </a:t>
            </a:r>
            <a:r>
              <a:rPr lang="en-US" dirty="0" smtClean="0"/>
              <a:t> </a:t>
            </a:r>
            <a:r>
              <a:rPr lang="en-US" i="1" dirty="0"/>
              <a:t>if the interest rate stayed constant. </a:t>
            </a:r>
            <a:r>
              <a:rPr lang="en-US" dirty="0"/>
              <a:t>At </a:t>
            </a:r>
            <a:r>
              <a:rPr lang="en-US" i="1" dirty="0"/>
              <a:t>E </a:t>
            </a:r>
            <a:r>
              <a:rPr lang="en-US" dirty="0" smtClean="0"/>
              <a:t>the goods market </a:t>
            </a:r>
            <a:r>
              <a:rPr lang="en-US" dirty="0"/>
              <a:t>is in equilibrium in that planned spending equals output. But the money </a:t>
            </a:r>
            <a:r>
              <a:rPr lang="en-US" dirty="0" smtClean="0"/>
              <a:t>market is </a:t>
            </a:r>
            <a:r>
              <a:rPr lang="en-US" dirty="0"/>
              <a:t>no longer in equilibrium. Income has increased, and therefore the quantity of </a:t>
            </a:r>
            <a:r>
              <a:rPr lang="en-US" dirty="0" smtClean="0"/>
              <a:t>money demanded </a:t>
            </a:r>
            <a:r>
              <a:rPr lang="en-US" dirty="0"/>
              <a:t>is </a:t>
            </a:r>
            <a:r>
              <a:rPr lang="en-US" dirty="0" smtClean="0"/>
              <a:t>higher.</a:t>
            </a:r>
          </a:p>
          <a:p>
            <a:pPr algn="just"/>
            <a:r>
              <a:rPr lang="en-US" dirty="0" smtClean="0"/>
              <a:t>Because </a:t>
            </a:r>
            <a:r>
              <a:rPr lang="en-US" dirty="0"/>
              <a:t>there is an excess demand for real balances, the </a:t>
            </a:r>
            <a:r>
              <a:rPr lang="en-US" dirty="0" smtClean="0"/>
              <a:t>interest rate </a:t>
            </a:r>
            <a:r>
              <a:rPr lang="en-US" dirty="0"/>
              <a:t>rises. </a:t>
            </a:r>
            <a:r>
              <a:rPr lang="en-US" b="1" dirty="0"/>
              <a:t>Firms’ planned investment spending declines at higher interest rates</a:t>
            </a:r>
            <a:r>
              <a:rPr lang="en-US" dirty="0"/>
              <a:t>, and </a:t>
            </a:r>
            <a:r>
              <a:rPr lang="en-US" dirty="0" smtClean="0"/>
              <a:t>thus </a:t>
            </a:r>
            <a:r>
              <a:rPr lang="en-IN" dirty="0" smtClean="0"/>
              <a:t>aggregate </a:t>
            </a:r>
            <a:r>
              <a:rPr lang="en-IN" dirty="0"/>
              <a:t>demand falls off.</a:t>
            </a:r>
          </a:p>
        </p:txBody>
      </p:sp>
    </p:spTree>
    <p:extLst>
      <p:ext uri="{BB962C8B-B14F-4D97-AF65-F5344CB8AC3E}">
        <p14:creationId xmlns:p14="http://schemas.microsoft.com/office/powerpoint/2010/main" val="24978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2002"/>
          </a:xfrm>
          <a:solidFill>
            <a:schemeClr val="accent3"/>
          </a:solidFill>
        </p:spPr>
        <p:txBody>
          <a:bodyPr/>
          <a:lstStyle/>
          <a:p>
            <a:pPr algn="ctr"/>
            <a:r>
              <a:rPr lang="en-US" dirty="0" smtClean="0"/>
              <a:t>Effects of increase in 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764" y="1766300"/>
            <a:ext cx="6142181" cy="449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What is the complete adjustment, taking into account the expansionary effect </a:t>
            </a:r>
            <a:r>
              <a:rPr lang="en-US" dirty="0" smtClean="0"/>
              <a:t>of higher </a:t>
            </a:r>
            <a:r>
              <a:rPr lang="en-US" dirty="0"/>
              <a:t>government spending and the dampening effects of the higher interest rate </a:t>
            </a:r>
            <a:r>
              <a:rPr lang="en-US" dirty="0" smtClean="0"/>
              <a:t>on private </a:t>
            </a:r>
            <a:r>
              <a:rPr lang="en-US" dirty="0"/>
              <a:t>spending? </a:t>
            </a:r>
            <a:endParaRPr lang="en-US" dirty="0" smtClean="0"/>
          </a:p>
          <a:p>
            <a:pPr algn="just"/>
            <a:r>
              <a:rPr lang="en-US" b="1" dirty="0" smtClean="0"/>
              <a:t>Only </a:t>
            </a:r>
            <a:r>
              <a:rPr lang="en-US" b="1" dirty="0"/>
              <a:t>at point </a:t>
            </a:r>
            <a:r>
              <a:rPr lang="en-US" b="1" i="1" dirty="0" smtClean="0"/>
              <a:t>E’</a:t>
            </a:r>
            <a:r>
              <a:rPr lang="en-US" b="1" dirty="0" smtClean="0"/>
              <a:t> </a:t>
            </a:r>
            <a:r>
              <a:rPr lang="en-US" b="1" dirty="0"/>
              <a:t>do both the goods </a:t>
            </a:r>
            <a:r>
              <a:rPr lang="en-US" b="1" i="1" dirty="0"/>
              <a:t>and </a:t>
            </a:r>
            <a:r>
              <a:rPr lang="en-US" b="1" dirty="0" smtClean="0"/>
              <a:t>money markets </a:t>
            </a:r>
            <a:r>
              <a:rPr lang="en-US" b="1" dirty="0"/>
              <a:t>clear</a:t>
            </a:r>
            <a:r>
              <a:rPr lang="en-US" dirty="0"/>
              <a:t>. Only at point </a:t>
            </a:r>
            <a:r>
              <a:rPr lang="en-US" i="1" dirty="0" smtClean="0"/>
              <a:t>E</a:t>
            </a:r>
            <a:r>
              <a:rPr lang="en-US" dirty="0" smtClean="0"/>
              <a:t>‘ is </a:t>
            </a:r>
            <a:r>
              <a:rPr lang="en-US" dirty="0"/>
              <a:t>planned spending equal to income and, at the </a:t>
            </a:r>
            <a:r>
              <a:rPr lang="en-US" dirty="0" smtClean="0"/>
              <a:t>same time</a:t>
            </a:r>
            <a:r>
              <a:rPr lang="en-US" dirty="0"/>
              <a:t>, the quantity of real balances demanded equal to the given real money </a:t>
            </a:r>
            <a:r>
              <a:rPr lang="en-US" dirty="0" smtClean="0"/>
              <a:t>stock. Point </a:t>
            </a:r>
            <a:r>
              <a:rPr lang="en-US" i="1" dirty="0" smtClean="0"/>
              <a:t>E’</a:t>
            </a:r>
            <a:r>
              <a:rPr lang="en-US" dirty="0" smtClean="0"/>
              <a:t> </a:t>
            </a:r>
            <a:r>
              <a:rPr lang="en-US" dirty="0"/>
              <a:t>is therefore the new equilibrium point.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1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0402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dirty="0" smtClean="0"/>
              <a:t>Crowding 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59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Comparing </a:t>
            </a:r>
            <a:r>
              <a:rPr lang="en-US" i="1" dirty="0" smtClean="0"/>
              <a:t>E’’</a:t>
            </a:r>
            <a:r>
              <a:rPr lang="en-US" dirty="0" smtClean="0"/>
              <a:t> </a:t>
            </a:r>
            <a:r>
              <a:rPr lang="en-US" dirty="0"/>
              <a:t>to the initial equilibrium at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dirty="0"/>
              <a:t>we see that increased government </a:t>
            </a:r>
            <a:r>
              <a:rPr lang="en-US" dirty="0" smtClean="0"/>
              <a:t>spending raises </a:t>
            </a:r>
            <a:r>
              <a:rPr lang="en-US" dirty="0"/>
              <a:t>both income and the interest rate. But another important comparison is </a:t>
            </a:r>
            <a:r>
              <a:rPr lang="en-US" dirty="0" smtClean="0"/>
              <a:t>between points </a:t>
            </a:r>
            <a:r>
              <a:rPr lang="en-US" i="1" dirty="0" smtClean="0"/>
              <a:t>E’</a:t>
            </a:r>
            <a:r>
              <a:rPr lang="en-US" dirty="0" smtClean="0"/>
              <a:t> and </a:t>
            </a:r>
            <a:r>
              <a:rPr lang="en-US" i="1" dirty="0" smtClean="0"/>
              <a:t>E’’ </a:t>
            </a:r>
            <a:r>
              <a:rPr lang="en-US" dirty="0" smtClean="0"/>
              <a:t>(the </a:t>
            </a:r>
            <a:r>
              <a:rPr lang="en-US" dirty="0"/>
              <a:t>equilibrium in the goods market at unchanged </a:t>
            </a:r>
            <a:r>
              <a:rPr lang="en-US" dirty="0" smtClean="0"/>
              <a:t>interest rates).</a:t>
            </a:r>
          </a:p>
          <a:p>
            <a:pPr algn="just"/>
            <a:r>
              <a:rPr lang="en-US" dirty="0"/>
              <a:t>In comparing </a:t>
            </a:r>
            <a:r>
              <a:rPr lang="en-US" i="1" dirty="0" smtClean="0"/>
              <a:t>E’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/>
              <a:t>E’’</a:t>
            </a:r>
            <a:r>
              <a:rPr lang="en-US" dirty="0" smtClean="0"/>
              <a:t>, </a:t>
            </a:r>
            <a:r>
              <a:rPr lang="en-US" dirty="0"/>
              <a:t>it becomes clear </a:t>
            </a:r>
            <a:r>
              <a:rPr lang="en-US" dirty="0" smtClean="0"/>
              <a:t>that the </a:t>
            </a:r>
            <a:r>
              <a:rPr lang="en-US" dirty="0"/>
              <a:t>adjustment of interest rates and their impact on aggregate demand dampen </a:t>
            </a:r>
            <a:r>
              <a:rPr lang="en-US" dirty="0" smtClean="0"/>
              <a:t>the expansionary </a:t>
            </a:r>
            <a:r>
              <a:rPr lang="en-US" dirty="0"/>
              <a:t>effect of increased government spending. Income, instead of increasing </a:t>
            </a:r>
            <a:r>
              <a:rPr lang="en-US" dirty="0" smtClean="0"/>
              <a:t>to level </a:t>
            </a:r>
            <a:r>
              <a:rPr lang="en-US" i="1" dirty="0" smtClean="0"/>
              <a:t>Y’’ </a:t>
            </a:r>
            <a:r>
              <a:rPr lang="en-US" dirty="0" smtClean="0"/>
              <a:t>, </a:t>
            </a:r>
            <a:r>
              <a:rPr lang="en-US" dirty="0"/>
              <a:t>rises only to </a:t>
            </a:r>
            <a:r>
              <a:rPr lang="en-US" i="1" dirty="0" smtClean="0"/>
              <a:t>Y’</a:t>
            </a:r>
            <a:r>
              <a:rPr lang="en-US" baseline="-25000" dirty="0" smtClean="0"/>
              <a:t>0</a:t>
            </a:r>
            <a:r>
              <a:rPr lang="en-US" dirty="0" smtClean="0"/>
              <a:t> .</a:t>
            </a:r>
          </a:p>
          <a:p>
            <a:pPr algn="just"/>
            <a:r>
              <a:rPr lang="en-US" dirty="0"/>
              <a:t>The reason that income rises only to </a:t>
            </a:r>
            <a:r>
              <a:rPr lang="en-US" i="1" dirty="0"/>
              <a:t>Y’</a:t>
            </a:r>
            <a:r>
              <a:rPr lang="en-US" baseline="-25000" dirty="0"/>
              <a:t>0 </a:t>
            </a:r>
            <a:r>
              <a:rPr lang="en-US" dirty="0" smtClean="0"/>
              <a:t>rather </a:t>
            </a:r>
            <a:r>
              <a:rPr lang="en-US" dirty="0"/>
              <a:t>than to </a:t>
            </a:r>
            <a:r>
              <a:rPr lang="en-US" i="1" dirty="0"/>
              <a:t>Y’’ </a:t>
            </a:r>
            <a:r>
              <a:rPr lang="en-US" dirty="0" smtClean="0"/>
              <a:t> </a:t>
            </a:r>
            <a:r>
              <a:rPr lang="en-US" dirty="0"/>
              <a:t>is that the rise in the </a:t>
            </a:r>
            <a:r>
              <a:rPr lang="en-US" dirty="0" smtClean="0"/>
              <a:t>interest rate </a:t>
            </a:r>
            <a:r>
              <a:rPr lang="en-US" dirty="0"/>
              <a:t>from </a:t>
            </a:r>
            <a:r>
              <a:rPr lang="en-US" i="1" dirty="0" smtClean="0"/>
              <a:t>i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i="1" dirty="0"/>
              <a:t>i</a:t>
            </a:r>
            <a:r>
              <a:rPr lang="en-US" i="1" dirty="0" smtClean="0"/>
              <a:t>’</a:t>
            </a:r>
            <a:r>
              <a:rPr lang="en-US" dirty="0" smtClean="0"/>
              <a:t> </a:t>
            </a:r>
            <a:r>
              <a:rPr lang="en-US" dirty="0"/>
              <a:t>reduces the level of investment spending. We say that the </a:t>
            </a:r>
            <a:r>
              <a:rPr lang="en-US" dirty="0" smtClean="0"/>
              <a:t>increase in </a:t>
            </a:r>
            <a:r>
              <a:rPr lang="en-US" dirty="0"/>
              <a:t>government spending crowds out investment spending. </a:t>
            </a:r>
            <a:r>
              <a:rPr lang="en-US" b="1" i="1" dirty="0"/>
              <a:t>Crowding out </a:t>
            </a:r>
            <a:r>
              <a:rPr lang="en-US" b="1" dirty="0"/>
              <a:t>occurs </a:t>
            </a:r>
            <a:r>
              <a:rPr lang="en-US" b="1" dirty="0" smtClean="0"/>
              <a:t>when expansionary </a:t>
            </a:r>
            <a:r>
              <a:rPr lang="en-US" b="1" dirty="0"/>
              <a:t>fiscal policy causes interest rates to rise, thereby reducing </a:t>
            </a:r>
            <a:r>
              <a:rPr lang="en-US" b="1" dirty="0" smtClean="0"/>
              <a:t>private </a:t>
            </a:r>
            <a:r>
              <a:rPr lang="en-IN" b="1" dirty="0" smtClean="0"/>
              <a:t>spending</a:t>
            </a:r>
            <a:r>
              <a:rPr lang="en-IN" b="1" dirty="0"/>
              <a:t>, particularly investment.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165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Income increases more, and interest rates increase less, the flatter the </a:t>
            </a:r>
            <a:r>
              <a:rPr lang="en-US" i="1" dirty="0"/>
              <a:t>LM </a:t>
            </a:r>
            <a:r>
              <a:rPr lang="en-US" dirty="0"/>
              <a:t>schedule.</a:t>
            </a:r>
          </a:p>
          <a:p>
            <a:pPr algn="just"/>
            <a:r>
              <a:rPr lang="en-US" dirty="0" smtClean="0"/>
              <a:t>Income </a:t>
            </a:r>
            <a:r>
              <a:rPr lang="en-US" dirty="0"/>
              <a:t>increases less, and interest rates increase less, the flatter the </a:t>
            </a:r>
            <a:r>
              <a:rPr lang="en-US" i="1" dirty="0"/>
              <a:t>IS </a:t>
            </a:r>
            <a:r>
              <a:rPr lang="en-US" dirty="0"/>
              <a:t>schedule.</a:t>
            </a:r>
          </a:p>
          <a:p>
            <a:pPr algn="just"/>
            <a:r>
              <a:rPr lang="en-US" dirty="0" smtClean="0"/>
              <a:t>Income </a:t>
            </a:r>
            <a:r>
              <a:rPr lang="en-US" dirty="0"/>
              <a:t>and interest rates increase more the larger the multiplier, </a:t>
            </a:r>
            <a:r>
              <a:rPr lang="el-GR" b="1" dirty="0"/>
              <a:t>α</a:t>
            </a:r>
            <a:r>
              <a:rPr lang="en-US" i="1" dirty="0" smtClean="0"/>
              <a:t> </a:t>
            </a:r>
            <a:r>
              <a:rPr lang="en-US" dirty="0"/>
              <a:t>, and thus </a:t>
            </a:r>
            <a:r>
              <a:rPr lang="en-US" dirty="0" smtClean="0"/>
              <a:t>the larger </a:t>
            </a:r>
            <a:r>
              <a:rPr lang="en-US" dirty="0"/>
              <a:t>the horizontal shift of the </a:t>
            </a:r>
            <a:r>
              <a:rPr lang="en-US" i="1" dirty="0"/>
              <a:t>IS </a:t>
            </a:r>
            <a:r>
              <a:rPr lang="en-US" dirty="0"/>
              <a:t>schedule.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In each case the extent of crowding out is greater the more the interest rate </a:t>
            </a:r>
            <a:r>
              <a:rPr lang="en-US" b="1" dirty="0" smtClean="0"/>
              <a:t>increases </a:t>
            </a:r>
            <a:r>
              <a:rPr lang="en-IN" b="1" dirty="0" smtClean="0"/>
              <a:t>when </a:t>
            </a:r>
            <a:r>
              <a:rPr lang="en-IN" b="1" dirty="0"/>
              <a:t>government spending rises</a:t>
            </a:r>
            <a:r>
              <a:rPr lang="en-IN" b="1" dirty="0" smtClean="0"/>
              <a:t>.</a:t>
            </a:r>
          </a:p>
          <a:p>
            <a:pPr algn="just"/>
            <a:r>
              <a:rPr lang="en-US" dirty="0"/>
              <a:t>To illustrate these conclusions, we turn to the two extreme cases we discussed </a:t>
            </a:r>
            <a:r>
              <a:rPr lang="en-US" dirty="0" smtClean="0"/>
              <a:t>in connection </a:t>
            </a:r>
            <a:r>
              <a:rPr lang="en-US" dirty="0"/>
              <a:t>with monetary policy, the liquidity trap and the classical case.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97945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111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The Liquidity 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4127" cy="47044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If the economy is in the liquidity trap, and thus the </a:t>
            </a:r>
            <a:r>
              <a:rPr lang="en-US" i="1" dirty="0"/>
              <a:t>LM </a:t>
            </a:r>
            <a:r>
              <a:rPr lang="en-US" dirty="0"/>
              <a:t>curve is horizontal, an </a:t>
            </a:r>
            <a:r>
              <a:rPr lang="en-US" dirty="0" smtClean="0"/>
              <a:t>increase in </a:t>
            </a:r>
            <a:r>
              <a:rPr lang="en-US" dirty="0"/>
              <a:t>government spending has its full multiplier effect on the equilibrium level of income.</a:t>
            </a:r>
          </a:p>
          <a:p>
            <a:pPr algn="just"/>
            <a:r>
              <a:rPr lang="en-US" dirty="0"/>
              <a:t>There is no change in the interest rate associated with the change in </a:t>
            </a:r>
            <a:r>
              <a:rPr lang="en-US" dirty="0" smtClean="0"/>
              <a:t>government spending</a:t>
            </a:r>
            <a:r>
              <a:rPr lang="en-US" dirty="0"/>
              <a:t>, and thus no investment spending is cut off. There is therefore no </a:t>
            </a:r>
            <a:r>
              <a:rPr lang="en-US" dirty="0" smtClean="0"/>
              <a:t>dampening of </a:t>
            </a:r>
            <a:r>
              <a:rPr lang="en-US" dirty="0"/>
              <a:t>the effects of increased government spending on </a:t>
            </a:r>
            <a:r>
              <a:rPr lang="en-US" dirty="0" smtClean="0"/>
              <a:t>income.</a:t>
            </a:r>
          </a:p>
          <a:p>
            <a:pPr algn="just"/>
            <a:r>
              <a:rPr lang="en-US" b="1" dirty="0"/>
              <a:t>I</a:t>
            </a:r>
            <a:r>
              <a:rPr lang="en-US" b="1" dirty="0" smtClean="0"/>
              <a:t>f </a:t>
            </a:r>
            <a:r>
              <a:rPr lang="en-US" b="1" dirty="0"/>
              <a:t>the </a:t>
            </a:r>
            <a:r>
              <a:rPr lang="en-US" b="1" i="1" dirty="0"/>
              <a:t>LM </a:t>
            </a:r>
            <a:r>
              <a:rPr lang="en-US" b="1" dirty="0"/>
              <a:t>curve </a:t>
            </a:r>
            <a:r>
              <a:rPr lang="en-US" b="1" dirty="0" smtClean="0"/>
              <a:t>is horizontal</a:t>
            </a:r>
            <a:r>
              <a:rPr lang="en-US" b="1" dirty="0"/>
              <a:t>, monetary policy has no impact on the equilibrium of the economy and </a:t>
            </a:r>
            <a:r>
              <a:rPr lang="en-US" b="1" dirty="0" smtClean="0"/>
              <a:t>fiscal policy </a:t>
            </a:r>
            <a:r>
              <a:rPr lang="en-US" b="1" dirty="0"/>
              <a:t>has a maximal effect</a:t>
            </a:r>
            <a:r>
              <a:rPr lang="en-US" dirty="0"/>
              <a:t>. Less dramatically, if the demand for money is very </a:t>
            </a:r>
            <a:r>
              <a:rPr lang="en-US" dirty="0" smtClean="0"/>
              <a:t>sensitive to </a:t>
            </a:r>
            <a:r>
              <a:rPr lang="en-US" dirty="0"/>
              <a:t>the interest rate, and thus the </a:t>
            </a:r>
            <a:r>
              <a:rPr lang="en-US" i="1" dirty="0"/>
              <a:t>LM </a:t>
            </a:r>
            <a:r>
              <a:rPr lang="en-US" dirty="0"/>
              <a:t>curve is almost horizontal, fiscal policy </a:t>
            </a:r>
            <a:r>
              <a:rPr lang="en-US" dirty="0" smtClean="0"/>
              <a:t>changes have </a:t>
            </a:r>
            <a:r>
              <a:rPr lang="en-US" dirty="0"/>
              <a:t>a relatively large effect on output and monetary policy changes have little effect </a:t>
            </a:r>
            <a:r>
              <a:rPr lang="en-US" dirty="0" smtClean="0"/>
              <a:t>on the </a:t>
            </a:r>
            <a:r>
              <a:rPr lang="en-US" dirty="0"/>
              <a:t>equilibrium level of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2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353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IS-LM equillibrium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10"/>
          <a:stretch/>
        </p:blipFill>
        <p:spPr>
          <a:xfrm>
            <a:off x="2837107" y="1881043"/>
            <a:ext cx="6203750" cy="42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layer.slideplayer.com/90/14662678/slides/slide_3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9"/>
          <a:stretch/>
        </p:blipFill>
        <p:spPr bwMode="auto">
          <a:xfrm>
            <a:off x="2641601" y="711198"/>
            <a:ext cx="7370618" cy="555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3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oney Demand, Money Supply, Liquidity Trap - ppt downloa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1" b="16884"/>
          <a:stretch/>
        </p:blipFill>
        <p:spPr bwMode="auto">
          <a:xfrm>
            <a:off x="2540000" y="729673"/>
            <a:ext cx="8008019" cy="546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6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111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The Classical Case and Crowding 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If the </a:t>
            </a:r>
            <a:r>
              <a:rPr lang="en-US" i="1" dirty="0"/>
              <a:t>LM </a:t>
            </a:r>
            <a:r>
              <a:rPr lang="en-US" dirty="0"/>
              <a:t>curve is vertical, an increase in government spending has </a:t>
            </a:r>
            <a:r>
              <a:rPr lang="en-US" i="1" dirty="0"/>
              <a:t>no </a:t>
            </a:r>
            <a:r>
              <a:rPr lang="en-US" dirty="0"/>
              <a:t>effect on </a:t>
            </a:r>
            <a:r>
              <a:rPr lang="en-US" dirty="0" smtClean="0"/>
              <a:t>the equilibrium </a:t>
            </a:r>
            <a:r>
              <a:rPr lang="en-US" dirty="0"/>
              <a:t>level of income and increases only the interest rate</a:t>
            </a:r>
            <a:r>
              <a:rPr lang="en-US" dirty="0" smtClean="0"/>
              <a:t>. </a:t>
            </a:r>
            <a:r>
              <a:rPr lang="en-IN" b="1" dirty="0"/>
              <a:t>If the </a:t>
            </a:r>
            <a:r>
              <a:rPr lang="en-IN" b="1" dirty="0" smtClean="0"/>
              <a:t>demand </a:t>
            </a:r>
            <a:r>
              <a:rPr lang="en-US" b="1" dirty="0" smtClean="0"/>
              <a:t>for </a:t>
            </a:r>
            <a:r>
              <a:rPr lang="en-US" b="1" dirty="0"/>
              <a:t>money is not related to the interest rate, as a vertical </a:t>
            </a:r>
            <a:r>
              <a:rPr lang="en-US" b="1" i="1" dirty="0"/>
              <a:t>LM </a:t>
            </a:r>
            <a:r>
              <a:rPr lang="en-US" b="1" dirty="0"/>
              <a:t>curve implies</a:t>
            </a:r>
            <a:r>
              <a:rPr lang="en-US" dirty="0"/>
              <a:t>, </a:t>
            </a:r>
            <a:r>
              <a:rPr lang="en-US" b="1" dirty="0" smtClean="0"/>
              <a:t>there is </a:t>
            </a:r>
            <a:r>
              <a:rPr lang="en-US" b="1" dirty="0"/>
              <a:t>a unique level of income at which the money market is in equilibrium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Thus, with a vertical </a:t>
            </a:r>
            <a:r>
              <a:rPr lang="en-US" i="1" dirty="0"/>
              <a:t>LM </a:t>
            </a:r>
            <a:r>
              <a:rPr lang="en-US" dirty="0"/>
              <a:t>curve, an increase in government spending cannot </a:t>
            </a:r>
            <a:r>
              <a:rPr lang="en-US" dirty="0" smtClean="0"/>
              <a:t>change the </a:t>
            </a:r>
            <a:r>
              <a:rPr lang="en-US" dirty="0"/>
              <a:t>equilibrium level of income and raises only the equilibrium interest rate. But if </a:t>
            </a:r>
            <a:r>
              <a:rPr lang="en-US" dirty="0" smtClean="0"/>
              <a:t>government spending </a:t>
            </a:r>
            <a:r>
              <a:rPr lang="en-US" dirty="0"/>
              <a:t>is higher and output is unchanged, there must be an offsetting </a:t>
            </a:r>
            <a:r>
              <a:rPr lang="en-US" dirty="0" smtClean="0"/>
              <a:t>reduction in </a:t>
            </a:r>
            <a:r>
              <a:rPr lang="en-US" dirty="0"/>
              <a:t>private spending.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case, the increase in interest rates crowds out an </a:t>
            </a:r>
            <a:r>
              <a:rPr lang="en-US" dirty="0" smtClean="0"/>
              <a:t>amount of </a:t>
            </a:r>
            <a:r>
              <a:rPr lang="en-US" dirty="0"/>
              <a:t>private (particularly investment) spending equal to the increase in government </a:t>
            </a:r>
            <a:r>
              <a:rPr lang="en-US" dirty="0" smtClean="0"/>
              <a:t>spending. Thus</a:t>
            </a:r>
            <a:r>
              <a:rPr lang="en-US" dirty="0"/>
              <a:t>, there is full crowding out if the </a:t>
            </a:r>
            <a:r>
              <a:rPr lang="en-US" i="1" dirty="0"/>
              <a:t>LM </a:t>
            </a:r>
            <a:r>
              <a:rPr lang="en-US" dirty="0"/>
              <a:t>curve is </a:t>
            </a:r>
            <a:r>
              <a:rPr lang="en-US" dirty="0" smtClean="0"/>
              <a:t>vertical.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76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353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Full Crowding Out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153" y="1967344"/>
            <a:ext cx="9848356" cy="40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123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How important is crowding out?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593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I</a:t>
            </a:r>
            <a:r>
              <a:rPr lang="en-US" b="1" dirty="0" smtClean="0"/>
              <a:t>n </a:t>
            </a:r>
            <a:r>
              <a:rPr lang="en-US" b="1" dirty="0"/>
              <a:t>an economy with unemployed resources </a:t>
            </a:r>
            <a:r>
              <a:rPr lang="en-US" b="1" dirty="0" smtClean="0"/>
              <a:t>there will </a:t>
            </a:r>
            <a:r>
              <a:rPr lang="en-US" b="1" i="1" dirty="0"/>
              <a:t>not </a:t>
            </a:r>
            <a:r>
              <a:rPr lang="en-US" b="1" dirty="0"/>
              <a:t>be full crowding out because the </a:t>
            </a:r>
            <a:r>
              <a:rPr lang="en-US" b="1" i="1" dirty="0" smtClean="0"/>
              <a:t>LM </a:t>
            </a:r>
            <a:r>
              <a:rPr lang="en-US" b="1" dirty="0"/>
              <a:t>is not, in fact, </a:t>
            </a:r>
            <a:r>
              <a:rPr lang="en-US" b="1" dirty="0" smtClean="0"/>
              <a:t>vertical</a:t>
            </a:r>
            <a:r>
              <a:rPr lang="en-US" dirty="0" smtClean="0"/>
              <a:t>.</a:t>
            </a:r>
            <a:r>
              <a:rPr lang="en-US" dirty="0"/>
              <a:t> A </a:t>
            </a:r>
            <a:r>
              <a:rPr lang="en-US" dirty="0" smtClean="0"/>
              <a:t>fiscal expansion </a:t>
            </a:r>
            <a:r>
              <a:rPr lang="en-US" dirty="0"/>
              <a:t>will raise interest rates, but income will also rise. Crowding out is therefore </a:t>
            </a:r>
            <a:r>
              <a:rPr lang="en-US" dirty="0" smtClean="0"/>
              <a:t>a matter </a:t>
            </a:r>
            <a:r>
              <a:rPr lang="en-US" dirty="0"/>
              <a:t>of </a:t>
            </a:r>
            <a:r>
              <a:rPr lang="en-US" dirty="0" smtClean="0"/>
              <a:t>degree.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increase in aggregate demand raises income, and with the rise </a:t>
            </a:r>
            <a:r>
              <a:rPr lang="en-US" dirty="0" smtClean="0"/>
              <a:t>in income</a:t>
            </a:r>
            <a:r>
              <a:rPr lang="en-US" dirty="0"/>
              <a:t>, the level of saving rises. This expansion in saving, in turn, makes it possible </a:t>
            </a:r>
            <a:r>
              <a:rPr lang="en-US" dirty="0" smtClean="0"/>
              <a:t>to finance </a:t>
            </a:r>
            <a:r>
              <a:rPr lang="en-US" dirty="0"/>
              <a:t>a larger budget deficit without </a:t>
            </a:r>
            <a:r>
              <a:rPr lang="en-US" i="1" dirty="0"/>
              <a:t>completely </a:t>
            </a:r>
            <a:r>
              <a:rPr lang="en-US" dirty="0"/>
              <a:t>displacing private spending</a:t>
            </a:r>
            <a:r>
              <a:rPr lang="en-US" i="1" dirty="0" smtClean="0"/>
              <a:t> </a:t>
            </a:r>
            <a:r>
              <a:rPr lang="en-US" dirty="0" smtClean="0"/>
              <a:t>schedule. </a:t>
            </a:r>
          </a:p>
          <a:p>
            <a:pPr algn="just"/>
            <a:r>
              <a:rPr lang="en-US" dirty="0" smtClean="0"/>
              <a:t>Another point </a:t>
            </a:r>
            <a:r>
              <a:rPr lang="en-US" dirty="0"/>
              <a:t>is that with unemployment, and thus a possibility for output </a:t>
            </a:r>
            <a:r>
              <a:rPr lang="en-US" dirty="0" smtClean="0"/>
              <a:t>to expand</a:t>
            </a:r>
            <a:r>
              <a:rPr lang="en-US" dirty="0"/>
              <a:t>, interest rates need not rise at all when government spending rises, and </a:t>
            </a:r>
            <a:r>
              <a:rPr lang="en-US" dirty="0" smtClean="0"/>
              <a:t>there need </a:t>
            </a:r>
            <a:r>
              <a:rPr lang="en-US" dirty="0"/>
              <a:t>not be any crowding out. This is true because the monetary authorities can </a:t>
            </a:r>
            <a:r>
              <a:rPr lang="en-US" i="1" dirty="0" smtClean="0"/>
              <a:t>accommodate </a:t>
            </a:r>
            <a:r>
              <a:rPr lang="en-US" dirty="0" smtClean="0"/>
              <a:t>the </a:t>
            </a:r>
            <a:r>
              <a:rPr lang="en-US" dirty="0"/>
              <a:t>fiscal expansion by an increase in the money supply.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974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/>
              <a:t>Monetary policy </a:t>
            </a:r>
            <a:r>
              <a:rPr lang="en-IN" b="1" dirty="0" smtClean="0"/>
              <a:t>is </a:t>
            </a:r>
            <a:r>
              <a:rPr lang="en-US" b="1" dirty="0" smtClean="0"/>
              <a:t>accommodating </a:t>
            </a:r>
            <a:r>
              <a:rPr lang="en-US" b="1" dirty="0"/>
              <a:t>when, in the course of a fiscal expansion, the money supply </a:t>
            </a:r>
            <a:r>
              <a:rPr lang="en-US" b="1" dirty="0" smtClean="0"/>
              <a:t>is increased </a:t>
            </a:r>
            <a:r>
              <a:rPr lang="en-US" b="1" dirty="0"/>
              <a:t>in order to prevent interest rates from increasing. </a:t>
            </a:r>
            <a:r>
              <a:rPr lang="en-US" dirty="0"/>
              <a:t>Monetary </a:t>
            </a:r>
            <a:r>
              <a:rPr lang="en-US" dirty="0" smtClean="0"/>
              <a:t>accommodation is </a:t>
            </a:r>
            <a:r>
              <a:rPr lang="en-US" dirty="0"/>
              <a:t>also referred to as </a:t>
            </a:r>
            <a:r>
              <a:rPr lang="en-US" b="1" i="1" dirty="0"/>
              <a:t>monetizing budget deficits </a:t>
            </a:r>
            <a:r>
              <a:rPr lang="en-US" b="1" dirty="0"/>
              <a:t>, </a:t>
            </a:r>
            <a:r>
              <a:rPr lang="en-US" dirty="0"/>
              <a:t>meaning that the </a:t>
            </a:r>
            <a:r>
              <a:rPr lang="en-US" dirty="0" smtClean="0"/>
              <a:t>RBI </a:t>
            </a:r>
            <a:r>
              <a:rPr lang="en-US" dirty="0"/>
              <a:t>prints money to buy the bonds with which the government pays for </a:t>
            </a:r>
            <a:r>
              <a:rPr lang="en-US" dirty="0" smtClean="0"/>
              <a:t>its deficit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dirty="0" smtClean="0"/>
              <a:t>central bank </a:t>
            </a:r>
            <a:r>
              <a:rPr lang="en-US" dirty="0"/>
              <a:t>accommodates a fiscal expansion, both the </a:t>
            </a:r>
            <a:r>
              <a:rPr lang="en-US" i="1" dirty="0"/>
              <a:t>IS </a:t>
            </a:r>
            <a:r>
              <a:rPr lang="en-US" dirty="0"/>
              <a:t>and the </a:t>
            </a:r>
            <a:r>
              <a:rPr lang="en-US" i="1" dirty="0" smtClean="0"/>
              <a:t>LM </a:t>
            </a:r>
            <a:r>
              <a:rPr lang="en-US" dirty="0" smtClean="0"/>
              <a:t>schedules </a:t>
            </a:r>
            <a:r>
              <a:rPr lang="en-US" dirty="0"/>
              <a:t>shift to the </a:t>
            </a:r>
            <a:r>
              <a:rPr lang="en-US" dirty="0" smtClean="0"/>
              <a:t>right. </a:t>
            </a:r>
            <a:r>
              <a:rPr lang="en-US" dirty="0"/>
              <a:t>Output will clearly increase, but </a:t>
            </a:r>
            <a:r>
              <a:rPr lang="en-US" dirty="0" smtClean="0"/>
              <a:t>interest rates </a:t>
            </a:r>
            <a:r>
              <a:rPr lang="en-US" dirty="0"/>
              <a:t>need not rise. Accordingly, there need not be any adverse effects on </a:t>
            </a:r>
            <a:r>
              <a:rPr lang="en-US" dirty="0" smtClean="0"/>
              <a:t>investment.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757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Policy mix to fight recession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344" y="1796208"/>
            <a:ext cx="6816437" cy="46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269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Monetary Policy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central bank conducts </a:t>
            </a:r>
            <a:r>
              <a:rPr lang="en-US" dirty="0"/>
              <a:t>monetary policy mainly through </a:t>
            </a:r>
            <a:r>
              <a:rPr lang="en-US" i="1" dirty="0"/>
              <a:t>open market </a:t>
            </a:r>
            <a:r>
              <a:rPr lang="en-US" i="1" dirty="0" smtClean="0"/>
              <a:t>operations. </a:t>
            </a:r>
            <a:r>
              <a:rPr lang="en-US" b="1" dirty="0" smtClean="0"/>
              <a:t>In </a:t>
            </a:r>
            <a:r>
              <a:rPr lang="en-US" b="1" dirty="0"/>
              <a:t>an open market operation, the </a:t>
            </a:r>
            <a:r>
              <a:rPr lang="en-US" b="1" dirty="0" smtClean="0"/>
              <a:t>central bank buys </a:t>
            </a:r>
            <a:r>
              <a:rPr lang="en-US" b="1" dirty="0"/>
              <a:t>bonds </a:t>
            </a:r>
            <a:r>
              <a:rPr lang="en-US" b="1" dirty="0" smtClean="0"/>
              <a:t>in </a:t>
            </a:r>
            <a:r>
              <a:rPr lang="en-US" b="1" dirty="0"/>
              <a:t>exchange for money, thus </a:t>
            </a:r>
            <a:r>
              <a:rPr lang="en-US" b="1" dirty="0" smtClean="0"/>
              <a:t>increasing the </a:t>
            </a:r>
            <a:r>
              <a:rPr lang="en-US" b="1" dirty="0"/>
              <a:t>stock of money, or it sells bonds in exchange for money paid by </a:t>
            </a:r>
            <a:r>
              <a:rPr lang="en-US" b="1" dirty="0" smtClean="0"/>
              <a:t>the purchasers </a:t>
            </a:r>
            <a:r>
              <a:rPr lang="en-US" b="1" dirty="0"/>
              <a:t>of the bonds, thus reducing the money stock.</a:t>
            </a:r>
          </a:p>
          <a:p>
            <a:pPr algn="just"/>
            <a:r>
              <a:rPr lang="en-US" dirty="0" smtClean="0"/>
              <a:t>In the </a:t>
            </a:r>
            <a:r>
              <a:rPr lang="en-US" dirty="0"/>
              <a:t>case of an open market purchase of </a:t>
            </a:r>
            <a:r>
              <a:rPr lang="en-US" dirty="0" smtClean="0"/>
              <a:t>bonds, RBI pays </a:t>
            </a:r>
            <a:r>
              <a:rPr lang="en-US" dirty="0"/>
              <a:t>for </a:t>
            </a:r>
            <a:r>
              <a:rPr lang="en-US" dirty="0" smtClean="0"/>
              <a:t>the bonds </a:t>
            </a:r>
            <a:r>
              <a:rPr lang="en-US" dirty="0"/>
              <a:t>it buys with money </a:t>
            </a:r>
            <a:r>
              <a:rPr lang="en-US" i="1" dirty="0"/>
              <a:t>that it can </a:t>
            </a:r>
            <a:r>
              <a:rPr lang="en-US" i="1" dirty="0" smtClean="0"/>
              <a:t>create. </a:t>
            </a:r>
            <a:r>
              <a:rPr lang="en-US" dirty="0" smtClean="0"/>
              <a:t>The purchase of bonds </a:t>
            </a:r>
            <a:r>
              <a:rPr lang="en-US" dirty="0"/>
              <a:t>reduces the quantity of </a:t>
            </a:r>
            <a:r>
              <a:rPr lang="en-US" dirty="0" smtClean="0"/>
              <a:t>bonds available </a:t>
            </a:r>
            <a:r>
              <a:rPr lang="en-US" dirty="0"/>
              <a:t>in the market and thereby tends to increase their price, or lower their </a:t>
            </a:r>
            <a:r>
              <a:rPr lang="en-US" dirty="0" smtClean="0"/>
              <a:t>yield. That is, only </a:t>
            </a:r>
            <a:r>
              <a:rPr lang="en-US" dirty="0"/>
              <a:t>at a lower interest rate will the public be prepared to hold a smaller fraction of </a:t>
            </a:r>
            <a:r>
              <a:rPr lang="en-US" dirty="0" smtClean="0"/>
              <a:t>its wealth </a:t>
            </a:r>
            <a:r>
              <a:rPr lang="en-US" dirty="0"/>
              <a:t>in the form of bonds and a larger fraction in the form of money.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8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following figure shows </a:t>
            </a:r>
            <a:r>
              <a:rPr lang="en-US" dirty="0"/>
              <a:t>graphically how an open market purchase works. The </a:t>
            </a:r>
            <a:r>
              <a:rPr lang="en-US" dirty="0" smtClean="0"/>
              <a:t>initial equilibrium </a:t>
            </a:r>
            <a:r>
              <a:rPr lang="en-US" dirty="0"/>
              <a:t>at point </a:t>
            </a:r>
            <a:r>
              <a:rPr lang="en-US" i="1" dirty="0"/>
              <a:t>E </a:t>
            </a:r>
            <a:r>
              <a:rPr lang="en-US" dirty="0"/>
              <a:t>is on the initial </a:t>
            </a:r>
            <a:r>
              <a:rPr lang="en-US" i="1" dirty="0"/>
              <a:t>LM </a:t>
            </a:r>
            <a:r>
              <a:rPr lang="en-US" dirty="0"/>
              <a:t>schedule that corresponds to a real </a:t>
            </a:r>
            <a:r>
              <a:rPr lang="en-US" dirty="0" smtClean="0"/>
              <a:t>money </a:t>
            </a:r>
            <a:r>
              <a:rPr lang="en-IN" dirty="0" smtClean="0"/>
              <a:t>supply</a:t>
            </a:r>
            <a:r>
              <a:rPr lang="en-IN" dirty="0"/>
              <a:t>, </a:t>
            </a:r>
            <a:r>
              <a:rPr lang="en-IN" i="1" dirty="0" smtClean="0"/>
              <a:t>M/P</a:t>
            </a:r>
            <a:endParaRPr lang="en-IN" dirty="0"/>
          </a:p>
          <a:p>
            <a:pPr algn="just"/>
            <a:r>
              <a:rPr lang="en-US" dirty="0" smtClean="0"/>
              <a:t>Now </a:t>
            </a:r>
            <a:r>
              <a:rPr lang="en-US" dirty="0"/>
              <a:t>consider an open market purchase by the </a:t>
            </a:r>
            <a:r>
              <a:rPr lang="en-US" dirty="0" smtClean="0"/>
              <a:t>RBI. </a:t>
            </a:r>
            <a:r>
              <a:rPr lang="en-US" dirty="0"/>
              <a:t>This increases </a:t>
            </a:r>
            <a:r>
              <a:rPr lang="en-US" dirty="0" smtClean="0"/>
              <a:t>the nominal </a:t>
            </a:r>
            <a:r>
              <a:rPr lang="en-US" dirty="0"/>
              <a:t>quantity of money and, given the price level, the real quantity of money. As </a:t>
            </a:r>
            <a:r>
              <a:rPr lang="en-US" dirty="0" smtClean="0"/>
              <a:t>a consequence</a:t>
            </a:r>
            <a:r>
              <a:rPr lang="en-US" dirty="0"/>
              <a:t>, the </a:t>
            </a:r>
            <a:r>
              <a:rPr lang="en-US" i="1" dirty="0"/>
              <a:t>LM </a:t>
            </a:r>
            <a:r>
              <a:rPr lang="en-US" dirty="0"/>
              <a:t>schedule will shift to </a:t>
            </a:r>
            <a:r>
              <a:rPr lang="en-US" i="1" dirty="0" smtClean="0"/>
              <a:t>LM’</a:t>
            </a:r>
            <a:r>
              <a:rPr lang="en-US" dirty="0" smtClean="0"/>
              <a:t>. </a:t>
            </a:r>
            <a:r>
              <a:rPr lang="en-US" dirty="0"/>
              <a:t>The new equilibrium will be </a:t>
            </a:r>
            <a:r>
              <a:rPr lang="en-US" dirty="0" smtClean="0"/>
              <a:t>at point </a:t>
            </a:r>
            <a:r>
              <a:rPr lang="en-US" i="1" dirty="0" smtClean="0"/>
              <a:t>E’ </a:t>
            </a:r>
            <a:r>
              <a:rPr lang="en-US" dirty="0"/>
              <a:t>, with a lower interest rate and a higher level of income. </a:t>
            </a:r>
            <a:endParaRPr lang="en-US" dirty="0" smtClean="0"/>
          </a:p>
          <a:p>
            <a:pPr algn="just"/>
            <a:r>
              <a:rPr lang="en-US" b="1" dirty="0" smtClean="0"/>
              <a:t>The </a:t>
            </a:r>
            <a:r>
              <a:rPr lang="en-US" b="1" dirty="0"/>
              <a:t>equilibrium </a:t>
            </a:r>
            <a:r>
              <a:rPr lang="en-US" b="1" dirty="0" smtClean="0"/>
              <a:t>level of </a:t>
            </a:r>
            <a:r>
              <a:rPr lang="en-US" b="1" dirty="0"/>
              <a:t>income rises because the open market purchase reduces the interest rate and </a:t>
            </a:r>
            <a:r>
              <a:rPr lang="en-US" b="1" dirty="0" smtClean="0"/>
              <a:t>thereby </a:t>
            </a:r>
            <a:r>
              <a:rPr lang="en-IN" b="1" dirty="0" smtClean="0"/>
              <a:t>increases </a:t>
            </a:r>
            <a:r>
              <a:rPr lang="en-IN" b="1" dirty="0"/>
              <a:t>investment spending.</a:t>
            </a:r>
          </a:p>
        </p:txBody>
      </p:sp>
    </p:spTree>
    <p:extLst>
      <p:ext uri="{BB962C8B-B14F-4D97-AF65-F5344CB8AC3E}">
        <p14:creationId xmlns:p14="http://schemas.microsoft.com/office/powerpoint/2010/main" val="158269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9639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Increase in real money stock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100" y="1825625"/>
            <a:ext cx="5921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1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If </a:t>
            </a:r>
            <a:r>
              <a:rPr lang="en-US" b="1" dirty="0"/>
              <a:t>money demand is very sensitive to </a:t>
            </a:r>
            <a:r>
              <a:rPr lang="en-US" b="1" dirty="0" smtClean="0"/>
              <a:t>the interest </a:t>
            </a:r>
            <a:r>
              <a:rPr lang="en-US" b="1" dirty="0"/>
              <a:t>rate (corresponding to a relatively flat </a:t>
            </a:r>
            <a:r>
              <a:rPr lang="en-US" b="1" i="1" dirty="0"/>
              <a:t>LM </a:t>
            </a:r>
            <a:r>
              <a:rPr lang="en-US" b="1" dirty="0"/>
              <a:t>curve), a given change in the </a:t>
            </a:r>
            <a:r>
              <a:rPr lang="en-US" b="1" dirty="0" smtClean="0"/>
              <a:t>money stock </a:t>
            </a:r>
            <a:r>
              <a:rPr lang="en-US" b="1" dirty="0"/>
              <a:t>can be absorbed in the assets markets with only a small change in the interest </a:t>
            </a:r>
            <a:r>
              <a:rPr lang="en-US" b="1" dirty="0" smtClean="0"/>
              <a:t>rate</a:t>
            </a:r>
            <a:r>
              <a:rPr lang="en-US" dirty="0" smtClean="0"/>
              <a:t>. The </a:t>
            </a:r>
            <a:r>
              <a:rPr lang="en-US" dirty="0"/>
              <a:t>effects of an open market purchase on investment spending would then be small.</a:t>
            </a:r>
          </a:p>
          <a:p>
            <a:pPr algn="just"/>
            <a:r>
              <a:rPr lang="en-US" dirty="0"/>
              <a:t>By contrast, if the demand for money is not very sensitive to the interest rate (</a:t>
            </a:r>
            <a:r>
              <a:rPr lang="en-US" dirty="0" smtClean="0"/>
              <a:t>corresponding to </a:t>
            </a:r>
            <a:r>
              <a:rPr lang="en-US" dirty="0"/>
              <a:t>a relatively steep </a:t>
            </a:r>
            <a:r>
              <a:rPr lang="en-US" i="1" dirty="0"/>
              <a:t>LM </a:t>
            </a:r>
            <a:r>
              <a:rPr lang="en-US" dirty="0"/>
              <a:t>curve), a given change in the money supply will </a:t>
            </a:r>
            <a:r>
              <a:rPr lang="en-US" dirty="0" smtClean="0"/>
              <a:t>cause a </a:t>
            </a:r>
            <a:r>
              <a:rPr lang="en-US" dirty="0"/>
              <a:t>large change in the interest rate and have a big effect on investment </a:t>
            </a:r>
            <a:r>
              <a:rPr lang="en-US" dirty="0" smtClean="0"/>
              <a:t>demand and thus a larger change in income.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7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63" y="1089891"/>
            <a:ext cx="10815782" cy="563418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Consider next the process of adjustment to the monetary expansion. At the </a:t>
            </a:r>
            <a:r>
              <a:rPr lang="en-US" dirty="0" smtClean="0"/>
              <a:t>initial equilibrium </a:t>
            </a:r>
            <a:r>
              <a:rPr lang="en-US" dirty="0"/>
              <a:t>point,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dirty="0"/>
              <a:t>the increase in the money supply creates an excess supply </a:t>
            </a:r>
            <a:r>
              <a:rPr lang="en-US" dirty="0" smtClean="0"/>
              <a:t>of money </a:t>
            </a:r>
            <a:r>
              <a:rPr lang="en-US" dirty="0"/>
              <a:t>to which the public adjusts by trying to buy other assets. In the process, </a:t>
            </a:r>
            <a:r>
              <a:rPr lang="en-US" dirty="0" smtClean="0"/>
              <a:t>asset prices </a:t>
            </a:r>
            <a:r>
              <a:rPr lang="en-US" dirty="0"/>
              <a:t>increase and yields decline. Because money and asset markets adjust rapidly, </a:t>
            </a:r>
            <a:r>
              <a:rPr lang="en-US" dirty="0" smtClean="0"/>
              <a:t>we move </a:t>
            </a:r>
            <a:r>
              <a:rPr lang="en-US" dirty="0"/>
              <a:t>immediately to </a:t>
            </a:r>
            <a:r>
              <a:rPr lang="en-US" b="1" dirty="0"/>
              <a:t>point </a:t>
            </a:r>
            <a:r>
              <a:rPr lang="en-US" b="1" i="1" dirty="0" smtClean="0"/>
              <a:t>E</a:t>
            </a:r>
            <a:r>
              <a:rPr lang="en-US" b="1" baseline="-25000" dirty="0" smtClean="0"/>
              <a:t>1</a:t>
            </a:r>
            <a:r>
              <a:rPr lang="en-US" b="1" dirty="0" smtClean="0"/>
              <a:t>, </a:t>
            </a:r>
            <a:r>
              <a:rPr lang="en-US" b="1" dirty="0"/>
              <a:t>where the money market clears and where the public </a:t>
            </a:r>
            <a:r>
              <a:rPr lang="en-US" b="1" dirty="0" smtClean="0"/>
              <a:t>is willing </a:t>
            </a:r>
            <a:r>
              <a:rPr lang="en-US" b="1" dirty="0"/>
              <a:t>to hold the larger real quantity of money because the interest rate has </a:t>
            </a:r>
            <a:r>
              <a:rPr lang="en-US" b="1" dirty="0" smtClean="0"/>
              <a:t>declined </a:t>
            </a:r>
            <a:r>
              <a:rPr lang="en-IN" b="1" dirty="0" smtClean="0"/>
              <a:t>sufficiently.</a:t>
            </a:r>
            <a:endParaRPr lang="en-US" b="1" dirty="0"/>
          </a:p>
          <a:p>
            <a:pPr algn="just"/>
            <a:r>
              <a:rPr lang="en-US" dirty="0"/>
              <a:t>At point </a:t>
            </a:r>
            <a:r>
              <a:rPr lang="en-US" i="1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, however, there is an excess demand for goods. The decline </a:t>
            </a:r>
            <a:r>
              <a:rPr lang="en-US" dirty="0" smtClean="0"/>
              <a:t>in the </a:t>
            </a:r>
            <a:r>
              <a:rPr lang="en-US" dirty="0"/>
              <a:t>interest rate, given the initial income level </a:t>
            </a:r>
            <a:r>
              <a:rPr lang="en-US" i="1" dirty="0" smtClean="0"/>
              <a:t>Y</a:t>
            </a:r>
            <a:r>
              <a:rPr lang="en-US" baseline="-25000" dirty="0" smtClean="0"/>
              <a:t>0</a:t>
            </a:r>
            <a:r>
              <a:rPr lang="en-US" dirty="0" smtClean="0"/>
              <a:t>, has </a:t>
            </a:r>
            <a:r>
              <a:rPr lang="en-US" dirty="0"/>
              <a:t>raised aggregate demand and </a:t>
            </a:r>
            <a:r>
              <a:rPr lang="en-US" dirty="0" smtClean="0"/>
              <a:t>is causing </a:t>
            </a:r>
            <a:r>
              <a:rPr lang="en-US" dirty="0"/>
              <a:t>inventories to run down. In response, output expands and we start moving </a:t>
            </a:r>
            <a:r>
              <a:rPr lang="en-US" dirty="0" smtClean="0"/>
              <a:t>up </a:t>
            </a:r>
            <a:r>
              <a:rPr lang="en-IN" dirty="0" smtClean="0"/>
              <a:t>the </a:t>
            </a:r>
            <a:r>
              <a:rPr lang="en-IN" i="1" dirty="0" smtClean="0"/>
              <a:t>LM’ </a:t>
            </a:r>
            <a:r>
              <a:rPr lang="en-IN" dirty="0" smtClean="0"/>
              <a:t> </a:t>
            </a:r>
            <a:r>
              <a:rPr lang="en-IN" dirty="0"/>
              <a:t>schedule.</a:t>
            </a:r>
            <a:endParaRPr lang="en-IN" b="1" dirty="0" smtClean="0"/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4985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9639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Increase in real money stock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100" y="1825625"/>
            <a:ext cx="5921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3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2848</Words>
  <Application>Microsoft Office PowerPoint</Application>
  <PresentationFormat>Widescreen</PresentationFormat>
  <Paragraphs>85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Monetary and Fiscal Policy</vt:lpstr>
      <vt:lpstr>Introduction</vt:lpstr>
      <vt:lpstr>IS-LM equillibrium</vt:lpstr>
      <vt:lpstr>Monetary Policy</vt:lpstr>
      <vt:lpstr>PowerPoint Presentation</vt:lpstr>
      <vt:lpstr>Increase in real money stock</vt:lpstr>
      <vt:lpstr>PowerPoint Presentation</vt:lpstr>
      <vt:lpstr>PowerPoint Presentation</vt:lpstr>
      <vt:lpstr>Increase in real money stock</vt:lpstr>
      <vt:lpstr>PowerPoint Presentation</vt:lpstr>
      <vt:lpstr>The Transmission Mechanism</vt:lpstr>
      <vt:lpstr>PowerPoint Presentation</vt:lpstr>
      <vt:lpstr>PowerPoint Presentation</vt:lpstr>
      <vt:lpstr>The Liquidity Trap</vt:lpstr>
      <vt:lpstr>PowerPoint Presentation</vt:lpstr>
      <vt:lpstr>PowerPoint Presentation</vt:lpstr>
      <vt:lpstr>The Japanese case</vt:lpstr>
      <vt:lpstr>PowerPoint Presentation</vt:lpstr>
      <vt:lpstr>Japanese interest rates</vt:lpstr>
      <vt:lpstr>The Classical Case</vt:lpstr>
      <vt:lpstr>PowerPoint Presentation</vt:lpstr>
      <vt:lpstr>PowerPoint Presentation</vt:lpstr>
      <vt:lpstr>Fiscal Policy and Crowding Out</vt:lpstr>
      <vt:lpstr>PowerPoint Presentation</vt:lpstr>
      <vt:lpstr>Effects of increase in G</vt:lpstr>
      <vt:lpstr>PowerPoint Presentation</vt:lpstr>
      <vt:lpstr>Crowding Out</vt:lpstr>
      <vt:lpstr>PowerPoint Presentation</vt:lpstr>
      <vt:lpstr>The Liquidity Trap</vt:lpstr>
      <vt:lpstr>PowerPoint Presentation</vt:lpstr>
      <vt:lpstr>PowerPoint Presentation</vt:lpstr>
      <vt:lpstr>The Classical Case and Crowding Out</vt:lpstr>
      <vt:lpstr>Full Crowding Out</vt:lpstr>
      <vt:lpstr>How important is crowding out?</vt:lpstr>
      <vt:lpstr>PowerPoint Presentation</vt:lpstr>
      <vt:lpstr>Policy mix to fight recession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30</cp:revision>
  <dcterms:created xsi:type="dcterms:W3CDTF">2022-11-15T11:21:22Z</dcterms:created>
  <dcterms:modified xsi:type="dcterms:W3CDTF">2023-04-19T06:20:10Z</dcterms:modified>
</cp:coreProperties>
</file>